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E3F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5" d="100"/>
          <a:sy n="75" d="100"/>
        </p:scale>
        <p:origin x="1800" y="-14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7CA23058-BD07-4791-9553-7D6DA3E8E3DF}" type="datetimeFigureOut">
              <a:rPr kumimoji="1" lang="ja-JP" altLang="en-US" smtClean="0"/>
              <a:t>2022/2/4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E740AF8-BB9F-4B79-8F99-BCA76FAE4502}" type="slidenum">
              <a:rPr kumimoji="1" lang="ja-JP" altLang="en-US" smtClean="0"/>
              <a:t>‹#›</a:t>
            </a:fld>
            <a:endParaRPr kumimoji="1" lang="ja-JP" altLang="en-US"/>
          </a:p>
        </p:txBody>
      </p:sp>
    </p:spTree>
    <p:extLst>
      <p:ext uri="{BB962C8B-B14F-4D97-AF65-F5344CB8AC3E}">
        <p14:creationId xmlns:p14="http://schemas.microsoft.com/office/powerpoint/2010/main" val="3662757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CA23058-BD07-4791-9553-7D6DA3E8E3DF}" type="datetimeFigureOut">
              <a:rPr kumimoji="1" lang="ja-JP" altLang="en-US" smtClean="0"/>
              <a:t>2022/2/4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E740AF8-BB9F-4B79-8F99-BCA76FAE4502}" type="slidenum">
              <a:rPr kumimoji="1" lang="ja-JP" altLang="en-US" smtClean="0"/>
              <a:t>‹#›</a:t>
            </a:fld>
            <a:endParaRPr kumimoji="1" lang="ja-JP" altLang="en-US"/>
          </a:p>
        </p:txBody>
      </p:sp>
    </p:spTree>
    <p:extLst>
      <p:ext uri="{BB962C8B-B14F-4D97-AF65-F5344CB8AC3E}">
        <p14:creationId xmlns:p14="http://schemas.microsoft.com/office/powerpoint/2010/main" val="613911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CA23058-BD07-4791-9553-7D6DA3E8E3DF}" type="datetimeFigureOut">
              <a:rPr kumimoji="1" lang="ja-JP" altLang="en-US" smtClean="0"/>
              <a:t>2022/2/4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E740AF8-BB9F-4B79-8F99-BCA76FAE4502}" type="slidenum">
              <a:rPr kumimoji="1" lang="ja-JP" altLang="en-US" smtClean="0"/>
              <a:t>‹#›</a:t>
            </a:fld>
            <a:endParaRPr kumimoji="1" lang="ja-JP" altLang="en-US"/>
          </a:p>
        </p:txBody>
      </p:sp>
    </p:spTree>
    <p:extLst>
      <p:ext uri="{BB962C8B-B14F-4D97-AF65-F5344CB8AC3E}">
        <p14:creationId xmlns:p14="http://schemas.microsoft.com/office/powerpoint/2010/main" val="1303805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CA23058-BD07-4791-9553-7D6DA3E8E3DF}" type="datetimeFigureOut">
              <a:rPr kumimoji="1" lang="ja-JP" altLang="en-US" smtClean="0"/>
              <a:t>2022/2/4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E740AF8-BB9F-4B79-8F99-BCA76FAE4502}" type="slidenum">
              <a:rPr kumimoji="1" lang="ja-JP" altLang="en-US" smtClean="0"/>
              <a:t>‹#›</a:t>
            </a:fld>
            <a:endParaRPr kumimoji="1" lang="ja-JP" altLang="en-US"/>
          </a:p>
        </p:txBody>
      </p:sp>
    </p:spTree>
    <p:extLst>
      <p:ext uri="{BB962C8B-B14F-4D97-AF65-F5344CB8AC3E}">
        <p14:creationId xmlns:p14="http://schemas.microsoft.com/office/powerpoint/2010/main" val="4004768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CA23058-BD07-4791-9553-7D6DA3E8E3DF}" type="datetimeFigureOut">
              <a:rPr kumimoji="1" lang="ja-JP" altLang="en-US" smtClean="0"/>
              <a:t>2022/2/4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E740AF8-BB9F-4B79-8F99-BCA76FAE4502}" type="slidenum">
              <a:rPr kumimoji="1" lang="ja-JP" altLang="en-US" smtClean="0"/>
              <a:t>‹#›</a:t>
            </a:fld>
            <a:endParaRPr kumimoji="1" lang="ja-JP" altLang="en-US"/>
          </a:p>
        </p:txBody>
      </p:sp>
    </p:spTree>
    <p:extLst>
      <p:ext uri="{BB962C8B-B14F-4D97-AF65-F5344CB8AC3E}">
        <p14:creationId xmlns:p14="http://schemas.microsoft.com/office/powerpoint/2010/main" val="1318380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CA23058-BD07-4791-9553-7D6DA3E8E3DF}" type="datetimeFigureOut">
              <a:rPr kumimoji="1" lang="ja-JP" altLang="en-US" smtClean="0"/>
              <a:t>2022/2/4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E740AF8-BB9F-4B79-8F99-BCA76FAE4502}" type="slidenum">
              <a:rPr kumimoji="1" lang="ja-JP" altLang="en-US" smtClean="0"/>
              <a:t>‹#›</a:t>
            </a:fld>
            <a:endParaRPr kumimoji="1" lang="ja-JP" altLang="en-US"/>
          </a:p>
        </p:txBody>
      </p:sp>
    </p:spTree>
    <p:extLst>
      <p:ext uri="{BB962C8B-B14F-4D97-AF65-F5344CB8AC3E}">
        <p14:creationId xmlns:p14="http://schemas.microsoft.com/office/powerpoint/2010/main" val="1660727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CA23058-BD07-4791-9553-7D6DA3E8E3DF}" type="datetimeFigureOut">
              <a:rPr kumimoji="1" lang="ja-JP" altLang="en-US" smtClean="0"/>
              <a:t>2022/2/4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E740AF8-BB9F-4B79-8F99-BCA76FAE4502}" type="slidenum">
              <a:rPr kumimoji="1" lang="ja-JP" altLang="en-US" smtClean="0"/>
              <a:t>‹#›</a:t>
            </a:fld>
            <a:endParaRPr kumimoji="1" lang="ja-JP" altLang="en-US"/>
          </a:p>
        </p:txBody>
      </p:sp>
    </p:spTree>
    <p:extLst>
      <p:ext uri="{BB962C8B-B14F-4D97-AF65-F5344CB8AC3E}">
        <p14:creationId xmlns:p14="http://schemas.microsoft.com/office/powerpoint/2010/main" val="3967966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CA23058-BD07-4791-9553-7D6DA3E8E3DF}" type="datetimeFigureOut">
              <a:rPr kumimoji="1" lang="ja-JP" altLang="en-US" smtClean="0"/>
              <a:t>2022/2/4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E740AF8-BB9F-4B79-8F99-BCA76FAE4502}" type="slidenum">
              <a:rPr kumimoji="1" lang="ja-JP" altLang="en-US" smtClean="0"/>
              <a:t>‹#›</a:t>
            </a:fld>
            <a:endParaRPr kumimoji="1" lang="ja-JP" altLang="en-US"/>
          </a:p>
        </p:txBody>
      </p:sp>
    </p:spTree>
    <p:extLst>
      <p:ext uri="{BB962C8B-B14F-4D97-AF65-F5344CB8AC3E}">
        <p14:creationId xmlns:p14="http://schemas.microsoft.com/office/powerpoint/2010/main" val="2025723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A23058-BD07-4791-9553-7D6DA3E8E3DF}" type="datetimeFigureOut">
              <a:rPr kumimoji="1" lang="ja-JP" altLang="en-US" smtClean="0"/>
              <a:t>2022/2/4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E740AF8-BB9F-4B79-8F99-BCA76FAE4502}" type="slidenum">
              <a:rPr kumimoji="1" lang="ja-JP" altLang="en-US" smtClean="0"/>
              <a:t>‹#›</a:t>
            </a:fld>
            <a:endParaRPr kumimoji="1" lang="ja-JP" altLang="en-US"/>
          </a:p>
        </p:txBody>
      </p:sp>
    </p:spTree>
    <p:extLst>
      <p:ext uri="{BB962C8B-B14F-4D97-AF65-F5344CB8AC3E}">
        <p14:creationId xmlns:p14="http://schemas.microsoft.com/office/powerpoint/2010/main" val="35320487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CA23058-BD07-4791-9553-7D6DA3E8E3DF}" type="datetimeFigureOut">
              <a:rPr kumimoji="1" lang="ja-JP" altLang="en-US" smtClean="0"/>
              <a:t>2022/2/4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E740AF8-BB9F-4B79-8F99-BCA76FAE4502}" type="slidenum">
              <a:rPr kumimoji="1" lang="ja-JP" altLang="en-US" smtClean="0"/>
              <a:t>‹#›</a:t>
            </a:fld>
            <a:endParaRPr kumimoji="1" lang="ja-JP" altLang="en-US"/>
          </a:p>
        </p:txBody>
      </p:sp>
    </p:spTree>
    <p:extLst>
      <p:ext uri="{BB962C8B-B14F-4D97-AF65-F5344CB8AC3E}">
        <p14:creationId xmlns:p14="http://schemas.microsoft.com/office/powerpoint/2010/main" val="3159981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CA23058-BD07-4791-9553-7D6DA3E8E3DF}" type="datetimeFigureOut">
              <a:rPr kumimoji="1" lang="ja-JP" altLang="en-US" smtClean="0"/>
              <a:t>2022/2/4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E740AF8-BB9F-4B79-8F99-BCA76FAE4502}" type="slidenum">
              <a:rPr kumimoji="1" lang="ja-JP" altLang="en-US" smtClean="0"/>
              <a:t>‹#›</a:t>
            </a:fld>
            <a:endParaRPr kumimoji="1" lang="ja-JP" altLang="en-US"/>
          </a:p>
        </p:txBody>
      </p:sp>
    </p:spTree>
    <p:extLst>
      <p:ext uri="{BB962C8B-B14F-4D97-AF65-F5344CB8AC3E}">
        <p14:creationId xmlns:p14="http://schemas.microsoft.com/office/powerpoint/2010/main" val="1597205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CA23058-BD07-4791-9553-7D6DA3E8E3DF}" type="datetimeFigureOut">
              <a:rPr kumimoji="1" lang="ja-JP" altLang="en-US" smtClean="0"/>
              <a:t>2022/2/4</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E740AF8-BB9F-4B79-8F99-BCA76FAE4502}" type="slidenum">
              <a:rPr kumimoji="1" lang="ja-JP" altLang="en-US" smtClean="0"/>
              <a:t>‹#›</a:t>
            </a:fld>
            <a:endParaRPr kumimoji="1" lang="ja-JP" altLang="en-US"/>
          </a:p>
        </p:txBody>
      </p:sp>
    </p:spTree>
    <p:extLst>
      <p:ext uri="{BB962C8B-B14F-4D97-AF65-F5344CB8AC3E}">
        <p14:creationId xmlns:p14="http://schemas.microsoft.com/office/powerpoint/2010/main" val="36679438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ホームベース 33"/>
          <p:cNvSpPr/>
          <p:nvPr/>
        </p:nvSpPr>
        <p:spPr>
          <a:xfrm>
            <a:off x="823078" y="8270957"/>
            <a:ext cx="5615058" cy="52635"/>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295237" y="8527036"/>
            <a:ext cx="6654854" cy="1077218"/>
          </a:xfrm>
          <a:prstGeom prst="rect">
            <a:avLst/>
          </a:prstGeom>
          <a:noFill/>
        </p:spPr>
        <p:txBody>
          <a:bodyPr wrap="square" rtlCol="0">
            <a:spAutoFit/>
          </a:bodyPr>
          <a:lstStyle/>
          <a:p>
            <a:r>
              <a:rPr kumimoji="1" lang="ja-JP" altLang="en-US" sz="1600" b="1" dirty="0" smtClean="0">
                <a:solidFill>
                  <a:srgbClr val="002060"/>
                </a:solidFill>
                <a:latin typeface="メイリオ" panose="020B0604030504040204" pitchFamily="50" charset="-128"/>
                <a:ea typeface="メイリオ" panose="020B0604030504040204" pitchFamily="50" charset="-128"/>
              </a:rPr>
              <a:t>とちぎ気候変動対策連携フォーラム事務局</a:t>
            </a:r>
            <a:endParaRPr kumimoji="1" lang="en-US" altLang="ja-JP" sz="1600" b="1" dirty="0" smtClean="0">
              <a:solidFill>
                <a:srgbClr val="002060"/>
              </a:solidFill>
              <a:latin typeface="メイリオ" panose="020B0604030504040204" pitchFamily="50" charset="-128"/>
              <a:ea typeface="メイリオ" panose="020B0604030504040204" pitchFamily="50" charset="-128"/>
            </a:endParaRPr>
          </a:p>
          <a:p>
            <a:r>
              <a:rPr kumimoji="1" lang="ja-JP" altLang="en-US" sz="1600" b="1" dirty="0" smtClean="0">
                <a:solidFill>
                  <a:srgbClr val="002060"/>
                </a:solidFill>
                <a:latin typeface="メイリオ" panose="020B0604030504040204" pitchFamily="50" charset="-128"/>
                <a:ea typeface="メイリオ" panose="020B0604030504040204" pitchFamily="50" charset="-128"/>
              </a:rPr>
              <a:t>　栃木県気候変動適応センター（栃木県環境森林部気候変動対策課）</a:t>
            </a:r>
            <a:endParaRPr kumimoji="1" lang="en-US" altLang="ja-JP" sz="1600" b="1" dirty="0">
              <a:solidFill>
                <a:srgbClr val="002060"/>
              </a:solidFill>
              <a:latin typeface="メイリオ" panose="020B0604030504040204" pitchFamily="50" charset="-128"/>
              <a:ea typeface="メイリオ" panose="020B0604030504040204" pitchFamily="50" charset="-128"/>
            </a:endParaRPr>
          </a:p>
          <a:p>
            <a:r>
              <a:rPr kumimoji="1" lang="en-US" altLang="ja-JP" sz="1600" b="1" dirty="0" smtClean="0">
                <a:solidFill>
                  <a:srgbClr val="002060"/>
                </a:solidFill>
                <a:latin typeface="メイリオ" panose="020B0604030504040204" pitchFamily="50" charset="-128"/>
                <a:ea typeface="メイリオ" panose="020B0604030504040204" pitchFamily="50" charset="-128"/>
              </a:rPr>
              <a:t>T E L</a:t>
            </a:r>
            <a:r>
              <a:rPr kumimoji="1" lang="ja-JP" altLang="en-US" sz="1600" b="1" dirty="0" smtClean="0">
                <a:solidFill>
                  <a:srgbClr val="002060"/>
                </a:solidFill>
                <a:latin typeface="メイリオ" panose="020B0604030504040204" pitchFamily="50" charset="-128"/>
                <a:ea typeface="メイリオ" panose="020B0604030504040204" pitchFamily="50" charset="-128"/>
              </a:rPr>
              <a:t> </a:t>
            </a:r>
            <a:r>
              <a:rPr kumimoji="1" lang="en-US" altLang="ja-JP" sz="1600" b="1" dirty="0">
                <a:solidFill>
                  <a:srgbClr val="002060"/>
                </a:solidFill>
                <a:latin typeface="メイリオ" panose="020B0604030504040204" pitchFamily="50" charset="-128"/>
                <a:ea typeface="メイリオ" panose="020B0604030504040204" pitchFamily="50" charset="-128"/>
              </a:rPr>
              <a:t>028-623-3187</a:t>
            </a:r>
            <a:r>
              <a:rPr kumimoji="1" lang="ja-JP" altLang="en-US" sz="1600" b="1" dirty="0">
                <a:solidFill>
                  <a:srgbClr val="002060"/>
                </a:solidFill>
                <a:latin typeface="メイリオ" panose="020B0604030504040204" pitchFamily="50" charset="-128"/>
                <a:ea typeface="メイリオ" panose="020B0604030504040204" pitchFamily="50" charset="-128"/>
              </a:rPr>
              <a:t>　</a:t>
            </a:r>
            <a:r>
              <a:rPr kumimoji="1" lang="en-US" altLang="ja-JP" sz="1600" b="1" dirty="0">
                <a:solidFill>
                  <a:srgbClr val="002060"/>
                </a:solidFill>
                <a:latin typeface="メイリオ" panose="020B0604030504040204" pitchFamily="50" charset="-128"/>
                <a:ea typeface="メイリオ" panose="020B0604030504040204" pitchFamily="50" charset="-128"/>
              </a:rPr>
              <a:t>F A X  028-623-3259</a:t>
            </a:r>
          </a:p>
          <a:p>
            <a:r>
              <a:rPr kumimoji="1" lang="en-US" altLang="ja-JP" sz="1600" b="1" dirty="0" smtClean="0">
                <a:solidFill>
                  <a:srgbClr val="002060"/>
                </a:solidFill>
                <a:latin typeface="メイリオ" panose="020B0604030504040204" pitchFamily="50" charset="-128"/>
                <a:ea typeface="メイリオ" panose="020B0604030504040204" pitchFamily="50" charset="-128"/>
              </a:rPr>
              <a:t>E-mail</a:t>
            </a:r>
            <a:r>
              <a:rPr kumimoji="1" lang="ja-JP" altLang="en-US" sz="1600" b="1" dirty="0">
                <a:solidFill>
                  <a:srgbClr val="002060"/>
                </a:solidFill>
                <a:latin typeface="メイリオ" panose="020B0604030504040204" pitchFamily="50" charset="-128"/>
                <a:ea typeface="メイリオ" panose="020B0604030504040204" pitchFamily="50" charset="-128"/>
              </a:rPr>
              <a:t>：</a:t>
            </a:r>
            <a:r>
              <a:rPr kumimoji="1" lang="en-US" altLang="ja-JP" sz="1600" b="1" dirty="0" smtClean="0">
                <a:solidFill>
                  <a:srgbClr val="002060"/>
                </a:solidFill>
                <a:latin typeface="メイリオ" panose="020B0604030504040204" pitchFamily="50" charset="-128"/>
                <a:ea typeface="メイリオ" panose="020B0604030504040204" pitchFamily="50" charset="-128"/>
              </a:rPr>
              <a:t>tochi-tekiou@pref.tochigi.lg.jp</a:t>
            </a:r>
            <a:endParaRPr kumimoji="1" lang="en-US" altLang="ja-JP" sz="1600" b="1" dirty="0">
              <a:solidFill>
                <a:srgbClr val="002060"/>
              </a:solidFill>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385029" y="974201"/>
            <a:ext cx="6087943" cy="1200329"/>
          </a:xfrm>
          <a:prstGeom prst="rect">
            <a:avLst/>
          </a:prstGeom>
          <a:noFill/>
        </p:spPr>
        <p:txBody>
          <a:bodyPr wrap="square" rtlCol="0">
            <a:spAutoFit/>
          </a:bodyPr>
          <a:lstStyle/>
          <a:p>
            <a:pPr algn="ctr"/>
            <a:r>
              <a:rPr kumimoji="1" lang="ja-JP" altLang="en-US" sz="7200" b="1" dirty="0" smtClean="0">
                <a:latin typeface="メイリオ" panose="020B0604030504040204" pitchFamily="50" charset="-128"/>
                <a:ea typeface="メイリオ" panose="020B0604030504040204" pitchFamily="50" charset="-128"/>
              </a:rPr>
              <a:t>会  員  募  集</a:t>
            </a:r>
            <a:endParaRPr kumimoji="1" lang="ja-JP" altLang="en-US" sz="7200" b="1" dirty="0">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53717" y="332047"/>
            <a:ext cx="6750566" cy="584775"/>
          </a:xfrm>
          <a:prstGeom prst="rect">
            <a:avLst/>
          </a:prstGeom>
          <a:noFill/>
        </p:spPr>
        <p:txBody>
          <a:bodyPr wrap="none" rtlCol="0">
            <a:spAutoFit/>
          </a:bodyPr>
          <a:lstStyle/>
          <a:p>
            <a:pPr algn="dist">
              <a:spcAft>
                <a:spcPts val="0"/>
              </a:spcAft>
            </a:pPr>
            <a:r>
              <a:rPr lang="ja-JP" altLang="en-US" sz="3200" b="1" kern="100" dirty="0" smtClean="0">
                <a:solidFill>
                  <a:srgbClr val="002060"/>
                </a:solidFill>
                <a:latin typeface="メイリオ" panose="020B0604030504040204" pitchFamily="50" charset="-128"/>
                <a:ea typeface="メイリオ" panose="020B0604030504040204" pitchFamily="50" charset="-128"/>
                <a:cs typeface="Times New Roman" panose="02020603050405020304" pitchFamily="18" charset="0"/>
              </a:rPr>
              <a:t>とちぎ</a:t>
            </a:r>
            <a:r>
              <a:rPr lang="ja-JP" altLang="ja-JP" sz="3200" b="1" kern="100" dirty="0" smtClean="0">
                <a:solidFill>
                  <a:srgbClr val="002060"/>
                </a:solidFill>
                <a:latin typeface="メイリオ" panose="020B0604030504040204" pitchFamily="50" charset="-128"/>
                <a:ea typeface="メイリオ" panose="020B0604030504040204" pitchFamily="50" charset="-128"/>
                <a:cs typeface="Times New Roman" panose="02020603050405020304" pitchFamily="18" charset="0"/>
              </a:rPr>
              <a:t>気候</a:t>
            </a:r>
            <a:r>
              <a:rPr lang="ja-JP" altLang="ja-JP" sz="3200" b="1" kern="100" dirty="0">
                <a:solidFill>
                  <a:srgbClr val="002060"/>
                </a:solidFill>
                <a:latin typeface="メイリオ" panose="020B0604030504040204" pitchFamily="50" charset="-128"/>
                <a:ea typeface="メイリオ" panose="020B0604030504040204" pitchFamily="50" charset="-128"/>
                <a:cs typeface="Times New Roman" panose="02020603050405020304" pitchFamily="18" charset="0"/>
              </a:rPr>
              <a:t>変動対策連携フォーラム</a:t>
            </a:r>
            <a:endParaRPr lang="ja-JP" altLang="ja-JP" sz="1200" b="1" kern="100" dirty="0">
              <a:solidFill>
                <a:srgbClr val="002060"/>
              </a:solidFill>
              <a:latin typeface="メイリオ" panose="020B0604030504040204" pitchFamily="50" charset="-128"/>
              <a:ea typeface="メイリオ" panose="020B0604030504040204" pitchFamily="50" charset="-128"/>
              <a:cs typeface="Times New Roman" panose="02020603050405020304" pitchFamily="18" charset="0"/>
            </a:endParaRPr>
          </a:p>
        </p:txBody>
      </p:sp>
      <p:grpSp>
        <p:nvGrpSpPr>
          <p:cNvPr id="38" name="グループ化 37"/>
          <p:cNvGrpSpPr/>
          <p:nvPr/>
        </p:nvGrpSpPr>
        <p:grpSpPr>
          <a:xfrm>
            <a:off x="352656" y="6154125"/>
            <a:ext cx="5414897" cy="1010519"/>
            <a:chOff x="352656" y="6268425"/>
            <a:chExt cx="5414897" cy="1010519"/>
          </a:xfrm>
        </p:grpSpPr>
        <p:sp>
          <p:nvSpPr>
            <p:cNvPr id="35" name="楕円 34"/>
            <p:cNvSpPr/>
            <p:nvPr/>
          </p:nvSpPr>
          <p:spPr>
            <a:xfrm>
              <a:off x="352656" y="6268425"/>
              <a:ext cx="1010519" cy="1010519"/>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406509" y="6571628"/>
              <a:ext cx="902811" cy="461665"/>
            </a:xfrm>
            <a:prstGeom prst="rect">
              <a:avLst/>
            </a:prstGeom>
            <a:noFill/>
          </p:spPr>
          <p:txBody>
            <a:bodyPr wrap="none" rtlCol="0">
              <a:spAutoFit/>
            </a:bodyPr>
            <a:lstStyle/>
            <a:p>
              <a:pPr algn="dist">
                <a:spcAft>
                  <a:spcPts val="0"/>
                </a:spcAft>
              </a:pPr>
              <a:r>
                <a:rPr lang="ja-JP" altLang="en-US" sz="2400" b="1" kern="100" dirty="0" smtClean="0">
                  <a:solidFill>
                    <a:schemeClr val="bg1"/>
                  </a:solidFill>
                  <a:latin typeface="メイリオ" panose="020B0604030504040204" pitchFamily="50" charset="-128"/>
                  <a:ea typeface="メイリオ" panose="020B0604030504040204" pitchFamily="50" charset="-128"/>
                  <a:cs typeface="Times New Roman" panose="02020603050405020304" pitchFamily="18" charset="0"/>
                </a:rPr>
                <a:t>対 象</a:t>
              </a:r>
              <a:endParaRPr lang="ja-JP" altLang="ja-JP" sz="2400" b="1" kern="100" dirty="0">
                <a:solidFill>
                  <a:schemeClr val="bg1"/>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2" name="テキスト ボックス 11"/>
            <p:cNvSpPr txBox="1"/>
            <p:nvPr/>
          </p:nvSpPr>
          <p:spPr>
            <a:xfrm>
              <a:off x="1487178" y="6468624"/>
              <a:ext cx="4280375" cy="646331"/>
            </a:xfrm>
            <a:prstGeom prst="rect">
              <a:avLst/>
            </a:prstGeom>
            <a:noFill/>
          </p:spPr>
          <p:txBody>
            <a:bodyPr wrap="square" rtlCol="0">
              <a:spAutoFit/>
            </a:bodyPr>
            <a:lstStyle/>
            <a:p>
              <a:r>
                <a:rPr kumimoji="1" lang="ja-JP" altLang="en-US" dirty="0" smtClean="0">
                  <a:latin typeface="メイリオ" panose="020B0604030504040204" pitchFamily="50" charset="-128"/>
                  <a:ea typeface="メイリオ" panose="020B0604030504040204" pitchFamily="50" charset="-128"/>
                </a:rPr>
                <a:t>県内</a:t>
              </a:r>
              <a:r>
                <a:rPr kumimoji="1" lang="ja-JP" altLang="en-US" dirty="0">
                  <a:latin typeface="メイリオ" panose="020B0604030504040204" pitchFamily="50" charset="-128"/>
                  <a:ea typeface="メイリオ" panose="020B0604030504040204" pitchFamily="50" charset="-128"/>
                </a:rPr>
                <a:t>で活動する企業、教育</a:t>
              </a:r>
              <a:r>
                <a:rPr kumimoji="1" lang="ja-JP" altLang="en-US" dirty="0" smtClean="0">
                  <a:latin typeface="メイリオ" panose="020B0604030504040204" pitchFamily="50" charset="-128"/>
                  <a:ea typeface="メイリオ" panose="020B0604030504040204" pitchFamily="50" charset="-128"/>
                </a:rPr>
                <a:t>機関</a:t>
              </a:r>
              <a:endParaRPr kumimoji="1" lang="en-US" altLang="ja-JP" dirty="0" smtClean="0">
                <a:latin typeface="メイリオ" panose="020B0604030504040204" pitchFamily="50" charset="-128"/>
                <a:ea typeface="メイリオ" panose="020B0604030504040204" pitchFamily="50" charset="-128"/>
              </a:endParaRPr>
            </a:p>
            <a:p>
              <a:r>
                <a:rPr kumimoji="1" lang="en-US" altLang="ja-JP" dirty="0" smtClean="0">
                  <a:latin typeface="メイリオ" panose="020B0604030504040204" pitchFamily="50" charset="-128"/>
                  <a:ea typeface="メイリオ" panose="020B0604030504040204" pitchFamily="50" charset="-128"/>
                </a:rPr>
                <a:t>NPO</a:t>
              </a:r>
              <a:r>
                <a:rPr kumimoji="1" lang="ja-JP" altLang="en-US" dirty="0">
                  <a:latin typeface="メイリオ" panose="020B0604030504040204" pitchFamily="50" charset="-128"/>
                  <a:ea typeface="メイリオ" panose="020B0604030504040204" pitchFamily="50" charset="-128"/>
                </a:rPr>
                <a:t>等の地域団体、行政機関（市町</a:t>
              </a:r>
              <a:r>
                <a:rPr kumimoji="1" lang="ja-JP" altLang="en-US" dirty="0" smtClean="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p:txBody>
        </p:sp>
      </p:grpSp>
      <p:grpSp>
        <p:nvGrpSpPr>
          <p:cNvPr id="37" name="グループ化 36"/>
          <p:cNvGrpSpPr/>
          <p:nvPr/>
        </p:nvGrpSpPr>
        <p:grpSpPr>
          <a:xfrm>
            <a:off x="352656" y="7329377"/>
            <a:ext cx="5968371" cy="1010870"/>
            <a:chOff x="352654" y="7339897"/>
            <a:chExt cx="5968371" cy="1010870"/>
          </a:xfrm>
        </p:grpSpPr>
        <p:sp>
          <p:nvSpPr>
            <p:cNvPr id="36" name="楕円 35"/>
            <p:cNvSpPr/>
            <p:nvPr/>
          </p:nvSpPr>
          <p:spPr>
            <a:xfrm>
              <a:off x="352654" y="7340248"/>
              <a:ext cx="1010519" cy="1010519"/>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416774" y="7667550"/>
              <a:ext cx="902811" cy="461665"/>
            </a:xfrm>
            <a:prstGeom prst="rect">
              <a:avLst/>
            </a:prstGeom>
            <a:noFill/>
          </p:spPr>
          <p:txBody>
            <a:bodyPr wrap="none" rtlCol="0">
              <a:spAutoFit/>
            </a:bodyPr>
            <a:lstStyle/>
            <a:p>
              <a:pPr algn="dist">
                <a:spcAft>
                  <a:spcPts val="0"/>
                </a:spcAft>
              </a:pPr>
              <a:r>
                <a:rPr lang="ja-JP" altLang="en-US" sz="2400" b="1" kern="100" dirty="0" smtClean="0">
                  <a:solidFill>
                    <a:schemeClr val="bg1"/>
                  </a:solidFill>
                  <a:latin typeface="メイリオ" panose="020B0604030504040204" pitchFamily="50" charset="-128"/>
                  <a:ea typeface="メイリオ" panose="020B0604030504040204" pitchFamily="50" charset="-128"/>
                  <a:cs typeface="Times New Roman" panose="02020603050405020304" pitchFamily="18" charset="0"/>
                </a:rPr>
                <a:t>申 込</a:t>
              </a:r>
              <a:endParaRPr lang="ja-JP" altLang="ja-JP" sz="2400" b="1" kern="100" dirty="0">
                <a:solidFill>
                  <a:schemeClr val="bg1"/>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7" name="テキスト ボックス 16"/>
            <p:cNvSpPr txBox="1"/>
            <p:nvPr/>
          </p:nvSpPr>
          <p:spPr>
            <a:xfrm>
              <a:off x="1478123" y="7339897"/>
              <a:ext cx="4842902" cy="923330"/>
            </a:xfrm>
            <a:prstGeom prst="rect">
              <a:avLst/>
            </a:prstGeom>
            <a:noFill/>
          </p:spPr>
          <p:txBody>
            <a:bodyPr wrap="square" rtlCol="0">
              <a:spAutoFit/>
            </a:bodyPr>
            <a:lstStyle/>
            <a:p>
              <a:r>
                <a:rPr kumimoji="1" lang="ja-JP" altLang="en-US" dirty="0" smtClean="0">
                  <a:latin typeface="メイリオ" panose="020B0604030504040204" pitchFamily="50" charset="-128"/>
                  <a:ea typeface="メイリオ" panose="020B0604030504040204" pitchFamily="50" charset="-128"/>
                </a:rPr>
                <a:t>入会</a:t>
              </a:r>
              <a:r>
                <a:rPr kumimoji="1" lang="ja-JP" altLang="en-US" dirty="0">
                  <a:latin typeface="メイリオ" panose="020B0604030504040204" pitchFamily="50" charset="-128"/>
                  <a:ea typeface="メイリオ" panose="020B0604030504040204" pitchFamily="50" charset="-128"/>
                </a:rPr>
                <a:t>申込書に必要事項を記入の上</a:t>
              </a:r>
              <a:r>
                <a:rPr kumimoji="1" lang="ja-JP" altLang="en-US" dirty="0" smtClean="0">
                  <a:latin typeface="メイリオ" panose="020B0604030504040204" pitchFamily="50" charset="-128"/>
                  <a:ea typeface="メイリオ" panose="020B0604030504040204" pitchFamily="50" charset="-128"/>
                </a:rPr>
                <a:t>、</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郵送</a:t>
              </a:r>
              <a:r>
                <a:rPr kumimoji="1" lang="ja-JP" altLang="en-US" dirty="0">
                  <a:latin typeface="メイリオ" panose="020B0604030504040204" pitchFamily="50" charset="-128"/>
                  <a:ea typeface="メイリオ" panose="020B0604030504040204" pitchFamily="50" charset="-128"/>
                </a:rPr>
                <a:t>・</a:t>
              </a:r>
              <a:r>
                <a:rPr kumimoji="1" lang="en-US" altLang="ja-JP" dirty="0">
                  <a:latin typeface="メイリオ" panose="020B0604030504040204" pitchFamily="50" charset="-128"/>
                  <a:ea typeface="メイリオ" panose="020B0604030504040204" pitchFamily="50" charset="-128"/>
                </a:rPr>
                <a:t>FAX</a:t>
              </a:r>
              <a:r>
                <a:rPr kumimoji="1" lang="ja-JP" altLang="en-US" dirty="0">
                  <a:latin typeface="メイリオ" panose="020B0604030504040204" pitchFamily="50" charset="-128"/>
                  <a:ea typeface="メイリオ" panose="020B0604030504040204" pitchFamily="50" charset="-128"/>
                </a:rPr>
                <a:t>・メールのいずれかの方法により</a:t>
              </a:r>
              <a:r>
                <a:rPr kumimoji="1" lang="ja-JP" altLang="en-US" dirty="0" smtClean="0">
                  <a:latin typeface="メイリオ" panose="020B0604030504040204" pitchFamily="50" charset="-128"/>
                  <a:ea typeface="メイリオ" panose="020B0604030504040204" pitchFamily="50" charset="-128"/>
                </a:rPr>
                <a:t>、　　　以下の担当まで</a:t>
              </a:r>
              <a:r>
                <a:rPr kumimoji="1" lang="ja-JP" altLang="en-US" dirty="0">
                  <a:latin typeface="メイリオ" panose="020B0604030504040204" pitchFamily="50" charset="-128"/>
                  <a:ea typeface="メイリオ" panose="020B0604030504040204" pitchFamily="50" charset="-128"/>
                </a:rPr>
                <a:t>送付願います</a:t>
              </a:r>
              <a:r>
                <a:rPr kumimoji="1" lang="ja-JP" altLang="en-US" dirty="0" smtClean="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p:txBody>
        </p:sp>
      </p:grpSp>
      <p:sp>
        <p:nvSpPr>
          <p:cNvPr id="14" name="テキスト ボックス 13"/>
          <p:cNvSpPr txBox="1"/>
          <p:nvPr/>
        </p:nvSpPr>
        <p:spPr>
          <a:xfrm>
            <a:off x="356372" y="2100397"/>
            <a:ext cx="6145257" cy="1077218"/>
          </a:xfrm>
          <a:prstGeom prst="rect">
            <a:avLst/>
          </a:prstGeom>
          <a:noFill/>
        </p:spPr>
        <p:txBody>
          <a:bodyPr wrap="square" rtlCol="0">
            <a:spAutoFit/>
          </a:bodyPr>
          <a:lstStyle/>
          <a:p>
            <a:r>
              <a:rPr kumimoji="1" lang="ja-JP" altLang="en-US" sz="1600" dirty="0" smtClean="0">
                <a:solidFill>
                  <a:schemeClr val="tx1">
                    <a:lumMod val="65000"/>
                    <a:lumOff val="35000"/>
                  </a:schemeClr>
                </a:solidFill>
                <a:latin typeface="メイリオ" panose="020B0604030504040204" pitchFamily="50" charset="-128"/>
                <a:ea typeface="メイリオ" panose="020B0604030504040204" pitchFamily="50" charset="-128"/>
              </a:rPr>
              <a:t>本フォーラムは、「産学官金」の連携により、気候変動が経営</a:t>
            </a:r>
            <a:r>
              <a:rPr kumimoji="1" lang="ja-JP" altLang="en-US" sz="1600" dirty="0">
                <a:solidFill>
                  <a:schemeClr val="tx1">
                    <a:lumMod val="65000"/>
                    <a:lumOff val="35000"/>
                  </a:schemeClr>
                </a:solidFill>
                <a:latin typeface="メイリオ" panose="020B0604030504040204" pitchFamily="50" charset="-128"/>
                <a:ea typeface="メイリオ" panose="020B0604030504040204" pitchFamily="50" charset="-128"/>
              </a:rPr>
              <a:t>に及ぼす影響についての</a:t>
            </a:r>
            <a:r>
              <a:rPr kumimoji="1" lang="ja-JP" altLang="en-US" sz="1600" dirty="0" smtClean="0">
                <a:solidFill>
                  <a:schemeClr val="tx1">
                    <a:lumMod val="65000"/>
                    <a:lumOff val="35000"/>
                  </a:schemeClr>
                </a:solidFill>
                <a:latin typeface="メイリオ" panose="020B0604030504040204" pitchFamily="50" charset="-128"/>
                <a:ea typeface="メイリオ" panose="020B0604030504040204" pitchFamily="50" charset="-128"/>
              </a:rPr>
              <a:t>理解促進、気候</a:t>
            </a:r>
            <a:r>
              <a:rPr kumimoji="1" lang="ja-JP" altLang="en-US" sz="1600" dirty="0">
                <a:solidFill>
                  <a:schemeClr val="tx1">
                    <a:lumMod val="65000"/>
                    <a:lumOff val="35000"/>
                  </a:schemeClr>
                </a:solidFill>
                <a:latin typeface="メイリオ" panose="020B0604030504040204" pitchFamily="50" charset="-128"/>
                <a:ea typeface="メイリオ" panose="020B0604030504040204" pitchFamily="50" charset="-128"/>
              </a:rPr>
              <a:t>変動をチャンスと捉えた気候変動</a:t>
            </a:r>
            <a:r>
              <a:rPr kumimoji="1" lang="ja-JP" altLang="en-US" sz="1600" dirty="0" smtClean="0">
                <a:solidFill>
                  <a:schemeClr val="tx1">
                    <a:lumMod val="65000"/>
                    <a:lumOff val="35000"/>
                  </a:schemeClr>
                </a:solidFill>
                <a:latin typeface="メイリオ" panose="020B0604030504040204" pitchFamily="50" charset="-128"/>
                <a:ea typeface="メイリオ" panose="020B0604030504040204" pitchFamily="50" charset="-128"/>
              </a:rPr>
              <a:t>対策ビジネスの促進等を目的とし、経済と環境の好循環、</a:t>
            </a:r>
            <a:r>
              <a:rPr kumimoji="1" lang="en-US" altLang="ja-JP" sz="1600" dirty="0" smtClean="0">
                <a:solidFill>
                  <a:schemeClr val="tx1">
                    <a:lumMod val="65000"/>
                    <a:lumOff val="35000"/>
                  </a:schemeClr>
                </a:solidFill>
                <a:latin typeface="メイリオ" panose="020B0604030504040204" pitchFamily="50" charset="-128"/>
                <a:ea typeface="メイリオ" panose="020B0604030504040204" pitchFamily="50" charset="-128"/>
              </a:rPr>
              <a:t>2050</a:t>
            </a:r>
            <a:r>
              <a:rPr kumimoji="1" lang="ja-JP" altLang="en-US" sz="1600" dirty="0" smtClean="0">
                <a:solidFill>
                  <a:schemeClr val="tx1">
                    <a:lumMod val="65000"/>
                    <a:lumOff val="35000"/>
                  </a:schemeClr>
                </a:solidFill>
                <a:latin typeface="メイリオ" panose="020B0604030504040204" pitchFamily="50" charset="-128"/>
                <a:ea typeface="メイリオ" panose="020B0604030504040204" pitchFamily="50" charset="-128"/>
              </a:rPr>
              <a:t>年カーボンニュートラルの実現を目指します。</a:t>
            </a:r>
            <a:endParaRPr kumimoji="1" lang="ja-JP" altLang="en-US" sz="1600" dirty="0">
              <a:solidFill>
                <a:schemeClr val="tx1">
                  <a:lumMod val="65000"/>
                  <a:lumOff val="35000"/>
                </a:schemeClr>
              </a:solidFill>
              <a:latin typeface="メイリオ" panose="020B0604030504040204" pitchFamily="50" charset="-128"/>
              <a:ea typeface="メイリオ" panose="020B0604030504040204" pitchFamily="50" charset="-128"/>
            </a:endParaRPr>
          </a:p>
        </p:txBody>
      </p:sp>
      <p:grpSp>
        <p:nvGrpSpPr>
          <p:cNvPr id="32" name="グループ化 31"/>
          <p:cNvGrpSpPr/>
          <p:nvPr/>
        </p:nvGrpSpPr>
        <p:grpSpPr>
          <a:xfrm>
            <a:off x="242391" y="3029369"/>
            <a:ext cx="6414547" cy="2975486"/>
            <a:chOff x="290949" y="1993252"/>
            <a:chExt cx="6414547" cy="2975486"/>
          </a:xfrm>
        </p:grpSpPr>
        <p:sp>
          <p:nvSpPr>
            <p:cNvPr id="19" name="角丸四角形 18"/>
            <p:cNvSpPr/>
            <p:nvPr/>
          </p:nvSpPr>
          <p:spPr>
            <a:xfrm>
              <a:off x="290949" y="2366302"/>
              <a:ext cx="6373219" cy="2602436"/>
            </a:xfrm>
            <a:prstGeom prst="roundRect">
              <a:avLst>
                <a:gd name="adj" fmla="val 5133"/>
              </a:avLst>
            </a:prstGeom>
            <a:solidFill>
              <a:schemeClr val="accent5">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2" name="グループ化 21"/>
            <p:cNvGrpSpPr/>
            <p:nvPr/>
          </p:nvGrpSpPr>
          <p:grpSpPr>
            <a:xfrm>
              <a:off x="5022844" y="1993252"/>
              <a:ext cx="1681289" cy="889369"/>
              <a:chOff x="4767864" y="1976412"/>
              <a:chExt cx="1681289" cy="889369"/>
            </a:xfrm>
          </p:grpSpPr>
          <p:sp>
            <p:nvSpPr>
              <p:cNvPr id="13" name="円形吹き出し 12"/>
              <p:cNvSpPr/>
              <p:nvPr/>
            </p:nvSpPr>
            <p:spPr>
              <a:xfrm>
                <a:off x="4767864" y="1976412"/>
                <a:ext cx="1681289" cy="889369"/>
              </a:xfrm>
              <a:prstGeom prst="wedgeEllipseCallout">
                <a:avLst>
                  <a:gd name="adj1" fmla="val -35876"/>
                  <a:gd name="adj2" fmla="val 62500"/>
                </a:avLst>
              </a:prstGeom>
              <a:solidFill>
                <a:srgbClr val="FF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p>
            </p:txBody>
          </p:sp>
          <p:sp>
            <p:nvSpPr>
              <p:cNvPr id="10" name="テキスト ボックス 9"/>
              <p:cNvSpPr txBox="1"/>
              <p:nvPr/>
            </p:nvSpPr>
            <p:spPr>
              <a:xfrm>
                <a:off x="4916616" y="2220137"/>
                <a:ext cx="1415772" cy="461665"/>
              </a:xfrm>
              <a:prstGeom prst="rect">
                <a:avLst/>
              </a:prstGeom>
              <a:noFill/>
            </p:spPr>
            <p:txBody>
              <a:bodyPr wrap="none" rtlCol="0">
                <a:spAutoFit/>
              </a:bodyPr>
              <a:lstStyle/>
              <a:p>
                <a:pPr algn="dist">
                  <a:spcAft>
                    <a:spcPts val="0"/>
                  </a:spcAft>
                </a:pPr>
                <a:r>
                  <a:rPr lang="ja-JP" altLang="en-US" sz="2400" b="1" kern="100" dirty="0" smtClean="0">
                    <a:latin typeface="メイリオ" panose="020B0604030504040204" pitchFamily="50" charset="-128"/>
                    <a:ea typeface="メイリオ" panose="020B0604030504040204" pitchFamily="50" charset="-128"/>
                    <a:cs typeface="Times New Roman" panose="02020603050405020304" pitchFamily="18" charset="0"/>
                  </a:rPr>
                  <a:t>会費無料</a:t>
                </a:r>
                <a:endParaRPr lang="ja-JP" altLang="ja-JP" sz="2400" b="1" kern="100" dirty="0">
                  <a:latin typeface="メイリオ" panose="020B0604030504040204" pitchFamily="50" charset="-128"/>
                  <a:ea typeface="メイリオ" panose="020B0604030504040204" pitchFamily="50" charset="-128"/>
                  <a:cs typeface="Times New Roman" panose="02020603050405020304" pitchFamily="18" charset="0"/>
                </a:endParaRPr>
              </a:p>
            </p:txBody>
          </p:sp>
        </p:grpSp>
        <p:sp>
          <p:nvSpPr>
            <p:cNvPr id="23" name="テキスト ボックス 22"/>
            <p:cNvSpPr txBox="1"/>
            <p:nvPr/>
          </p:nvSpPr>
          <p:spPr>
            <a:xfrm>
              <a:off x="433587" y="2965386"/>
              <a:ext cx="5044971" cy="461665"/>
            </a:xfrm>
            <a:prstGeom prst="rect">
              <a:avLst/>
            </a:prstGeom>
            <a:noFill/>
          </p:spPr>
          <p:txBody>
            <a:bodyPr wrap="none" rtlCol="0">
              <a:spAutoFit/>
            </a:bodyPr>
            <a:lstStyle/>
            <a:p>
              <a:pPr marL="342900" indent="-342900" algn="dist">
                <a:spcAft>
                  <a:spcPts val="0"/>
                </a:spcAft>
                <a:buFont typeface="Wingdings" panose="05000000000000000000" pitchFamily="2" charset="2"/>
                <a:buChar char="l"/>
              </a:pPr>
              <a:r>
                <a:rPr lang="ja-JP" altLang="en-US" sz="2400" b="1" kern="100" dirty="0" smtClean="0">
                  <a:latin typeface="メイリオ" panose="020B0604030504040204" pitchFamily="50" charset="-128"/>
                  <a:ea typeface="メイリオ" panose="020B0604030504040204" pitchFamily="50" charset="-128"/>
                  <a:cs typeface="Times New Roman" panose="02020603050405020304" pitchFamily="18" charset="0"/>
                </a:rPr>
                <a:t>セミナー・交流会に参加 </a:t>
              </a:r>
              <a:r>
                <a:rPr lang="ja-JP" altLang="en-US" sz="1600" b="1" kern="100" dirty="0" smtClean="0">
                  <a:solidFill>
                    <a:schemeClr val="tx1">
                      <a:lumMod val="50000"/>
                      <a:lumOff val="50000"/>
                    </a:schemeClr>
                  </a:solidFill>
                  <a:latin typeface="メイリオ" panose="020B0604030504040204" pitchFamily="50" charset="-128"/>
                  <a:ea typeface="メイリオ" panose="020B0604030504040204" pitchFamily="50" charset="-128"/>
                  <a:cs typeface="Times New Roman" panose="02020603050405020304" pitchFamily="18" charset="0"/>
                </a:rPr>
                <a:t>できます。</a:t>
              </a:r>
              <a:endParaRPr lang="ja-JP" altLang="ja-JP" sz="1600" b="1" kern="100" dirty="0">
                <a:solidFill>
                  <a:schemeClr val="tx1">
                    <a:lumMod val="50000"/>
                    <a:lumOff val="50000"/>
                  </a:schemeClr>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5" name="テキスト ボックス 24"/>
            <p:cNvSpPr txBox="1"/>
            <p:nvPr/>
          </p:nvSpPr>
          <p:spPr>
            <a:xfrm>
              <a:off x="455067" y="3864664"/>
              <a:ext cx="6250429" cy="461665"/>
            </a:xfrm>
            <a:prstGeom prst="rect">
              <a:avLst/>
            </a:prstGeom>
            <a:noFill/>
          </p:spPr>
          <p:txBody>
            <a:bodyPr wrap="none" rtlCol="0">
              <a:spAutoFit/>
            </a:bodyPr>
            <a:lstStyle/>
            <a:p>
              <a:pPr marL="342900" indent="-342900" algn="dist">
                <a:spcAft>
                  <a:spcPts val="0"/>
                </a:spcAft>
                <a:buFont typeface="Wingdings" panose="05000000000000000000" pitchFamily="2" charset="2"/>
                <a:buChar char="l"/>
              </a:pPr>
              <a:r>
                <a:rPr lang="ja-JP" altLang="en-US" sz="2400" b="1" kern="100" dirty="0" smtClean="0">
                  <a:latin typeface="メイリオ" panose="020B0604030504040204" pitchFamily="50" charset="-128"/>
                  <a:ea typeface="メイリオ" panose="020B0604030504040204" pitchFamily="50" charset="-128"/>
                  <a:cs typeface="Times New Roman" panose="02020603050405020304" pitchFamily="18" charset="0"/>
                </a:rPr>
                <a:t>コーディネーターによる支援 </a:t>
              </a:r>
              <a:r>
                <a:rPr lang="ja-JP" altLang="en-US" sz="1600" b="1" kern="100" dirty="0" smtClean="0">
                  <a:solidFill>
                    <a:schemeClr val="tx1">
                      <a:lumMod val="50000"/>
                      <a:lumOff val="50000"/>
                    </a:schemeClr>
                  </a:solidFill>
                  <a:latin typeface="メイリオ" panose="020B0604030504040204" pitchFamily="50" charset="-128"/>
                  <a:ea typeface="メイリオ" panose="020B0604030504040204" pitchFamily="50" charset="-128"/>
                  <a:cs typeface="Times New Roman" panose="02020603050405020304" pitchFamily="18" charset="0"/>
                </a:rPr>
                <a:t>が受けられます。</a:t>
              </a:r>
              <a:endParaRPr lang="ja-JP" altLang="ja-JP" sz="2400" b="1" kern="100" dirty="0">
                <a:solidFill>
                  <a:schemeClr val="tx1">
                    <a:lumMod val="50000"/>
                    <a:lumOff val="50000"/>
                  </a:schemeClr>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6" name="テキスト ボックス 25"/>
            <p:cNvSpPr txBox="1"/>
            <p:nvPr/>
          </p:nvSpPr>
          <p:spPr>
            <a:xfrm>
              <a:off x="332240" y="2457215"/>
              <a:ext cx="2339102" cy="461665"/>
            </a:xfrm>
            <a:prstGeom prst="rect">
              <a:avLst/>
            </a:prstGeom>
            <a:noFill/>
          </p:spPr>
          <p:txBody>
            <a:bodyPr wrap="none" rtlCol="0">
              <a:spAutoFit/>
            </a:bodyPr>
            <a:lstStyle/>
            <a:p>
              <a:pPr algn="dist">
                <a:spcAft>
                  <a:spcPts val="0"/>
                </a:spcAft>
              </a:pPr>
              <a:r>
                <a:rPr lang="ja-JP" altLang="en-US" sz="2400" b="1" kern="100" dirty="0" smtClean="0">
                  <a:latin typeface="メイリオ" panose="020B0604030504040204" pitchFamily="50" charset="-128"/>
                  <a:ea typeface="メイリオ" panose="020B0604030504040204" pitchFamily="50" charset="-128"/>
                  <a:cs typeface="Times New Roman" panose="02020603050405020304" pitchFamily="18" charset="0"/>
                </a:rPr>
                <a:t>会員になると</a:t>
              </a:r>
              <a:r>
                <a:rPr lang="en-US" altLang="ja-JP" sz="2400" b="1" kern="100" dirty="0" smtClean="0">
                  <a:latin typeface="メイリオ" panose="020B0604030504040204" pitchFamily="50" charset="-128"/>
                  <a:ea typeface="メイリオ" panose="020B0604030504040204" pitchFamily="50" charset="-128"/>
                  <a:cs typeface="Times New Roman" panose="02020603050405020304" pitchFamily="18" charset="0"/>
                </a:rPr>
                <a:t>…</a:t>
              </a:r>
              <a:endParaRPr lang="ja-JP" altLang="ja-JP" sz="2400" b="1"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30" name="テキスト ボックス 29"/>
            <p:cNvSpPr txBox="1"/>
            <p:nvPr/>
          </p:nvSpPr>
          <p:spPr>
            <a:xfrm>
              <a:off x="726879" y="4390019"/>
              <a:ext cx="4529433" cy="369332"/>
            </a:xfrm>
            <a:prstGeom prst="rect">
              <a:avLst/>
            </a:prstGeom>
            <a:noFill/>
          </p:spPr>
          <p:txBody>
            <a:bodyPr wrap="square" rtlCol="0">
              <a:spAutoFit/>
            </a:bodyPr>
            <a:lstStyle/>
            <a:p>
              <a:r>
                <a:rPr kumimoji="1" lang="ja-JP" altLang="en-US" dirty="0" smtClean="0">
                  <a:latin typeface="メイリオ" panose="020B0604030504040204" pitchFamily="50" charset="-128"/>
                  <a:ea typeface="メイリオ" panose="020B0604030504040204" pitchFamily="50" charset="-128"/>
                </a:rPr>
                <a:t>知見・技術のマッチング、個別相談 </a:t>
              </a:r>
              <a:r>
                <a:rPr kumimoji="1" lang="ja-JP" altLang="en-US" sz="1600" dirty="0" smtClean="0">
                  <a:latin typeface="メイリオ" panose="020B0604030504040204" pitchFamily="50" charset="-128"/>
                  <a:ea typeface="メイリオ" panose="020B0604030504040204" pitchFamily="50" charset="-128"/>
                </a:rPr>
                <a:t>等</a:t>
              </a:r>
              <a:endParaRPr kumimoji="1" lang="ja-JP" altLang="en-US" dirty="0">
                <a:latin typeface="メイリオ" panose="020B0604030504040204" pitchFamily="50" charset="-128"/>
                <a:ea typeface="メイリオ" panose="020B0604030504040204" pitchFamily="50" charset="-128"/>
              </a:endParaRPr>
            </a:p>
          </p:txBody>
        </p:sp>
        <p:sp>
          <p:nvSpPr>
            <p:cNvPr id="31" name="テキスト ボックス 30"/>
            <p:cNvSpPr txBox="1"/>
            <p:nvPr/>
          </p:nvSpPr>
          <p:spPr>
            <a:xfrm>
              <a:off x="710674" y="3345489"/>
              <a:ext cx="5936982" cy="507831"/>
            </a:xfrm>
            <a:prstGeom prst="rect">
              <a:avLst/>
            </a:prstGeom>
            <a:noFill/>
          </p:spPr>
          <p:txBody>
            <a:bodyPr wrap="square" rtlCol="0">
              <a:spAutoFit/>
            </a:bodyPr>
            <a:lstStyle/>
            <a:p>
              <a:pPr>
                <a:lnSpc>
                  <a:spcPct val="150000"/>
                </a:lnSpc>
              </a:pPr>
              <a:r>
                <a:rPr kumimoji="1" lang="ja-JP" altLang="en-US" dirty="0" smtClean="0">
                  <a:latin typeface="メイリオ" panose="020B0604030504040204" pitchFamily="50" charset="-128"/>
                  <a:ea typeface="メイリオ" panose="020B0604030504040204" pitchFamily="50" charset="-128"/>
                </a:rPr>
                <a:t>金融動向等の紹介、先進事例の共有、会員間の交流 </a:t>
              </a:r>
              <a:r>
                <a:rPr kumimoji="1" lang="ja-JP" altLang="en-US" sz="1600" dirty="0" smtClean="0">
                  <a:latin typeface="メイリオ" panose="020B0604030504040204" pitchFamily="50" charset="-128"/>
                  <a:ea typeface="メイリオ" panose="020B0604030504040204" pitchFamily="50" charset="-128"/>
                </a:rPr>
                <a:t>等</a:t>
              </a:r>
              <a:endParaRPr kumimoji="1" lang="ja-JP" altLang="en-US" dirty="0">
                <a:latin typeface="メイリオ" panose="020B0604030504040204" pitchFamily="50" charset="-128"/>
                <a:ea typeface="メイリオ" panose="020B0604030504040204" pitchFamily="50" charset="-128"/>
              </a:endParaRPr>
            </a:p>
          </p:txBody>
        </p:sp>
      </p:grpSp>
      <p:sp>
        <p:nvSpPr>
          <p:cNvPr id="40" name="ホームベース 39"/>
          <p:cNvSpPr/>
          <p:nvPr/>
        </p:nvSpPr>
        <p:spPr>
          <a:xfrm>
            <a:off x="778393" y="7086122"/>
            <a:ext cx="5615058" cy="52635"/>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p:cNvPicPr>
            <a:picLocks noChangeAspect="1"/>
          </p:cNvPicPr>
          <p:nvPr/>
        </p:nvPicPr>
        <p:blipFill>
          <a:blip r:embed="rId2"/>
          <a:stretch>
            <a:fillRect/>
          </a:stretch>
        </p:blipFill>
        <p:spPr>
          <a:xfrm>
            <a:off x="5362020" y="8992047"/>
            <a:ext cx="905820" cy="927490"/>
          </a:xfrm>
          <a:prstGeom prst="rect">
            <a:avLst/>
          </a:prstGeom>
        </p:spPr>
      </p:pic>
    </p:spTree>
    <p:extLst>
      <p:ext uri="{BB962C8B-B14F-4D97-AF65-F5344CB8AC3E}">
        <p14:creationId xmlns:p14="http://schemas.microsoft.com/office/powerpoint/2010/main" val="5150987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76200" y="231784"/>
            <a:ext cx="5072030" cy="1015663"/>
          </a:xfrm>
          <a:prstGeom prst="rect">
            <a:avLst/>
          </a:prstGeom>
          <a:noFill/>
        </p:spPr>
        <p:txBody>
          <a:bodyPr wrap="none" rtlCol="0">
            <a:spAutoFit/>
          </a:bodyPr>
          <a:lstStyle/>
          <a:p>
            <a:r>
              <a:rPr lang="ja-JP" altLang="ja-JP" sz="1200" dirty="0">
                <a:latin typeface="メイリオ" panose="020B0604030504040204" pitchFamily="50" charset="-128"/>
                <a:ea typeface="メイリオ" panose="020B0604030504040204" pitchFamily="50" charset="-128"/>
              </a:rPr>
              <a:t>〔申込先〕</a:t>
            </a:r>
          </a:p>
          <a:p>
            <a:r>
              <a:rPr lang="ja-JP" altLang="ja-JP" sz="1200" dirty="0">
                <a:latin typeface="メイリオ" panose="020B0604030504040204" pitchFamily="50" charset="-128"/>
                <a:ea typeface="メイリオ" panose="020B0604030504040204" pitchFamily="50" charset="-128"/>
              </a:rPr>
              <a:t>　郵送・</a:t>
            </a:r>
            <a:r>
              <a:rPr lang="en-US" altLang="ja-JP" sz="1200" dirty="0">
                <a:latin typeface="メイリオ" panose="020B0604030504040204" pitchFamily="50" charset="-128"/>
                <a:ea typeface="メイリオ" panose="020B0604030504040204" pitchFamily="50" charset="-128"/>
              </a:rPr>
              <a:t>FAX</a:t>
            </a:r>
            <a:r>
              <a:rPr lang="ja-JP" altLang="ja-JP" sz="1200" dirty="0">
                <a:latin typeface="メイリオ" panose="020B0604030504040204" pitchFamily="50" charset="-128"/>
                <a:ea typeface="メイリオ" panose="020B0604030504040204" pitchFamily="50" charset="-128"/>
              </a:rPr>
              <a:t>・メールのいずれかの方法によりお申し込み下さい。</a:t>
            </a:r>
          </a:p>
          <a:p>
            <a:r>
              <a:rPr lang="ja-JP" altLang="en-US" sz="1200" dirty="0" smtClean="0">
                <a:latin typeface="メイリオ" panose="020B0604030504040204" pitchFamily="50" charset="-128"/>
                <a:ea typeface="メイリオ" panose="020B0604030504040204" pitchFamily="50" charset="-128"/>
              </a:rPr>
              <a:t>　</a:t>
            </a:r>
            <a:r>
              <a:rPr lang="ja-JP" altLang="ja-JP" sz="1200" dirty="0" smtClean="0">
                <a:latin typeface="メイリオ" panose="020B0604030504040204" pitchFamily="50" charset="-128"/>
                <a:ea typeface="メイリオ" panose="020B0604030504040204" pitchFamily="50" charset="-128"/>
              </a:rPr>
              <a:t>〒</a:t>
            </a:r>
            <a:r>
              <a:rPr lang="en-US" altLang="ja-JP" sz="1200" dirty="0">
                <a:latin typeface="メイリオ" panose="020B0604030504040204" pitchFamily="50" charset="-128"/>
                <a:ea typeface="メイリオ" panose="020B0604030504040204" pitchFamily="50" charset="-128"/>
              </a:rPr>
              <a:t>320-8501</a:t>
            </a:r>
            <a:r>
              <a:rPr lang="ja-JP" altLang="ja-JP" sz="1200" dirty="0">
                <a:latin typeface="メイリオ" panose="020B0604030504040204" pitchFamily="50" charset="-128"/>
                <a:ea typeface="メイリオ" panose="020B0604030504040204" pitchFamily="50" charset="-128"/>
              </a:rPr>
              <a:t>　栃木県宇都宮市塙田１－１－２０</a:t>
            </a:r>
          </a:p>
          <a:p>
            <a:r>
              <a:rPr lang="ja-JP" altLang="en-US" sz="1200" dirty="0" smtClean="0">
                <a:latin typeface="メイリオ" panose="020B0604030504040204" pitchFamily="50" charset="-128"/>
                <a:ea typeface="メイリオ" panose="020B0604030504040204" pitchFamily="50" charset="-128"/>
              </a:rPr>
              <a:t>　</a:t>
            </a:r>
            <a:r>
              <a:rPr lang="ja-JP" altLang="ja-JP" sz="1200" dirty="0" smtClean="0">
                <a:latin typeface="メイリオ" panose="020B0604030504040204" pitchFamily="50" charset="-128"/>
                <a:ea typeface="メイリオ" panose="020B0604030504040204" pitchFamily="50" charset="-128"/>
              </a:rPr>
              <a:t>栃木県</a:t>
            </a:r>
            <a:r>
              <a:rPr lang="ja-JP" altLang="ja-JP" sz="1200" dirty="0">
                <a:latin typeface="メイリオ" panose="020B0604030504040204" pitchFamily="50" charset="-128"/>
                <a:ea typeface="メイリオ" panose="020B0604030504040204" pitchFamily="50" charset="-128"/>
              </a:rPr>
              <a:t>環境森林部気候変動対策課　御中</a:t>
            </a:r>
          </a:p>
          <a:p>
            <a:r>
              <a:rPr lang="ja-JP" altLang="en-US" sz="1200" dirty="0" smtClean="0">
                <a:latin typeface="メイリオ" panose="020B0604030504040204" pitchFamily="50" charset="-128"/>
                <a:ea typeface="メイリオ" panose="020B0604030504040204" pitchFamily="50" charset="-128"/>
              </a:rPr>
              <a:t>　</a:t>
            </a:r>
            <a:r>
              <a:rPr lang="en-US" altLang="ja-JP" sz="1200" dirty="0" smtClean="0">
                <a:latin typeface="メイリオ" panose="020B0604030504040204" pitchFamily="50" charset="-128"/>
                <a:ea typeface="メイリオ" panose="020B0604030504040204" pitchFamily="50" charset="-128"/>
              </a:rPr>
              <a:t>FAX</a:t>
            </a:r>
            <a:r>
              <a:rPr lang="ja-JP" altLang="ja-JP" sz="1200" dirty="0">
                <a:latin typeface="メイリオ" panose="020B0604030504040204" pitchFamily="50" charset="-128"/>
                <a:ea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rPr>
              <a:t>028-623-3259</a:t>
            </a:r>
            <a:r>
              <a:rPr lang="ja-JP" altLang="ja-JP" sz="1200" dirty="0">
                <a:latin typeface="メイリオ" panose="020B0604030504040204" pitchFamily="50" charset="-128"/>
                <a:ea typeface="メイリオ" panose="020B0604030504040204" pitchFamily="50" charset="-128"/>
              </a:rPr>
              <a:t>　　</a:t>
            </a:r>
            <a:r>
              <a:rPr lang="en-US" altLang="ja-JP" sz="1200" u="sng" dirty="0">
                <a:latin typeface="メイリオ" panose="020B0604030504040204" pitchFamily="50" charset="-128"/>
                <a:ea typeface="メイリオ" panose="020B0604030504040204" pitchFamily="50" charset="-128"/>
              </a:rPr>
              <a:t>E-mail</a:t>
            </a:r>
            <a:r>
              <a:rPr lang="ja-JP" altLang="ja-JP" sz="1200" u="sng" dirty="0">
                <a:latin typeface="メイリオ" panose="020B0604030504040204" pitchFamily="50" charset="-128"/>
                <a:ea typeface="メイリオ" panose="020B0604030504040204" pitchFamily="50" charset="-128"/>
              </a:rPr>
              <a:t>：</a:t>
            </a:r>
            <a:r>
              <a:rPr lang="en-US" altLang="ja-JP" sz="1200" u="sng" dirty="0" smtClean="0">
                <a:latin typeface="メイリオ" panose="020B0604030504040204" pitchFamily="50" charset="-128"/>
                <a:ea typeface="メイリオ" panose="020B0604030504040204" pitchFamily="50" charset="-128"/>
              </a:rPr>
              <a:t>tochi-tekiou@pref.tochigi.lg.jp</a:t>
            </a:r>
            <a:endParaRPr lang="ja-JP" altLang="ja-JP" sz="1200" dirty="0">
              <a:latin typeface="メイリオ" panose="020B0604030504040204" pitchFamily="50" charset="-128"/>
              <a:ea typeface="メイリオ" panose="020B0604030504040204" pitchFamily="50" charset="-128"/>
            </a:endParaRPr>
          </a:p>
        </p:txBody>
      </p:sp>
      <p:sp>
        <p:nvSpPr>
          <p:cNvPr id="3" name="テキスト ボックス 2"/>
          <p:cNvSpPr txBox="1"/>
          <p:nvPr/>
        </p:nvSpPr>
        <p:spPr>
          <a:xfrm>
            <a:off x="912927" y="1355738"/>
            <a:ext cx="5032147" cy="369332"/>
          </a:xfrm>
          <a:prstGeom prst="rect">
            <a:avLst/>
          </a:prstGeom>
          <a:noFill/>
        </p:spPr>
        <p:txBody>
          <a:bodyPr wrap="none" rtlCol="0">
            <a:spAutoFit/>
          </a:bodyPr>
          <a:lstStyle/>
          <a:p>
            <a:r>
              <a:rPr lang="ja-JP" altLang="ja-JP" b="1" dirty="0"/>
              <a:t>とちぎ気候変動対策連携フォーラム入会</a:t>
            </a:r>
            <a:r>
              <a:rPr lang="ja-JP" altLang="ja-JP" b="1" dirty="0" smtClean="0"/>
              <a:t>申込</a:t>
            </a:r>
            <a:r>
              <a:rPr lang="ja-JP" altLang="en-US" b="1" dirty="0" smtClean="0"/>
              <a:t>書</a:t>
            </a:r>
            <a:endParaRPr kumimoji="1" lang="ja-JP" altLang="en-US" b="1" dirty="0"/>
          </a:p>
        </p:txBody>
      </p:sp>
      <p:graphicFrame>
        <p:nvGraphicFramePr>
          <p:cNvPr id="7" name="表 6"/>
          <p:cNvGraphicFramePr>
            <a:graphicFrameLocks noGrp="1"/>
          </p:cNvGraphicFramePr>
          <p:nvPr>
            <p:extLst>
              <p:ext uri="{D42A27DB-BD31-4B8C-83A1-F6EECF244321}">
                <p14:modId xmlns:p14="http://schemas.microsoft.com/office/powerpoint/2010/main" val="1078438554"/>
              </p:ext>
            </p:extLst>
          </p:nvPr>
        </p:nvGraphicFramePr>
        <p:xfrm>
          <a:off x="347663" y="1540915"/>
          <a:ext cx="6110285" cy="6488661"/>
        </p:xfrm>
        <a:graphic>
          <a:graphicData uri="http://schemas.openxmlformats.org/drawingml/2006/table">
            <a:tbl>
              <a:tblPr firstRow="1" firstCol="1" bandRow="1">
                <a:tableStyleId>{5940675A-B579-460E-94D1-54222C63F5DA}</a:tableStyleId>
              </a:tblPr>
              <a:tblGrid>
                <a:gridCol w="1484006">
                  <a:extLst>
                    <a:ext uri="{9D8B030D-6E8A-4147-A177-3AD203B41FA5}">
                      <a16:colId xmlns:a16="http://schemas.microsoft.com/office/drawing/2014/main" val="3518540522"/>
                    </a:ext>
                  </a:extLst>
                </a:gridCol>
                <a:gridCol w="1920586">
                  <a:extLst>
                    <a:ext uri="{9D8B030D-6E8A-4147-A177-3AD203B41FA5}">
                      <a16:colId xmlns:a16="http://schemas.microsoft.com/office/drawing/2014/main" val="2143843624"/>
                    </a:ext>
                  </a:extLst>
                </a:gridCol>
                <a:gridCol w="643480">
                  <a:extLst>
                    <a:ext uri="{9D8B030D-6E8A-4147-A177-3AD203B41FA5}">
                      <a16:colId xmlns:a16="http://schemas.microsoft.com/office/drawing/2014/main" val="1879813689"/>
                    </a:ext>
                  </a:extLst>
                </a:gridCol>
                <a:gridCol w="2062213">
                  <a:extLst>
                    <a:ext uri="{9D8B030D-6E8A-4147-A177-3AD203B41FA5}">
                      <a16:colId xmlns:a16="http://schemas.microsoft.com/office/drawing/2014/main" val="1358380791"/>
                    </a:ext>
                  </a:extLst>
                </a:gridCol>
              </a:tblGrid>
              <a:tr h="503761">
                <a:tc gridSpan="4">
                  <a:txBody>
                    <a:bodyPr/>
                    <a:lstStyle/>
                    <a:p>
                      <a:pPr algn="just">
                        <a:lnSpc>
                          <a:spcPts val="1200"/>
                        </a:lnSpc>
                        <a:spcAft>
                          <a:spcPts val="0"/>
                        </a:spcAft>
                      </a:pPr>
                      <a:r>
                        <a:rPr lang="en-US" sz="1000" kern="100" dirty="0">
                          <a:effectLst/>
                          <a:latin typeface="メイリオ" panose="020B0604030504040204" pitchFamily="50" charset="-128"/>
                          <a:ea typeface="メイリオ" panose="020B0604030504040204" pitchFamily="50" charset="-128"/>
                        </a:rPr>
                        <a:t> </a:t>
                      </a:r>
                      <a:endParaRPr lang="ja-JP" sz="1000" kern="100" dirty="0">
                        <a:effectLst/>
                        <a:latin typeface="メイリオ" panose="020B0604030504040204" pitchFamily="50" charset="-128"/>
                        <a:ea typeface="メイリオ" panose="020B0604030504040204" pitchFamily="50" charset="-128"/>
                        <a:cs typeface="DaunPenh"/>
                      </a:endParaRPr>
                    </a:p>
                    <a:p>
                      <a:pPr marL="133350" algn="r">
                        <a:lnSpc>
                          <a:spcPts val="1200"/>
                        </a:lnSpc>
                        <a:spcAft>
                          <a:spcPts val="0"/>
                        </a:spcAft>
                      </a:pPr>
                      <a:r>
                        <a:rPr lang="ja-JP" sz="1000" kern="100" dirty="0">
                          <a:effectLst/>
                          <a:latin typeface="メイリオ" panose="020B0604030504040204" pitchFamily="50" charset="-128"/>
                          <a:ea typeface="メイリオ" panose="020B0604030504040204" pitchFamily="50" charset="-128"/>
                        </a:rPr>
                        <a:t>【申請日　令和　　年　　月　　日】</a:t>
                      </a:r>
                      <a:endParaRPr lang="ja-JP" sz="1000" kern="100" dirty="0">
                        <a:effectLst/>
                        <a:latin typeface="メイリオ" panose="020B0604030504040204" pitchFamily="50" charset="-128"/>
                        <a:ea typeface="メイリオ" panose="020B0604030504040204" pitchFamily="50" charset="-128"/>
                        <a:cs typeface="DaunPenh"/>
                      </a:endParaRPr>
                    </a:p>
                  </a:txBody>
                  <a:tcPr marL="64378" marR="64378" marT="0" marB="0" anchor="b">
                    <a:lnL w="12700" cmpd="sng">
                      <a:noFill/>
                    </a:lnL>
                    <a:lnR w="12700" cmpd="sng">
                      <a:noFill/>
                    </a:lnR>
                    <a:lnT w="12700" cmpd="sng">
                      <a:noFill/>
                    </a:lnT>
                  </a:tcPr>
                </a:tc>
                <a:tc hMerge="1">
                  <a:txBody>
                    <a:bodyPr/>
                    <a:lstStyle/>
                    <a:p>
                      <a:endParaRPr kumimoji="1" lang="ja-JP" altLang="en-US"/>
                    </a:p>
                  </a:txBody>
                  <a:tcPr/>
                </a:tc>
                <a:tc hMerge="1">
                  <a:txBody>
                    <a:bodyPr/>
                    <a:lstStyle/>
                    <a:p>
                      <a:pPr marL="133350" algn="r">
                        <a:lnSpc>
                          <a:spcPts val="1200"/>
                        </a:lnSpc>
                        <a:spcAft>
                          <a:spcPts val="0"/>
                        </a:spcAft>
                      </a:pPr>
                      <a:endParaRPr lang="ja-JP" sz="1000" kern="100">
                        <a:effectLst/>
                        <a:latin typeface="Century" panose="02040604050505020304" pitchFamily="18" charset="0"/>
                        <a:ea typeface="ＭＳ 明朝" panose="02020609040205080304" pitchFamily="17" charset="-128"/>
                        <a:cs typeface="DaunPenh"/>
                      </a:endParaRPr>
                    </a:p>
                  </a:txBody>
                  <a:tcPr marL="64378" marR="64378" marT="0" marB="0" anchor="b">
                    <a:lnT w="12700" cmpd="sng">
                      <a:noFill/>
                    </a:lnT>
                  </a:tcPr>
                </a:tc>
                <a:tc hMerge="1">
                  <a:txBody>
                    <a:bodyPr/>
                    <a:lstStyle/>
                    <a:p>
                      <a:endParaRPr kumimoji="1" lang="ja-JP" altLang="en-US"/>
                    </a:p>
                  </a:txBody>
                  <a:tcPr/>
                </a:tc>
                <a:extLst>
                  <a:ext uri="{0D108BD9-81ED-4DB2-BD59-A6C34878D82A}">
                    <a16:rowId xmlns:a16="http://schemas.microsoft.com/office/drawing/2014/main" val="1090127115"/>
                  </a:ext>
                </a:extLst>
              </a:tr>
              <a:tr h="598490">
                <a:tc>
                  <a:txBody>
                    <a:bodyPr/>
                    <a:lstStyle/>
                    <a:p>
                      <a:pPr algn="ctr">
                        <a:lnSpc>
                          <a:spcPts val="1200"/>
                        </a:lnSpc>
                        <a:spcAft>
                          <a:spcPts val="0"/>
                        </a:spcAft>
                      </a:pPr>
                      <a:r>
                        <a:rPr lang="ja-JP" sz="1000" kern="100" dirty="0">
                          <a:effectLst/>
                          <a:latin typeface="メイリオ" panose="020B0604030504040204" pitchFamily="50" charset="-128"/>
                          <a:ea typeface="メイリオ" panose="020B0604030504040204" pitchFamily="50" charset="-128"/>
                        </a:rPr>
                        <a:t>団体名</a:t>
                      </a:r>
                      <a:endParaRPr lang="ja-JP" sz="1000" kern="100" dirty="0">
                        <a:effectLst/>
                        <a:latin typeface="メイリオ" panose="020B0604030504040204" pitchFamily="50" charset="-128"/>
                        <a:ea typeface="メイリオ" panose="020B0604030504040204" pitchFamily="50" charset="-128"/>
                        <a:cs typeface="DaunPenh"/>
                      </a:endParaRPr>
                    </a:p>
                  </a:txBody>
                  <a:tcPr marL="64378" marR="64378" marT="0" marB="0" anchor="ctr"/>
                </a:tc>
                <a:tc gridSpan="3">
                  <a:txBody>
                    <a:bodyPr/>
                    <a:lstStyle/>
                    <a:p>
                      <a:pPr algn="just">
                        <a:lnSpc>
                          <a:spcPts val="1200"/>
                        </a:lnSpc>
                        <a:spcAft>
                          <a:spcPts val="0"/>
                        </a:spcAft>
                      </a:pPr>
                      <a:r>
                        <a:rPr lang="en-US" sz="1000" kern="100" dirty="0">
                          <a:effectLst/>
                          <a:latin typeface="メイリオ" panose="020B0604030504040204" pitchFamily="50" charset="-128"/>
                          <a:ea typeface="メイリオ" panose="020B0604030504040204" pitchFamily="50" charset="-128"/>
                        </a:rPr>
                        <a:t> </a:t>
                      </a:r>
                      <a:endParaRPr lang="ja-JP" sz="1000" kern="100" dirty="0">
                        <a:effectLst/>
                        <a:latin typeface="メイリオ" panose="020B0604030504040204" pitchFamily="50" charset="-128"/>
                        <a:ea typeface="メイリオ" panose="020B0604030504040204" pitchFamily="50" charset="-128"/>
                        <a:cs typeface="DaunPenh"/>
                      </a:endParaRPr>
                    </a:p>
                  </a:txBody>
                  <a:tcPr marL="64378" marR="64378" marT="0"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80991033"/>
                  </a:ext>
                </a:extLst>
              </a:tr>
              <a:tr h="598490">
                <a:tc>
                  <a:txBody>
                    <a:bodyPr/>
                    <a:lstStyle/>
                    <a:p>
                      <a:pPr algn="ctr">
                        <a:lnSpc>
                          <a:spcPts val="1200"/>
                        </a:lnSpc>
                        <a:spcAft>
                          <a:spcPts val="0"/>
                        </a:spcAft>
                      </a:pPr>
                      <a:r>
                        <a:rPr lang="ja-JP" sz="1000" kern="100">
                          <a:effectLst/>
                          <a:latin typeface="メイリオ" panose="020B0604030504040204" pitchFamily="50" charset="-128"/>
                          <a:ea typeface="メイリオ" panose="020B0604030504040204" pitchFamily="50" charset="-128"/>
                        </a:rPr>
                        <a:t>所在地</a:t>
                      </a:r>
                      <a:endParaRPr lang="ja-JP" sz="1000" kern="100">
                        <a:effectLst/>
                        <a:latin typeface="メイリオ" panose="020B0604030504040204" pitchFamily="50" charset="-128"/>
                        <a:ea typeface="メイリオ" panose="020B0604030504040204" pitchFamily="50" charset="-128"/>
                        <a:cs typeface="DaunPenh"/>
                      </a:endParaRPr>
                    </a:p>
                  </a:txBody>
                  <a:tcPr marL="64378" marR="64378" marT="0" marB="0" anchor="ctr"/>
                </a:tc>
                <a:tc gridSpan="3">
                  <a:txBody>
                    <a:bodyPr/>
                    <a:lstStyle/>
                    <a:p>
                      <a:pPr algn="just">
                        <a:spcAft>
                          <a:spcPts val="0"/>
                        </a:spcAft>
                      </a:pPr>
                      <a:r>
                        <a:rPr lang="en-US" sz="1000" kern="100" dirty="0">
                          <a:effectLst/>
                          <a:latin typeface="メイリオ" panose="020B0604030504040204" pitchFamily="50" charset="-128"/>
                          <a:ea typeface="メイリオ" panose="020B0604030504040204" pitchFamily="50" charset="-128"/>
                        </a:rPr>
                        <a:t> </a:t>
                      </a:r>
                      <a:endParaRPr lang="ja-JP" sz="1000" kern="100" dirty="0">
                        <a:effectLst/>
                        <a:latin typeface="メイリオ" panose="020B0604030504040204" pitchFamily="50" charset="-128"/>
                        <a:ea typeface="メイリオ" panose="020B0604030504040204" pitchFamily="50" charset="-128"/>
                        <a:cs typeface="DaunPenh"/>
                      </a:endParaRPr>
                    </a:p>
                  </a:txBody>
                  <a:tcPr marL="64378" marR="64378" marT="0"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42225868"/>
                  </a:ext>
                </a:extLst>
              </a:tr>
              <a:tr h="598490">
                <a:tc>
                  <a:txBody>
                    <a:bodyPr/>
                    <a:lstStyle/>
                    <a:p>
                      <a:pPr algn="ctr">
                        <a:lnSpc>
                          <a:spcPts val="1200"/>
                        </a:lnSpc>
                        <a:spcAft>
                          <a:spcPts val="0"/>
                        </a:spcAft>
                      </a:pPr>
                      <a:r>
                        <a:rPr lang="ja-JP" sz="1000" kern="100">
                          <a:effectLst/>
                          <a:latin typeface="メイリオ" panose="020B0604030504040204" pitchFamily="50" charset="-128"/>
                          <a:ea typeface="メイリオ" panose="020B0604030504040204" pitchFamily="50" charset="-128"/>
                        </a:rPr>
                        <a:t>代表者</a:t>
                      </a:r>
                    </a:p>
                    <a:p>
                      <a:pPr algn="ctr">
                        <a:lnSpc>
                          <a:spcPts val="1200"/>
                        </a:lnSpc>
                        <a:spcAft>
                          <a:spcPts val="0"/>
                        </a:spcAft>
                      </a:pPr>
                      <a:r>
                        <a:rPr lang="ja-JP" sz="1000" kern="100">
                          <a:effectLst/>
                          <a:latin typeface="メイリオ" panose="020B0604030504040204" pitchFamily="50" charset="-128"/>
                          <a:ea typeface="メイリオ" panose="020B0604030504040204" pitchFamily="50" charset="-128"/>
                        </a:rPr>
                        <a:t>（職・氏名）</a:t>
                      </a:r>
                      <a:endParaRPr lang="ja-JP" sz="1000" kern="100">
                        <a:effectLst/>
                        <a:latin typeface="メイリオ" panose="020B0604030504040204" pitchFamily="50" charset="-128"/>
                        <a:ea typeface="メイリオ" panose="020B0604030504040204" pitchFamily="50" charset="-128"/>
                        <a:cs typeface="DaunPenh"/>
                      </a:endParaRPr>
                    </a:p>
                  </a:txBody>
                  <a:tcPr marL="64378" marR="64378" marT="0" marB="0" anchor="ctr"/>
                </a:tc>
                <a:tc gridSpan="3">
                  <a:txBody>
                    <a:bodyPr/>
                    <a:lstStyle/>
                    <a:p>
                      <a:pPr algn="just">
                        <a:lnSpc>
                          <a:spcPts val="1200"/>
                        </a:lnSpc>
                        <a:spcAft>
                          <a:spcPts val="0"/>
                        </a:spcAft>
                      </a:pPr>
                      <a:r>
                        <a:rPr lang="en-US" sz="1000" kern="100">
                          <a:effectLst/>
                          <a:latin typeface="メイリオ" panose="020B0604030504040204" pitchFamily="50" charset="-128"/>
                          <a:ea typeface="メイリオ" panose="020B0604030504040204" pitchFamily="50" charset="-128"/>
                        </a:rPr>
                        <a:t> </a:t>
                      </a:r>
                      <a:endParaRPr lang="ja-JP" sz="1000" kern="100">
                        <a:effectLst/>
                        <a:latin typeface="メイリオ" panose="020B0604030504040204" pitchFamily="50" charset="-128"/>
                        <a:ea typeface="メイリオ" panose="020B0604030504040204" pitchFamily="50" charset="-128"/>
                        <a:cs typeface="DaunPenh"/>
                      </a:endParaRPr>
                    </a:p>
                  </a:txBody>
                  <a:tcPr marL="64378" marR="64378" marT="0"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68420510"/>
                  </a:ext>
                </a:extLst>
              </a:tr>
              <a:tr h="598490">
                <a:tc>
                  <a:txBody>
                    <a:bodyPr/>
                    <a:lstStyle/>
                    <a:p>
                      <a:pPr algn="ctr">
                        <a:lnSpc>
                          <a:spcPts val="1200"/>
                        </a:lnSpc>
                        <a:spcAft>
                          <a:spcPts val="0"/>
                        </a:spcAft>
                      </a:pPr>
                      <a:r>
                        <a:rPr lang="ja-JP" sz="1000" kern="100">
                          <a:effectLst/>
                          <a:latin typeface="メイリオ" panose="020B0604030504040204" pitchFamily="50" charset="-128"/>
                          <a:ea typeface="メイリオ" panose="020B0604030504040204" pitchFamily="50" charset="-128"/>
                        </a:rPr>
                        <a:t>担当者</a:t>
                      </a:r>
                    </a:p>
                    <a:p>
                      <a:pPr algn="ctr">
                        <a:lnSpc>
                          <a:spcPts val="1200"/>
                        </a:lnSpc>
                        <a:spcAft>
                          <a:spcPts val="0"/>
                        </a:spcAft>
                      </a:pPr>
                      <a:r>
                        <a:rPr lang="ja-JP" sz="1000" kern="100">
                          <a:effectLst/>
                          <a:latin typeface="メイリオ" panose="020B0604030504040204" pitchFamily="50" charset="-128"/>
                          <a:ea typeface="メイリオ" panose="020B0604030504040204" pitchFamily="50" charset="-128"/>
                        </a:rPr>
                        <a:t>（所属・職・氏名）</a:t>
                      </a:r>
                      <a:endParaRPr lang="ja-JP" sz="1000" kern="100">
                        <a:effectLst/>
                        <a:latin typeface="メイリオ" panose="020B0604030504040204" pitchFamily="50" charset="-128"/>
                        <a:ea typeface="メイリオ" panose="020B0604030504040204" pitchFamily="50" charset="-128"/>
                        <a:cs typeface="DaunPenh"/>
                      </a:endParaRPr>
                    </a:p>
                  </a:txBody>
                  <a:tcPr marL="64378" marR="64378" marT="0" marB="0" anchor="ctr"/>
                </a:tc>
                <a:tc gridSpan="3">
                  <a:txBody>
                    <a:bodyPr/>
                    <a:lstStyle/>
                    <a:p>
                      <a:pPr algn="just">
                        <a:lnSpc>
                          <a:spcPts val="1200"/>
                        </a:lnSpc>
                        <a:spcAft>
                          <a:spcPts val="0"/>
                        </a:spcAft>
                      </a:pPr>
                      <a:r>
                        <a:rPr lang="en-US" sz="1000" kern="100">
                          <a:effectLst/>
                          <a:latin typeface="メイリオ" panose="020B0604030504040204" pitchFamily="50" charset="-128"/>
                          <a:ea typeface="メイリオ" panose="020B0604030504040204" pitchFamily="50" charset="-128"/>
                        </a:rPr>
                        <a:t> </a:t>
                      </a:r>
                      <a:endParaRPr lang="ja-JP" sz="1000" kern="100">
                        <a:effectLst/>
                        <a:latin typeface="メイリオ" panose="020B0604030504040204" pitchFamily="50" charset="-128"/>
                        <a:ea typeface="メイリオ" panose="020B0604030504040204" pitchFamily="50" charset="-128"/>
                        <a:cs typeface="DaunPenh"/>
                      </a:endParaRPr>
                    </a:p>
                  </a:txBody>
                  <a:tcPr marL="64378" marR="64378" marT="0"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09098497"/>
                  </a:ext>
                </a:extLst>
              </a:tr>
              <a:tr h="598490">
                <a:tc>
                  <a:txBody>
                    <a:bodyPr/>
                    <a:lstStyle/>
                    <a:p>
                      <a:pPr algn="ctr">
                        <a:lnSpc>
                          <a:spcPts val="1200"/>
                        </a:lnSpc>
                        <a:spcAft>
                          <a:spcPts val="0"/>
                        </a:spcAft>
                      </a:pPr>
                      <a:r>
                        <a:rPr lang="en-US" sz="1000" kern="100" dirty="0">
                          <a:effectLst/>
                          <a:latin typeface="メイリオ" panose="020B0604030504040204" pitchFamily="50" charset="-128"/>
                          <a:ea typeface="メイリオ" panose="020B0604030504040204" pitchFamily="50" charset="-128"/>
                        </a:rPr>
                        <a:t>TEL</a:t>
                      </a:r>
                      <a:endParaRPr lang="ja-JP" sz="1000" kern="100" dirty="0">
                        <a:effectLst/>
                        <a:latin typeface="メイリオ" panose="020B0604030504040204" pitchFamily="50" charset="-128"/>
                        <a:ea typeface="メイリオ" panose="020B0604030504040204" pitchFamily="50" charset="-128"/>
                        <a:cs typeface="DaunPenh"/>
                      </a:endParaRPr>
                    </a:p>
                  </a:txBody>
                  <a:tcPr marL="64378" marR="64378" marT="0" marB="0" anchor="ctr"/>
                </a:tc>
                <a:tc>
                  <a:txBody>
                    <a:bodyPr/>
                    <a:lstStyle/>
                    <a:p>
                      <a:pPr algn="just">
                        <a:lnSpc>
                          <a:spcPts val="1200"/>
                        </a:lnSpc>
                        <a:spcAft>
                          <a:spcPts val="0"/>
                        </a:spcAft>
                      </a:pPr>
                      <a:r>
                        <a:rPr lang="en-US" sz="1000" kern="100">
                          <a:effectLst/>
                          <a:latin typeface="メイリオ" panose="020B0604030504040204" pitchFamily="50" charset="-128"/>
                          <a:ea typeface="メイリオ" panose="020B0604030504040204" pitchFamily="50" charset="-128"/>
                        </a:rPr>
                        <a:t> </a:t>
                      </a:r>
                      <a:endParaRPr lang="ja-JP" sz="1000" kern="100">
                        <a:effectLst/>
                        <a:latin typeface="メイリオ" panose="020B0604030504040204" pitchFamily="50" charset="-128"/>
                        <a:ea typeface="メイリオ" panose="020B0604030504040204" pitchFamily="50" charset="-128"/>
                        <a:cs typeface="DaunPenh"/>
                      </a:endParaRPr>
                    </a:p>
                  </a:txBody>
                  <a:tcPr marL="64378" marR="64378" marT="0" marB="0" anchor="ctr"/>
                </a:tc>
                <a:tc>
                  <a:txBody>
                    <a:bodyPr/>
                    <a:lstStyle/>
                    <a:p>
                      <a:pPr algn="ctr">
                        <a:lnSpc>
                          <a:spcPts val="1200"/>
                        </a:lnSpc>
                        <a:spcAft>
                          <a:spcPts val="0"/>
                        </a:spcAft>
                      </a:pPr>
                      <a:r>
                        <a:rPr lang="en-US" sz="1000" kern="100">
                          <a:effectLst/>
                          <a:latin typeface="メイリオ" panose="020B0604030504040204" pitchFamily="50" charset="-128"/>
                          <a:ea typeface="メイリオ" panose="020B0604030504040204" pitchFamily="50" charset="-128"/>
                        </a:rPr>
                        <a:t>FAX</a:t>
                      </a:r>
                      <a:endParaRPr lang="ja-JP" sz="1000" kern="100">
                        <a:effectLst/>
                        <a:latin typeface="メイリオ" panose="020B0604030504040204" pitchFamily="50" charset="-128"/>
                        <a:ea typeface="メイリオ" panose="020B0604030504040204" pitchFamily="50" charset="-128"/>
                        <a:cs typeface="DaunPenh"/>
                      </a:endParaRPr>
                    </a:p>
                  </a:txBody>
                  <a:tcPr marL="64378" marR="64378" marT="0" marB="0" anchor="ctr"/>
                </a:tc>
                <a:tc>
                  <a:txBody>
                    <a:bodyPr/>
                    <a:lstStyle/>
                    <a:p>
                      <a:pPr marL="133350" algn="just">
                        <a:lnSpc>
                          <a:spcPts val="1200"/>
                        </a:lnSpc>
                        <a:spcAft>
                          <a:spcPts val="0"/>
                        </a:spcAft>
                      </a:pPr>
                      <a:r>
                        <a:rPr lang="en-US" sz="1000" kern="100">
                          <a:effectLst/>
                          <a:latin typeface="メイリオ" panose="020B0604030504040204" pitchFamily="50" charset="-128"/>
                          <a:ea typeface="メイリオ" panose="020B0604030504040204" pitchFamily="50" charset="-128"/>
                        </a:rPr>
                        <a:t> </a:t>
                      </a:r>
                      <a:endParaRPr lang="ja-JP" sz="1000" kern="100">
                        <a:effectLst/>
                        <a:latin typeface="メイリオ" panose="020B0604030504040204" pitchFamily="50" charset="-128"/>
                        <a:ea typeface="メイリオ" panose="020B0604030504040204" pitchFamily="50" charset="-128"/>
                        <a:cs typeface="DaunPenh"/>
                      </a:endParaRPr>
                    </a:p>
                  </a:txBody>
                  <a:tcPr marL="64378" marR="64378" marT="0" marB="0" anchor="ctr"/>
                </a:tc>
                <a:extLst>
                  <a:ext uri="{0D108BD9-81ED-4DB2-BD59-A6C34878D82A}">
                    <a16:rowId xmlns:a16="http://schemas.microsoft.com/office/drawing/2014/main" val="1786875356"/>
                  </a:ext>
                </a:extLst>
              </a:tr>
              <a:tr h="598490">
                <a:tc>
                  <a:txBody>
                    <a:bodyPr/>
                    <a:lstStyle/>
                    <a:p>
                      <a:pPr algn="ctr">
                        <a:lnSpc>
                          <a:spcPts val="1200"/>
                        </a:lnSpc>
                        <a:spcAft>
                          <a:spcPts val="0"/>
                        </a:spcAft>
                      </a:pPr>
                      <a:r>
                        <a:rPr lang="en-US" sz="1000" kern="100">
                          <a:effectLst/>
                          <a:latin typeface="メイリオ" panose="020B0604030504040204" pitchFamily="50" charset="-128"/>
                          <a:ea typeface="メイリオ" panose="020B0604030504040204" pitchFamily="50" charset="-128"/>
                        </a:rPr>
                        <a:t>E-mail</a:t>
                      </a:r>
                      <a:endParaRPr lang="ja-JP" sz="1000" kern="100">
                        <a:effectLst/>
                        <a:latin typeface="メイリオ" panose="020B0604030504040204" pitchFamily="50" charset="-128"/>
                        <a:ea typeface="メイリオ" panose="020B0604030504040204" pitchFamily="50" charset="-128"/>
                        <a:cs typeface="DaunPenh"/>
                      </a:endParaRPr>
                    </a:p>
                  </a:txBody>
                  <a:tcPr marL="64378" marR="64378" marT="0" marB="0" anchor="ctr"/>
                </a:tc>
                <a:tc gridSpan="3">
                  <a:txBody>
                    <a:bodyPr/>
                    <a:lstStyle/>
                    <a:p>
                      <a:pPr algn="just">
                        <a:lnSpc>
                          <a:spcPts val="1200"/>
                        </a:lnSpc>
                        <a:spcAft>
                          <a:spcPts val="0"/>
                        </a:spcAft>
                      </a:pPr>
                      <a:r>
                        <a:rPr lang="en-US" sz="1000" kern="100">
                          <a:effectLst/>
                          <a:latin typeface="メイリオ" panose="020B0604030504040204" pitchFamily="50" charset="-128"/>
                          <a:ea typeface="メイリオ" panose="020B0604030504040204" pitchFamily="50" charset="-128"/>
                        </a:rPr>
                        <a:t> </a:t>
                      </a:r>
                      <a:endParaRPr lang="ja-JP" sz="1000" kern="100">
                        <a:effectLst/>
                        <a:latin typeface="メイリオ" panose="020B0604030504040204" pitchFamily="50" charset="-128"/>
                        <a:ea typeface="メイリオ" panose="020B0604030504040204" pitchFamily="50" charset="-128"/>
                        <a:cs typeface="DaunPenh"/>
                      </a:endParaRPr>
                    </a:p>
                  </a:txBody>
                  <a:tcPr marL="64378" marR="64378" marT="0"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55617188"/>
                  </a:ext>
                </a:extLst>
              </a:tr>
              <a:tr h="598490">
                <a:tc>
                  <a:txBody>
                    <a:bodyPr/>
                    <a:lstStyle/>
                    <a:p>
                      <a:pPr algn="ctr">
                        <a:lnSpc>
                          <a:spcPts val="1200"/>
                        </a:lnSpc>
                        <a:spcAft>
                          <a:spcPts val="0"/>
                        </a:spcAft>
                      </a:pPr>
                      <a:r>
                        <a:rPr lang="ja-JP" sz="1000" kern="100">
                          <a:effectLst/>
                          <a:latin typeface="メイリオ" panose="020B0604030504040204" pitchFamily="50" charset="-128"/>
                          <a:ea typeface="メイリオ" panose="020B0604030504040204" pitchFamily="50" charset="-128"/>
                        </a:rPr>
                        <a:t>ホームページ</a:t>
                      </a:r>
                      <a:r>
                        <a:rPr lang="en-US" sz="1000" kern="100">
                          <a:effectLst/>
                          <a:latin typeface="メイリオ" panose="020B0604030504040204" pitchFamily="50" charset="-128"/>
                          <a:ea typeface="メイリオ" panose="020B0604030504040204" pitchFamily="50" charset="-128"/>
                        </a:rPr>
                        <a:t>URL</a:t>
                      </a:r>
                      <a:endParaRPr lang="ja-JP" sz="1000" kern="100">
                        <a:effectLst/>
                        <a:latin typeface="メイリオ" panose="020B0604030504040204" pitchFamily="50" charset="-128"/>
                        <a:ea typeface="メイリオ" panose="020B0604030504040204" pitchFamily="50" charset="-128"/>
                        <a:cs typeface="DaunPenh"/>
                      </a:endParaRPr>
                    </a:p>
                  </a:txBody>
                  <a:tcPr marL="64378" marR="64378" marT="0" marB="0" anchor="ctr"/>
                </a:tc>
                <a:tc gridSpan="3">
                  <a:txBody>
                    <a:bodyPr/>
                    <a:lstStyle/>
                    <a:p>
                      <a:pPr algn="just">
                        <a:lnSpc>
                          <a:spcPts val="1200"/>
                        </a:lnSpc>
                        <a:spcAft>
                          <a:spcPts val="0"/>
                        </a:spcAft>
                      </a:pPr>
                      <a:r>
                        <a:rPr lang="en-US" sz="1000" kern="100">
                          <a:effectLst/>
                          <a:latin typeface="メイリオ" panose="020B0604030504040204" pitchFamily="50" charset="-128"/>
                          <a:ea typeface="メイリオ" panose="020B0604030504040204" pitchFamily="50" charset="-128"/>
                        </a:rPr>
                        <a:t> </a:t>
                      </a:r>
                      <a:endParaRPr lang="ja-JP" sz="1000" kern="100">
                        <a:effectLst/>
                        <a:latin typeface="メイリオ" panose="020B0604030504040204" pitchFamily="50" charset="-128"/>
                        <a:ea typeface="メイリオ" panose="020B0604030504040204" pitchFamily="50" charset="-128"/>
                        <a:cs typeface="DaunPenh"/>
                      </a:endParaRPr>
                    </a:p>
                  </a:txBody>
                  <a:tcPr marL="64378" marR="64378" marT="0"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71484015"/>
                  </a:ext>
                </a:extLst>
              </a:tr>
              <a:tr h="598490">
                <a:tc>
                  <a:txBody>
                    <a:bodyPr/>
                    <a:lstStyle/>
                    <a:p>
                      <a:pPr algn="ctr">
                        <a:lnSpc>
                          <a:spcPts val="1200"/>
                        </a:lnSpc>
                        <a:spcAft>
                          <a:spcPts val="0"/>
                        </a:spcAft>
                      </a:pPr>
                      <a:r>
                        <a:rPr lang="ja-JP" sz="1000" kern="100">
                          <a:effectLst/>
                          <a:latin typeface="メイリオ" panose="020B0604030504040204" pitchFamily="50" charset="-128"/>
                          <a:ea typeface="メイリオ" panose="020B0604030504040204" pitchFamily="50" charset="-128"/>
                        </a:rPr>
                        <a:t>資本金</a:t>
                      </a:r>
                      <a:r>
                        <a:rPr lang="en-US" sz="1000" kern="100">
                          <a:effectLst/>
                          <a:latin typeface="メイリオ" panose="020B0604030504040204" pitchFamily="50" charset="-128"/>
                          <a:ea typeface="メイリオ" panose="020B0604030504040204" pitchFamily="50" charset="-128"/>
                        </a:rPr>
                        <a:t>*</a:t>
                      </a:r>
                      <a:endParaRPr lang="ja-JP" sz="1000" kern="100">
                        <a:effectLst/>
                        <a:latin typeface="メイリオ" panose="020B0604030504040204" pitchFamily="50" charset="-128"/>
                        <a:ea typeface="メイリオ" panose="020B0604030504040204" pitchFamily="50" charset="-128"/>
                        <a:cs typeface="DaunPenh"/>
                      </a:endParaRPr>
                    </a:p>
                  </a:txBody>
                  <a:tcPr marL="64378" marR="64378" marT="0" marB="0" anchor="ctr"/>
                </a:tc>
                <a:tc>
                  <a:txBody>
                    <a:bodyPr/>
                    <a:lstStyle/>
                    <a:p>
                      <a:pPr algn="just">
                        <a:lnSpc>
                          <a:spcPts val="1200"/>
                        </a:lnSpc>
                        <a:spcAft>
                          <a:spcPts val="0"/>
                        </a:spcAft>
                      </a:pPr>
                      <a:r>
                        <a:rPr lang="en-US" sz="1000" kern="100">
                          <a:effectLst/>
                          <a:latin typeface="メイリオ" panose="020B0604030504040204" pitchFamily="50" charset="-128"/>
                          <a:ea typeface="メイリオ" panose="020B0604030504040204" pitchFamily="50" charset="-128"/>
                        </a:rPr>
                        <a:t> </a:t>
                      </a:r>
                      <a:endParaRPr lang="ja-JP" sz="1000" kern="100">
                        <a:effectLst/>
                        <a:latin typeface="メイリオ" panose="020B0604030504040204" pitchFamily="50" charset="-128"/>
                        <a:ea typeface="メイリオ" panose="020B0604030504040204" pitchFamily="50" charset="-128"/>
                        <a:cs typeface="DaunPenh"/>
                      </a:endParaRPr>
                    </a:p>
                  </a:txBody>
                  <a:tcPr marL="64378" marR="64378" marT="0" marB="0" anchor="ctr"/>
                </a:tc>
                <a:tc>
                  <a:txBody>
                    <a:bodyPr/>
                    <a:lstStyle/>
                    <a:p>
                      <a:pPr algn="ctr">
                        <a:lnSpc>
                          <a:spcPts val="1200"/>
                        </a:lnSpc>
                        <a:spcAft>
                          <a:spcPts val="0"/>
                        </a:spcAft>
                      </a:pPr>
                      <a:r>
                        <a:rPr lang="ja-JP" sz="1000" kern="100">
                          <a:effectLst/>
                          <a:latin typeface="メイリオ" panose="020B0604030504040204" pitchFamily="50" charset="-128"/>
                          <a:ea typeface="メイリオ" panose="020B0604030504040204" pitchFamily="50" charset="-128"/>
                        </a:rPr>
                        <a:t>従業員数</a:t>
                      </a:r>
                      <a:r>
                        <a:rPr lang="en-US" sz="1000" kern="100">
                          <a:effectLst/>
                          <a:latin typeface="メイリオ" panose="020B0604030504040204" pitchFamily="50" charset="-128"/>
                          <a:ea typeface="メイリオ" panose="020B0604030504040204" pitchFamily="50" charset="-128"/>
                        </a:rPr>
                        <a:t>*</a:t>
                      </a:r>
                      <a:endParaRPr lang="ja-JP" sz="1000" kern="100">
                        <a:effectLst/>
                        <a:latin typeface="メイリオ" panose="020B0604030504040204" pitchFamily="50" charset="-128"/>
                        <a:ea typeface="メイリオ" panose="020B0604030504040204" pitchFamily="50" charset="-128"/>
                        <a:cs typeface="DaunPenh"/>
                      </a:endParaRPr>
                    </a:p>
                  </a:txBody>
                  <a:tcPr marL="64378" marR="64378" marT="0" marB="0" anchor="ctr"/>
                </a:tc>
                <a:tc>
                  <a:txBody>
                    <a:bodyPr/>
                    <a:lstStyle/>
                    <a:p>
                      <a:pPr algn="just">
                        <a:lnSpc>
                          <a:spcPts val="1200"/>
                        </a:lnSpc>
                        <a:spcAft>
                          <a:spcPts val="0"/>
                        </a:spcAft>
                      </a:pPr>
                      <a:r>
                        <a:rPr lang="en-US" sz="1000" kern="100">
                          <a:effectLst/>
                          <a:latin typeface="メイリオ" panose="020B0604030504040204" pitchFamily="50" charset="-128"/>
                          <a:ea typeface="メイリオ" panose="020B0604030504040204" pitchFamily="50" charset="-128"/>
                        </a:rPr>
                        <a:t> </a:t>
                      </a:r>
                      <a:endParaRPr lang="ja-JP" sz="1000" kern="100">
                        <a:effectLst/>
                        <a:latin typeface="メイリオ" panose="020B0604030504040204" pitchFamily="50" charset="-128"/>
                        <a:ea typeface="メイリオ" panose="020B0604030504040204" pitchFamily="50" charset="-128"/>
                        <a:cs typeface="DaunPenh"/>
                      </a:endParaRPr>
                    </a:p>
                  </a:txBody>
                  <a:tcPr marL="64378" marR="64378" marT="0" marB="0" anchor="ctr"/>
                </a:tc>
                <a:extLst>
                  <a:ext uri="{0D108BD9-81ED-4DB2-BD59-A6C34878D82A}">
                    <a16:rowId xmlns:a16="http://schemas.microsoft.com/office/drawing/2014/main" val="1616179750"/>
                  </a:ext>
                </a:extLst>
              </a:tr>
              <a:tr h="598490">
                <a:tc>
                  <a:txBody>
                    <a:bodyPr/>
                    <a:lstStyle/>
                    <a:p>
                      <a:pPr algn="ctr">
                        <a:lnSpc>
                          <a:spcPts val="1200"/>
                        </a:lnSpc>
                        <a:spcAft>
                          <a:spcPts val="0"/>
                        </a:spcAft>
                      </a:pPr>
                      <a:r>
                        <a:rPr lang="ja-JP" sz="1000" kern="0" dirty="0">
                          <a:effectLst/>
                          <a:latin typeface="メイリオ" panose="020B0604030504040204" pitchFamily="50" charset="-128"/>
                          <a:ea typeface="メイリオ" panose="020B0604030504040204" pitchFamily="50" charset="-128"/>
                        </a:rPr>
                        <a:t>創業</a:t>
                      </a:r>
                      <a:r>
                        <a:rPr lang="en-US" sz="1000" kern="0" dirty="0">
                          <a:effectLst/>
                          <a:latin typeface="メイリオ" panose="020B0604030504040204" pitchFamily="50" charset="-128"/>
                          <a:ea typeface="メイリオ" panose="020B0604030504040204" pitchFamily="50" charset="-128"/>
                        </a:rPr>
                        <a:t>*</a:t>
                      </a:r>
                      <a:endParaRPr lang="ja-JP" sz="1000" kern="100" dirty="0">
                        <a:effectLst/>
                        <a:latin typeface="メイリオ" panose="020B0604030504040204" pitchFamily="50" charset="-128"/>
                        <a:ea typeface="メイリオ" panose="020B0604030504040204" pitchFamily="50" charset="-128"/>
                        <a:cs typeface="DaunPenh"/>
                      </a:endParaRPr>
                    </a:p>
                  </a:txBody>
                  <a:tcPr marL="64378" marR="64378" marT="0" marB="0" anchor="ctr"/>
                </a:tc>
                <a:tc gridSpan="3">
                  <a:txBody>
                    <a:bodyPr/>
                    <a:lstStyle/>
                    <a:p>
                      <a:pPr algn="just">
                        <a:lnSpc>
                          <a:spcPts val="1200"/>
                        </a:lnSpc>
                        <a:spcAft>
                          <a:spcPts val="0"/>
                        </a:spcAft>
                      </a:pPr>
                      <a:r>
                        <a:rPr lang="en-US" sz="1000" kern="100">
                          <a:effectLst/>
                          <a:latin typeface="メイリオ" panose="020B0604030504040204" pitchFamily="50" charset="-128"/>
                          <a:ea typeface="メイリオ" panose="020B0604030504040204" pitchFamily="50" charset="-128"/>
                        </a:rPr>
                        <a:t> </a:t>
                      </a:r>
                      <a:endParaRPr lang="ja-JP" sz="1000" kern="100">
                        <a:effectLst/>
                        <a:latin typeface="メイリオ" panose="020B0604030504040204" pitchFamily="50" charset="-128"/>
                        <a:ea typeface="メイリオ" panose="020B0604030504040204" pitchFamily="50" charset="-128"/>
                        <a:cs typeface="DaunPenh"/>
                      </a:endParaRPr>
                    </a:p>
                  </a:txBody>
                  <a:tcPr marL="64378" marR="64378" marT="0"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64004810"/>
                  </a:ext>
                </a:extLst>
              </a:tr>
              <a:tr h="598490">
                <a:tc>
                  <a:txBody>
                    <a:bodyPr/>
                    <a:lstStyle/>
                    <a:p>
                      <a:pPr algn="ctr">
                        <a:lnSpc>
                          <a:spcPts val="1200"/>
                        </a:lnSpc>
                        <a:spcAft>
                          <a:spcPts val="0"/>
                        </a:spcAft>
                      </a:pPr>
                      <a:r>
                        <a:rPr lang="ja-JP" sz="1000" kern="100" dirty="0">
                          <a:effectLst/>
                          <a:latin typeface="メイリオ" panose="020B0604030504040204" pitchFamily="50" charset="-128"/>
                          <a:ea typeface="メイリオ" panose="020B0604030504040204" pitchFamily="50" charset="-128"/>
                        </a:rPr>
                        <a:t>業種</a:t>
                      </a:r>
                      <a:endParaRPr lang="ja-JP" sz="1000" kern="100" dirty="0">
                        <a:effectLst/>
                        <a:latin typeface="メイリオ" panose="020B0604030504040204" pitchFamily="50" charset="-128"/>
                        <a:ea typeface="メイリオ" panose="020B0604030504040204" pitchFamily="50" charset="-128"/>
                        <a:cs typeface="DaunPenh"/>
                      </a:endParaRPr>
                    </a:p>
                  </a:txBody>
                  <a:tcPr marL="64378" marR="64378" marT="0" marB="0" anchor="ctr"/>
                </a:tc>
                <a:tc gridSpan="3">
                  <a:txBody>
                    <a:bodyPr/>
                    <a:lstStyle/>
                    <a:p>
                      <a:pPr algn="l">
                        <a:lnSpc>
                          <a:spcPts val="1200"/>
                        </a:lnSpc>
                        <a:spcAft>
                          <a:spcPts val="0"/>
                        </a:spcAft>
                      </a:pPr>
                      <a:r>
                        <a:rPr lang="en-US" sz="1000" kern="100" dirty="0">
                          <a:effectLst/>
                          <a:latin typeface="メイリオ" panose="020B0604030504040204" pitchFamily="50" charset="-128"/>
                          <a:ea typeface="メイリオ" panose="020B0604030504040204" pitchFamily="50" charset="-128"/>
                        </a:rPr>
                        <a:t> </a:t>
                      </a:r>
                      <a:endParaRPr lang="ja-JP" sz="1000" kern="100" dirty="0">
                        <a:effectLst/>
                        <a:latin typeface="メイリオ" panose="020B0604030504040204" pitchFamily="50" charset="-128"/>
                        <a:ea typeface="メイリオ" panose="020B0604030504040204" pitchFamily="50" charset="-128"/>
                        <a:cs typeface="DaunPenh"/>
                      </a:endParaRPr>
                    </a:p>
                    <a:p>
                      <a:pPr algn="ctr">
                        <a:lnSpc>
                          <a:spcPts val="1200"/>
                        </a:lnSpc>
                        <a:spcAft>
                          <a:spcPts val="0"/>
                        </a:spcAft>
                      </a:pPr>
                      <a:r>
                        <a:rPr lang="ja-JP" altLang="en-US" sz="800" kern="100" dirty="0" smtClean="0">
                          <a:effectLst/>
                          <a:latin typeface="メイリオ" panose="020B0604030504040204" pitchFamily="50" charset="-128"/>
                          <a:ea typeface="メイリオ" panose="020B0604030504040204" pitchFamily="50" charset="-128"/>
                        </a:rPr>
                        <a:t>　　　　　　　　　　　　　　　　　　　　　　　　　　　　</a:t>
                      </a:r>
                      <a:r>
                        <a:rPr lang="ja-JP" sz="800" kern="100" dirty="0" smtClean="0">
                          <a:effectLst/>
                          <a:latin typeface="メイリオ" panose="020B0604030504040204" pitchFamily="50" charset="-128"/>
                          <a:ea typeface="メイリオ" panose="020B0604030504040204" pitchFamily="50" charset="-128"/>
                        </a:rPr>
                        <a:t>※</a:t>
                      </a:r>
                      <a:r>
                        <a:rPr lang="ja-JP" sz="800" kern="100" dirty="0">
                          <a:effectLst/>
                          <a:latin typeface="メイリオ" panose="020B0604030504040204" pitchFamily="50" charset="-128"/>
                          <a:ea typeface="メイリオ" panose="020B0604030504040204" pitchFamily="50" charset="-128"/>
                        </a:rPr>
                        <a:t>日本標準産業分類中分類等</a:t>
                      </a:r>
                      <a:endParaRPr lang="ja-JP" sz="1000" kern="100" dirty="0">
                        <a:effectLst/>
                        <a:latin typeface="メイリオ" panose="020B0604030504040204" pitchFamily="50" charset="-128"/>
                        <a:ea typeface="メイリオ" panose="020B0604030504040204" pitchFamily="50" charset="-128"/>
                        <a:cs typeface="DaunPenh"/>
                      </a:endParaRPr>
                    </a:p>
                  </a:txBody>
                  <a:tcPr marL="64378" marR="64378" marT="0" marB="0" anchor="ctr"/>
                </a:tc>
                <a:tc hMerge="1">
                  <a:txBody>
                    <a:bodyPr/>
                    <a:lstStyle/>
                    <a:p>
                      <a:endParaRPr kumimoji="1" lang="ja-JP" altLang="en-US"/>
                    </a:p>
                  </a:txBody>
                  <a:tcPr/>
                </a:tc>
                <a:tc hMerge="1">
                  <a:txBody>
                    <a:bodyPr/>
                    <a:lstStyle/>
                    <a:p>
                      <a:pPr algn="ctr">
                        <a:lnSpc>
                          <a:spcPts val="1200"/>
                        </a:lnSpc>
                        <a:spcAft>
                          <a:spcPts val="0"/>
                        </a:spcAft>
                      </a:pPr>
                      <a:endParaRPr lang="ja-JP" sz="1000" kern="100" dirty="0">
                        <a:effectLst/>
                        <a:latin typeface="Century" panose="02040604050505020304" pitchFamily="18" charset="0"/>
                        <a:ea typeface="ＭＳ 明朝" panose="02020609040205080304" pitchFamily="17" charset="-128"/>
                        <a:cs typeface="DaunPenh"/>
                      </a:endParaRPr>
                    </a:p>
                  </a:txBody>
                  <a:tcPr marL="64378" marR="64378" marT="0" marB="0" anchor="ctr"/>
                </a:tc>
                <a:extLst>
                  <a:ext uri="{0D108BD9-81ED-4DB2-BD59-A6C34878D82A}">
                    <a16:rowId xmlns:a16="http://schemas.microsoft.com/office/drawing/2014/main" val="1859751200"/>
                  </a:ext>
                </a:extLst>
              </a:tr>
            </a:tbl>
          </a:graphicData>
        </a:graphic>
      </p:graphicFrame>
      <p:sp>
        <p:nvSpPr>
          <p:cNvPr id="8" name="テキスト ボックス 7"/>
          <p:cNvSpPr txBox="1"/>
          <p:nvPr/>
        </p:nvSpPr>
        <p:spPr>
          <a:xfrm>
            <a:off x="347663" y="8166895"/>
            <a:ext cx="6110286" cy="1569660"/>
          </a:xfrm>
          <a:prstGeom prst="rect">
            <a:avLst/>
          </a:prstGeom>
          <a:noFill/>
        </p:spPr>
        <p:txBody>
          <a:bodyPr wrap="square" rtlCol="0">
            <a:spAutoFit/>
          </a:bodyPr>
          <a:lstStyle/>
          <a:p>
            <a:r>
              <a:rPr lang="en-US" altLang="ja-JP" sz="1200" dirty="0" smtClean="0">
                <a:latin typeface="メイリオ" panose="020B0604030504040204" pitchFamily="50" charset="-128"/>
                <a:ea typeface="メイリオ" panose="020B0604030504040204" pitchFamily="50" charset="-128"/>
              </a:rPr>
              <a:t>※</a:t>
            </a:r>
            <a:r>
              <a:rPr lang="ja-JP" altLang="en-US" sz="1200" u="sng" dirty="0" smtClean="0">
                <a:latin typeface="メイリオ" panose="020B0604030504040204" pitchFamily="50" charset="-128"/>
                <a:ea typeface="メイリオ" panose="020B0604030504040204" pitchFamily="50" charset="-128"/>
              </a:rPr>
              <a:t>会員情報（団体名・所在地）を栃木県ホームページで公表させていただきますので、あらかじめ御承知おき下さい。</a:t>
            </a:r>
            <a:endParaRPr lang="en-US" altLang="ja-JP" sz="1200" u="sng" dirty="0" smtClean="0">
              <a:latin typeface="メイリオ" panose="020B0604030504040204" pitchFamily="50" charset="-128"/>
              <a:ea typeface="メイリオ" panose="020B0604030504040204" pitchFamily="50" charset="-128"/>
            </a:endParaRPr>
          </a:p>
          <a:p>
            <a:r>
              <a:rPr lang="ja-JP" altLang="ja-JP" sz="1200" dirty="0" smtClean="0">
                <a:latin typeface="メイリオ" panose="020B0604030504040204" pitchFamily="50" charset="-128"/>
                <a:ea typeface="メイリオ" panose="020B0604030504040204" pitchFamily="50" charset="-128"/>
              </a:rPr>
              <a:t>※</a:t>
            </a:r>
            <a:r>
              <a:rPr lang="ja-JP" altLang="ja-JP" sz="1200" dirty="0">
                <a:latin typeface="メイリオ" panose="020B0604030504040204" pitchFamily="50" charset="-128"/>
                <a:ea typeface="メイリオ" panose="020B0604030504040204" pitchFamily="50" charset="-128"/>
              </a:rPr>
              <a:t>入会申込書に御記入いただいた情報を目的外に使用することはありません。</a:t>
            </a:r>
          </a:p>
          <a:p>
            <a:r>
              <a:rPr lang="ja-JP" altLang="ja-JP" sz="1200" dirty="0">
                <a:latin typeface="メイリオ" panose="020B0604030504040204" pitchFamily="50" charset="-128"/>
                <a:ea typeface="メイリオ" panose="020B0604030504040204" pitchFamily="50" charset="-128"/>
              </a:rPr>
              <a:t>※入会申込書に御記入いただいた情報は、本フォーラムの運営上必要な範囲内で、名簿、栃木県（フォーラム）ホームページ等に使用させていただきますので、御了承願います。</a:t>
            </a:r>
          </a:p>
          <a:p>
            <a:r>
              <a:rPr lang="ja-JP" altLang="ja-JP" sz="1200" dirty="0">
                <a:latin typeface="メイリオ" panose="020B0604030504040204" pitchFamily="50" charset="-128"/>
                <a:ea typeface="メイリオ" panose="020B0604030504040204" pitchFamily="50" charset="-128"/>
              </a:rPr>
              <a:t>※Ｅ</a:t>
            </a:r>
            <a:r>
              <a:rPr lang="en-US" altLang="ja-JP" sz="1200" dirty="0">
                <a:latin typeface="メイリオ" panose="020B0604030504040204" pitchFamily="50" charset="-128"/>
                <a:ea typeface="メイリオ" panose="020B0604030504040204" pitchFamily="50" charset="-128"/>
              </a:rPr>
              <a:t>-mail</a:t>
            </a:r>
            <a:r>
              <a:rPr lang="ja-JP" altLang="ja-JP" sz="1200" dirty="0">
                <a:latin typeface="メイリオ" panose="020B0604030504040204" pitchFamily="50" charset="-128"/>
                <a:ea typeface="メイリオ" panose="020B0604030504040204" pitchFamily="50" charset="-128"/>
              </a:rPr>
              <a:t>アドレスは、フォーラムからの情報を受けるアドレスを御記入願います。</a:t>
            </a:r>
          </a:p>
          <a:p>
            <a:r>
              <a:rPr lang="ja-JP" altLang="ja-JP" sz="1200" dirty="0">
                <a:latin typeface="メイリオ" panose="020B0604030504040204" pitchFamily="50" charset="-128"/>
                <a:ea typeface="メイリオ" panose="020B0604030504040204" pitchFamily="50" charset="-128"/>
              </a:rPr>
              <a:t>※　＊（資本金、従業員数、創業）については任意記入です。</a:t>
            </a:r>
          </a:p>
        </p:txBody>
      </p:sp>
    </p:spTree>
    <p:extLst>
      <p:ext uri="{BB962C8B-B14F-4D97-AF65-F5344CB8AC3E}">
        <p14:creationId xmlns:p14="http://schemas.microsoft.com/office/powerpoint/2010/main" val="395203042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189</TotalTime>
  <Words>454</Words>
  <Application>Microsoft Office PowerPoint</Application>
  <PresentationFormat>A4 210 x 297 mm</PresentationFormat>
  <Paragraphs>59</Paragraphs>
  <Slides>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DaunPenh</vt:lpstr>
      <vt:lpstr>メイリオ</vt:lpstr>
      <vt:lpstr>游ゴシック</vt:lpstr>
      <vt:lpstr>游ゴシック Light</vt:lpstr>
      <vt:lpstr>Arial</vt:lpstr>
      <vt:lpstr>Calibri</vt:lpstr>
      <vt:lpstr>Calibri Light</vt:lpstr>
      <vt:lpstr>Times New Roman</vt:lpstr>
      <vt:lpstr>Wingdings</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Administrator</dc:creator>
  <cp:lastModifiedBy>稲見　啓</cp:lastModifiedBy>
  <cp:revision>35</cp:revision>
  <cp:lastPrinted>2021-07-01T07:27:33Z</cp:lastPrinted>
  <dcterms:created xsi:type="dcterms:W3CDTF">2021-05-21T05:00:26Z</dcterms:created>
  <dcterms:modified xsi:type="dcterms:W3CDTF">2022-02-04T02:08:55Z</dcterms:modified>
</cp:coreProperties>
</file>