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58" r:id="rId3"/>
    <p:sldId id="259" r:id="rId4"/>
    <p:sldId id="260" r:id="rId5"/>
    <p:sldId id="261" r:id="rId6"/>
    <p:sldId id="262" r:id="rId7"/>
    <p:sldId id="263" r:id="rId8"/>
    <p:sldId id="264" r:id="rId9"/>
    <p:sldId id="333" r:id="rId10"/>
    <p:sldId id="334" r:id="rId11"/>
    <p:sldId id="267" r:id="rId12"/>
    <p:sldId id="268" r:id="rId13"/>
    <p:sldId id="324" r:id="rId14"/>
    <p:sldId id="271" r:id="rId15"/>
    <p:sldId id="332" r:id="rId16"/>
    <p:sldId id="273" r:id="rId17"/>
    <p:sldId id="331" r:id="rId18"/>
    <p:sldId id="275" r:id="rId19"/>
    <p:sldId id="329" r:id="rId20"/>
    <p:sldId id="330" r:id="rId21"/>
    <p:sldId id="278" r:id="rId22"/>
    <p:sldId id="281" r:id="rId23"/>
    <p:sldId id="280" r:id="rId24"/>
    <p:sldId id="279" r:id="rId25"/>
    <p:sldId id="282" r:id="rId26"/>
    <p:sldId id="283" r:id="rId27"/>
    <p:sldId id="286" r:id="rId28"/>
    <p:sldId id="284" r:id="rId29"/>
    <p:sldId id="287" r:id="rId30"/>
    <p:sldId id="289" r:id="rId31"/>
    <p:sldId id="291" r:id="rId32"/>
    <p:sldId id="293" r:id="rId33"/>
    <p:sldId id="294" r:id="rId34"/>
    <p:sldId id="318" r:id="rId35"/>
    <p:sldId id="319" r:id="rId36"/>
    <p:sldId id="296" r:id="rId37"/>
    <p:sldId id="322" r:id="rId38"/>
    <p:sldId id="298" r:id="rId39"/>
    <p:sldId id="299" r:id="rId40"/>
    <p:sldId id="325" r:id="rId41"/>
    <p:sldId id="326" r:id="rId42"/>
    <p:sldId id="327" r:id="rId43"/>
    <p:sldId id="328" r:id="rId44"/>
    <p:sldId id="321" r:id="rId45"/>
    <p:sldId id="304" r:id="rId46"/>
    <p:sldId id="305" r:id="rId47"/>
    <p:sldId id="306" r:id="rId48"/>
    <p:sldId id="307" r:id="rId49"/>
    <p:sldId id="310" r:id="rId50"/>
    <p:sldId id="311" r:id="rId51"/>
    <p:sldId id="312" r:id="rId52"/>
    <p:sldId id="313" r:id="rId5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若色 孝子" initials="若色" lastIdx="1" clrIdx="0">
    <p:extLst>
      <p:ext uri="{19B8F6BF-5375-455C-9EA6-DF929625EA0E}">
        <p15:presenceInfo xmlns:p15="http://schemas.microsoft.com/office/powerpoint/2012/main" userId="若色 孝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77697" autoAdjust="0"/>
  </p:normalViewPr>
  <p:slideViewPr>
    <p:cSldViewPr snapToGrid="0">
      <p:cViewPr varScale="1">
        <p:scale>
          <a:sx n="53" d="100"/>
          <a:sy n="53" d="100"/>
        </p:scale>
        <p:origin x="1812"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80" d="100"/>
          <a:sy n="80" d="100"/>
        </p:scale>
        <p:origin x="1306" y="-5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133.105.83.20\40-global-env\2020&#24180;&#24230;\18632033715_&#26627;&#26408;&#30476;&#27671;&#20505;&#22793;&#21205;&#24773;&#22577;&#21454;&#38598;&#12539;&#20998;&#26512;&#26989;&#21209;\11_&#35519;&#26619;&#20998;&#26512;\01_&#35519;&#26619;&#65297;\02_&#23567;&#20013;&#23398;&#26657;&#20986;&#21069;&#25480;&#26989;\&#25480;&#26989;&#12473;&#12521;&#12452;&#12489;&#26696;\&#23567;&#23398;&#26657;\&#24180;&#24179;&#22343;&#27671;&#28201;&#12539;&#30495;&#22799;&#26085;&#65288;&#38263;&#26399;&#22793;&#21270;&#65289;_&#23567;&#23398;&#26657;&#12473;&#12521;&#12452;&#12489;&#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27671;&#28201;\&#12487;&#12540;&#12479;\&#24180;&#24179;&#22343;&#27671;&#28201;&#12539;&#26997;&#31471;&#29694;&#35937;&#65288;&#38263;&#26399;&#22793;&#21270;&#6528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27671;&#28201;\&#12487;&#12540;&#12479;\&#24180;&#24179;&#22343;&#27671;&#28201;&#12539;&#26997;&#31471;&#29694;&#35937;&#65288;&#38263;&#26399;&#22793;&#21270;&#6528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38477;&#27700;&#37327;\&#12487;&#12540;&#12479;\(1129&#12294;&#20999;)7&#22320;&#28857;\&#26178;&#38291;&#38477;&#27700;&#37327;30&#13212;&#20197;&#19978;&#12398;&#22238;&#25968;_7&#22320;&#288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a:t>宇都宮</a:t>
            </a:r>
            <a:r>
              <a:rPr lang="ja-JP"/>
              <a:t>の年平均気温</a:t>
            </a:r>
          </a:p>
        </c:rich>
      </c:tx>
      <c:layout>
        <c:manualLayout>
          <c:xMode val="edge"/>
          <c:yMode val="edge"/>
          <c:x val="0.39321631626122805"/>
          <c:y val="1.1315415575714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076560096624131"/>
          <c:y val="0.12547817912282602"/>
          <c:w val="0.8620383831538172"/>
          <c:h val="0.75190966199873599"/>
        </c:manualLayout>
      </c:layout>
      <c:lineChart>
        <c:grouping val="standard"/>
        <c:varyColors val="0"/>
        <c:ser>
          <c:idx val="0"/>
          <c:order val="0"/>
          <c:tx>
            <c:v>平均気温</c:v>
          </c:tx>
          <c:spPr>
            <a:ln w="15875" cap="rnd">
              <a:solidFill>
                <a:schemeClr val="tx1">
                  <a:lumMod val="50000"/>
                  <a:lumOff val="50000"/>
                </a:schemeClr>
              </a:solidFill>
              <a:round/>
            </a:ln>
            <a:effectLst/>
          </c:spPr>
          <c:marker>
            <c:symbol val="circle"/>
            <c:size val="6"/>
            <c:spPr>
              <a:solidFill>
                <a:schemeClr val="tx1">
                  <a:lumMod val="50000"/>
                  <a:lumOff val="50000"/>
                </a:schemeClr>
              </a:solidFill>
              <a:ln w="9525">
                <a:solidFill>
                  <a:schemeClr val="tx1">
                    <a:lumMod val="50000"/>
                    <a:lumOff val="50000"/>
                  </a:schemeClr>
                </a:solidFill>
              </a:ln>
              <a:effectLst/>
            </c:spPr>
          </c:marker>
          <c:trendline>
            <c:name>トレンド（=2.33℃/100年）</c:name>
            <c:spPr>
              <a:ln w="19050" cap="rnd">
                <a:solidFill>
                  <a:srgbClr val="FF0000"/>
                </a:solidFill>
                <a:prstDash val="solid"/>
              </a:ln>
              <a:effectLst/>
            </c:spPr>
            <c:trendlineType val="linear"/>
            <c:dispRSqr val="0"/>
            <c:dispEq val="0"/>
          </c:trendline>
          <c:cat>
            <c:numRef>
              <c:f>'[年平均気温・真夏日（長期変化）_小学校スライド用.xlsx]平均気温'!$A$3:$A$133</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'[年平均気温・真夏日（長期変化）_小学校スライド用.xlsx]平均気温'!$F$3:$F$133</c:f>
              <c:numCache>
                <c:formatCode>0.0</c:formatCode>
                <c:ptCount val="131"/>
                <c:pt idx="1">
                  <c:v>12</c:v>
                </c:pt>
                <c:pt idx="2">
                  <c:v>11.8</c:v>
                </c:pt>
                <c:pt idx="3">
                  <c:v>11.5</c:v>
                </c:pt>
                <c:pt idx="4">
                  <c:v>12.5</c:v>
                </c:pt>
                <c:pt idx="5">
                  <c:v>11.8</c:v>
                </c:pt>
                <c:pt idx="6">
                  <c:v>12</c:v>
                </c:pt>
                <c:pt idx="7">
                  <c:v>11.1</c:v>
                </c:pt>
                <c:pt idx="8">
                  <c:v>12</c:v>
                </c:pt>
                <c:pt idx="9">
                  <c:v>11.8</c:v>
                </c:pt>
                <c:pt idx="10">
                  <c:v>11.8</c:v>
                </c:pt>
                <c:pt idx="11">
                  <c:v>11.9</c:v>
                </c:pt>
                <c:pt idx="12">
                  <c:v>11.9</c:v>
                </c:pt>
                <c:pt idx="13">
                  <c:v>12.1</c:v>
                </c:pt>
                <c:pt idx="14">
                  <c:v>12.1</c:v>
                </c:pt>
                <c:pt idx="15">
                  <c:v>11.7</c:v>
                </c:pt>
                <c:pt idx="16">
                  <c:v>11.4</c:v>
                </c:pt>
                <c:pt idx="17">
                  <c:v>11.7</c:v>
                </c:pt>
                <c:pt idx="18">
                  <c:v>11.3</c:v>
                </c:pt>
                <c:pt idx="19">
                  <c:v>11.7</c:v>
                </c:pt>
                <c:pt idx="20">
                  <c:v>11.9</c:v>
                </c:pt>
                <c:pt idx="21">
                  <c:v>12.7</c:v>
                </c:pt>
                <c:pt idx="22">
                  <c:v>12</c:v>
                </c:pt>
                <c:pt idx="23">
                  <c:v>11.4</c:v>
                </c:pt>
                <c:pt idx="24">
                  <c:v>12.7</c:v>
                </c:pt>
                <c:pt idx="25">
                  <c:v>12.5</c:v>
                </c:pt>
                <c:pt idx="26">
                  <c:v>12.8</c:v>
                </c:pt>
                <c:pt idx="27">
                  <c:v>11.9</c:v>
                </c:pt>
                <c:pt idx="28">
                  <c:v>12</c:v>
                </c:pt>
                <c:pt idx="29">
                  <c:v>12.5</c:v>
                </c:pt>
                <c:pt idx="30">
                  <c:v>12.5</c:v>
                </c:pt>
                <c:pt idx="31">
                  <c:v>11.3</c:v>
                </c:pt>
                <c:pt idx="32">
                  <c:v>12.7</c:v>
                </c:pt>
                <c:pt idx="33">
                  <c:v>12.4</c:v>
                </c:pt>
                <c:pt idx="34">
                  <c:v>12.1</c:v>
                </c:pt>
                <c:pt idx="35">
                  <c:v>11.9</c:v>
                </c:pt>
                <c:pt idx="36">
                  <c:v>11.4</c:v>
                </c:pt>
                <c:pt idx="37">
                  <c:v>11.9</c:v>
                </c:pt>
                <c:pt idx="38">
                  <c:v>12.3</c:v>
                </c:pt>
                <c:pt idx="39">
                  <c:v>12.3</c:v>
                </c:pt>
                <c:pt idx="40">
                  <c:v>12.8</c:v>
                </c:pt>
                <c:pt idx="41">
                  <c:v>11.9</c:v>
                </c:pt>
                <c:pt idx="42">
                  <c:v>12.4</c:v>
                </c:pt>
                <c:pt idx="43">
                  <c:v>12.5</c:v>
                </c:pt>
                <c:pt idx="44">
                  <c:v>11.5</c:v>
                </c:pt>
                <c:pt idx="45">
                  <c:v>12.041666666666664</c:v>
                </c:pt>
                <c:pt idx="46">
                  <c:v>12.058333333333335</c:v>
                </c:pt>
                <c:pt idx="47">
                  <c:v>12.666666666666664</c:v>
                </c:pt>
                <c:pt idx="48">
                  <c:v>12.450000000000001</c:v>
                </c:pt>
                <c:pt idx="49">
                  <c:v>12.58333333333333</c:v>
                </c:pt>
                <c:pt idx="50">
                  <c:v>12.308333333333335</c:v>
                </c:pt>
                <c:pt idx="51">
                  <c:v>12.316666666666668</c:v>
                </c:pt>
                <c:pt idx="52">
                  <c:v>12.425000000000002</c:v>
                </c:pt>
                <c:pt idx="53">
                  <c:v>12.108333333333334</c:v>
                </c:pt>
                <c:pt idx="54">
                  <c:v>11.824999999999998</c:v>
                </c:pt>
                <c:pt idx="55">
                  <c:v>11.374999999999998</c:v>
                </c:pt>
                <c:pt idx="56">
                  <c:v>12.708333333333336</c:v>
                </c:pt>
                <c:pt idx="57">
                  <c:v>11.733333333333333</c:v>
                </c:pt>
                <c:pt idx="58">
                  <c:v>12.933333333333332</c:v>
                </c:pt>
                <c:pt idx="59">
                  <c:v>12.358333333333334</c:v>
                </c:pt>
                <c:pt idx="60">
                  <c:v>13.050000000000002</c:v>
                </c:pt>
                <c:pt idx="61">
                  <c:v>12.475000000000001</c:v>
                </c:pt>
                <c:pt idx="62">
                  <c:v>12.441666666666668</c:v>
                </c:pt>
                <c:pt idx="63">
                  <c:v>12.358333333333334</c:v>
                </c:pt>
                <c:pt idx="64">
                  <c:v>12.700000000000001</c:v>
                </c:pt>
                <c:pt idx="65">
                  <c:v>13.283333333333331</c:v>
                </c:pt>
                <c:pt idx="66">
                  <c:v>12.516666666666666</c:v>
                </c:pt>
                <c:pt idx="67">
                  <c:v>12.641666666666666</c:v>
                </c:pt>
                <c:pt idx="68">
                  <c:v>12.950000000000001</c:v>
                </c:pt>
                <c:pt idx="69">
                  <c:v>13.458333333333336</c:v>
                </c:pt>
                <c:pt idx="70">
                  <c:v>13.175000000000002</c:v>
                </c:pt>
                <c:pt idx="71">
                  <c:v>13.566666666666668</c:v>
                </c:pt>
                <c:pt idx="72">
                  <c:v>13.008333333333333</c:v>
                </c:pt>
                <c:pt idx="73">
                  <c:v>12.658333333333337</c:v>
                </c:pt>
                <c:pt idx="74">
                  <c:v>12.975</c:v>
                </c:pt>
                <c:pt idx="75">
                  <c:v>12.483333333333334</c:v>
                </c:pt>
                <c:pt idx="76">
                  <c:v>12.991666666666667</c:v>
                </c:pt>
                <c:pt idx="77">
                  <c:v>12.991666666666667</c:v>
                </c:pt>
                <c:pt idx="78">
                  <c:v>13.016666666666666</c:v>
                </c:pt>
                <c:pt idx="79">
                  <c:v>12.899999999999999</c:v>
                </c:pt>
                <c:pt idx="80">
                  <c:v>12.466666666666669</c:v>
                </c:pt>
                <c:pt idx="81">
                  <c:v>12.674999999999999</c:v>
                </c:pt>
                <c:pt idx="82">
                  <c:v>13.524999999999999</c:v>
                </c:pt>
                <c:pt idx="83">
                  <c:v>13.050000000000002</c:v>
                </c:pt>
                <c:pt idx="84">
                  <c:v>12.316666666666665</c:v>
                </c:pt>
                <c:pt idx="85">
                  <c:v>12.908333333333333</c:v>
                </c:pt>
                <c:pt idx="86">
                  <c:v>12.274999999999999</c:v>
                </c:pt>
                <c:pt idx="87">
                  <c:v>13.066666666666665</c:v>
                </c:pt>
                <c:pt idx="88">
                  <c:v>13.35</c:v>
                </c:pt>
                <c:pt idx="89">
                  <c:v>14.341666666666667</c:v>
                </c:pt>
                <c:pt idx="90">
                  <c:v>12.908333333333333</c:v>
                </c:pt>
                <c:pt idx="91">
                  <c:v>12.383333333333333</c:v>
                </c:pt>
                <c:pt idx="92">
                  <c:v>13.350000000000001</c:v>
                </c:pt>
                <c:pt idx="93">
                  <c:v>12.924999999999999</c:v>
                </c:pt>
                <c:pt idx="94">
                  <c:v>12.258333333333335</c:v>
                </c:pt>
                <c:pt idx="95">
                  <c:v>13.158333333333333</c:v>
                </c:pt>
                <c:pt idx="96">
                  <c:v>12.483333333333333</c:v>
                </c:pt>
                <c:pt idx="97">
                  <c:v>13.633333333333331</c:v>
                </c:pt>
                <c:pt idx="98">
                  <c:v>12.741666666666667</c:v>
                </c:pt>
                <c:pt idx="99">
                  <c:v>13.85</c:v>
                </c:pt>
                <c:pt idx="100">
                  <c:v>14.625</c:v>
                </c:pt>
                <c:pt idx="101">
                  <c:v>14.141666666666666</c:v>
                </c:pt>
                <c:pt idx="102">
                  <c:v>13.591666666666667</c:v>
                </c:pt>
                <c:pt idx="103">
                  <c:v>13.041666666666664</c:v>
                </c:pt>
                <c:pt idx="104">
                  <c:v>14.466666666666663</c:v>
                </c:pt>
                <c:pt idx="105">
                  <c:v>13.675000000000002</c:v>
                </c:pt>
                <c:pt idx="106">
                  <c:v>13.266666666666667</c:v>
                </c:pt>
                <c:pt idx="107">
                  <c:v>14.116666666666667</c:v>
                </c:pt>
                <c:pt idx="108">
                  <c:v>14.341666666666669</c:v>
                </c:pt>
                <c:pt idx="109">
                  <c:v>14.516666666666666</c:v>
                </c:pt>
                <c:pt idx="110">
                  <c:v>14.258333333333333</c:v>
                </c:pt>
                <c:pt idx="111">
                  <c:v>13.975</c:v>
                </c:pt>
                <c:pt idx="112">
                  <c:v>14.274999999999999</c:v>
                </c:pt>
                <c:pt idx="113">
                  <c:v>13.741666666666665</c:v>
                </c:pt>
                <c:pt idx="114">
                  <c:v>14.81666666666667</c:v>
                </c:pt>
                <c:pt idx="115">
                  <c:v>13.816666666666668</c:v>
                </c:pt>
                <c:pt idx="116">
                  <c:v>14.20833333333333</c:v>
                </c:pt>
                <c:pt idx="117">
                  <c:v>14.641666666666664</c:v>
                </c:pt>
                <c:pt idx="118">
                  <c:v>14.249999999999998</c:v>
                </c:pt>
                <c:pt idx="119">
                  <c:v>14.549999999999999</c:v>
                </c:pt>
                <c:pt idx="120">
                  <c:v>14.783333333333337</c:v>
                </c:pt>
                <c:pt idx="121">
                  <c:v>14.199999999999998</c:v>
                </c:pt>
                <c:pt idx="122">
                  <c:v>14.008333333333335</c:v>
                </c:pt>
                <c:pt idx="123">
                  <c:v>14.433333333333332</c:v>
                </c:pt>
                <c:pt idx="124">
                  <c:v>14.191666666666668</c:v>
                </c:pt>
                <c:pt idx="125">
                  <c:v>14.93333333333333</c:v>
                </c:pt>
                <c:pt idx="126">
                  <c:v>14.791666666666666</c:v>
                </c:pt>
                <c:pt idx="127">
                  <c:v>14.141666666666666</c:v>
                </c:pt>
                <c:pt idx="128">
                  <c:v>15.233333333333334</c:v>
                </c:pt>
              </c:numCache>
            </c:numRef>
          </c:val>
          <c:smooth val="0"/>
          <c:extLst>
            <c:ext xmlns:c16="http://schemas.microsoft.com/office/drawing/2014/chart" uri="{C3380CC4-5D6E-409C-BE32-E72D297353CC}">
              <c16:uniqueId val="{00000001-A8F0-46B8-A7BF-FB7DDC176A04}"/>
            </c:ext>
          </c:extLst>
        </c:ser>
        <c:dLbls>
          <c:showLegendKey val="0"/>
          <c:showVal val="0"/>
          <c:showCatName val="0"/>
          <c:showSerName val="0"/>
          <c:showPercent val="0"/>
          <c:showBubbleSize val="0"/>
        </c:dLbls>
        <c:marker val="1"/>
        <c:smooth val="0"/>
        <c:axId val="334962464"/>
        <c:axId val="334962856"/>
      </c:lineChart>
      <c:catAx>
        <c:axId val="334962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2856"/>
        <c:crossesAt val="-2.5"/>
        <c:auto val="1"/>
        <c:lblAlgn val="ctr"/>
        <c:lblOffset val="100"/>
        <c:tickLblSkip val="10"/>
        <c:tickMarkSkip val="10"/>
        <c:noMultiLvlLbl val="0"/>
      </c:catAx>
      <c:valAx>
        <c:axId val="334962856"/>
        <c:scaling>
          <c:orientation val="minMax"/>
          <c:max val="15.5"/>
          <c:min val="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dirty="0"/>
                  <a:t>年平均気温（℃）</a:t>
                </a:r>
              </a:p>
            </c:rich>
          </c:tx>
          <c:layout>
            <c:manualLayout>
              <c:xMode val="edge"/>
              <c:yMode val="edge"/>
              <c:x val="5.9511467086527095E-3"/>
              <c:y val="0.1853563293198828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2464"/>
        <c:crosses val="autoZero"/>
        <c:crossBetween val="between"/>
        <c:majorUnit val="0.5"/>
      </c:valAx>
      <c:spPr>
        <a:solidFill>
          <a:srgbClr val="FFFFCC">
            <a:alpha val="38000"/>
          </a:srgbClr>
        </a:solidFill>
        <a:ln>
          <a:noFill/>
        </a:ln>
        <a:effectLst/>
      </c:spPr>
    </c:plotArea>
    <c:legend>
      <c:legendPos val="b"/>
      <c:layout>
        <c:manualLayout>
          <c:xMode val="edge"/>
          <c:yMode val="edge"/>
          <c:x val="0.10954561589096749"/>
          <c:y val="0.13865169758108253"/>
          <c:w val="0.27805879218681145"/>
          <c:h val="0.246543897872583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a:t>宇都宮の</a:t>
            </a:r>
            <a:r>
              <a:rPr lang="ja-JP" dirty="0"/>
              <a:t>日</a:t>
            </a:r>
            <a:r>
              <a:rPr lang="ja-JP" altLang="en-US" dirty="0"/>
              <a:t>最高気温</a:t>
            </a:r>
            <a:r>
              <a:rPr lang="en-US" altLang="ja-JP" dirty="0"/>
              <a:t>30</a:t>
            </a:r>
            <a:r>
              <a:rPr lang="ja-JP" altLang="en-US" dirty="0"/>
              <a:t>℃以上（真夏日）の年間日数</a:t>
            </a:r>
            <a:endParaRPr lang="ja-JP" dirty="0"/>
          </a:p>
        </c:rich>
      </c:tx>
      <c:layout>
        <c:manualLayout>
          <c:xMode val="edge"/>
          <c:yMode val="edge"/>
          <c:x val="0.31715122647470562"/>
          <c:y val="2.495833333333333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1724316341393566E-2"/>
          <c:y val="0.12088635640054551"/>
          <c:w val="0.87959186541224532"/>
          <c:h val="0.75190966199873599"/>
        </c:manualLayout>
      </c:layout>
      <c:barChart>
        <c:barDir val="col"/>
        <c:grouping val="clustered"/>
        <c:varyColors val="0"/>
        <c:ser>
          <c:idx val="0"/>
          <c:order val="0"/>
          <c:tx>
            <c:v>真夏日日数</c:v>
          </c:tx>
          <c:spPr>
            <a:solidFill>
              <a:srgbClr val="00B050"/>
            </a:solidFill>
            <a:ln w="12700">
              <a:solidFill>
                <a:schemeClr val="accent6">
                  <a:lumMod val="75000"/>
                </a:schemeClr>
              </a:solidFill>
            </a:ln>
            <a:effectLst/>
          </c:spPr>
          <c:invertIfNegative val="0"/>
          <c:cat>
            <c:numRef>
              <c:f>真夏日日数!$A$3:$A$113</c:f>
              <c:numCache>
                <c:formatCode>General</c:formatCode>
                <c:ptCount val="111"/>
                <c:pt idx="0">
                  <c:v>1910</c:v>
                </c:pt>
                <c:pt idx="1">
                  <c:v>1911</c:v>
                </c:pt>
                <c:pt idx="2">
                  <c:v>1912</c:v>
                </c:pt>
                <c:pt idx="3">
                  <c:v>1913</c:v>
                </c:pt>
                <c:pt idx="4">
                  <c:v>1914</c:v>
                </c:pt>
                <c:pt idx="5">
                  <c:v>1915</c:v>
                </c:pt>
                <c:pt idx="6">
                  <c:v>1916</c:v>
                </c:pt>
                <c:pt idx="7">
                  <c:v>1917</c:v>
                </c:pt>
                <c:pt idx="8">
                  <c:v>1918</c:v>
                </c:pt>
                <c:pt idx="9">
                  <c:v>1919</c:v>
                </c:pt>
                <c:pt idx="10">
                  <c:v>1920</c:v>
                </c:pt>
                <c:pt idx="11">
                  <c:v>1921</c:v>
                </c:pt>
                <c:pt idx="12">
                  <c:v>1922</c:v>
                </c:pt>
                <c:pt idx="13">
                  <c:v>1923</c:v>
                </c:pt>
                <c:pt idx="14">
                  <c:v>1924</c:v>
                </c:pt>
                <c:pt idx="15">
                  <c:v>1925</c:v>
                </c:pt>
                <c:pt idx="16">
                  <c:v>1926</c:v>
                </c:pt>
                <c:pt idx="17">
                  <c:v>1927</c:v>
                </c:pt>
                <c:pt idx="18">
                  <c:v>1928</c:v>
                </c:pt>
                <c:pt idx="19">
                  <c:v>1929</c:v>
                </c:pt>
                <c:pt idx="20">
                  <c:v>1930</c:v>
                </c:pt>
                <c:pt idx="21">
                  <c:v>1931</c:v>
                </c:pt>
                <c:pt idx="22">
                  <c:v>1932</c:v>
                </c:pt>
                <c:pt idx="23">
                  <c:v>1933</c:v>
                </c:pt>
                <c:pt idx="24">
                  <c:v>1934</c:v>
                </c:pt>
                <c:pt idx="25">
                  <c:v>1935</c:v>
                </c:pt>
                <c:pt idx="26">
                  <c:v>1936</c:v>
                </c:pt>
                <c:pt idx="27">
                  <c:v>1937</c:v>
                </c:pt>
                <c:pt idx="28">
                  <c:v>1938</c:v>
                </c:pt>
                <c:pt idx="29">
                  <c:v>1939</c:v>
                </c:pt>
                <c:pt idx="30">
                  <c:v>1940</c:v>
                </c:pt>
                <c:pt idx="31">
                  <c:v>1941</c:v>
                </c:pt>
                <c:pt idx="32">
                  <c:v>1942</c:v>
                </c:pt>
                <c:pt idx="33">
                  <c:v>1943</c:v>
                </c:pt>
                <c:pt idx="34">
                  <c:v>1944</c:v>
                </c:pt>
                <c:pt idx="35">
                  <c:v>1945</c:v>
                </c:pt>
                <c:pt idx="36">
                  <c:v>1946</c:v>
                </c:pt>
                <c:pt idx="37">
                  <c:v>1947</c:v>
                </c:pt>
                <c:pt idx="38">
                  <c:v>1948</c:v>
                </c:pt>
                <c:pt idx="39">
                  <c:v>1949</c:v>
                </c:pt>
                <c:pt idx="40">
                  <c:v>1950</c:v>
                </c:pt>
                <c:pt idx="41">
                  <c:v>1951</c:v>
                </c:pt>
                <c:pt idx="42">
                  <c:v>1952</c:v>
                </c:pt>
                <c:pt idx="43">
                  <c:v>1953</c:v>
                </c:pt>
                <c:pt idx="44">
                  <c:v>1954</c:v>
                </c:pt>
                <c:pt idx="45">
                  <c:v>1955</c:v>
                </c:pt>
                <c:pt idx="46">
                  <c:v>1956</c:v>
                </c:pt>
                <c:pt idx="47">
                  <c:v>1957</c:v>
                </c:pt>
                <c:pt idx="48">
                  <c:v>1958</c:v>
                </c:pt>
                <c:pt idx="49">
                  <c:v>1959</c:v>
                </c:pt>
                <c:pt idx="50">
                  <c:v>1960</c:v>
                </c:pt>
                <c:pt idx="51">
                  <c:v>1961</c:v>
                </c:pt>
                <c:pt idx="52">
                  <c:v>1962</c:v>
                </c:pt>
                <c:pt idx="53">
                  <c:v>1963</c:v>
                </c:pt>
                <c:pt idx="54">
                  <c:v>1964</c:v>
                </c:pt>
                <c:pt idx="55">
                  <c:v>1965</c:v>
                </c:pt>
                <c:pt idx="56">
                  <c:v>1966</c:v>
                </c:pt>
                <c:pt idx="57">
                  <c:v>1967</c:v>
                </c:pt>
                <c:pt idx="58">
                  <c:v>1968</c:v>
                </c:pt>
                <c:pt idx="59">
                  <c:v>1969</c:v>
                </c:pt>
                <c:pt idx="60">
                  <c:v>1970</c:v>
                </c:pt>
                <c:pt idx="61">
                  <c:v>1971</c:v>
                </c:pt>
                <c:pt idx="62">
                  <c:v>1972</c:v>
                </c:pt>
                <c:pt idx="63">
                  <c:v>1973</c:v>
                </c:pt>
                <c:pt idx="64">
                  <c:v>1974</c:v>
                </c:pt>
                <c:pt idx="65">
                  <c:v>1975</c:v>
                </c:pt>
                <c:pt idx="66">
                  <c:v>1976</c:v>
                </c:pt>
                <c:pt idx="67">
                  <c:v>1977</c:v>
                </c:pt>
                <c:pt idx="68">
                  <c:v>1978</c:v>
                </c:pt>
                <c:pt idx="69">
                  <c:v>1979</c:v>
                </c:pt>
                <c:pt idx="70">
                  <c:v>1980</c:v>
                </c:pt>
                <c:pt idx="71">
                  <c:v>1981</c:v>
                </c:pt>
                <c:pt idx="72">
                  <c:v>1982</c:v>
                </c:pt>
                <c:pt idx="73">
                  <c:v>1983</c:v>
                </c:pt>
                <c:pt idx="74">
                  <c:v>1984</c:v>
                </c:pt>
                <c:pt idx="75">
                  <c:v>1985</c:v>
                </c:pt>
                <c:pt idx="76">
                  <c:v>1986</c:v>
                </c:pt>
                <c:pt idx="77">
                  <c:v>1987</c:v>
                </c:pt>
                <c:pt idx="78">
                  <c:v>1988</c:v>
                </c:pt>
                <c:pt idx="79">
                  <c:v>1989</c:v>
                </c:pt>
                <c:pt idx="80">
                  <c:v>1990</c:v>
                </c:pt>
                <c:pt idx="81">
                  <c:v>1991</c:v>
                </c:pt>
                <c:pt idx="82">
                  <c:v>1992</c:v>
                </c:pt>
                <c:pt idx="83">
                  <c:v>1993</c:v>
                </c:pt>
                <c:pt idx="84">
                  <c:v>1994</c:v>
                </c:pt>
                <c:pt idx="85">
                  <c:v>1995</c:v>
                </c:pt>
                <c:pt idx="86">
                  <c:v>1996</c:v>
                </c:pt>
                <c:pt idx="87">
                  <c:v>1997</c:v>
                </c:pt>
                <c:pt idx="88">
                  <c:v>1998</c:v>
                </c:pt>
                <c:pt idx="89">
                  <c:v>1999</c:v>
                </c:pt>
                <c:pt idx="90">
                  <c:v>2000</c:v>
                </c:pt>
                <c:pt idx="91">
                  <c:v>2001</c:v>
                </c:pt>
                <c:pt idx="92">
                  <c:v>2002</c:v>
                </c:pt>
                <c:pt idx="93">
                  <c:v>2003</c:v>
                </c:pt>
                <c:pt idx="94">
                  <c:v>2004</c:v>
                </c:pt>
                <c:pt idx="95">
                  <c:v>2005</c:v>
                </c:pt>
                <c:pt idx="96">
                  <c:v>2006</c:v>
                </c:pt>
                <c:pt idx="97">
                  <c:v>2007</c:v>
                </c:pt>
                <c:pt idx="98">
                  <c:v>2008</c:v>
                </c:pt>
                <c:pt idx="99">
                  <c:v>2009</c:v>
                </c:pt>
                <c:pt idx="100">
                  <c:v>2010</c:v>
                </c:pt>
                <c:pt idx="101">
                  <c:v>2011</c:v>
                </c:pt>
                <c:pt idx="102">
                  <c:v>2012</c:v>
                </c:pt>
                <c:pt idx="103">
                  <c:v>2013</c:v>
                </c:pt>
                <c:pt idx="104">
                  <c:v>2014</c:v>
                </c:pt>
                <c:pt idx="105">
                  <c:v>2015</c:v>
                </c:pt>
                <c:pt idx="106">
                  <c:v>2016</c:v>
                </c:pt>
                <c:pt idx="107">
                  <c:v>2017</c:v>
                </c:pt>
                <c:pt idx="108">
                  <c:v>2018</c:v>
                </c:pt>
                <c:pt idx="109">
                  <c:v>2019</c:v>
                </c:pt>
                <c:pt idx="110">
                  <c:v>2020</c:v>
                </c:pt>
              </c:numCache>
            </c:numRef>
          </c:cat>
          <c:val>
            <c:numRef>
              <c:f>真夏日日数!$E$3:$E$113</c:f>
              <c:numCache>
                <c:formatCode>#,##0_);[Red]\(#,##0\)</c:formatCode>
                <c:ptCount val="111"/>
                <c:pt idx="0">
                  <c:v>23</c:v>
                </c:pt>
                <c:pt idx="1">
                  <c:v>33</c:v>
                </c:pt>
                <c:pt idx="2">
                  <c:v>30</c:v>
                </c:pt>
                <c:pt idx="3">
                  <c:v>16</c:v>
                </c:pt>
                <c:pt idx="4">
                  <c:v>48</c:v>
                </c:pt>
                <c:pt idx="5">
                  <c:v>40</c:v>
                </c:pt>
                <c:pt idx="6">
                  <c:v>43</c:v>
                </c:pt>
                <c:pt idx="7">
                  <c:v>41</c:v>
                </c:pt>
                <c:pt idx="8">
                  <c:v>52</c:v>
                </c:pt>
                <c:pt idx="9">
                  <c:v>41</c:v>
                </c:pt>
                <c:pt idx="10">
                  <c:v>38</c:v>
                </c:pt>
                <c:pt idx="11">
                  <c:v>30</c:v>
                </c:pt>
                <c:pt idx="12">
                  <c:v>57</c:v>
                </c:pt>
                <c:pt idx="13">
                  <c:v>46</c:v>
                </c:pt>
                <c:pt idx="14">
                  <c:v>56</c:v>
                </c:pt>
                <c:pt idx="15">
                  <c:v>35</c:v>
                </c:pt>
                <c:pt idx="16">
                  <c:v>39</c:v>
                </c:pt>
                <c:pt idx="17">
                  <c:v>46</c:v>
                </c:pt>
                <c:pt idx="18">
                  <c:v>31</c:v>
                </c:pt>
                <c:pt idx="19">
                  <c:v>45</c:v>
                </c:pt>
                <c:pt idx="20">
                  <c:v>50</c:v>
                </c:pt>
                <c:pt idx="21">
                  <c:v>29</c:v>
                </c:pt>
                <c:pt idx="22">
                  <c:v>38</c:v>
                </c:pt>
                <c:pt idx="23">
                  <c:v>56</c:v>
                </c:pt>
                <c:pt idx="24">
                  <c:v>27</c:v>
                </c:pt>
                <c:pt idx="25">
                  <c:v>16</c:v>
                </c:pt>
                <c:pt idx="26">
                  <c:v>36</c:v>
                </c:pt>
                <c:pt idx="27">
                  <c:v>36</c:v>
                </c:pt>
                <c:pt idx="28">
                  <c:v>18</c:v>
                </c:pt>
                <c:pt idx="29">
                  <c:v>28</c:v>
                </c:pt>
                <c:pt idx="30">
                  <c:v>27</c:v>
                </c:pt>
                <c:pt idx="31">
                  <c:v>22</c:v>
                </c:pt>
                <c:pt idx="32">
                  <c:v>40</c:v>
                </c:pt>
                <c:pt idx="33">
                  <c:v>41</c:v>
                </c:pt>
                <c:pt idx="34">
                  <c:v>40</c:v>
                </c:pt>
                <c:pt idx="35">
                  <c:v>23</c:v>
                </c:pt>
                <c:pt idx="36">
                  <c:v>38</c:v>
                </c:pt>
                <c:pt idx="37">
                  <c:v>41</c:v>
                </c:pt>
                <c:pt idx="38">
                  <c:v>30</c:v>
                </c:pt>
                <c:pt idx="39">
                  <c:v>28</c:v>
                </c:pt>
                <c:pt idx="40">
                  <c:v>38</c:v>
                </c:pt>
                <c:pt idx="41">
                  <c:v>27</c:v>
                </c:pt>
                <c:pt idx="42">
                  <c:v>23</c:v>
                </c:pt>
                <c:pt idx="43">
                  <c:v>16</c:v>
                </c:pt>
                <c:pt idx="44">
                  <c:v>21</c:v>
                </c:pt>
                <c:pt idx="45">
                  <c:v>36</c:v>
                </c:pt>
                <c:pt idx="46">
                  <c:v>29</c:v>
                </c:pt>
                <c:pt idx="47">
                  <c:v>23</c:v>
                </c:pt>
                <c:pt idx="48">
                  <c:v>30</c:v>
                </c:pt>
                <c:pt idx="49">
                  <c:v>34</c:v>
                </c:pt>
                <c:pt idx="50">
                  <c:v>28</c:v>
                </c:pt>
                <c:pt idx="51">
                  <c:v>42</c:v>
                </c:pt>
                <c:pt idx="52">
                  <c:v>37</c:v>
                </c:pt>
                <c:pt idx="53">
                  <c:v>31</c:v>
                </c:pt>
                <c:pt idx="54">
                  <c:v>33</c:v>
                </c:pt>
                <c:pt idx="55">
                  <c:v>27</c:v>
                </c:pt>
                <c:pt idx="56">
                  <c:v>29</c:v>
                </c:pt>
                <c:pt idx="57">
                  <c:v>38</c:v>
                </c:pt>
                <c:pt idx="58">
                  <c:v>25</c:v>
                </c:pt>
                <c:pt idx="59">
                  <c:v>29</c:v>
                </c:pt>
                <c:pt idx="60">
                  <c:v>40</c:v>
                </c:pt>
                <c:pt idx="61">
                  <c:v>35</c:v>
                </c:pt>
                <c:pt idx="62">
                  <c:v>37</c:v>
                </c:pt>
                <c:pt idx="63">
                  <c:v>44</c:v>
                </c:pt>
                <c:pt idx="64">
                  <c:v>29</c:v>
                </c:pt>
                <c:pt idx="65">
                  <c:v>44</c:v>
                </c:pt>
                <c:pt idx="66">
                  <c:v>20</c:v>
                </c:pt>
                <c:pt idx="67">
                  <c:v>23</c:v>
                </c:pt>
                <c:pt idx="68">
                  <c:v>59</c:v>
                </c:pt>
                <c:pt idx="69">
                  <c:v>40</c:v>
                </c:pt>
                <c:pt idx="70">
                  <c:v>14</c:v>
                </c:pt>
                <c:pt idx="71">
                  <c:v>35</c:v>
                </c:pt>
                <c:pt idx="72">
                  <c:v>20</c:v>
                </c:pt>
                <c:pt idx="73">
                  <c:v>30</c:v>
                </c:pt>
                <c:pt idx="74">
                  <c:v>43</c:v>
                </c:pt>
                <c:pt idx="75">
                  <c:v>49</c:v>
                </c:pt>
                <c:pt idx="76">
                  <c:v>29</c:v>
                </c:pt>
                <c:pt idx="77">
                  <c:v>46</c:v>
                </c:pt>
                <c:pt idx="78">
                  <c:v>19</c:v>
                </c:pt>
                <c:pt idx="79">
                  <c:v>32</c:v>
                </c:pt>
                <c:pt idx="80">
                  <c:v>51</c:v>
                </c:pt>
                <c:pt idx="81">
                  <c:v>40</c:v>
                </c:pt>
                <c:pt idx="82">
                  <c:v>40</c:v>
                </c:pt>
                <c:pt idx="83">
                  <c:v>15</c:v>
                </c:pt>
                <c:pt idx="84">
                  <c:v>64</c:v>
                </c:pt>
                <c:pt idx="85">
                  <c:v>40</c:v>
                </c:pt>
                <c:pt idx="86">
                  <c:v>42</c:v>
                </c:pt>
                <c:pt idx="87">
                  <c:v>49</c:v>
                </c:pt>
                <c:pt idx="88">
                  <c:v>46</c:v>
                </c:pt>
                <c:pt idx="89">
                  <c:v>56</c:v>
                </c:pt>
                <c:pt idx="90">
                  <c:v>63</c:v>
                </c:pt>
                <c:pt idx="91">
                  <c:v>45</c:v>
                </c:pt>
                <c:pt idx="92">
                  <c:v>55</c:v>
                </c:pt>
                <c:pt idx="93">
                  <c:v>36</c:v>
                </c:pt>
                <c:pt idx="94">
                  <c:v>62</c:v>
                </c:pt>
                <c:pt idx="95">
                  <c:v>57</c:v>
                </c:pt>
                <c:pt idx="96">
                  <c:v>36</c:v>
                </c:pt>
                <c:pt idx="97">
                  <c:v>51</c:v>
                </c:pt>
                <c:pt idx="98">
                  <c:v>48</c:v>
                </c:pt>
                <c:pt idx="99">
                  <c:v>42</c:v>
                </c:pt>
                <c:pt idx="100">
                  <c:v>67</c:v>
                </c:pt>
                <c:pt idx="101">
                  <c:v>63</c:v>
                </c:pt>
                <c:pt idx="102">
                  <c:v>69</c:v>
                </c:pt>
                <c:pt idx="103">
                  <c:v>50</c:v>
                </c:pt>
                <c:pt idx="104">
                  <c:v>42</c:v>
                </c:pt>
                <c:pt idx="105">
                  <c:v>45</c:v>
                </c:pt>
                <c:pt idx="106">
                  <c:v>54</c:v>
                </c:pt>
                <c:pt idx="107">
                  <c:v>46</c:v>
                </c:pt>
                <c:pt idx="108">
                  <c:v>65</c:v>
                </c:pt>
              </c:numCache>
            </c:numRef>
          </c:val>
          <c:extLst>
            <c:ext xmlns:c16="http://schemas.microsoft.com/office/drawing/2014/chart" uri="{C3380CC4-5D6E-409C-BE32-E72D297353CC}">
              <c16:uniqueId val="{00000000-C9AF-4D0D-9038-CB7F810C8D64}"/>
            </c:ext>
          </c:extLst>
        </c:ser>
        <c:dLbls>
          <c:showLegendKey val="0"/>
          <c:showVal val="0"/>
          <c:showCatName val="0"/>
          <c:showSerName val="0"/>
          <c:showPercent val="0"/>
          <c:showBubbleSize val="0"/>
        </c:dLbls>
        <c:gapWidth val="0"/>
        <c:axId val="334964032"/>
        <c:axId val="334964424"/>
      </c:barChart>
      <c:catAx>
        <c:axId val="334964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4424"/>
        <c:crossesAt val="-2.5"/>
        <c:auto val="1"/>
        <c:lblAlgn val="ctr"/>
        <c:lblOffset val="100"/>
        <c:tickLblSkip val="10"/>
        <c:tickMarkSkip val="10"/>
        <c:noMultiLvlLbl val="0"/>
      </c:catAx>
      <c:valAx>
        <c:axId val="334964424"/>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a:t>日数（日）</a:t>
                </a:r>
              </a:p>
            </c:rich>
          </c:tx>
          <c:layout>
            <c:manualLayout>
              <c:xMode val="edge"/>
              <c:yMode val="edge"/>
              <c:x val="1.5042435888900739E-2"/>
              <c:y val="0.367830902777777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4032"/>
        <c:crosses val="autoZero"/>
        <c:crossBetween val="between"/>
        <c:majorUnit val="10"/>
      </c:valAx>
      <c:spPr>
        <a:solidFill>
          <a:srgbClr val="FFFFCC">
            <a:alpha val="38000"/>
          </a:srgbClr>
        </a:solidFill>
        <a:ln>
          <a:noFill/>
        </a:ln>
        <a:effectLst/>
      </c:spPr>
    </c:plotArea>
    <c:legend>
      <c:legendPos val="b"/>
      <c:layout>
        <c:manualLayout>
          <c:xMode val="edge"/>
          <c:yMode val="edge"/>
          <c:x val="0.10205668300461253"/>
          <c:y val="0.14242366103885615"/>
          <c:w val="0.30864285551387821"/>
          <c:h val="9.8490972222222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ja-JP" sz="1200" b="0" i="0" baseline="0" dirty="0">
                <a:effectLst/>
              </a:rPr>
              <a:t>日最</a:t>
            </a:r>
            <a:r>
              <a:rPr lang="ja-JP" altLang="en-US" sz="1200" b="0" i="0" baseline="0" dirty="0">
                <a:effectLst/>
              </a:rPr>
              <a:t>低</a:t>
            </a:r>
            <a:r>
              <a:rPr lang="ja-JP" altLang="ja-JP" sz="1200" b="0" i="0" baseline="0" dirty="0">
                <a:effectLst/>
              </a:rPr>
              <a:t>気温</a:t>
            </a:r>
            <a:r>
              <a:rPr lang="en-US" altLang="ja-JP" sz="1200" b="0" i="0" baseline="0" dirty="0">
                <a:effectLst/>
              </a:rPr>
              <a:t>0</a:t>
            </a:r>
            <a:r>
              <a:rPr lang="ja-JP" altLang="ja-JP" sz="1200" b="0" i="0" baseline="0" dirty="0">
                <a:effectLst/>
              </a:rPr>
              <a:t>℃未満（冬日）の年間日数</a:t>
            </a:r>
            <a:endParaRPr lang="ja-JP" altLang="ja-JP" sz="1050" dirty="0">
              <a:effectLst/>
            </a:endParaRPr>
          </a:p>
        </c:rich>
      </c:tx>
      <c:layout>
        <c:manualLayout>
          <c:xMode val="edge"/>
          <c:yMode val="edge"/>
          <c:x val="0.2888882151854069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1724316341393566E-2"/>
          <c:y val="0.12088635640054551"/>
          <c:w val="0.87959186541224532"/>
          <c:h val="0.75190966199873599"/>
        </c:manualLayout>
      </c:layout>
      <c:barChart>
        <c:barDir val="col"/>
        <c:grouping val="clustered"/>
        <c:varyColors val="0"/>
        <c:ser>
          <c:idx val="0"/>
          <c:order val="0"/>
          <c:tx>
            <c:v>冬日日数</c:v>
          </c:tx>
          <c:spPr>
            <a:solidFill>
              <a:srgbClr val="00B050"/>
            </a:solidFill>
            <a:ln w="12700">
              <a:solidFill>
                <a:schemeClr val="accent6">
                  <a:lumMod val="75000"/>
                </a:schemeClr>
              </a:solidFill>
            </a:ln>
            <a:effectLst/>
          </c:spPr>
          <c:invertIfNegative val="0"/>
          <c:cat>
            <c:numRef>
              <c:f>'冬日日数 '!$A$3:$A$113</c:f>
              <c:numCache>
                <c:formatCode>General</c:formatCode>
                <c:ptCount val="111"/>
                <c:pt idx="0">
                  <c:v>1910</c:v>
                </c:pt>
                <c:pt idx="1">
                  <c:v>1911</c:v>
                </c:pt>
                <c:pt idx="2">
                  <c:v>1912</c:v>
                </c:pt>
                <c:pt idx="3">
                  <c:v>1913</c:v>
                </c:pt>
                <c:pt idx="4">
                  <c:v>1914</c:v>
                </c:pt>
                <c:pt idx="5">
                  <c:v>1915</c:v>
                </c:pt>
                <c:pt idx="6">
                  <c:v>1916</c:v>
                </c:pt>
                <c:pt idx="7">
                  <c:v>1917</c:v>
                </c:pt>
                <c:pt idx="8">
                  <c:v>1918</c:v>
                </c:pt>
                <c:pt idx="9">
                  <c:v>1919</c:v>
                </c:pt>
                <c:pt idx="10">
                  <c:v>1920</c:v>
                </c:pt>
                <c:pt idx="11">
                  <c:v>1921</c:v>
                </c:pt>
                <c:pt idx="12">
                  <c:v>1922</c:v>
                </c:pt>
                <c:pt idx="13">
                  <c:v>1923</c:v>
                </c:pt>
                <c:pt idx="14">
                  <c:v>1924</c:v>
                </c:pt>
                <c:pt idx="15">
                  <c:v>1925</c:v>
                </c:pt>
                <c:pt idx="16">
                  <c:v>1926</c:v>
                </c:pt>
                <c:pt idx="17">
                  <c:v>1927</c:v>
                </c:pt>
                <c:pt idx="18">
                  <c:v>1928</c:v>
                </c:pt>
                <c:pt idx="19">
                  <c:v>1929</c:v>
                </c:pt>
                <c:pt idx="20">
                  <c:v>1930</c:v>
                </c:pt>
                <c:pt idx="21">
                  <c:v>1931</c:v>
                </c:pt>
                <c:pt idx="22">
                  <c:v>1932</c:v>
                </c:pt>
                <c:pt idx="23">
                  <c:v>1933</c:v>
                </c:pt>
                <c:pt idx="24">
                  <c:v>1934</c:v>
                </c:pt>
                <c:pt idx="25">
                  <c:v>1935</c:v>
                </c:pt>
                <c:pt idx="26">
                  <c:v>1936</c:v>
                </c:pt>
                <c:pt idx="27">
                  <c:v>1937</c:v>
                </c:pt>
                <c:pt idx="28">
                  <c:v>1938</c:v>
                </c:pt>
                <c:pt idx="29">
                  <c:v>1939</c:v>
                </c:pt>
                <c:pt idx="30">
                  <c:v>1940</c:v>
                </c:pt>
                <c:pt idx="31">
                  <c:v>1941</c:v>
                </c:pt>
                <c:pt idx="32">
                  <c:v>1942</c:v>
                </c:pt>
                <c:pt idx="33">
                  <c:v>1943</c:v>
                </c:pt>
                <c:pt idx="34">
                  <c:v>1944</c:v>
                </c:pt>
                <c:pt idx="35">
                  <c:v>1945</c:v>
                </c:pt>
                <c:pt idx="36">
                  <c:v>1946</c:v>
                </c:pt>
                <c:pt idx="37">
                  <c:v>1947</c:v>
                </c:pt>
                <c:pt idx="38">
                  <c:v>1948</c:v>
                </c:pt>
                <c:pt idx="39">
                  <c:v>1949</c:v>
                </c:pt>
                <c:pt idx="40">
                  <c:v>1950</c:v>
                </c:pt>
                <c:pt idx="41">
                  <c:v>1951</c:v>
                </c:pt>
                <c:pt idx="42">
                  <c:v>1952</c:v>
                </c:pt>
                <c:pt idx="43">
                  <c:v>1953</c:v>
                </c:pt>
                <c:pt idx="44">
                  <c:v>1954</c:v>
                </c:pt>
                <c:pt idx="45">
                  <c:v>1955</c:v>
                </c:pt>
                <c:pt idx="46">
                  <c:v>1956</c:v>
                </c:pt>
                <c:pt idx="47">
                  <c:v>1957</c:v>
                </c:pt>
                <c:pt idx="48">
                  <c:v>1958</c:v>
                </c:pt>
                <c:pt idx="49">
                  <c:v>1959</c:v>
                </c:pt>
                <c:pt idx="50">
                  <c:v>1960</c:v>
                </c:pt>
                <c:pt idx="51">
                  <c:v>1961</c:v>
                </c:pt>
                <c:pt idx="52">
                  <c:v>1962</c:v>
                </c:pt>
                <c:pt idx="53">
                  <c:v>1963</c:v>
                </c:pt>
                <c:pt idx="54">
                  <c:v>1964</c:v>
                </c:pt>
                <c:pt idx="55">
                  <c:v>1965</c:v>
                </c:pt>
                <c:pt idx="56">
                  <c:v>1966</c:v>
                </c:pt>
                <c:pt idx="57">
                  <c:v>1967</c:v>
                </c:pt>
                <c:pt idx="58">
                  <c:v>1968</c:v>
                </c:pt>
                <c:pt idx="59">
                  <c:v>1969</c:v>
                </c:pt>
                <c:pt idx="60">
                  <c:v>1970</c:v>
                </c:pt>
                <c:pt idx="61">
                  <c:v>1971</c:v>
                </c:pt>
                <c:pt idx="62">
                  <c:v>1972</c:v>
                </c:pt>
                <c:pt idx="63">
                  <c:v>1973</c:v>
                </c:pt>
                <c:pt idx="64">
                  <c:v>1974</c:v>
                </c:pt>
                <c:pt idx="65">
                  <c:v>1975</c:v>
                </c:pt>
                <c:pt idx="66">
                  <c:v>1976</c:v>
                </c:pt>
                <c:pt idx="67">
                  <c:v>1977</c:v>
                </c:pt>
                <c:pt idx="68">
                  <c:v>1978</c:v>
                </c:pt>
                <c:pt idx="69">
                  <c:v>1979</c:v>
                </c:pt>
                <c:pt idx="70">
                  <c:v>1980</c:v>
                </c:pt>
                <c:pt idx="71">
                  <c:v>1981</c:v>
                </c:pt>
                <c:pt idx="72">
                  <c:v>1982</c:v>
                </c:pt>
                <c:pt idx="73">
                  <c:v>1983</c:v>
                </c:pt>
                <c:pt idx="74">
                  <c:v>1984</c:v>
                </c:pt>
                <c:pt idx="75">
                  <c:v>1985</c:v>
                </c:pt>
                <c:pt idx="76">
                  <c:v>1986</c:v>
                </c:pt>
                <c:pt idx="77">
                  <c:v>1987</c:v>
                </c:pt>
                <c:pt idx="78">
                  <c:v>1988</c:v>
                </c:pt>
                <c:pt idx="79">
                  <c:v>1989</c:v>
                </c:pt>
                <c:pt idx="80">
                  <c:v>1990</c:v>
                </c:pt>
                <c:pt idx="81">
                  <c:v>1991</c:v>
                </c:pt>
                <c:pt idx="82">
                  <c:v>1992</c:v>
                </c:pt>
                <c:pt idx="83">
                  <c:v>1993</c:v>
                </c:pt>
                <c:pt idx="84">
                  <c:v>1994</c:v>
                </c:pt>
                <c:pt idx="85">
                  <c:v>1995</c:v>
                </c:pt>
                <c:pt idx="86">
                  <c:v>1996</c:v>
                </c:pt>
                <c:pt idx="87">
                  <c:v>1997</c:v>
                </c:pt>
                <c:pt idx="88">
                  <c:v>1998</c:v>
                </c:pt>
                <c:pt idx="89">
                  <c:v>1999</c:v>
                </c:pt>
                <c:pt idx="90">
                  <c:v>2000</c:v>
                </c:pt>
                <c:pt idx="91">
                  <c:v>2001</c:v>
                </c:pt>
                <c:pt idx="92">
                  <c:v>2002</c:v>
                </c:pt>
                <c:pt idx="93">
                  <c:v>2003</c:v>
                </c:pt>
                <c:pt idx="94">
                  <c:v>2004</c:v>
                </c:pt>
                <c:pt idx="95">
                  <c:v>2005</c:v>
                </c:pt>
                <c:pt idx="96">
                  <c:v>2006</c:v>
                </c:pt>
                <c:pt idx="97">
                  <c:v>2007</c:v>
                </c:pt>
                <c:pt idx="98">
                  <c:v>2008</c:v>
                </c:pt>
                <c:pt idx="99">
                  <c:v>2009</c:v>
                </c:pt>
                <c:pt idx="100">
                  <c:v>2010</c:v>
                </c:pt>
                <c:pt idx="101">
                  <c:v>2011</c:v>
                </c:pt>
                <c:pt idx="102">
                  <c:v>2012</c:v>
                </c:pt>
                <c:pt idx="103">
                  <c:v>2013</c:v>
                </c:pt>
                <c:pt idx="104">
                  <c:v>2014</c:v>
                </c:pt>
                <c:pt idx="105">
                  <c:v>2015</c:v>
                </c:pt>
                <c:pt idx="106">
                  <c:v>2016</c:v>
                </c:pt>
                <c:pt idx="107">
                  <c:v>2017</c:v>
                </c:pt>
                <c:pt idx="108">
                  <c:v>2018</c:v>
                </c:pt>
                <c:pt idx="109">
                  <c:v>2019</c:v>
                </c:pt>
                <c:pt idx="110">
                  <c:v>2020</c:v>
                </c:pt>
              </c:numCache>
            </c:numRef>
          </c:cat>
          <c:val>
            <c:numRef>
              <c:f>'冬日日数 '!$E$3:$E$113</c:f>
              <c:numCache>
                <c:formatCode>#,##0_);[Red]\(#,##0\)</c:formatCode>
                <c:ptCount val="111"/>
                <c:pt idx="0">
                  <c:v>116</c:v>
                </c:pt>
                <c:pt idx="1">
                  <c:v>94</c:v>
                </c:pt>
                <c:pt idx="2">
                  <c:v>112</c:v>
                </c:pt>
                <c:pt idx="3">
                  <c:v>122</c:v>
                </c:pt>
                <c:pt idx="4">
                  <c:v>110</c:v>
                </c:pt>
                <c:pt idx="5">
                  <c:v>109</c:v>
                </c:pt>
                <c:pt idx="6">
                  <c:v>103</c:v>
                </c:pt>
                <c:pt idx="7">
                  <c:v>124</c:v>
                </c:pt>
                <c:pt idx="8">
                  <c:v>117</c:v>
                </c:pt>
                <c:pt idx="9">
                  <c:v>102</c:v>
                </c:pt>
                <c:pt idx="10">
                  <c:v>108</c:v>
                </c:pt>
                <c:pt idx="11">
                  <c:v>127</c:v>
                </c:pt>
                <c:pt idx="12">
                  <c:v>110</c:v>
                </c:pt>
                <c:pt idx="13">
                  <c:v>113</c:v>
                </c:pt>
                <c:pt idx="14">
                  <c:v>121</c:v>
                </c:pt>
                <c:pt idx="15">
                  <c:v>111</c:v>
                </c:pt>
                <c:pt idx="16">
                  <c:v>142</c:v>
                </c:pt>
                <c:pt idx="17">
                  <c:v>117</c:v>
                </c:pt>
                <c:pt idx="18">
                  <c:v>110</c:v>
                </c:pt>
                <c:pt idx="19">
                  <c:v>102</c:v>
                </c:pt>
                <c:pt idx="20">
                  <c:v>87</c:v>
                </c:pt>
                <c:pt idx="21">
                  <c:v>111</c:v>
                </c:pt>
                <c:pt idx="22">
                  <c:v>108</c:v>
                </c:pt>
                <c:pt idx="23">
                  <c:v>104</c:v>
                </c:pt>
                <c:pt idx="24">
                  <c:v>123</c:v>
                </c:pt>
                <c:pt idx="25">
                  <c:v>96</c:v>
                </c:pt>
                <c:pt idx="26">
                  <c:v>111</c:v>
                </c:pt>
                <c:pt idx="27">
                  <c:v>102</c:v>
                </c:pt>
                <c:pt idx="28">
                  <c:v>107</c:v>
                </c:pt>
                <c:pt idx="29">
                  <c:v>110</c:v>
                </c:pt>
                <c:pt idx="30">
                  <c:v>115</c:v>
                </c:pt>
                <c:pt idx="31">
                  <c:v>97</c:v>
                </c:pt>
                <c:pt idx="32">
                  <c:v>110</c:v>
                </c:pt>
                <c:pt idx="33">
                  <c:v>124</c:v>
                </c:pt>
                <c:pt idx="34">
                  <c:v>124</c:v>
                </c:pt>
                <c:pt idx="35">
                  <c:v>115</c:v>
                </c:pt>
                <c:pt idx="36">
                  <c:v>110</c:v>
                </c:pt>
                <c:pt idx="37">
                  <c:v>123</c:v>
                </c:pt>
                <c:pt idx="38">
                  <c:v>94</c:v>
                </c:pt>
                <c:pt idx="39">
                  <c:v>107</c:v>
                </c:pt>
                <c:pt idx="40">
                  <c:v>99</c:v>
                </c:pt>
                <c:pt idx="41">
                  <c:v>97</c:v>
                </c:pt>
                <c:pt idx="42">
                  <c:v>104</c:v>
                </c:pt>
                <c:pt idx="43">
                  <c:v>101</c:v>
                </c:pt>
                <c:pt idx="44">
                  <c:v>84</c:v>
                </c:pt>
                <c:pt idx="45">
                  <c:v>90</c:v>
                </c:pt>
                <c:pt idx="46">
                  <c:v>108</c:v>
                </c:pt>
                <c:pt idx="47">
                  <c:v>101</c:v>
                </c:pt>
                <c:pt idx="48">
                  <c:v>97</c:v>
                </c:pt>
                <c:pt idx="49">
                  <c:v>75</c:v>
                </c:pt>
                <c:pt idx="50">
                  <c:v>97</c:v>
                </c:pt>
                <c:pt idx="51">
                  <c:v>95</c:v>
                </c:pt>
                <c:pt idx="52">
                  <c:v>101</c:v>
                </c:pt>
                <c:pt idx="53">
                  <c:v>96</c:v>
                </c:pt>
                <c:pt idx="54">
                  <c:v>95</c:v>
                </c:pt>
                <c:pt idx="55">
                  <c:v>118</c:v>
                </c:pt>
                <c:pt idx="56">
                  <c:v>99</c:v>
                </c:pt>
                <c:pt idx="57">
                  <c:v>100</c:v>
                </c:pt>
                <c:pt idx="58">
                  <c:v>96</c:v>
                </c:pt>
                <c:pt idx="59">
                  <c:v>103</c:v>
                </c:pt>
                <c:pt idx="60">
                  <c:v>122</c:v>
                </c:pt>
                <c:pt idx="61">
                  <c:v>107</c:v>
                </c:pt>
                <c:pt idx="62">
                  <c:v>88</c:v>
                </c:pt>
                <c:pt idx="63">
                  <c:v>115</c:v>
                </c:pt>
                <c:pt idx="64">
                  <c:v>105</c:v>
                </c:pt>
                <c:pt idx="65">
                  <c:v>107</c:v>
                </c:pt>
                <c:pt idx="66">
                  <c:v>103</c:v>
                </c:pt>
                <c:pt idx="67">
                  <c:v>96</c:v>
                </c:pt>
                <c:pt idx="68">
                  <c:v>98</c:v>
                </c:pt>
                <c:pt idx="69">
                  <c:v>78</c:v>
                </c:pt>
                <c:pt idx="70">
                  <c:v>101</c:v>
                </c:pt>
                <c:pt idx="71">
                  <c:v>110</c:v>
                </c:pt>
                <c:pt idx="72">
                  <c:v>90</c:v>
                </c:pt>
                <c:pt idx="73">
                  <c:v>99</c:v>
                </c:pt>
                <c:pt idx="74">
                  <c:v>123</c:v>
                </c:pt>
                <c:pt idx="75">
                  <c:v>86</c:v>
                </c:pt>
                <c:pt idx="76">
                  <c:v>109</c:v>
                </c:pt>
                <c:pt idx="77">
                  <c:v>90</c:v>
                </c:pt>
                <c:pt idx="78">
                  <c:v>98</c:v>
                </c:pt>
                <c:pt idx="79">
                  <c:v>62</c:v>
                </c:pt>
                <c:pt idx="80">
                  <c:v>55</c:v>
                </c:pt>
                <c:pt idx="81">
                  <c:v>70</c:v>
                </c:pt>
                <c:pt idx="82">
                  <c:v>72</c:v>
                </c:pt>
                <c:pt idx="83">
                  <c:v>71</c:v>
                </c:pt>
                <c:pt idx="84">
                  <c:v>79</c:v>
                </c:pt>
                <c:pt idx="85">
                  <c:v>88</c:v>
                </c:pt>
                <c:pt idx="86">
                  <c:v>89</c:v>
                </c:pt>
                <c:pt idx="87">
                  <c:v>76</c:v>
                </c:pt>
                <c:pt idx="88">
                  <c:v>78</c:v>
                </c:pt>
                <c:pt idx="89">
                  <c:v>79</c:v>
                </c:pt>
                <c:pt idx="90">
                  <c:v>85</c:v>
                </c:pt>
                <c:pt idx="91">
                  <c:v>86</c:v>
                </c:pt>
                <c:pt idx="92">
                  <c:v>60</c:v>
                </c:pt>
                <c:pt idx="93">
                  <c:v>77</c:v>
                </c:pt>
                <c:pt idx="94">
                  <c:v>64</c:v>
                </c:pt>
                <c:pt idx="95">
                  <c:v>90</c:v>
                </c:pt>
                <c:pt idx="96">
                  <c:v>56</c:v>
                </c:pt>
                <c:pt idx="97">
                  <c:v>64</c:v>
                </c:pt>
                <c:pt idx="98">
                  <c:v>70</c:v>
                </c:pt>
                <c:pt idx="99">
                  <c:v>59</c:v>
                </c:pt>
                <c:pt idx="100">
                  <c:v>56</c:v>
                </c:pt>
                <c:pt idx="101">
                  <c:v>84</c:v>
                </c:pt>
                <c:pt idx="102">
                  <c:v>84</c:v>
                </c:pt>
                <c:pt idx="103">
                  <c:v>77</c:v>
                </c:pt>
                <c:pt idx="104">
                  <c:v>81</c:v>
                </c:pt>
                <c:pt idx="105">
                  <c:v>57</c:v>
                </c:pt>
                <c:pt idx="106">
                  <c:v>68</c:v>
                </c:pt>
                <c:pt idx="107">
                  <c:v>84</c:v>
                </c:pt>
                <c:pt idx="108">
                  <c:v>71</c:v>
                </c:pt>
              </c:numCache>
            </c:numRef>
          </c:val>
          <c:extLst>
            <c:ext xmlns:c16="http://schemas.microsoft.com/office/drawing/2014/chart" uri="{C3380CC4-5D6E-409C-BE32-E72D297353CC}">
              <c16:uniqueId val="{00000000-1D76-4B49-B5C2-57D9E62217C0}"/>
            </c:ext>
          </c:extLst>
        </c:ser>
        <c:dLbls>
          <c:showLegendKey val="0"/>
          <c:showVal val="0"/>
          <c:showCatName val="0"/>
          <c:showSerName val="0"/>
          <c:showPercent val="0"/>
          <c:showBubbleSize val="0"/>
        </c:dLbls>
        <c:gapWidth val="0"/>
        <c:axId val="334958152"/>
        <c:axId val="254049944"/>
      </c:barChart>
      <c:catAx>
        <c:axId val="334958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54049944"/>
        <c:crossesAt val="-2.5"/>
        <c:auto val="1"/>
        <c:lblAlgn val="ctr"/>
        <c:lblOffset val="100"/>
        <c:tickLblSkip val="10"/>
        <c:tickMarkSkip val="10"/>
        <c:noMultiLvlLbl val="0"/>
      </c:catAx>
      <c:valAx>
        <c:axId val="254049944"/>
        <c:scaling>
          <c:orientation val="minMax"/>
          <c:max val="15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900" dirty="0"/>
                  <a:t>日数（日）</a:t>
                </a:r>
              </a:p>
            </c:rich>
          </c:tx>
          <c:layout>
            <c:manualLayout>
              <c:xMode val="edge"/>
              <c:yMode val="edge"/>
              <c:x val="0"/>
              <c:y val="0.3678309609514054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58152"/>
        <c:crosses val="autoZero"/>
        <c:crossBetween val="between"/>
        <c:majorUnit val="10"/>
      </c:valAx>
      <c:spPr>
        <a:solidFill>
          <a:srgbClr val="FFFFCC">
            <a:alpha val="38000"/>
          </a:srgbClr>
        </a:solidFill>
        <a:ln>
          <a:noFill/>
        </a:ln>
        <a:effectLst/>
      </c:spPr>
    </c:plotArea>
    <c:legend>
      <c:legendPos val="b"/>
      <c:layout>
        <c:manualLayout>
          <c:xMode val="edge"/>
          <c:yMode val="edge"/>
          <c:x val="0.18568882072457252"/>
          <c:y val="0.12985987896257226"/>
          <c:w val="0.30864285551387821"/>
          <c:h val="9.8490972222222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lnSpc>
                <a:spcPts val="1400"/>
              </a:lnSpc>
              <a:defRPr/>
            </a:pPr>
            <a:r>
              <a:rPr lang="ja-JP" altLang="en-US" sz="1400" b="0" dirty="0">
                <a:latin typeface="メイリオ" panose="020B0604030504040204" pitchFamily="50" charset="-128"/>
                <a:ea typeface="メイリオ" panose="020B0604030504040204" pitchFamily="50" charset="-128"/>
              </a:rPr>
              <a:t>　　 </a:t>
            </a:r>
            <a:r>
              <a:rPr lang="ja-JP" altLang="en-US" sz="800" b="0" dirty="0">
                <a:latin typeface="メイリオ" panose="020B0604030504040204" pitchFamily="50" charset="-128"/>
                <a:ea typeface="メイリオ" panose="020B0604030504040204" pitchFamily="50" charset="-128"/>
              </a:rPr>
              <a:t>こうすい</a:t>
            </a:r>
            <a:endParaRPr lang="en-US" altLang="ja-JP" sz="1400" b="0" dirty="0">
              <a:latin typeface="メイリオ" panose="020B0604030504040204" pitchFamily="50" charset="-128"/>
              <a:ea typeface="メイリオ" panose="020B0604030504040204" pitchFamily="50" charset="-128"/>
            </a:endParaRPr>
          </a:p>
          <a:p>
            <a:pPr algn="l">
              <a:lnSpc>
                <a:spcPts val="1400"/>
              </a:lnSpc>
              <a:defRPr/>
            </a:pPr>
            <a:r>
              <a:rPr lang="en-US" altLang="ja-JP" sz="1400" b="0" dirty="0">
                <a:latin typeface="メイリオ" panose="020B0604030504040204" pitchFamily="50" charset="-128"/>
                <a:ea typeface="メイリオ" panose="020B0604030504040204" pitchFamily="50" charset="-128"/>
              </a:rPr>
              <a:t>1</a:t>
            </a:r>
            <a:r>
              <a:rPr lang="ja-JP" altLang="en-US" sz="1400" b="0" dirty="0">
                <a:latin typeface="メイリオ" panose="020B0604030504040204" pitchFamily="50" charset="-128"/>
                <a:ea typeface="メイリオ" panose="020B0604030504040204" pitchFamily="50" charset="-128"/>
              </a:rPr>
              <a:t>時間降水量</a:t>
            </a:r>
            <a:r>
              <a:rPr lang="en-US" altLang="ja-JP" sz="1400" b="0" dirty="0">
                <a:latin typeface="メイリオ" panose="020B0604030504040204" pitchFamily="50" charset="-128"/>
                <a:ea typeface="メイリオ" panose="020B0604030504040204" pitchFamily="50" charset="-128"/>
              </a:rPr>
              <a:t>30mm</a:t>
            </a:r>
            <a:r>
              <a:rPr lang="ja-JP" altLang="en-US" sz="1400" b="0" dirty="0">
                <a:latin typeface="メイリオ" panose="020B0604030504040204" pitchFamily="50" charset="-128"/>
                <a:ea typeface="メイリオ" panose="020B0604030504040204" pitchFamily="50" charset="-128"/>
              </a:rPr>
              <a:t>以上の回数（年間）</a:t>
            </a:r>
          </a:p>
        </c:rich>
      </c:tx>
      <c:layout>
        <c:manualLayout>
          <c:xMode val="edge"/>
          <c:yMode val="edge"/>
          <c:x val="0.35883989662223792"/>
          <c:y val="4.9958669710906463E-2"/>
        </c:manualLayout>
      </c:layout>
      <c:overlay val="0"/>
      <c:spPr>
        <a:ln>
          <a:noFill/>
        </a:ln>
      </c:spPr>
    </c:title>
    <c:autoTitleDeleted val="0"/>
    <c:plotArea>
      <c:layout>
        <c:manualLayout>
          <c:layoutTarget val="inner"/>
          <c:xMode val="edge"/>
          <c:yMode val="edge"/>
          <c:x val="0.13907199702145484"/>
          <c:y val="0.17051766808550134"/>
          <c:w val="0.81419649090147528"/>
          <c:h val="0.65843040777206741"/>
        </c:manualLayout>
      </c:layout>
      <c:barChart>
        <c:barDir val="col"/>
        <c:grouping val="clustered"/>
        <c:varyColors val="0"/>
        <c:ser>
          <c:idx val="0"/>
          <c:order val="0"/>
          <c:tx>
            <c:v>1時間降水量30mm以上の回数</c:v>
          </c:tx>
          <c:spPr>
            <a:solidFill>
              <a:srgbClr val="00B050"/>
            </a:solidFill>
            <a:ln w="25400">
              <a:solidFill>
                <a:srgbClr val="00B050"/>
              </a:solidFill>
            </a:ln>
            <a:effectLst/>
          </c:spPr>
          <c:invertIfNegative val="0"/>
          <c:trendline>
            <c:name>トレンド（=+1.7日/40年）</c:name>
            <c:spPr>
              <a:ln>
                <a:solidFill>
                  <a:srgbClr val="FF0000"/>
                </a:solidFill>
              </a:ln>
            </c:spPr>
            <c:trendlineType val="linear"/>
            <c:dispRSqr val="0"/>
            <c:dispEq val="0"/>
          </c:trendline>
          <c:cat>
            <c:numRef>
              <c:f>宇都宮!$A$4:$A$49</c:f>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f>宇都宮!$B$4:$B$49</c:f>
              <c:numCache>
                <c:formatCode>General</c:formatCode>
                <c:ptCount val="46"/>
                <c:pt idx="4">
                  <c:v>1</c:v>
                </c:pt>
                <c:pt idx="5">
                  <c:v>0</c:v>
                </c:pt>
                <c:pt idx="6">
                  <c:v>3</c:v>
                </c:pt>
                <c:pt idx="7">
                  <c:v>4</c:v>
                </c:pt>
                <c:pt idx="8">
                  <c:v>0</c:v>
                </c:pt>
                <c:pt idx="9">
                  <c:v>0</c:v>
                </c:pt>
                <c:pt idx="10">
                  <c:v>0</c:v>
                </c:pt>
                <c:pt idx="11">
                  <c:v>1</c:v>
                </c:pt>
                <c:pt idx="12">
                  <c:v>2</c:v>
                </c:pt>
                <c:pt idx="13">
                  <c:v>2</c:v>
                </c:pt>
                <c:pt idx="14">
                  <c:v>1</c:v>
                </c:pt>
                <c:pt idx="15">
                  <c:v>3</c:v>
                </c:pt>
                <c:pt idx="16">
                  <c:v>1</c:v>
                </c:pt>
                <c:pt idx="17">
                  <c:v>2</c:v>
                </c:pt>
                <c:pt idx="18">
                  <c:v>0</c:v>
                </c:pt>
                <c:pt idx="19">
                  <c:v>2</c:v>
                </c:pt>
                <c:pt idx="20">
                  <c:v>2</c:v>
                </c:pt>
                <c:pt idx="21">
                  <c:v>0</c:v>
                </c:pt>
                <c:pt idx="22">
                  <c:v>2</c:v>
                </c:pt>
                <c:pt idx="23">
                  <c:v>1</c:v>
                </c:pt>
                <c:pt idx="24">
                  <c:v>0</c:v>
                </c:pt>
                <c:pt idx="25">
                  <c:v>0</c:v>
                </c:pt>
                <c:pt idx="26">
                  <c:v>3</c:v>
                </c:pt>
                <c:pt idx="27">
                  <c:v>4</c:v>
                </c:pt>
                <c:pt idx="28">
                  <c:v>2</c:v>
                </c:pt>
                <c:pt idx="29">
                  <c:v>4</c:v>
                </c:pt>
                <c:pt idx="30">
                  <c:v>1</c:v>
                </c:pt>
                <c:pt idx="31">
                  <c:v>0</c:v>
                </c:pt>
                <c:pt idx="32">
                  <c:v>0</c:v>
                </c:pt>
                <c:pt idx="33">
                  <c:v>4</c:v>
                </c:pt>
                <c:pt idx="34">
                  <c:v>1</c:v>
                </c:pt>
                <c:pt idx="35">
                  <c:v>2</c:v>
                </c:pt>
                <c:pt idx="36">
                  <c:v>2</c:v>
                </c:pt>
                <c:pt idx="37">
                  <c:v>5</c:v>
                </c:pt>
                <c:pt idx="38">
                  <c:v>2</c:v>
                </c:pt>
                <c:pt idx="39">
                  <c:v>2</c:v>
                </c:pt>
                <c:pt idx="40">
                  <c:v>5</c:v>
                </c:pt>
                <c:pt idx="41">
                  <c:v>4</c:v>
                </c:pt>
                <c:pt idx="42">
                  <c:v>1</c:v>
                </c:pt>
                <c:pt idx="43">
                  <c:v>2</c:v>
                </c:pt>
              </c:numCache>
            </c:numRef>
          </c:val>
          <c:extLst>
            <c:ext xmlns:c16="http://schemas.microsoft.com/office/drawing/2014/chart" uri="{C3380CC4-5D6E-409C-BE32-E72D297353CC}">
              <c16:uniqueId val="{00000001-0567-4326-B07D-1C076AD9F63F}"/>
            </c:ext>
          </c:extLst>
        </c:ser>
        <c:dLbls>
          <c:showLegendKey val="0"/>
          <c:showVal val="0"/>
          <c:showCatName val="0"/>
          <c:showSerName val="0"/>
          <c:showPercent val="0"/>
          <c:showBubbleSize val="0"/>
        </c:dLbls>
        <c:gapWidth val="150"/>
        <c:axId val="398422048"/>
        <c:axId val="398422440"/>
      </c:barChart>
      <c:dateAx>
        <c:axId val="398422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398422440"/>
        <c:crosses val="autoZero"/>
        <c:auto val="0"/>
        <c:lblOffset val="100"/>
        <c:baseTimeUnit val="days"/>
        <c:majorUnit val="10"/>
        <c:majorTimeUnit val="days"/>
        <c:minorUnit val="10"/>
        <c:minorTimeUnit val="days"/>
      </c:dateAx>
      <c:valAx>
        <c:axId val="398422440"/>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ja-JP" altLang="en-US"/>
                  <a:t>（回）</a:t>
                </a:r>
              </a:p>
            </c:rich>
          </c:tx>
          <c:layout>
            <c:manualLayout>
              <c:xMode val="edge"/>
              <c:yMode val="edge"/>
              <c:x val="3.940979087962513E-2"/>
              <c:y val="0.13133382128564508"/>
            </c:manualLayout>
          </c:layout>
          <c:overlay val="0"/>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398422048"/>
        <c:crosses val="autoZero"/>
        <c:crossBetween val="between"/>
        <c:majorUnit val="3"/>
      </c:valAx>
      <c:spPr>
        <a:solidFill>
          <a:srgbClr val="FFFFCC">
            <a:alpha val="38039"/>
          </a:srgbClr>
        </a:solidFill>
        <a:ln>
          <a:solidFill>
            <a:schemeClr val="tx1"/>
          </a:solidFill>
        </a:ln>
        <a:effectLst/>
      </c:spPr>
    </c:plotArea>
    <c:legend>
      <c:legendPos val="r"/>
      <c:legendEntry>
        <c:idx val="0"/>
        <c:txPr>
          <a:bodyPr/>
          <a:lstStyle/>
          <a:p>
            <a:pPr>
              <a:defRPr>
                <a:latin typeface="メイリオ" panose="020B0604030504040204" pitchFamily="50" charset="-128"/>
                <a:ea typeface="メイリオ" panose="020B0604030504040204" pitchFamily="50" charset="-128"/>
              </a:defRPr>
            </a:pPr>
            <a:endParaRPr lang="ja-JP"/>
          </a:p>
        </c:txPr>
      </c:legendEntry>
      <c:legendEntry>
        <c:idx val="1"/>
        <c:txPr>
          <a:bodyPr/>
          <a:lstStyle/>
          <a:p>
            <a:pPr>
              <a:defRPr>
                <a:latin typeface="メイリオ" panose="020B0604030504040204" pitchFamily="50" charset="-128"/>
                <a:ea typeface="メイリオ" panose="020B0604030504040204" pitchFamily="50" charset="-128"/>
              </a:defRPr>
            </a:pPr>
            <a:endParaRPr lang="ja-JP"/>
          </a:p>
        </c:txPr>
      </c:legendEntry>
      <c:layout>
        <c:manualLayout>
          <c:xMode val="edge"/>
          <c:yMode val="edge"/>
          <c:x val="0.17896231673181059"/>
          <c:y val="0.21209873036445401"/>
          <c:w val="0.4866388888888889"/>
          <c:h val="0.11264654418197725"/>
        </c:manualLayout>
      </c:layout>
      <c:overlay val="0"/>
    </c:legend>
    <c:plotVisOnly val="1"/>
    <c:dispBlanksAs val="gap"/>
    <c:showDLblsOverMax val="0"/>
  </c:chart>
  <c:spPr>
    <a:ln>
      <a:noFill/>
    </a:ln>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0.31157</cdr:x>
      <cdr:y>0.31089</cdr:y>
    </cdr:from>
    <cdr:to>
      <cdr:x>0.95063</cdr:x>
      <cdr:y>0.6102</cdr:y>
    </cdr:to>
    <cdr:cxnSp macro="">
      <cdr:nvCxnSpPr>
        <cdr:cNvPr id="3" name="直線コネクタ 2">
          <a:extLst xmlns:a="http://schemas.openxmlformats.org/drawingml/2006/main">
            <a:ext uri="{FF2B5EF4-FFF2-40B4-BE49-F238E27FC236}">
              <a16:creationId xmlns:a16="http://schemas.microsoft.com/office/drawing/2014/main" id="{5785AE1A-AB97-458B-B75F-82256238A6D8}"/>
            </a:ext>
          </a:extLst>
        </cdr:cNvPr>
        <cdr:cNvCxnSpPr/>
      </cdr:nvCxnSpPr>
      <cdr:spPr>
        <a:xfrm xmlns:a="http://schemas.openxmlformats.org/drawingml/2006/main" flipV="1">
          <a:off x="2705100" y="895350"/>
          <a:ext cx="5548313" cy="862013"/>
        </a:xfrm>
        <a:prstGeom xmlns:a="http://schemas.openxmlformats.org/drawingml/2006/main" prst="line">
          <a:avLst/>
        </a:prstGeom>
        <a:ln xmlns:a="http://schemas.openxmlformats.org/drawingml/2006/main" w="1905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0.37921</cdr:x>
      <cdr:y>0.13434</cdr:y>
    </cdr:from>
    <cdr:to>
      <cdr:x>0.62935</cdr:x>
      <cdr:y>0.21703</cdr:y>
    </cdr:to>
    <cdr:sp macro="" textlink="">
      <cdr:nvSpPr>
        <cdr:cNvPr id="2" name="テキスト ボックス 1">
          <a:extLst xmlns:a="http://schemas.openxmlformats.org/drawingml/2006/main">
            <a:ext uri="{FF2B5EF4-FFF2-40B4-BE49-F238E27FC236}">
              <a16:creationId xmlns:a16="http://schemas.microsoft.com/office/drawing/2014/main" id="{8FFF779C-3C0C-4372-90A5-C7FCD511E4A3}"/>
            </a:ext>
          </a:extLst>
        </cdr:cNvPr>
        <cdr:cNvSpPr txBox="1"/>
      </cdr:nvSpPr>
      <cdr:spPr>
        <a:xfrm xmlns:a="http://schemas.openxmlformats.org/drawingml/2006/main">
          <a:off x="3238617" y="371538"/>
          <a:ext cx="2136326" cy="228696"/>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ja-JP" altLang="en-US" sz="1100">
              <a:latin typeface="メイリオ" panose="020B0604030504040204" pitchFamily="50" charset="-128"/>
              <a:ea typeface="メイリオ" panose="020B0604030504040204" pitchFamily="50" charset="-128"/>
            </a:rPr>
            <a:t>トレンド（＝</a:t>
          </a:r>
          <a:r>
            <a:rPr lang="en-US" altLang="ja-JP" sz="1100">
              <a:latin typeface="メイリオ" panose="020B0604030504040204" pitchFamily="50" charset="-128"/>
              <a:ea typeface="メイリオ" panose="020B0604030504040204" pitchFamily="50" charset="-128"/>
            </a:rPr>
            <a:t>27.6</a:t>
          </a:r>
          <a:r>
            <a:rPr lang="ja-JP" altLang="en-US" sz="1100">
              <a:latin typeface="メイリオ" panose="020B0604030504040204" pitchFamily="50" charset="-128"/>
              <a:ea typeface="メイリオ" panose="020B0604030504040204" pitchFamily="50" charset="-128"/>
            </a:rPr>
            <a:t>日</a:t>
          </a:r>
          <a:r>
            <a:rPr lang="en-US" altLang="ja-JP" sz="1100">
              <a:latin typeface="メイリオ" panose="020B0604030504040204" pitchFamily="50" charset="-128"/>
              <a:ea typeface="メイリオ" panose="020B0604030504040204" pitchFamily="50" charset="-128"/>
            </a:rPr>
            <a:t>/80</a:t>
          </a:r>
          <a:r>
            <a:rPr lang="ja-JP" altLang="en-US" sz="1100">
              <a:latin typeface="メイリオ" panose="020B0604030504040204" pitchFamily="50" charset="-128"/>
              <a:ea typeface="メイリオ" panose="020B0604030504040204" pitchFamily="50" charset="-128"/>
            </a:rPr>
            <a:t>年）</a:t>
          </a:r>
        </a:p>
      </cdr:txBody>
    </cdr:sp>
  </cdr:relSizeAnchor>
  <cdr:relSizeAnchor xmlns:cdr="http://schemas.openxmlformats.org/drawingml/2006/chartDrawing">
    <cdr:from>
      <cdr:x>0.33533</cdr:x>
      <cdr:y>0.17403</cdr:y>
    </cdr:from>
    <cdr:to>
      <cdr:x>0.37679</cdr:x>
      <cdr:y>0.17403</cdr:y>
    </cdr:to>
    <cdr:cxnSp macro="">
      <cdr:nvCxnSpPr>
        <cdr:cNvPr id="5" name="直線コネクタ 4">
          <a:extLst xmlns:a="http://schemas.openxmlformats.org/drawingml/2006/main">
            <a:ext uri="{FF2B5EF4-FFF2-40B4-BE49-F238E27FC236}">
              <a16:creationId xmlns:a16="http://schemas.microsoft.com/office/drawing/2014/main" id="{4C41E537-57DC-48BA-990C-A051B4ACF4FF}"/>
            </a:ext>
          </a:extLst>
        </cdr:cNvPr>
        <cdr:cNvCxnSpPr/>
      </cdr:nvCxnSpPr>
      <cdr:spPr>
        <a:xfrm xmlns:a="http://schemas.openxmlformats.org/drawingml/2006/main" flipV="1">
          <a:off x="2863858" y="481309"/>
          <a:ext cx="354091" cy="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ECD258A-6B9E-4D02-915A-7955384C4C45}" type="datetimeFigureOut">
              <a:rPr kumimoji="1" lang="ja-JP" altLang="en-US" smtClean="0"/>
              <a:t>2021/10/28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AA53596-1565-4CD8-AB6B-E2E6E4064731}" type="slidenum">
              <a:rPr kumimoji="1" lang="ja-JP" altLang="en-US" smtClean="0"/>
              <a:t>‹#›</a:t>
            </a:fld>
            <a:endParaRPr kumimoji="1" lang="ja-JP" altLang="en-US"/>
          </a:p>
        </p:txBody>
      </p:sp>
    </p:spTree>
    <p:extLst>
      <p:ext uri="{BB962C8B-B14F-4D97-AF65-F5344CB8AC3E}">
        <p14:creationId xmlns:p14="http://schemas.microsoft.com/office/powerpoint/2010/main" val="1737396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今日は「気候変動で何が起きる？私たちができることを考えよう！」という</a:t>
            </a:r>
            <a:r>
              <a:rPr kumimoji="1" lang="ja-JP" altLang="en-US" sz="1200" b="0" kern="1200" dirty="0">
                <a:solidFill>
                  <a:schemeClr val="tx1"/>
                </a:solidFill>
                <a:effectLst/>
                <a:latin typeface="+mn-lt"/>
                <a:ea typeface="+mn-ea"/>
                <a:cs typeface="+mn-cs"/>
              </a:rPr>
              <a:t>テーマ</a:t>
            </a:r>
            <a:r>
              <a:rPr kumimoji="1" lang="ja-JP" altLang="ja-JP" sz="1200" b="0" kern="1200" dirty="0">
                <a:solidFill>
                  <a:schemeClr val="tx1"/>
                </a:solidFill>
                <a:effectLst/>
                <a:latin typeface="+mn-lt"/>
                <a:ea typeface="+mn-ea"/>
                <a:cs typeface="+mn-cs"/>
              </a:rPr>
              <a:t>で</a:t>
            </a:r>
            <a:r>
              <a:rPr lang="ja-JP" altLang="en-US" b="0" dirty="0">
                <a:solidFill>
                  <a:schemeClr val="tx1"/>
                </a:solidFill>
              </a:rPr>
              <a:t>、今とても重要だと言われている</a:t>
            </a:r>
            <a:r>
              <a:rPr kumimoji="1" lang="ja-JP" altLang="ja-JP" sz="1200" b="0" kern="1200" dirty="0">
                <a:solidFill>
                  <a:schemeClr val="tx1"/>
                </a:solidFill>
                <a:effectLst/>
                <a:latin typeface="+mn-lt"/>
                <a:ea typeface="+mn-ea"/>
                <a:cs typeface="+mn-cs"/>
              </a:rPr>
              <a:t>気候変動という</a:t>
            </a:r>
            <a:r>
              <a:rPr kumimoji="1" lang="ja-JP" altLang="en-US" sz="1200" b="0" kern="1200" dirty="0">
                <a:solidFill>
                  <a:schemeClr val="tx1"/>
                </a:solidFill>
                <a:effectLst/>
                <a:latin typeface="+mn-lt"/>
                <a:ea typeface="+mn-ea"/>
                <a:cs typeface="+mn-cs"/>
              </a:rPr>
              <a:t>こと</a:t>
            </a:r>
            <a:r>
              <a:rPr lang="ja-JP" altLang="ja-JP" b="0" dirty="0">
                <a:solidFill>
                  <a:schemeClr val="tx1"/>
                </a:solidFill>
              </a:rPr>
              <a:t>について</a:t>
            </a:r>
            <a:r>
              <a:rPr lang="ja-JP" altLang="en-US" b="0" dirty="0">
                <a:solidFill>
                  <a:schemeClr val="tx1"/>
                </a:solidFill>
              </a:rPr>
              <a:t>、</a:t>
            </a:r>
            <a:r>
              <a:rPr lang="ja-JP" altLang="ja-JP" b="0" dirty="0">
                <a:solidFill>
                  <a:schemeClr val="tx1"/>
                </a:solidFill>
              </a:rPr>
              <a:t>みんなと一緒に考えて</a:t>
            </a:r>
            <a:r>
              <a:rPr kumimoji="1" lang="ja-JP" altLang="en-US" sz="1200" b="0" kern="1200" dirty="0">
                <a:solidFill>
                  <a:schemeClr val="tx1"/>
                </a:solidFill>
                <a:effectLst/>
                <a:latin typeface="+mn-lt"/>
                <a:ea typeface="+mn-ea"/>
                <a:cs typeface="+mn-cs"/>
              </a:rPr>
              <a:t>いきます</a:t>
            </a:r>
            <a:r>
              <a:rPr kumimoji="1" lang="ja-JP" altLang="ja-JP" sz="1200" b="0" kern="1200" dirty="0">
                <a:solidFill>
                  <a:schemeClr val="tx1"/>
                </a:solidFill>
                <a:effectLst/>
                <a:latin typeface="+mn-lt"/>
                <a:ea typeface="+mn-ea"/>
                <a:cs typeface="+mn-cs"/>
              </a:rPr>
              <a:t>。</a:t>
            </a:r>
          </a:p>
          <a:p>
            <a:r>
              <a:rPr kumimoji="1" lang="ja-JP" altLang="ja-JP" sz="1200" b="0" kern="1200" dirty="0">
                <a:solidFill>
                  <a:schemeClr val="tx1"/>
                </a:solidFill>
                <a:effectLst/>
                <a:latin typeface="+mn-lt"/>
                <a:ea typeface="+mn-ea"/>
                <a:cs typeface="+mn-cs"/>
              </a:rPr>
              <a:t>（クリック）</a:t>
            </a:r>
          </a:p>
          <a:p>
            <a:endParaRPr kumimoji="1"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a:t>
            </a:fld>
            <a:endParaRPr kumimoji="1" lang="ja-JP" altLang="en-US"/>
          </a:p>
        </p:txBody>
      </p:sp>
    </p:spTree>
    <p:extLst>
      <p:ext uri="{BB962C8B-B14F-4D97-AF65-F5344CB8AC3E}">
        <p14:creationId xmlns:p14="http://schemas.microsoft.com/office/powerpoint/2010/main" val="185193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B</a:t>
            </a:r>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C</a:t>
            </a:r>
            <a:r>
              <a:rPr kumimoji="1" lang="ja-JP" altLang="ja-JP" sz="1200" b="0" kern="1200" dirty="0">
                <a:solidFill>
                  <a:schemeClr val="tx1"/>
                </a:solidFill>
                <a:effectLst/>
                <a:latin typeface="+mn-lt"/>
                <a:ea typeface="+mn-ea"/>
                <a:cs typeface="+mn-cs"/>
              </a:rPr>
              <a:t>」をクリック）</a:t>
            </a:r>
          </a:p>
          <a:p>
            <a:r>
              <a:rPr kumimoji="1" lang="ja-JP" altLang="ja-JP" sz="1200" b="0" kern="1200" dirty="0">
                <a:solidFill>
                  <a:schemeClr val="tx1"/>
                </a:solidFill>
                <a:effectLst/>
                <a:latin typeface="+mn-lt"/>
                <a:ea typeface="+mn-ea"/>
                <a:cs typeface="+mn-cs"/>
              </a:rPr>
              <a:t>正解は……「</a:t>
            </a:r>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」です！（拍手）</a:t>
            </a:r>
          </a:p>
          <a:p>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」をクリックすると自動的に解説がでてくる）</a:t>
            </a:r>
          </a:p>
          <a:p>
            <a:r>
              <a:rPr kumimoji="1" lang="ja-JP" altLang="en-US" sz="1200" b="0" kern="1200" dirty="0">
                <a:solidFill>
                  <a:schemeClr val="tx1"/>
                </a:solidFill>
                <a:effectLst/>
                <a:latin typeface="+mn-lt"/>
                <a:ea typeface="+mn-ea"/>
                <a:cs typeface="+mn-cs"/>
              </a:rPr>
              <a:t>正解は</a:t>
            </a:r>
            <a:r>
              <a:rPr kumimoji="1" lang="en-US" altLang="ja-JP" sz="1200" b="0" kern="1200" dirty="0">
                <a:solidFill>
                  <a:schemeClr val="tx1"/>
                </a:solidFill>
                <a:effectLst/>
                <a:latin typeface="+mn-lt"/>
                <a:ea typeface="+mn-ea"/>
                <a:cs typeface="+mn-cs"/>
              </a:rPr>
              <a:t>A</a:t>
            </a:r>
            <a:r>
              <a:rPr kumimoji="1" lang="ja-JP" altLang="en-US" sz="1200" b="0" kern="1200" dirty="0">
                <a:solidFill>
                  <a:schemeClr val="tx1"/>
                </a:solidFill>
                <a:effectLst/>
                <a:latin typeface="+mn-lt"/>
                <a:ea typeface="+mn-ea"/>
                <a:cs typeface="+mn-cs"/>
              </a:rPr>
              <a:t>で</a:t>
            </a:r>
            <a:r>
              <a:rPr kumimoji="1" lang="ja-JP" altLang="en-US" sz="1200" b="0" kern="1200" dirty="0" smtClean="0">
                <a:solidFill>
                  <a:schemeClr val="tx1"/>
                </a:solidFill>
                <a:effectLst/>
                <a:latin typeface="+mn-lt"/>
                <a:ea typeface="+mn-ea"/>
                <a:cs typeface="+mn-cs"/>
              </a:rPr>
              <a:t>、栃木県</a:t>
            </a:r>
            <a:r>
              <a:rPr kumimoji="1" lang="ja-JP" altLang="ja-JP" sz="1200" b="0" kern="1200" dirty="0" smtClean="0">
                <a:solidFill>
                  <a:schemeClr val="tx1"/>
                </a:solidFill>
                <a:effectLst/>
                <a:latin typeface="+mn-lt"/>
                <a:ea typeface="+mn-ea"/>
                <a:cs typeface="+mn-cs"/>
              </a:rPr>
              <a:t>の</a:t>
            </a:r>
            <a:r>
              <a:rPr kumimoji="1" lang="ja-JP" altLang="ja-JP" sz="1200" b="0" kern="1200" dirty="0">
                <a:solidFill>
                  <a:schemeClr val="tx1"/>
                </a:solidFill>
                <a:effectLst/>
                <a:latin typeface="+mn-lt"/>
                <a:ea typeface="+mn-ea"/>
                <a:cs typeface="+mn-cs"/>
              </a:rPr>
              <a:t>気温は、</a:t>
            </a:r>
            <a:r>
              <a:rPr kumimoji="1" lang="en-US" altLang="ja-JP" sz="1200" b="0" kern="1200" dirty="0">
                <a:solidFill>
                  <a:schemeClr val="tx1"/>
                </a:solidFill>
                <a:effectLst/>
                <a:latin typeface="+mn-lt"/>
                <a:ea typeface="+mn-ea"/>
                <a:cs typeface="+mn-cs"/>
              </a:rPr>
              <a:t>100</a:t>
            </a:r>
            <a:r>
              <a:rPr kumimoji="1" lang="ja-JP" altLang="ja-JP" sz="1200" b="0" kern="1200" dirty="0">
                <a:solidFill>
                  <a:schemeClr val="tx1"/>
                </a:solidFill>
                <a:effectLst/>
                <a:latin typeface="+mn-lt"/>
                <a:ea typeface="+mn-ea"/>
                <a:cs typeface="+mn-cs"/>
              </a:rPr>
              <a:t>年前と比べて</a:t>
            </a:r>
            <a:r>
              <a:rPr kumimoji="1" lang="en-US" altLang="ja-JP" sz="1200" b="0" kern="1200" dirty="0">
                <a:solidFill>
                  <a:schemeClr val="tx1"/>
                </a:solidFill>
                <a:effectLst/>
                <a:latin typeface="+mn-lt"/>
                <a:ea typeface="+mn-ea"/>
                <a:cs typeface="+mn-cs"/>
              </a:rPr>
              <a:t>2℃</a:t>
            </a:r>
            <a:r>
              <a:rPr kumimoji="1" lang="ja-JP" altLang="ja-JP" sz="1200" b="0" kern="1200" dirty="0">
                <a:solidFill>
                  <a:schemeClr val="tx1"/>
                </a:solidFill>
                <a:effectLst/>
                <a:latin typeface="+mn-lt"/>
                <a:ea typeface="+mn-ea"/>
                <a:cs typeface="+mn-cs"/>
              </a:rPr>
              <a:t>くらい上がって</a:t>
            </a:r>
            <a:r>
              <a:rPr kumimoji="1" lang="ja-JP" altLang="ja-JP" sz="1200" b="0" kern="1200" dirty="0" smtClean="0">
                <a:solidFill>
                  <a:schemeClr val="tx1"/>
                </a:solidFill>
                <a:effectLst/>
                <a:latin typeface="+mn-lt"/>
                <a:ea typeface="+mn-ea"/>
                <a:cs typeface="+mn-cs"/>
              </a:rPr>
              <a:t>きて</a:t>
            </a:r>
            <a:r>
              <a:rPr kumimoji="1" lang="ja-JP" altLang="en-US" sz="1200" b="0" kern="1200" dirty="0" smtClean="0">
                <a:solidFill>
                  <a:schemeClr val="tx1"/>
                </a:solidFill>
                <a:effectLst/>
                <a:latin typeface="+mn-lt"/>
                <a:ea typeface="+mn-ea"/>
                <a:cs typeface="+mn-cs"/>
              </a:rPr>
              <a:t>います</a:t>
            </a:r>
            <a:r>
              <a:rPr kumimoji="1" lang="ja-JP" altLang="ja-JP" sz="1200" b="0" kern="1200" dirty="0" smtClean="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a:t>
            </a:r>
            <a:r>
              <a:rPr kumimoji="1" lang="ja-JP" altLang="ja-JP" sz="1200" b="0" kern="1200" dirty="0">
                <a:solidFill>
                  <a:schemeClr val="tx1"/>
                </a:solidFill>
                <a:effectLst/>
                <a:latin typeface="+mn-lt"/>
                <a:ea typeface="+mn-ea"/>
                <a:cs typeface="+mn-cs"/>
              </a:rPr>
              <a:t>、それが本当なのか、</a:t>
            </a:r>
            <a:r>
              <a:rPr lang="ja-JP" altLang="en-US" b="0" dirty="0">
                <a:solidFill>
                  <a:schemeClr val="tx1"/>
                </a:solidFill>
              </a:rPr>
              <a:t>データを</a:t>
            </a:r>
            <a:r>
              <a:rPr kumimoji="1" lang="ja-JP" altLang="ja-JP" sz="1200" b="0" kern="1200" dirty="0">
                <a:solidFill>
                  <a:schemeClr val="tx1"/>
                </a:solidFill>
                <a:effectLst/>
                <a:latin typeface="+mn-lt"/>
                <a:ea typeface="+mn-ea"/>
                <a:cs typeface="+mn-cs"/>
              </a:rPr>
              <a:t>見てみましょう。</a:t>
            </a:r>
          </a:p>
          <a:p>
            <a:r>
              <a:rPr kumimoji="1" lang="ja-JP" altLang="ja-JP" sz="1200" b="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10</a:t>
            </a:fld>
            <a:endParaRPr kumimoji="1" lang="ja-JP" altLang="en-US"/>
          </a:p>
        </p:txBody>
      </p:sp>
    </p:spTree>
    <p:extLst>
      <p:ext uri="{BB962C8B-B14F-4D97-AF65-F5344CB8AC3E}">
        <p14:creationId xmlns:p14="http://schemas.microsoft.com/office/powerpoint/2010/main" val="395434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これは、宇都宮市の気温のグラフです。この点は毎年の平均気温で、左からだんだん最近になっています。</a:t>
            </a:r>
          </a:p>
          <a:p>
            <a:r>
              <a:rPr kumimoji="1" lang="ja-JP" altLang="ja-JP" sz="1200" kern="1200" dirty="0" smtClean="0">
                <a:solidFill>
                  <a:schemeClr val="tx1"/>
                </a:solidFill>
                <a:effectLst/>
                <a:latin typeface="+mn-lt"/>
                <a:ea typeface="+mn-ea"/>
                <a:cs typeface="+mn-cs"/>
              </a:rPr>
              <a:t>おじいちゃんおばあちゃんが小学生の頃はこのあたり（ポインターで</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1976</a:t>
            </a:r>
            <a:r>
              <a:rPr kumimoji="1" lang="ja-JP" altLang="ja-JP" sz="1200" kern="1200" dirty="0" smtClean="0">
                <a:solidFill>
                  <a:schemeClr val="tx1"/>
                </a:solidFill>
                <a:effectLst/>
                <a:latin typeface="+mn-lt"/>
                <a:ea typeface="+mn-ea"/>
                <a:cs typeface="+mn-cs"/>
              </a:rPr>
              <a:t>年の温度をさしながら）でしたが、今はここまで（</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年の温度をさしながら）上がっていますね。</a:t>
            </a:r>
          </a:p>
          <a:p>
            <a:r>
              <a:rPr kumimoji="1" lang="ja-JP" altLang="ja-JP" sz="1200" kern="1200" dirty="0" smtClean="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11</a:t>
            </a:fld>
            <a:endParaRPr kumimoji="1" lang="ja-JP" altLang="en-US"/>
          </a:p>
        </p:txBody>
      </p:sp>
    </p:spTree>
    <p:extLst>
      <p:ext uri="{BB962C8B-B14F-4D97-AF65-F5344CB8AC3E}">
        <p14:creationId xmlns:p14="http://schemas.microsoft.com/office/powerpoint/2010/main" val="171721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では次に、</a:t>
            </a:r>
            <a:r>
              <a:rPr kumimoji="1" lang="en-US" altLang="ja-JP" sz="1200" b="0" kern="1200" dirty="0">
                <a:solidFill>
                  <a:schemeClr val="tx1"/>
                </a:solidFill>
                <a:effectLst/>
                <a:latin typeface="+mn-lt"/>
                <a:ea typeface="+mn-ea"/>
                <a:cs typeface="+mn-cs"/>
              </a:rPr>
              <a:t>1</a:t>
            </a:r>
            <a:r>
              <a:rPr kumimoji="1" lang="ja-JP" altLang="ja-JP" sz="1200" b="0" kern="1200" dirty="0">
                <a:solidFill>
                  <a:schemeClr val="tx1"/>
                </a:solidFill>
                <a:effectLst/>
                <a:latin typeface="+mn-lt"/>
                <a:ea typeface="+mn-ea"/>
                <a:cs typeface="+mn-cs"/>
              </a:rPr>
              <a:t>日の最高気温が</a:t>
            </a:r>
            <a:r>
              <a:rPr kumimoji="1" lang="en-US" altLang="ja-JP" sz="1200" b="0" kern="1200" dirty="0">
                <a:solidFill>
                  <a:schemeClr val="tx1"/>
                </a:solidFill>
                <a:effectLst/>
                <a:latin typeface="+mn-lt"/>
                <a:ea typeface="+mn-ea"/>
                <a:cs typeface="+mn-cs"/>
              </a:rPr>
              <a:t>30℃</a:t>
            </a:r>
            <a:r>
              <a:rPr kumimoji="1" lang="ja-JP" altLang="ja-JP" sz="1200" b="0" kern="1200" dirty="0">
                <a:solidFill>
                  <a:schemeClr val="tx1"/>
                </a:solidFill>
                <a:effectLst/>
                <a:latin typeface="+mn-lt"/>
                <a:ea typeface="+mn-ea"/>
                <a:cs typeface="+mn-cs"/>
              </a:rPr>
              <a:t>以上の日、真夏日について見てみましょう。</a:t>
            </a:r>
          </a:p>
          <a:p>
            <a:r>
              <a:rPr kumimoji="1" lang="ja-JP" altLang="ja-JP" sz="1200" b="0" kern="1200" dirty="0">
                <a:solidFill>
                  <a:schemeClr val="tx1"/>
                </a:solidFill>
                <a:effectLst/>
                <a:latin typeface="+mn-lt"/>
                <a:ea typeface="+mn-ea"/>
                <a:cs typeface="+mn-cs"/>
              </a:rPr>
              <a:t>棒の高さは１年間の真夏日の数</a:t>
            </a:r>
            <a:r>
              <a:rPr lang="ja-JP" altLang="en-US" b="0" dirty="0">
                <a:solidFill>
                  <a:schemeClr val="tx1"/>
                </a:solidFill>
              </a:rPr>
              <a:t>をあらわしていて</a:t>
            </a:r>
            <a:r>
              <a:rPr kumimoji="1" lang="ja-JP" altLang="ja-JP" sz="1200" b="0" kern="1200" dirty="0">
                <a:solidFill>
                  <a:schemeClr val="tx1"/>
                </a:solidFill>
                <a:effectLst/>
                <a:latin typeface="+mn-lt"/>
                <a:ea typeface="+mn-ea"/>
                <a:cs typeface="+mn-cs"/>
              </a:rPr>
              <a:t>、</a:t>
            </a:r>
            <a:r>
              <a:rPr lang="ja-JP" altLang="en-US" b="0" dirty="0">
                <a:solidFill>
                  <a:schemeClr val="tx1"/>
                </a:solidFill>
              </a:rPr>
              <a:t>高い</a:t>
            </a:r>
            <a:r>
              <a:rPr kumimoji="1" lang="ja-JP" altLang="ja-JP" sz="1200" b="0" kern="1200" dirty="0">
                <a:solidFill>
                  <a:schemeClr val="tx1"/>
                </a:solidFill>
                <a:effectLst/>
                <a:latin typeface="+mn-lt"/>
                <a:ea typeface="+mn-ea"/>
                <a:cs typeface="+mn-cs"/>
              </a:rPr>
              <a:t>ほど暑い日が多いということです。右にいくほど最近です。</a:t>
            </a:r>
          </a:p>
          <a:p>
            <a:r>
              <a:rPr kumimoji="1" lang="ja-JP" altLang="en-US" sz="1200" b="0" kern="1200" dirty="0">
                <a:solidFill>
                  <a:schemeClr val="tx1"/>
                </a:solidFill>
                <a:effectLst/>
                <a:latin typeface="+mn-lt"/>
                <a:ea typeface="+mn-ea"/>
                <a:cs typeface="+mn-cs"/>
              </a:rPr>
              <a:t>おじいちゃんおばあちゃんが生まれたころの</a:t>
            </a:r>
            <a:r>
              <a:rPr kumimoji="1" lang="en-US" altLang="ja-JP" sz="1200" b="0" kern="1200" dirty="0">
                <a:solidFill>
                  <a:schemeClr val="tx1"/>
                </a:solidFill>
                <a:effectLst/>
                <a:latin typeface="+mn-lt"/>
                <a:ea typeface="+mn-ea"/>
                <a:cs typeface="+mn-cs"/>
              </a:rPr>
              <a:t>80</a:t>
            </a:r>
            <a:r>
              <a:rPr kumimoji="1" lang="ja-JP" altLang="ja-JP" sz="1200" b="0" kern="1200" dirty="0">
                <a:solidFill>
                  <a:schemeClr val="tx1"/>
                </a:solidFill>
                <a:effectLst/>
                <a:latin typeface="+mn-lt"/>
                <a:ea typeface="+mn-ea"/>
                <a:cs typeface="+mn-cs"/>
              </a:rPr>
              <a:t>年前と比べると</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夏が</a:t>
            </a:r>
            <a:r>
              <a:rPr kumimoji="1" lang="en-US" altLang="ja-JP" sz="1200" b="0" kern="1200" dirty="0">
                <a:solidFill>
                  <a:schemeClr val="tx1"/>
                </a:solidFill>
                <a:effectLst/>
                <a:latin typeface="+mn-lt"/>
                <a:ea typeface="+mn-ea"/>
                <a:cs typeface="+mn-cs"/>
              </a:rPr>
              <a:t>1</a:t>
            </a:r>
            <a:r>
              <a:rPr kumimoji="1" lang="ja-JP" altLang="ja-JP" sz="1200" b="0" kern="1200" dirty="0">
                <a:solidFill>
                  <a:schemeClr val="tx1"/>
                </a:solidFill>
                <a:effectLst/>
                <a:latin typeface="+mn-lt"/>
                <a:ea typeface="+mn-ea"/>
                <a:cs typeface="+mn-cs"/>
              </a:rPr>
              <a:t>か月くらい</a:t>
            </a:r>
            <a:r>
              <a:rPr kumimoji="1" lang="ja-JP" altLang="en-US" sz="1200" b="0" kern="1200" dirty="0">
                <a:solidFill>
                  <a:schemeClr val="tx1"/>
                </a:solidFill>
                <a:effectLst/>
                <a:latin typeface="+mn-lt"/>
                <a:ea typeface="+mn-ea"/>
                <a:cs typeface="+mn-cs"/>
              </a:rPr>
              <a:t>長くなっていること</a:t>
            </a:r>
            <a:r>
              <a:rPr kumimoji="1" lang="ja-JP" altLang="ja-JP" sz="1200" b="0" kern="1200" dirty="0">
                <a:solidFill>
                  <a:schemeClr val="tx1"/>
                </a:solidFill>
                <a:effectLst/>
                <a:latin typeface="+mn-lt"/>
                <a:ea typeface="+mn-ea"/>
                <a:cs typeface="+mn-cs"/>
              </a:rPr>
              <a:t>がわかりますね。</a:t>
            </a:r>
          </a:p>
          <a:p>
            <a:r>
              <a:rPr kumimoji="1" lang="ja-JP" altLang="ja-JP" sz="1200" b="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12</a:t>
            </a:fld>
            <a:endParaRPr kumimoji="1" lang="ja-JP" altLang="en-US"/>
          </a:p>
        </p:txBody>
      </p:sp>
    </p:spTree>
    <p:extLst>
      <p:ext uri="{BB962C8B-B14F-4D97-AF65-F5344CB8AC3E}">
        <p14:creationId xmlns:p14="http://schemas.microsoft.com/office/powerpoint/2010/main" val="163250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smtClean="0">
                <a:solidFill>
                  <a:schemeClr val="tx1"/>
                </a:solidFill>
                <a:effectLst/>
                <a:latin typeface="+mn-lt"/>
                <a:ea typeface="+mn-ea"/>
                <a:cs typeface="+mn-cs"/>
              </a:rPr>
              <a:t>次は自然の変化について</a:t>
            </a:r>
            <a:r>
              <a:rPr kumimoji="1" lang="ja-JP" altLang="en-US" sz="1200" b="0" kern="1200" dirty="0" smtClean="0">
                <a:solidFill>
                  <a:schemeClr val="tx1"/>
                </a:solidFill>
                <a:effectLst/>
                <a:latin typeface="+mn-lt"/>
                <a:ea typeface="+mn-ea"/>
                <a:cs typeface="+mn-cs"/>
              </a:rPr>
              <a:t>、</a:t>
            </a:r>
            <a:r>
              <a:rPr kumimoji="1" lang="ja-JP" altLang="ja-JP" sz="1200" b="0" kern="1200" dirty="0" smtClean="0">
                <a:solidFill>
                  <a:schemeClr val="tx1"/>
                </a:solidFill>
                <a:effectLst/>
                <a:latin typeface="+mn-lt"/>
                <a:ea typeface="+mn-ea"/>
                <a:cs typeface="+mn-cs"/>
              </a:rPr>
              <a:t>みていきましょう。</a:t>
            </a:r>
          </a:p>
          <a:p>
            <a:r>
              <a:rPr kumimoji="1" lang="ja-JP" altLang="ja-JP" sz="1200" b="0" kern="1200" dirty="0" smtClean="0">
                <a:solidFill>
                  <a:schemeClr val="tx1"/>
                </a:solidFill>
                <a:effectLst/>
                <a:latin typeface="+mn-lt"/>
                <a:ea typeface="+mn-ea"/>
                <a:cs typeface="+mn-cs"/>
              </a:rPr>
              <a:t>さくらの花が開く日について</a:t>
            </a:r>
            <a:r>
              <a:rPr kumimoji="1" lang="ja-JP" altLang="en-US" sz="1200" b="0" kern="1200" dirty="0" smtClean="0">
                <a:solidFill>
                  <a:schemeClr val="tx1"/>
                </a:solidFill>
                <a:effectLst/>
                <a:latin typeface="+mn-lt"/>
                <a:ea typeface="+mn-ea"/>
                <a:cs typeface="+mn-cs"/>
              </a:rPr>
              <a:t>比べてみます</a:t>
            </a:r>
            <a:r>
              <a:rPr kumimoji="1" lang="ja-JP" altLang="ja-JP"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これは、３月と４月のカレンダーです。</a:t>
            </a:r>
            <a:endParaRPr kumimoji="1" lang="en-US" altLang="ja-JP"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宇都宮市では、</a:t>
            </a:r>
            <a:r>
              <a:rPr kumimoji="1" lang="en-US" altLang="ja-JP" sz="1200" b="0" kern="1200" dirty="0" smtClean="0">
                <a:solidFill>
                  <a:schemeClr val="tx1"/>
                </a:solidFill>
                <a:effectLst/>
                <a:latin typeface="+mn-lt"/>
                <a:ea typeface="+mn-ea"/>
                <a:cs typeface="+mn-cs"/>
              </a:rPr>
              <a:t>50</a:t>
            </a:r>
            <a:r>
              <a:rPr kumimoji="1" lang="ja-JP" altLang="ja-JP" sz="1200" b="0" kern="1200" dirty="0" smtClean="0">
                <a:solidFill>
                  <a:schemeClr val="tx1"/>
                </a:solidFill>
                <a:effectLst/>
                <a:latin typeface="+mn-lt"/>
                <a:ea typeface="+mn-ea"/>
                <a:cs typeface="+mn-cs"/>
              </a:rPr>
              <a:t>年前は</a:t>
            </a:r>
            <a:r>
              <a:rPr kumimoji="1" lang="ja-JP" altLang="en-US" sz="1200" b="0" kern="1200" dirty="0" smtClean="0">
                <a:solidFill>
                  <a:schemeClr val="tx1"/>
                </a:solidFill>
                <a:effectLst/>
                <a:latin typeface="+mn-lt"/>
                <a:ea typeface="+mn-ea"/>
                <a:cs typeface="+mn-cs"/>
              </a:rPr>
              <a:t>４</a:t>
            </a:r>
            <a:r>
              <a:rPr kumimoji="1" lang="ja-JP" altLang="ja-JP" sz="1200" b="0" kern="1200" dirty="0" smtClean="0">
                <a:solidFill>
                  <a:schemeClr val="tx1"/>
                </a:solidFill>
                <a:effectLst/>
                <a:latin typeface="+mn-lt"/>
                <a:ea typeface="+mn-ea"/>
                <a:cs typeface="+mn-cs"/>
              </a:rPr>
              <a:t>月</a:t>
            </a:r>
            <a:r>
              <a:rPr kumimoji="1" lang="ja-JP" altLang="en-US" sz="1200" b="0" kern="1200" dirty="0" smtClean="0">
                <a:solidFill>
                  <a:schemeClr val="tx1"/>
                </a:solidFill>
                <a:effectLst/>
                <a:latin typeface="+mn-lt"/>
                <a:ea typeface="+mn-ea"/>
                <a:cs typeface="+mn-cs"/>
              </a:rPr>
              <a:t>６</a:t>
            </a:r>
            <a:r>
              <a:rPr kumimoji="1" lang="ja-JP" altLang="ja-JP" sz="1200" b="0" kern="1200" dirty="0" smtClean="0">
                <a:solidFill>
                  <a:schemeClr val="tx1"/>
                </a:solidFill>
                <a:effectLst/>
                <a:latin typeface="+mn-lt"/>
                <a:ea typeface="+mn-ea"/>
                <a:cs typeface="+mn-cs"/>
              </a:rPr>
              <a:t>日頃</a:t>
            </a:r>
            <a:r>
              <a:rPr kumimoji="1" lang="ja-JP" altLang="en-US" sz="1200" b="0" kern="1200" dirty="0" smtClean="0">
                <a:solidFill>
                  <a:schemeClr val="tx1"/>
                </a:solidFill>
                <a:effectLst/>
                <a:latin typeface="+mn-lt"/>
                <a:ea typeface="+mn-ea"/>
                <a:cs typeface="+mn-cs"/>
              </a:rPr>
              <a:t>に桜が咲いていました。</a:t>
            </a:r>
            <a:endParaRPr kumimoji="1" lang="en-US" altLang="ja-JP" sz="1200" b="0" kern="1200" dirty="0" smtClean="0">
              <a:solidFill>
                <a:schemeClr val="tx1"/>
              </a:solidFill>
              <a:effectLst/>
              <a:latin typeface="+mn-lt"/>
              <a:ea typeface="+mn-ea"/>
              <a:cs typeface="+mn-cs"/>
            </a:endParaRPr>
          </a:p>
          <a:p>
            <a:r>
              <a:rPr kumimoji="1" lang="ja-JP" altLang="ja-JP" sz="1200" b="0" kern="1200" dirty="0" smtClean="0">
                <a:solidFill>
                  <a:schemeClr val="tx1"/>
                </a:solidFill>
                <a:effectLst/>
                <a:latin typeface="+mn-lt"/>
                <a:ea typeface="+mn-ea"/>
                <a:cs typeface="+mn-cs"/>
              </a:rPr>
              <a:t>最近では</a:t>
            </a:r>
            <a:r>
              <a:rPr kumimoji="1" lang="ja-JP" altLang="en-US" sz="1200" b="0" kern="1200" dirty="0" smtClean="0">
                <a:solidFill>
                  <a:schemeClr val="tx1"/>
                </a:solidFill>
                <a:effectLst/>
                <a:latin typeface="+mn-lt"/>
                <a:ea typeface="+mn-ea"/>
                <a:cs typeface="+mn-cs"/>
              </a:rPr>
              <a:t>３</a:t>
            </a:r>
            <a:r>
              <a:rPr kumimoji="1" lang="ja-JP" altLang="ja-JP" sz="1200" b="0" kern="1200" dirty="0" smtClean="0">
                <a:solidFill>
                  <a:schemeClr val="tx1"/>
                </a:solidFill>
                <a:effectLst/>
                <a:latin typeface="+mn-lt"/>
                <a:ea typeface="+mn-ea"/>
                <a:cs typeface="+mn-cs"/>
              </a:rPr>
              <a:t>月</a:t>
            </a:r>
            <a:r>
              <a:rPr kumimoji="1" lang="ja-JP" altLang="en-US" sz="1200" b="0" kern="1200" dirty="0" smtClean="0">
                <a:solidFill>
                  <a:schemeClr val="tx1"/>
                </a:solidFill>
                <a:effectLst/>
                <a:latin typeface="+mn-lt"/>
                <a:ea typeface="+mn-ea"/>
                <a:cs typeface="+mn-cs"/>
              </a:rPr>
              <a:t>頃</a:t>
            </a:r>
            <a:r>
              <a:rPr kumimoji="1" lang="ja-JP" altLang="ja-JP" sz="1200" b="0" kern="1200" dirty="0" smtClean="0">
                <a:solidFill>
                  <a:schemeClr val="tx1"/>
                </a:solidFill>
                <a:effectLst/>
                <a:latin typeface="+mn-lt"/>
                <a:ea typeface="+mn-ea"/>
                <a:cs typeface="+mn-cs"/>
              </a:rPr>
              <a:t>に</a:t>
            </a:r>
            <a:r>
              <a:rPr lang="ja-JP" altLang="en-US" b="0" dirty="0" smtClean="0">
                <a:solidFill>
                  <a:schemeClr val="tx1"/>
                </a:solidFill>
              </a:rPr>
              <a:t>咲いて</a:t>
            </a:r>
            <a:r>
              <a:rPr kumimoji="1" lang="ja-JP" altLang="ja-JP" sz="1200" b="0" kern="1200" dirty="0" smtClean="0">
                <a:solidFill>
                  <a:schemeClr val="tx1"/>
                </a:solidFill>
                <a:effectLst/>
                <a:latin typeface="+mn-lt"/>
                <a:ea typeface="+mn-ea"/>
                <a:cs typeface="+mn-cs"/>
              </a:rPr>
              <a:t>いますね。</a:t>
            </a:r>
            <a:r>
              <a:rPr lang="en-US" altLang="ja-JP" b="0" dirty="0" smtClean="0">
                <a:solidFill>
                  <a:schemeClr val="tx1"/>
                </a:solidFill>
              </a:rPr>
              <a:t>50</a:t>
            </a:r>
            <a:r>
              <a:rPr lang="ja-JP" altLang="en-US" b="0" dirty="0" smtClean="0">
                <a:solidFill>
                  <a:schemeClr val="tx1"/>
                </a:solidFill>
              </a:rPr>
              <a:t>年間で、桜はこんなに早く咲くようになりました。</a:t>
            </a:r>
            <a:endParaRPr kumimoji="1" lang="ja-JP" altLang="ja-JP" sz="1200" b="0" kern="1200" dirty="0" smtClean="0">
              <a:solidFill>
                <a:schemeClr val="tx1"/>
              </a:solidFill>
              <a:effectLst/>
              <a:latin typeface="+mn-lt"/>
              <a:ea typeface="+mn-ea"/>
              <a:cs typeface="+mn-cs"/>
            </a:endParaRPr>
          </a:p>
          <a:p>
            <a:r>
              <a:rPr kumimoji="1" lang="ja-JP" altLang="ja-JP" sz="1200" b="0" kern="1200" dirty="0" smtClean="0">
                <a:solidFill>
                  <a:schemeClr val="tx1"/>
                </a:solidFill>
                <a:effectLst/>
                <a:latin typeface="+mn-lt"/>
                <a:ea typeface="+mn-ea"/>
                <a:cs typeface="+mn-cs"/>
              </a:rPr>
              <a:t>今年の</a:t>
            </a:r>
            <a:r>
              <a:rPr kumimoji="1" lang="ja-JP" altLang="en-US" sz="1200" b="0" kern="1200" dirty="0" smtClean="0">
                <a:solidFill>
                  <a:schemeClr val="tx1"/>
                </a:solidFill>
                <a:effectLst/>
                <a:latin typeface="+mn-lt"/>
                <a:ea typeface="+mn-ea"/>
                <a:cs typeface="+mn-cs"/>
              </a:rPr>
              <a:t>１</a:t>
            </a:r>
            <a:r>
              <a:rPr kumimoji="1" lang="ja-JP" altLang="ja-JP" sz="1200" b="0" kern="1200" dirty="0" smtClean="0">
                <a:solidFill>
                  <a:schemeClr val="tx1"/>
                </a:solidFill>
                <a:effectLst/>
                <a:latin typeface="+mn-lt"/>
                <a:ea typeface="+mn-ea"/>
                <a:cs typeface="+mn-cs"/>
              </a:rPr>
              <a:t>学期の始業式の時のさくら</a:t>
            </a:r>
            <a:r>
              <a:rPr kumimoji="1" lang="ja-JP" altLang="en-US" sz="1200" b="0" kern="1200" dirty="0" smtClean="0">
                <a:solidFill>
                  <a:schemeClr val="tx1"/>
                </a:solidFill>
                <a:effectLst/>
                <a:latin typeface="+mn-lt"/>
                <a:ea typeface="+mn-ea"/>
                <a:cs typeface="+mn-cs"/>
              </a:rPr>
              <a:t>の様子</a:t>
            </a:r>
            <a:r>
              <a:rPr kumimoji="1" lang="ja-JP" altLang="ja-JP" sz="1200" b="0" kern="1200" dirty="0" smtClean="0">
                <a:solidFill>
                  <a:schemeClr val="tx1"/>
                </a:solidFill>
                <a:effectLst/>
                <a:latin typeface="+mn-lt"/>
                <a:ea typeface="+mn-ea"/>
                <a:cs typeface="+mn-cs"/>
              </a:rPr>
              <a:t>を思い出してみましょう。</a:t>
            </a:r>
          </a:p>
          <a:p>
            <a:r>
              <a:rPr kumimoji="1" lang="ja-JP" altLang="ja-JP" sz="1200" b="0" kern="1200" dirty="0" smtClean="0">
                <a:solidFill>
                  <a:schemeClr val="tx1"/>
                </a:solidFill>
                <a:effectLst/>
                <a:latin typeface="+mn-lt"/>
                <a:ea typeface="+mn-ea"/>
                <a:cs typeface="+mn-cs"/>
              </a:rPr>
              <a:t>（</a:t>
            </a:r>
            <a:r>
              <a:rPr kumimoji="1" lang="en-US" altLang="ja-JP" sz="1200" b="0" kern="1200" dirty="0" smtClean="0">
                <a:solidFill>
                  <a:schemeClr val="tx1"/>
                </a:solidFill>
                <a:effectLst/>
                <a:latin typeface="+mn-lt"/>
                <a:ea typeface="+mn-ea"/>
                <a:cs typeface="+mn-cs"/>
              </a:rPr>
              <a:t>3</a:t>
            </a:r>
            <a:r>
              <a:rPr kumimoji="1" lang="ja-JP" altLang="ja-JP" sz="1200" b="0" kern="1200" dirty="0" smtClean="0">
                <a:solidFill>
                  <a:schemeClr val="tx1"/>
                </a:solidFill>
                <a:effectLst/>
                <a:latin typeface="+mn-lt"/>
                <a:ea typeface="+mn-ea"/>
                <a:cs typeface="+mn-cs"/>
              </a:rPr>
              <a:t>秒程度空ける）</a:t>
            </a:r>
          </a:p>
          <a:p>
            <a:r>
              <a:rPr kumimoji="1" lang="ja-JP" altLang="en-US" sz="1200" b="0" kern="1200" dirty="0" smtClean="0">
                <a:solidFill>
                  <a:schemeClr val="tx1"/>
                </a:solidFill>
                <a:effectLst/>
                <a:latin typeface="+mn-lt"/>
                <a:ea typeface="+mn-ea"/>
                <a:cs typeface="+mn-cs"/>
              </a:rPr>
              <a:t>今年も３月</a:t>
            </a:r>
            <a:r>
              <a:rPr kumimoji="1" lang="en-US" altLang="ja-JP" sz="1200" b="0" kern="1200" dirty="0" smtClean="0">
                <a:solidFill>
                  <a:schemeClr val="tx1"/>
                </a:solidFill>
                <a:effectLst/>
                <a:latin typeface="+mn-lt"/>
                <a:ea typeface="+mn-ea"/>
                <a:cs typeface="+mn-cs"/>
              </a:rPr>
              <a:t>20</a:t>
            </a:r>
            <a:r>
              <a:rPr kumimoji="1" lang="ja-JP" altLang="en-US" sz="1200" b="0" kern="1200" dirty="0" smtClean="0">
                <a:solidFill>
                  <a:schemeClr val="tx1"/>
                </a:solidFill>
                <a:effectLst/>
                <a:latin typeface="+mn-lt"/>
                <a:ea typeface="+mn-ea"/>
                <a:cs typeface="+mn-cs"/>
              </a:rPr>
              <a:t>日頃に咲いているので、卒業式の頃に桜が咲いていたのでは</a:t>
            </a:r>
            <a:r>
              <a:rPr kumimoji="1" lang="ja-JP" altLang="ja-JP" sz="1200" b="0" kern="1200" dirty="0" smtClean="0">
                <a:solidFill>
                  <a:schemeClr val="tx1"/>
                </a:solidFill>
                <a:effectLst/>
                <a:latin typeface="+mn-lt"/>
                <a:ea typeface="+mn-ea"/>
                <a:cs typeface="+mn-cs"/>
              </a:rPr>
              <a:t>ないかなと思います。</a:t>
            </a:r>
          </a:p>
          <a:p>
            <a:r>
              <a:rPr kumimoji="1" lang="ja-JP" altLang="ja-JP" sz="1200" b="0" kern="1200" dirty="0" smtClean="0">
                <a:solidFill>
                  <a:schemeClr val="tx1"/>
                </a:solidFill>
                <a:effectLst/>
                <a:latin typeface="+mn-lt"/>
                <a:ea typeface="+mn-ea"/>
                <a:cs typeface="+mn-cs"/>
              </a:rPr>
              <a:t>もしかしたら将来、ひまわりに囲まれて入学式…なんてこともあるかもしれないですね！</a:t>
            </a:r>
          </a:p>
          <a:p>
            <a:r>
              <a:rPr kumimoji="1" lang="ja-JP" altLang="ja-JP" sz="1200" b="0" kern="1200" dirty="0" smtClean="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13</a:t>
            </a:fld>
            <a:endParaRPr kumimoji="1" lang="ja-JP" altLang="en-US"/>
          </a:p>
        </p:txBody>
      </p:sp>
    </p:spTree>
    <p:extLst>
      <p:ext uri="{BB962C8B-B14F-4D97-AF65-F5344CB8AC3E}">
        <p14:creationId xmlns:p14="http://schemas.microsoft.com/office/powerpoint/2010/main" val="262704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次は、冬の日のお話をします。</a:t>
            </a:r>
          </a:p>
          <a:p>
            <a:r>
              <a:rPr kumimoji="1" lang="ja-JP" altLang="ja-JP" sz="1200" kern="1200" dirty="0" smtClean="0">
                <a:solidFill>
                  <a:schemeClr val="tx1"/>
                </a:solidFill>
                <a:effectLst/>
                <a:latin typeface="+mn-lt"/>
                <a:ea typeface="+mn-ea"/>
                <a:cs typeface="+mn-cs"/>
              </a:rPr>
              <a:t>まず、霜柱をこの辺で見たことあるよっていう人はいますか？（挙手）</a:t>
            </a:r>
          </a:p>
          <a:p>
            <a:r>
              <a:rPr kumimoji="1" lang="ja-JP" altLang="ja-JP" sz="1200" kern="1200" dirty="0" smtClean="0">
                <a:solidFill>
                  <a:schemeClr val="tx1"/>
                </a:solidFill>
                <a:effectLst/>
                <a:latin typeface="+mn-lt"/>
                <a:ea typeface="+mn-ea"/>
                <a:cs typeface="+mn-cs"/>
              </a:rPr>
              <a:t>ありがとう！</a:t>
            </a:r>
          </a:p>
          <a:p>
            <a:r>
              <a:rPr kumimoji="1" lang="ja-JP" altLang="ja-JP" sz="1200" kern="1200" dirty="0" smtClean="0">
                <a:solidFill>
                  <a:schemeClr val="tx1"/>
                </a:solidFill>
                <a:effectLst/>
                <a:latin typeface="+mn-lt"/>
                <a:ea typeface="+mn-ea"/>
                <a:cs typeface="+mn-cs"/>
              </a:rPr>
              <a:t>霜柱は、寒い朝に地面から伸びる氷の柱のことです。</a:t>
            </a:r>
          </a:p>
          <a:p>
            <a:r>
              <a:rPr kumimoji="1" lang="ja-JP" altLang="ja-JP" sz="1200" kern="1200" dirty="0" smtClean="0">
                <a:solidFill>
                  <a:schemeClr val="tx1"/>
                </a:solidFill>
                <a:effectLst/>
                <a:latin typeface="+mn-lt"/>
                <a:ea typeface="+mn-ea"/>
                <a:cs typeface="+mn-cs"/>
              </a:rPr>
              <a:t>土の中の水が凍るということは、気温が０℃よりも低いということです。</a:t>
            </a:r>
          </a:p>
          <a:p>
            <a:r>
              <a:rPr kumimoji="1" lang="ja-JP" altLang="ja-JP" sz="1200" kern="1200" dirty="0" smtClean="0">
                <a:solidFill>
                  <a:schemeClr val="tx1"/>
                </a:solidFill>
                <a:effectLst/>
                <a:latin typeface="+mn-lt"/>
                <a:ea typeface="+mn-ea"/>
                <a:cs typeface="+mn-cs"/>
              </a:rPr>
              <a:t>最低気温が０℃より低い日を、「冬日」といいます。</a:t>
            </a:r>
          </a:p>
          <a:p>
            <a:r>
              <a:rPr kumimoji="1" lang="ja-JP" altLang="ja-JP" sz="1200" kern="1200" dirty="0" smtClean="0">
                <a:solidFill>
                  <a:schemeClr val="tx1"/>
                </a:solidFill>
                <a:effectLst/>
                <a:latin typeface="+mn-lt"/>
                <a:ea typeface="+mn-ea"/>
                <a:cs typeface="+mn-cs"/>
              </a:rPr>
              <a:t>このグラフの棒の</a:t>
            </a:r>
            <a:r>
              <a:rPr kumimoji="1" lang="ja-JP" altLang="en-US" sz="1200" kern="1200" dirty="0" smtClean="0">
                <a:solidFill>
                  <a:schemeClr val="tx1"/>
                </a:solidFill>
                <a:effectLst/>
                <a:latin typeface="+mn-lt"/>
                <a:ea typeface="+mn-ea"/>
                <a:cs typeface="+mn-cs"/>
              </a:rPr>
              <a:t>長さ</a:t>
            </a:r>
            <a:r>
              <a:rPr kumimoji="1" lang="ja-JP" altLang="ja-JP" sz="1200" kern="1200" dirty="0" smtClean="0">
                <a:solidFill>
                  <a:schemeClr val="tx1"/>
                </a:solidFill>
                <a:effectLst/>
                <a:latin typeface="+mn-lt"/>
                <a:ea typeface="+mn-ea"/>
                <a:cs typeface="+mn-cs"/>
              </a:rPr>
              <a:t>は、その年の「冬日」の数で、霜柱ができやすい日の数をあらわしています。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冬日になる日が減ってきているので、このグラフから冬が暖かくなっていることがわかります。</a:t>
            </a:r>
          </a:p>
          <a:p>
            <a:r>
              <a:rPr kumimoji="1" lang="ja-JP" altLang="ja-JP" sz="1200" u="none" strike="noStrike"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ここまで、気温や、桜の咲く時期について見てきましたが、昔と今では気候が変わってきたことが分かりましたね。</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では、これからの未来は、どう変わっていくのでしょうか。</a:t>
            </a:r>
          </a:p>
          <a:p>
            <a:r>
              <a:rPr kumimoji="1" lang="ja-JP" altLang="ja-JP" sz="1200" kern="1200" dirty="0" smtClean="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14</a:t>
            </a:fld>
            <a:endParaRPr kumimoji="1" lang="ja-JP" altLang="en-US"/>
          </a:p>
        </p:txBody>
      </p:sp>
    </p:spTree>
    <p:extLst>
      <p:ext uri="{BB962C8B-B14F-4D97-AF65-F5344CB8AC3E}">
        <p14:creationId xmlns:p14="http://schemas.microsoft.com/office/powerpoint/2010/main" val="344888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では</a:t>
            </a:r>
            <a:r>
              <a:rPr kumimoji="1" lang="ja-JP" altLang="en-US" sz="1200" b="0" kern="1200" dirty="0">
                <a:solidFill>
                  <a:schemeClr val="tx1"/>
                </a:solidFill>
                <a:effectLst/>
                <a:latin typeface="+mn-lt"/>
                <a:ea typeface="+mn-ea"/>
                <a:cs typeface="+mn-cs"/>
              </a:rPr>
              <a:t>、</a:t>
            </a:r>
            <a:r>
              <a:rPr lang="ja-JP" altLang="en-US" b="0" dirty="0">
                <a:solidFill>
                  <a:schemeClr val="tx1"/>
                </a:solidFill>
              </a:rPr>
              <a:t>今度は未来についての</a:t>
            </a:r>
            <a:r>
              <a:rPr kumimoji="1" lang="ja-JP" altLang="ja-JP" sz="1200" b="0" kern="1200" dirty="0">
                <a:solidFill>
                  <a:schemeClr val="tx1"/>
                </a:solidFill>
                <a:effectLst/>
                <a:latin typeface="+mn-lt"/>
                <a:ea typeface="+mn-ea"/>
                <a:cs typeface="+mn-cs"/>
              </a:rPr>
              <a:t>クイズです！</a:t>
            </a:r>
          </a:p>
          <a:p>
            <a:r>
              <a:rPr kumimoji="1" lang="ja-JP" altLang="en-US" sz="1200" b="0" kern="1200" dirty="0" smtClean="0">
                <a:solidFill>
                  <a:schemeClr val="tx1"/>
                </a:solidFill>
                <a:effectLst/>
                <a:latin typeface="+mn-lt"/>
                <a:ea typeface="+mn-ea"/>
                <a:cs typeface="+mn-cs"/>
              </a:rPr>
              <a:t>栃木県</a:t>
            </a:r>
            <a:r>
              <a:rPr kumimoji="1" lang="ja-JP" altLang="ja-JP" sz="1200" b="0" kern="1200" dirty="0" smtClean="0">
                <a:solidFill>
                  <a:schemeClr val="tx1"/>
                </a:solidFill>
                <a:effectLst/>
                <a:latin typeface="+mn-lt"/>
                <a:ea typeface="+mn-ea"/>
                <a:cs typeface="+mn-cs"/>
              </a:rPr>
              <a:t>の</a:t>
            </a:r>
            <a:r>
              <a:rPr kumimoji="1" lang="ja-JP" altLang="ja-JP" sz="1200" b="0" kern="1200" dirty="0">
                <a:solidFill>
                  <a:schemeClr val="tx1"/>
                </a:solidFill>
                <a:effectLst/>
                <a:latin typeface="+mn-lt"/>
                <a:ea typeface="+mn-ea"/>
                <a:cs typeface="+mn-cs"/>
              </a:rPr>
              <a:t>気温は</a:t>
            </a:r>
            <a:r>
              <a:rPr kumimoji="1" lang="en-US" altLang="ja-JP" sz="1200" b="0" kern="1200" dirty="0">
                <a:solidFill>
                  <a:schemeClr val="tx1"/>
                </a:solidFill>
                <a:effectLst/>
                <a:latin typeface="+mn-lt"/>
                <a:ea typeface="+mn-ea"/>
                <a:cs typeface="+mn-cs"/>
              </a:rPr>
              <a:t>100</a:t>
            </a:r>
            <a:r>
              <a:rPr kumimoji="1" lang="ja-JP" altLang="ja-JP" sz="1200" b="0" kern="1200" dirty="0">
                <a:solidFill>
                  <a:schemeClr val="tx1"/>
                </a:solidFill>
                <a:effectLst/>
                <a:latin typeface="+mn-lt"/>
                <a:ea typeface="+mn-ea"/>
                <a:cs typeface="+mn-cs"/>
              </a:rPr>
              <a:t>年後、今の</a:t>
            </a:r>
            <a:r>
              <a:rPr kumimoji="1" lang="ja-JP" altLang="en-US" sz="1200" b="0" kern="1200" dirty="0">
                <a:solidFill>
                  <a:schemeClr val="tx1"/>
                </a:solidFill>
                <a:effectLst/>
                <a:latin typeface="+mn-lt"/>
                <a:ea typeface="+mn-ea"/>
                <a:cs typeface="+mn-cs"/>
              </a:rPr>
              <a:t>「どの場所の気温」</a:t>
            </a:r>
            <a:r>
              <a:rPr kumimoji="1" lang="ja-JP" altLang="ja-JP" sz="1200" b="0" kern="1200" dirty="0">
                <a:solidFill>
                  <a:schemeClr val="tx1"/>
                </a:solidFill>
                <a:effectLst/>
                <a:latin typeface="+mn-lt"/>
                <a:ea typeface="+mn-ea"/>
                <a:cs typeface="+mn-cs"/>
              </a:rPr>
              <a:t>と同じくらいになるでしょうか。</a:t>
            </a:r>
          </a:p>
          <a:p>
            <a:r>
              <a:rPr kumimoji="1" lang="ja-JP" altLang="ja-JP" sz="1200" b="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15</a:t>
            </a:fld>
            <a:endParaRPr kumimoji="1" lang="ja-JP" altLang="en-US"/>
          </a:p>
        </p:txBody>
      </p:sp>
    </p:spTree>
    <p:extLst>
      <p:ext uri="{BB962C8B-B14F-4D97-AF65-F5344CB8AC3E}">
        <p14:creationId xmlns:p14="http://schemas.microsoft.com/office/powerpoint/2010/main" val="247992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３つの答えの場所を地図で見ると</a:t>
            </a:r>
            <a:r>
              <a:rPr kumimoji="1" lang="ja-JP" altLang="ja-JP" sz="1200" b="0" kern="1200" dirty="0">
                <a:solidFill>
                  <a:schemeClr val="tx1"/>
                </a:solidFill>
                <a:effectLst/>
                <a:latin typeface="+mn-lt"/>
                <a:ea typeface="+mn-ea"/>
                <a:cs typeface="+mn-cs"/>
              </a:rPr>
              <a:t>はこんな感じです。</a:t>
            </a:r>
          </a:p>
          <a:p>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5</a:t>
            </a:r>
            <a:r>
              <a:rPr kumimoji="1" lang="ja-JP" altLang="ja-JP" sz="1200" b="0" kern="1200" dirty="0">
                <a:solidFill>
                  <a:schemeClr val="tx1"/>
                </a:solidFill>
                <a:effectLst/>
                <a:latin typeface="+mn-lt"/>
                <a:ea typeface="+mn-ea"/>
                <a:cs typeface="+mn-cs"/>
              </a:rPr>
              <a:t>秒くらい空ける）</a:t>
            </a:r>
          </a:p>
          <a:p>
            <a:r>
              <a:rPr kumimoji="1" lang="ja-JP" altLang="en-US" sz="1200" b="0" kern="1200" dirty="0">
                <a:solidFill>
                  <a:schemeClr val="tx1"/>
                </a:solidFill>
                <a:effectLst/>
                <a:latin typeface="+mn-lt"/>
                <a:ea typeface="+mn-ea"/>
                <a:cs typeface="+mn-cs"/>
              </a:rPr>
              <a:t>では、「ここだ！」と思う場所に手を挙げてください。</a:t>
            </a:r>
            <a:endParaRPr kumimoji="1" lang="en-US" altLang="ja-JP"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の茨城県だと思う人、</a:t>
            </a:r>
            <a:r>
              <a:rPr kumimoji="1" lang="en-US" altLang="ja-JP" sz="1200" b="0" kern="1200" dirty="0">
                <a:solidFill>
                  <a:schemeClr val="tx1"/>
                </a:solidFill>
                <a:effectLst/>
                <a:latin typeface="+mn-lt"/>
                <a:ea typeface="+mn-ea"/>
                <a:cs typeface="+mn-cs"/>
              </a:rPr>
              <a:t>B</a:t>
            </a:r>
            <a:r>
              <a:rPr kumimoji="1" lang="ja-JP" altLang="ja-JP" sz="1200" b="0" kern="1200" dirty="0">
                <a:solidFill>
                  <a:schemeClr val="tx1"/>
                </a:solidFill>
                <a:effectLst/>
                <a:latin typeface="+mn-lt"/>
                <a:ea typeface="+mn-ea"/>
                <a:cs typeface="+mn-cs"/>
              </a:rPr>
              <a:t>の宮崎県だと思う人、</a:t>
            </a:r>
            <a:r>
              <a:rPr kumimoji="1" lang="en-US" altLang="ja-JP" sz="1200" b="0" kern="1200" dirty="0">
                <a:solidFill>
                  <a:schemeClr val="tx1"/>
                </a:solidFill>
                <a:effectLst/>
                <a:latin typeface="+mn-lt"/>
                <a:ea typeface="+mn-ea"/>
                <a:cs typeface="+mn-cs"/>
              </a:rPr>
              <a:t>C</a:t>
            </a:r>
            <a:r>
              <a:rPr kumimoji="1" lang="ja-JP" altLang="ja-JP" sz="1200" b="0" kern="1200" dirty="0">
                <a:solidFill>
                  <a:schemeClr val="tx1"/>
                </a:solidFill>
                <a:effectLst/>
                <a:latin typeface="+mn-lt"/>
                <a:ea typeface="+mn-ea"/>
                <a:cs typeface="+mn-cs"/>
              </a:rPr>
              <a:t>のハワイだと思う人。</a:t>
            </a:r>
          </a:p>
          <a:p>
            <a:r>
              <a:rPr kumimoji="1" lang="ja-JP" altLang="ja-JP" sz="1200" b="0" kern="1200" dirty="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16</a:t>
            </a:fld>
            <a:endParaRPr kumimoji="1" lang="ja-JP" altLang="en-US"/>
          </a:p>
        </p:txBody>
      </p:sp>
    </p:spTree>
    <p:extLst>
      <p:ext uri="{BB962C8B-B14F-4D97-AF65-F5344CB8AC3E}">
        <p14:creationId xmlns:p14="http://schemas.microsoft.com/office/powerpoint/2010/main" val="183587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a:t>
            </a:r>
            <a:r>
              <a:rPr kumimoji="1" lang="ja-JP" altLang="ja-JP" sz="1200" kern="1200" dirty="0" smtClean="0">
                <a:solidFill>
                  <a:schemeClr val="tx1"/>
                </a:solidFill>
                <a:effectLst/>
                <a:latin typeface="+mn-lt"/>
                <a:ea typeface="+mn-ea"/>
                <a:cs typeface="+mn-cs"/>
              </a:rPr>
              <a:t>」をクリック）</a:t>
            </a:r>
          </a:p>
          <a:p>
            <a:r>
              <a:rPr kumimoji="1" lang="ja-JP" altLang="ja-JP" sz="1200" kern="1200" dirty="0" smtClean="0">
                <a:solidFill>
                  <a:schemeClr val="tx1"/>
                </a:solidFill>
                <a:effectLst/>
                <a:latin typeface="+mn-lt"/>
                <a:ea typeface="+mn-ea"/>
                <a:cs typeface="+mn-cs"/>
              </a:rPr>
              <a:t>正解は……「</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」です！（拍手）</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」をクリックすると自動的に解説がでてくる）</a:t>
            </a:r>
          </a:p>
          <a:p>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年後、</a:t>
            </a:r>
            <a:r>
              <a:rPr kumimoji="1" lang="ja-JP" altLang="en-US" sz="1200" kern="1200" dirty="0" smtClean="0">
                <a:solidFill>
                  <a:schemeClr val="tx1"/>
                </a:solidFill>
                <a:effectLst/>
                <a:latin typeface="+mn-lt"/>
                <a:ea typeface="+mn-ea"/>
                <a:cs typeface="+mn-cs"/>
              </a:rPr>
              <a:t>栃木県</a:t>
            </a:r>
            <a:r>
              <a:rPr kumimoji="1" lang="ja-JP" altLang="ja-JP" sz="1200" kern="1200" dirty="0" smtClean="0">
                <a:solidFill>
                  <a:schemeClr val="tx1"/>
                </a:solidFill>
                <a:effectLst/>
                <a:latin typeface="+mn-lt"/>
                <a:ea typeface="+mn-ea"/>
                <a:cs typeface="+mn-cs"/>
              </a:rPr>
              <a:t>の気温は約</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上がって、今の宮崎県と同じくらいになると言われています。</a:t>
            </a:r>
            <a:endParaRPr kumimoji="1" lang="en-US" altLang="ja-JP" sz="1200" kern="1200" dirty="0" smtClean="0">
              <a:solidFill>
                <a:schemeClr val="tx1"/>
              </a:solidFill>
              <a:effectLst/>
              <a:latin typeface="+mn-lt"/>
              <a:ea typeface="+mn-ea"/>
              <a:cs typeface="+mn-cs"/>
            </a:endParaRPr>
          </a:p>
          <a:p>
            <a:r>
              <a:rPr lang="ja-JP" altLang="en-US" b="0" dirty="0" smtClean="0">
                <a:solidFill>
                  <a:schemeClr val="tx1"/>
                </a:solidFill>
              </a:rPr>
              <a:t>宮崎は、日本の中でも暖かい場所で「南国宮崎」と言われる県です。</a:t>
            </a:r>
            <a:r>
              <a:rPr lang="en-US" altLang="ja-JP" b="0" dirty="0" smtClean="0">
                <a:solidFill>
                  <a:schemeClr val="tx1"/>
                </a:solidFill>
              </a:rPr>
              <a:t>100</a:t>
            </a:r>
            <a:r>
              <a:rPr lang="ja-JP" altLang="en-US" b="0" dirty="0" smtClean="0">
                <a:solidFill>
                  <a:schemeClr val="tx1"/>
                </a:solidFill>
              </a:rPr>
              <a:t>年後の栃木県は、今「南国」と言われているような場所と同じくらい気温が高くなるということです。</a:t>
            </a:r>
            <a:endParaRPr lang="en-US" altLang="ja-JP" b="0" dirty="0" smtClean="0">
              <a:solidFill>
                <a:schemeClr val="tx1"/>
              </a:solidFill>
            </a:endParaRPr>
          </a:p>
          <a:p>
            <a:r>
              <a:rPr kumimoji="1" lang="ja-JP" altLang="ja-JP" sz="1200" b="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17</a:t>
            </a:fld>
            <a:endParaRPr kumimoji="1" lang="ja-JP" altLang="en-US"/>
          </a:p>
        </p:txBody>
      </p:sp>
    </p:spTree>
    <p:extLst>
      <p:ext uri="{BB962C8B-B14F-4D97-AF65-F5344CB8AC3E}">
        <p14:creationId xmlns:p14="http://schemas.microsoft.com/office/powerpoint/2010/main" val="64530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ここまでは、気温について見てきました。</a:t>
            </a:r>
            <a:endParaRPr kumimoji="1" lang="en-US" altLang="ja-JP" sz="1200" b="0" kern="1200" dirty="0">
              <a:solidFill>
                <a:schemeClr val="tx1"/>
              </a:solidFill>
              <a:effectLst/>
              <a:latin typeface="+mn-lt"/>
              <a:ea typeface="+mn-ea"/>
              <a:cs typeface="+mn-cs"/>
            </a:endParaRPr>
          </a:p>
          <a:p>
            <a:r>
              <a:rPr lang="ja-JP" altLang="en-US" b="0" dirty="0">
                <a:solidFill>
                  <a:schemeClr val="tx1"/>
                </a:solidFill>
              </a:rPr>
              <a:t>次に、</a:t>
            </a:r>
            <a:r>
              <a:rPr kumimoji="1" lang="ja-JP" altLang="en-US" sz="1200" b="0" kern="1200" dirty="0">
                <a:solidFill>
                  <a:schemeClr val="tx1"/>
                </a:solidFill>
                <a:effectLst/>
                <a:latin typeface="+mn-lt"/>
                <a:ea typeface="+mn-ea"/>
                <a:cs typeface="+mn-cs"/>
              </a:rPr>
              <a:t>雨について考えます。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雨の降り方はどう変わっ</a:t>
            </a:r>
            <a:r>
              <a:rPr kumimoji="1" lang="ja-JP" altLang="en-US" sz="1200" b="0" kern="1200" dirty="0">
                <a:solidFill>
                  <a:schemeClr val="tx1"/>
                </a:solidFill>
                <a:effectLst/>
                <a:latin typeface="+mn-lt"/>
                <a:ea typeface="+mn-ea"/>
                <a:cs typeface="+mn-cs"/>
              </a:rPr>
              <a:t>てきて、未来はどうなるの</a:t>
            </a:r>
            <a:r>
              <a:rPr kumimoji="1" lang="ja-JP" altLang="ja-JP" sz="1200" b="0" kern="1200" dirty="0">
                <a:solidFill>
                  <a:schemeClr val="tx1"/>
                </a:solidFill>
                <a:effectLst/>
                <a:latin typeface="+mn-lt"/>
                <a:ea typeface="+mn-ea"/>
                <a:cs typeface="+mn-cs"/>
              </a:rPr>
              <a:t>でしょうか</a:t>
            </a:r>
            <a:r>
              <a:rPr kumimoji="1" lang="ja-JP" altLang="en-US"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この写真は、</a:t>
            </a:r>
            <a:r>
              <a:rPr kumimoji="1" lang="ja-JP" altLang="en-US" sz="1200" b="0" kern="1200" dirty="0">
                <a:solidFill>
                  <a:schemeClr val="tx1"/>
                </a:solidFill>
                <a:effectLst/>
                <a:latin typeface="+mn-lt"/>
                <a:ea typeface="+mn-ea"/>
                <a:cs typeface="+mn-cs"/>
              </a:rPr>
              <a:t>強い</a:t>
            </a:r>
            <a:r>
              <a:rPr kumimoji="1" lang="ja-JP" altLang="ja-JP" sz="1200" b="0" kern="1200" dirty="0">
                <a:solidFill>
                  <a:schemeClr val="tx1"/>
                </a:solidFill>
                <a:effectLst/>
                <a:latin typeface="+mn-lt"/>
                <a:ea typeface="+mn-ea"/>
                <a:cs typeface="+mn-cs"/>
              </a:rPr>
              <a:t>雨の様子です。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バケツをひっくり返したような大雨で</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道路が</a:t>
            </a:r>
            <a:r>
              <a:rPr kumimoji="1" lang="ja-JP" altLang="en-US" sz="1200" b="0" kern="1200" dirty="0">
                <a:solidFill>
                  <a:schemeClr val="tx1"/>
                </a:solidFill>
                <a:effectLst/>
                <a:latin typeface="+mn-lt"/>
                <a:ea typeface="+mn-ea"/>
                <a:cs typeface="+mn-cs"/>
              </a:rPr>
              <a:t>川のよう</a:t>
            </a:r>
            <a:r>
              <a:rPr lang="ja-JP" altLang="ja-JP" b="0" dirty="0">
                <a:solidFill>
                  <a:schemeClr val="tx1"/>
                </a:solidFill>
              </a:rPr>
              <a:t>に</a:t>
            </a:r>
            <a:r>
              <a:rPr kumimoji="1" lang="ja-JP" altLang="ja-JP" sz="1200" b="0" kern="1200" dirty="0">
                <a:solidFill>
                  <a:schemeClr val="tx1"/>
                </a:solidFill>
                <a:effectLst/>
                <a:latin typeface="+mn-lt"/>
                <a:ea typeface="+mn-ea"/>
                <a:cs typeface="+mn-cs"/>
              </a:rPr>
              <a:t>なっていますね。</a:t>
            </a:r>
          </a:p>
          <a:p>
            <a:r>
              <a:rPr kumimoji="1" lang="ja-JP" altLang="ja-JP" sz="1200" b="0" kern="1200" dirty="0">
                <a:solidFill>
                  <a:schemeClr val="tx1"/>
                </a:solidFill>
                <a:effectLst/>
                <a:latin typeface="+mn-lt"/>
                <a:ea typeface="+mn-ea"/>
                <a:cs typeface="+mn-cs"/>
              </a:rPr>
              <a:t>（クリック）</a:t>
            </a:r>
          </a:p>
          <a:p>
            <a:endParaRPr kumimoji="1"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18</a:t>
            </a:fld>
            <a:endParaRPr kumimoji="1" lang="ja-JP" altLang="en-US"/>
          </a:p>
        </p:txBody>
      </p:sp>
    </p:spTree>
    <p:extLst>
      <p:ext uri="{BB962C8B-B14F-4D97-AF65-F5344CB8AC3E}">
        <p14:creationId xmlns:p14="http://schemas.microsoft.com/office/powerpoint/2010/main" val="3219257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ではここで、</a:t>
            </a:r>
            <a:r>
              <a:rPr kumimoji="1" lang="ja-JP" altLang="en-US" sz="1200" b="0" kern="1200" dirty="0">
                <a:solidFill>
                  <a:schemeClr val="tx1"/>
                </a:solidFill>
                <a:effectLst/>
                <a:latin typeface="+mn-lt"/>
                <a:ea typeface="+mn-ea"/>
                <a:cs typeface="+mn-cs"/>
              </a:rPr>
              <a:t>未来の雨についての</a:t>
            </a:r>
            <a:r>
              <a:rPr kumimoji="1" lang="ja-JP" altLang="ja-JP" sz="1200" b="0" kern="1200" dirty="0">
                <a:solidFill>
                  <a:schemeClr val="tx1"/>
                </a:solidFill>
                <a:effectLst/>
                <a:latin typeface="+mn-lt"/>
                <a:ea typeface="+mn-ea"/>
                <a:cs typeface="+mn-cs"/>
              </a:rPr>
              <a:t>クイズです！</a:t>
            </a:r>
          </a:p>
          <a:p>
            <a:r>
              <a:rPr kumimoji="1" lang="ja-JP" altLang="ja-JP" sz="1200" b="0" kern="1200" dirty="0">
                <a:solidFill>
                  <a:schemeClr val="tx1"/>
                </a:solidFill>
                <a:effectLst/>
                <a:latin typeface="+mn-lt"/>
                <a:ea typeface="+mn-ea"/>
                <a:cs typeface="+mn-cs"/>
              </a:rPr>
              <a:t>これからの未来、さっきの写真のような強い雨は多くなるでしょうか。</a:t>
            </a:r>
          </a:p>
          <a:p>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5</a:t>
            </a:r>
            <a:r>
              <a:rPr kumimoji="1" lang="ja-JP" altLang="ja-JP" sz="1200" b="0" kern="1200" dirty="0">
                <a:solidFill>
                  <a:schemeClr val="tx1"/>
                </a:solidFill>
                <a:effectLst/>
                <a:latin typeface="+mn-lt"/>
                <a:ea typeface="+mn-ea"/>
                <a:cs typeface="+mn-cs"/>
              </a:rPr>
              <a:t>秒くらい空ける）</a:t>
            </a:r>
          </a:p>
          <a:p>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だと思う人、</a:t>
            </a:r>
            <a:r>
              <a:rPr kumimoji="1" lang="en-US" altLang="ja-JP" sz="1200" b="0" kern="1200" dirty="0">
                <a:solidFill>
                  <a:schemeClr val="tx1"/>
                </a:solidFill>
                <a:effectLst/>
                <a:latin typeface="+mn-lt"/>
                <a:ea typeface="+mn-ea"/>
                <a:cs typeface="+mn-cs"/>
              </a:rPr>
              <a:t>B</a:t>
            </a:r>
            <a:r>
              <a:rPr kumimoji="1" lang="ja-JP" altLang="ja-JP" sz="1200" b="0" kern="1200" dirty="0">
                <a:solidFill>
                  <a:schemeClr val="tx1"/>
                </a:solidFill>
                <a:effectLst/>
                <a:latin typeface="+mn-lt"/>
                <a:ea typeface="+mn-ea"/>
                <a:cs typeface="+mn-cs"/>
              </a:rPr>
              <a:t>だと思う人、</a:t>
            </a:r>
            <a:r>
              <a:rPr kumimoji="1" lang="en-US" altLang="ja-JP" sz="1200" b="0" kern="1200" dirty="0">
                <a:solidFill>
                  <a:schemeClr val="tx1"/>
                </a:solidFill>
                <a:effectLst/>
                <a:latin typeface="+mn-lt"/>
                <a:ea typeface="+mn-ea"/>
                <a:cs typeface="+mn-cs"/>
              </a:rPr>
              <a:t>C</a:t>
            </a:r>
            <a:r>
              <a:rPr kumimoji="1" lang="ja-JP" altLang="ja-JP" sz="1200" b="0" kern="1200" dirty="0">
                <a:solidFill>
                  <a:schemeClr val="tx1"/>
                </a:solidFill>
                <a:effectLst/>
                <a:latin typeface="+mn-lt"/>
                <a:ea typeface="+mn-ea"/>
                <a:cs typeface="+mn-cs"/>
              </a:rPr>
              <a:t>だと思う人。</a:t>
            </a:r>
          </a:p>
          <a:p>
            <a:r>
              <a:rPr kumimoji="1" lang="ja-JP" altLang="ja-JP" sz="1200" b="0" kern="1200" dirty="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19</a:t>
            </a:fld>
            <a:endParaRPr kumimoji="1" lang="ja-JP" altLang="en-US"/>
          </a:p>
        </p:txBody>
      </p:sp>
    </p:spTree>
    <p:extLst>
      <p:ext uri="{BB962C8B-B14F-4D97-AF65-F5344CB8AC3E}">
        <p14:creationId xmlns:p14="http://schemas.microsoft.com/office/powerpoint/2010/main" val="332270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今日の授業は、</a:t>
            </a:r>
            <a:r>
              <a:rPr lang="ja-JP" altLang="en-US" dirty="0"/>
              <a:t>この４</a:t>
            </a:r>
            <a:r>
              <a:rPr lang="ja-JP" altLang="ja-JP" dirty="0"/>
              <a:t>つ</a:t>
            </a:r>
            <a:r>
              <a:rPr lang="ja-JP" altLang="en-US" dirty="0"/>
              <a:t>の順番で</a:t>
            </a:r>
            <a:r>
              <a:rPr lang="ja-JP" altLang="ja-JP" dirty="0"/>
              <a:t>、みんなで意見を出し合ったり、クイズをしたりしながら進めていきます。</a:t>
            </a:r>
          </a:p>
          <a:p>
            <a:r>
              <a:rPr lang="ja-JP" altLang="ja-JP" dirty="0" smtClean="0"/>
              <a:t>（</a:t>
            </a:r>
            <a:r>
              <a:rPr lang="ja-JP" altLang="ja-JP" dirty="0"/>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a:t>
            </a:fld>
            <a:endParaRPr kumimoji="1" lang="ja-JP" altLang="en-US"/>
          </a:p>
        </p:txBody>
      </p:sp>
    </p:spTree>
    <p:extLst>
      <p:ext uri="{BB962C8B-B14F-4D97-AF65-F5344CB8AC3E}">
        <p14:creationId xmlns:p14="http://schemas.microsoft.com/office/powerpoint/2010/main" val="252320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」をクリック）</a:t>
            </a:r>
          </a:p>
          <a:p>
            <a:r>
              <a:rPr kumimoji="1" lang="ja-JP" altLang="ja-JP" sz="1200" kern="1200" dirty="0">
                <a:solidFill>
                  <a:schemeClr val="tx1"/>
                </a:solidFill>
                <a:effectLst/>
                <a:latin typeface="+mn-lt"/>
                <a:ea typeface="+mn-ea"/>
                <a:cs typeface="+mn-cs"/>
              </a:rPr>
              <a:t>正解は……「</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」です！（拍手）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」をクリックすると自動的に解説がでてくる）</a:t>
            </a:r>
          </a:p>
          <a:p>
            <a:r>
              <a:rPr kumimoji="1" lang="ja-JP" altLang="ja-JP" sz="1200" kern="1200" dirty="0">
                <a:solidFill>
                  <a:schemeClr val="tx1"/>
                </a:solidFill>
                <a:effectLst/>
                <a:latin typeface="+mn-lt"/>
                <a:ea typeface="+mn-ea"/>
                <a:cs typeface="+mn-cs"/>
              </a:rPr>
              <a:t>これからの未来、</a:t>
            </a:r>
            <a:r>
              <a:rPr kumimoji="1" lang="ja-JP" altLang="en-US" sz="1200" b="0" kern="1200" dirty="0">
                <a:solidFill>
                  <a:schemeClr val="tx1"/>
                </a:solidFill>
                <a:effectLst/>
                <a:latin typeface="+mn-lt"/>
                <a:ea typeface="+mn-ea"/>
                <a:cs typeface="+mn-cs"/>
              </a:rPr>
              <a:t>強い</a:t>
            </a:r>
            <a:r>
              <a:rPr kumimoji="1" lang="ja-JP" altLang="ja-JP" sz="1200" b="0" kern="1200" dirty="0">
                <a:solidFill>
                  <a:schemeClr val="tx1"/>
                </a:solidFill>
                <a:effectLst/>
                <a:latin typeface="+mn-lt"/>
                <a:ea typeface="+mn-ea"/>
                <a:cs typeface="+mn-cs"/>
              </a:rPr>
              <a:t>雨は増えると予測されています。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ただ</a:t>
            </a:r>
            <a:r>
              <a:rPr kumimoji="1" lang="ja-JP" altLang="en-US" sz="1200" b="0" kern="1200" dirty="0">
                <a:solidFill>
                  <a:schemeClr val="tx1"/>
                </a:solidFill>
                <a:effectLst/>
                <a:latin typeface="+mn-lt"/>
                <a:ea typeface="+mn-ea"/>
                <a:cs typeface="+mn-cs"/>
              </a:rPr>
              <a:t>し</a:t>
            </a:r>
            <a:r>
              <a:rPr kumimoji="1" lang="ja-JP" altLang="ja-JP" sz="1200" b="0" kern="1200" dirty="0">
                <a:solidFill>
                  <a:schemeClr val="tx1"/>
                </a:solidFill>
                <a:effectLst/>
                <a:latin typeface="+mn-lt"/>
                <a:ea typeface="+mn-ea"/>
                <a:cs typeface="+mn-cs"/>
              </a:rPr>
              <a:t>、雨が降らない日も増えるといわれています。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つまり、</a:t>
            </a:r>
            <a:r>
              <a:rPr kumimoji="1" lang="ja-JP" altLang="en-US" sz="1200" b="0" kern="1200" dirty="0">
                <a:solidFill>
                  <a:schemeClr val="tx1"/>
                </a:solidFill>
                <a:effectLst/>
                <a:latin typeface="+mn-lt"/>
                <a:ea typeface="+mn-ea"/>
                <a:cs typeface="+mn-cs"/>
              </a:rPr>
              <a:t>雨の回数は減るけれど、１</a:t>
            </a:r>
            <a:r>
              <a:rPr kumimoji="1" lang="ja-JP" altLang="ja-JP" sz="1200" b="0" kern="1200" dirty="0">
                <a:solidFill>
                  <a:schemeClr val="tx1"/>
                </a:solidFill>
                <a:effectLst/>
                <a:latin typeface="+mn-lt"/>
                <a:ea typeface="+mn-ea"/>
                <a:cs typeface="+mn-cs"/>
              </a:rPr>
              <a:t>回に降る雨の量が増えるということですね。</a:t>
            </a:r>
          </a:p>
          <a:p>
            <a:r>
              <a:rPr kumimoji="1" lang="ja-JP" altLang="ja-JP" sz="1200" b="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20</a:t>
            </a:fld>
            <a:endParaRPr kumimoji="1" lang="ja-JP" altLang="en-US"/>
          </a:p>
        </p:txBody>
      </p:sp>
    </p:spTree>
    <p:extLst>
      <p:ext uri="{BB962C8B-B14F-4D97-AF65-F5344CB8AC3E}">
        <p14:creationId xmlns:p14="http://schemas.microsoft.com/office/powerpoint/2010/main" val="308427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このグラフは</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さっきの写真のような</a:t>
            </a:r>
            <a:r>
              <a:rPr kumimoji="1" lang="ja-JP" altLang="en-US" sz="1200" b="0" kern="1200" dirty="0">
                <a:solidFill>
                  <a:schemeClr val="tx1"/>
                </a:solidFill>
                <a:effectLst/>
                <a:latin typeface="+mn-lt"/>
                <a:ea typeface="+mn-ea"/>
                <a:cs typeface="+mn-cs"/>
              </a:rPr>
              <a:t>強い</a:t>
            </a:r>
            <a:r>
              <a:rPr kumimoji="1" lang="ja-JP" altLang="ja-JP" sz="1200" b="0" kern="1200" dirty="0">
                <a:solidFill>
                  <a:schemeClr val="tx1"/>
                </a:solidFill>
                <a:effectLst/>
                <a:latin typeface="+mn-lt"/>
                <a:ea typeface="+mn-ea"/>
                <a:cs typeface="+mn-cs"/>
              </a:rPr>
              <a:t>雨が</a:t>
            </a:r>
            <a:r>
              <a:rPr kumimoji="1" lang="ja-JP" altLang="en-US" sz="1200" b="0" kern="1200" dirty="0">
                <a:solidFill>
                  <a:schemeClr val="tx1"/>
                </a:solidFill>
                <a:effectLst/>
                <a:latin typeface="+mn-lt"/>
                <a:ea typeface="+mn-ea"/>
                <a:cs typeface="+mn-cs"/>
              </a:rPr>
              <a:t>、１年間に</a:t>
            </a:r>
            <a:r>
              <a:rPr kumimoji="1" lang="ja-JP" altLang="ja-JP" sz="1200" b="0" kern="1200" dirty="0">
                <a:solidFill>
                  <a:schemeClr val="tx1"/>
                </a:solidFill>
                <a:effectLst/>
                <a:latin typeface="+mn-lt"/>
                <a:ea typeface="+mn-ea"/>
                <a:cs typeface="+mn-cs"/>
              </a:rPr>
              <a:t>降った回数</a:t>
            </a:r>
            <a:r>
              <a:rPr kumimoji="1" lang="ja-JP" altLang="en-US" sz="1200" b="0" kern="1200" dirty="0">
                <a:solidFill>
                  <a:schemeClr val="tx1"/>
                </a:solidFill>
                <a:effectLst/>
                <a:latin typeface="+mn-lt"/>
                <a:ea typeface="+mn-ea"/>
                <a:cs typeface="+mn-cs"/>
              </a:rPr>
              <a:t>を表しています。</a:t>
            </a:r>
            <a:r>
              <a:rPr kumimoji="1" lang="ja-JP" altLang="ja-JP" sz="1200" b="0" kern="1200" dirty="0">
                <a:solidFill>
                  <a:schemeClr val="tx1"/>
                </a:solidFill>
                <a:effectLst/>
                <a:latin typeface="+mn-lt"/>
                <a:ea typeface="+mn-ea"/>
                <a:cs typeface="+mn-cs"/>
              </a:rPr>
              <a:t>右ほど最近です。</a:t>
            </a:r>
            <a:endParaRPr kumimoji="1" lang="en-US" altLang="ja-JP" sz="1200" b="0" kern="1200" dirty="0">
              <a:solidFill>
                <a:schemeClr val="tx1"/>
              </a:solidFill>
              <a:effectLst/>
              <a:latin typeface="+mn-lt"/>
              <a:ea typeface="+mn-ea"/>
              <a:cs typeface="+mn-cs"/>
            </a:endParaRPr>
          </a:p>
          <a:p>
            <a:r>
              <a:rPr lang="ja-JP" altLang="en-US" b="0" dirty="0" smtClean="0">
                <a:solidFill>
                  <a:schemeClr val="tx1"/>
                </a:solidFill>
              </a:rPr>
              <a:t>（</a:t>
            </a:r>
            <a:r>
              <a:rPr lang="ja-JP" altLang="en-US" b="0" dirty="0">
                <a:solidFill>
                  <a:schemeClr val="tx1"/>
                </a:solidFill>
              </a:rPr>
              <a:t>グラフを指し示しながら）昔は、強い雨が降らない年もありましたが、最近では、毎年のように強い雨が降っています。</a:t>
            </a:r>
            <a:endParaRPr kumimoji="1" lang="ja-JP" altLang="ja-JP" sz="1200" b="0" kern="1200" dirty="0">
              <a:solidFill>
                <a:schemeClr val="tx1"/>
              </a:solidFill>
              <a:effectLst/>
            </a:endParaRPr>
          </a:p>
          <a:p>
            <a:r>
              <a:rPr kumimoji="1" lang="ja-JP" altLang="ja-JP" sz="1200" b="0" kern="1200" dirty="0">
                <a:solidFill>
                  <a:schemeClr val="tx1"/>
                </a:solidFill>
                <a:effectLst/>
                <a:latin typeface="+mn-lt"/>
                <a:ea typeface="+mn-ea"/>
                <a:cs typeface="+mn-cs"/>
              </a:rPr>
              <a:t>そして、</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これから</a:t>
            </a:r>
            <a:r>
              <a:rPr kumimoji="1" lang="ja-JP" altLang="en-US" sz="1200" b="0" kern="1200" dirty="0">
                <a:solidFill>
                  <a:schemeClr val="tx1"/>
                </a:solidFill>
                <a:effectLst/>
                <a:latin typeface="+mn-lt"/>
                <a:ea typeface="+mn-ea"/>
                <a:cs typeface="+mn-cs"/>
              </a:rPr>
              <a:t>強い雨が</a:t>
            </a:r>
            <a:r>
              <a:rPr kumimoji="1" lang="ja-JP" altLang="ja-JP" sz="1200" b="0" kern="1200" dirty="0">
                <a:solidFill>
                  <a:schemeClr val="tx1"/>
                </a:solidFill>
                <a:effectLst/>
                <a:latin typeface="+mn-lt"/>
                <a:ea typeface="+mn-ea"/>
                <a:cs typeface="+mn-cs"/>
              </a:rPr>
              <a:t>どんどん増えていく</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といわれています。</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このように</a:t>
            </a:r>
            <a:r>
              <a:rPr kumimoji="1" lang="ja-JP" altLang="ja-JP" sz="1200" b="0" kern="1200" dirty="0">
                <a:solidFill>
                  <a:schemeClr val="tx1"/>
                </a:solidFill>
                <a:effectLst/>
                <a:latin typeface="+mn-lt"/>
                <a:ea typeface="+mn-ea"/>
                <a:cs typeface="+mn-cs"/>
              </a:rPr>
              <a:t>気温</a:t>
            </a:r>
            <a:r>
              <a:rPr lang="ja-JP" altLang="en-US" b="0" dirty="0">
                <a:solidFill>
                  <a:schemeClr val="tx1"/>
                </a:solidFill>
              </a:rPr>
              <a:t>だけでなく、</a:t>
            </a:r>
            <a:r>
              <a:rPr kumimoji="1" lang="ja-JP" altLang="ja-JP" sz="1200" b="0" kern="1200" dirty="0">
                <a:solidFill>
                  <a:schemeClr val="tx1"/>
                </a:solidFill>
                <a:effectLst/>
                <a:latin typeface="+mn-lt"/>
                <a:ea typeface="+mn-ea"/>
                <a:cs typeface="+mn-cs"/>
              </a:rPr>
              <a:t>雨</a:t>
            </a:r>
            <a:r>
              <a:rPr lang="ja-JP" altLang="en-US" b="0" dirty="0">
                <a:solidFill>
                  <a:schemeClr val="tx1"/>
                </a:solidFill>
              </a:rPr>
              <a:t>の降り方も</a:t>
            </a:r>
            <a:r>
              <a:rPr kumimoji="1" lang="ja-JP"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昔と今では</a:t>
            </a:r>
            <a:r>
              <a:rPr kumimoji="1" lang="ja-JP" altLang="ja-JP" sz="1200" b="0" kern="1200" dirty="0">
                <a:solidFill>
                  <a:schemeClr val="tx1"/>
                </a:solidFill>
                <a:effectLst/>
                <a:latin typeface="+mn-lt"/>
                <a:ea typeface="+mn-ea"/>
                <a:cs typeface="+mn-cs"/>
              </a:rPr>
              <a:t>変わって</a:t>
            </a:r>
            <a:r>
              <a:rPr kumimoji="1" lang="ja-JP" altLang="en-US" sz="1200" b="0" kern="1200" dirty="0">
                <a:solidFill>
                  <a:schemeClr val="tx1"/>
                </a:solidFill>
                <a:effectLst/>
                <a:latin typeface="+mn-lt"/>
                <a:ea typeface="+mn-ea"/>
                <a:cs typeface="+mn-cs"/>
              </a:rPr>
              <a:t>きて</a:t>
            </a:r>
            <a:r>
              <a:rPr kumimoji="1" lang="ja-JP" altLang="ja-JP" sz="1200" b="0" kern="1200" dirty="0">
                <a:solidFill>
                  <a:schemeClr val="tx1"/>
                </a:solidFill>
                <a:effectLst/>
                <a:latin typeface="+mn-lt"/>
                <a:ea typeface="+mn-ea"/>
                <a:cs typeface="+mn-cs"/>
              </a:rPr>
              <a:t>います。</a:t>
            </a:r>
            <a:endParaRPr kumimoji="1" lang="en-US" altLang="ja-JP" sz="1200" b="0" kern="1200" dirty="0">
              <a:solidFill>
                <a:schemeClr val="tx1"/>
              </a:solidFill>
              <a:effectLst/>
              <a:latin typeface="+mn-lt"/>
              <a:ea typeface="+mn-ea"/>
              <a:cs typeface="+mn-cs"/>
            </a:endParaRPr>
          </a:p>
          <a:p>
            <a:endParaRPr kumimoji="1" lang="en-US" altLang="ja-JP" sz="1200" b="0" kern="1200" dirty="0">
              <a:solidFill>
                <a:schemeClr val="tx1"/>
              </a:solidFill>
              <a:effectLst/>
              <a:latin typeface="+mn-lt"/>
              <a:ea typeface="+mn-ea"/>
              <a:cs typeface="+mn-cs"/>
            </a:endParaRPr>
          </a:p>
          <a:p>
            <a:r>
              <a:rPr lang="ja-JP" altLang="en-US" b="0" dirty="0">
                <a:solidFill>
                  <a:schemeClr val="tx1"/>
                </a:solidFill>
              </a:rPr>
              <a:t>暑い日が増えたり、冬の寒い日が減ったり、雨の降り方が変わったり、気候が変わってきたことを「気候変動」と言います。</a:t>
            </a:r>
            <a:endParaRPr kumimoji="1" lang="en-US" altLang="ja-JP" sz="1200" b="0" kern="1200" dirty="0">
              <a:solidFill>
                <a:schemeClr val="tx1"/>
              </a:solidFill>
              <a:effectLst/>
              <a:latin typeface="+mn-lt"/>
              <a:ea typeface="+mn-ea"/>
              <a:cs typeface="+mn-cs"/>
            </a:endParaRPr>
          </a:p>
          <a:p>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では、</a:t>
            </a:r>
            <a:r>
              <a:rPr lang="ja-JP" altLang="en-US" b="0" dirty="0">
                <a:solidFill>
                  <a:schemeClr val="tx1"/>
                </a:solidFill>
              </a:rPr>
              <a:t>「気候変動」</a:t>
            </a:r>
            <a:r>
              <a:rPr kumimoji="1" lang="ja-JP" altLang="ja-JP" sz="1200" b="0" kern="1200" dirty="0">
                <a:solidFill>
                  <a:schemeClr val="tx1"/>
                </a:solidFill>
                <a:effectLst/>
                <a:latin typeface="+mn-lt"/>
                <a:ea typeface="+mn-ea"/>
                <a:cs typeface="+mn-cs"/>
              </a:rPr>
              <a:t>は</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私たちの生活に</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どんな</a:t>
            </a:r>
            <a:r>
              <a:rPr lang="ja-JP" altLang="en-US" b="0" dirty="0">
                <a:solidFill>
                  <a:schemeClr val="tx1"/>
                </a:solidFill>
              </a:rPr>
              <a:t>ふうに</a:t>
            </a:r>
            <a:r>
              <a:rPr kumimoji="1" lang="ja-JP" altLang="ja-JP" sz="1200" b="0" kern="1200" dirty="0">
                <a:solidFill>
                  <a:schemeClr val="tx1"/>
                </a:solidFill>
                <a:effectLst/>
                <a:latin typeface="+mn-lt"/>
                <a:ea typeface="+mn-ea"/>
                <a:cs typeface="+mn-cs"/>
              </a:rPr>
              <a:t>影響</a:t>
            </a:r>
            <a:r>
              <a:rPr kumimoji="1" lang="ja-JP" altLang="en-US" sz="1200" b="0" kern="1200" dirty="0">
                <a:solidFill>
                  <a:schemeClr val="tx1"/>
                </a:solidFill>
                <a:effectLst/>
                <a:latin typeface="+mn-lt"/>
                <a:ea typeface="+mn-ea"/>
                <a:cs typeface="+mn-cs"/>
              </a:rPr>
              <a:t>する</a:t>
            </a:r>
            <a:r>
              <a:rPr kumimoji="1" lang="ja-JP" altLang="ja-JP" sz="1200" b="0" kern="1200" dirty="0">
                <a:solidFill>
                  <a:schemeClr val="tx1"/>
                </a:solidFill>
                <a:effectLst/>
                <a:latin typeface="+mn-lt"/>
                <a:ea typeface="+mn-ea"/>
                <a:cs typeface="+mn-cs"/>
              </a:rPr>
              <a:t>のでしょう</a:t>
            </a:r>
            <a:r>
              <a:rPr kumimoji="1" lang="ja-JP" altLang="en-US" sz="1200" b="0" kern="1200" dirty="0">
                <a:solidFill>
                  <a:schemeClr val="tx1"/>
                </a:solidFill>
                <a:effectLst/>
                <a:latin typeface="+mn-lt"/>
                <a:ea typeface="+mn-ea"/>
                <a:cs typeface="+mn-cs"/>
              </a:rPr>
              <a:t>か。栃木県で実際に起きていることを見ていきましょう。</a:t>
            </a:r>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（クリック）</a:t>
            </a:r>
          </a:p>
          <a:p>
            <a:endParaRPr lang="ja-JP" altLang="ja-JP"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21</a:t>
            </a:fld>
            <a:endParaRPr kumimoji="1" lang="ja-JP" altLang="en-US"/>
          </a:p>
        </p:txBody>
      </p:sp>
    </p:spTree>
    <p:extLst>
      <p:ext uri="{BB962C8B-B14F-4D97-AF65-F5344CB8AC3E}">
        <p14:creationId xmlns:p14="http://schemas.microsoft.com/office/powerpoint/2010/main" val="418909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まずは気温の変化</a:t>
            </a:r>
            <a:r>
              <a:rPr lang="ja-JP" altLang="en-US" b="0" dirty="0">
                <a:solidFill>
                  <a:schemeClr val="tx1"/>
                </a:solidFill>
              </a:rPr>
              <a:t>による影響です</a:t>
            </a:r>
            <a:r>
              <a:rPr kumimoji="1" lang="ja-JP" altLang="en-US"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2018</a:t>
            </a:r>
            <a:r>
              <a:rPr kumimoji="1" lang="ja-JP" altLang="ja-JP" sz="1200" b="0" kern="1200" dirty="0">
                <a:solidFill>
                  <a:schemeClr val="tx1"/>
                </a:solidFill>
                <a:effectLst/>
                <a:latin typeface="+mn-lt"/>
                <a:ea typeface="+mn-ea"/>
                <a:cs typeface="+mn-cs"/>
              </a:rPr>
              <a:t>年</a:t>
            </a:r>
            <a:r>
              <a:rPr kumimoji="1" lang="ja-JP" altLang="en-US" sz="1200" b="0" kern="1200" dirty="0">
                <a:solidFill>
                  <a:schemeClr val="tx1"/>
                </a:solidFill>
                <a:effectLst/>
                <a:latin typeface="+mn-lt"/>
                <a:ea typeface="+mn-ea"/>
                <a:cs typeface="+mn-cs"/>
              </a:rPr>
              <a:t>、３年前</a:t>
            </a:r>
            <a:r>
              <a:rPr kumimoji="1" lang="ja-JP" altLang="ja-JP" sz="1200" b="0" kern="1200" dirty="0">
                <a:solidFill>
                  <a:schemeClr val="tx1"/>
                </a:solidFill>
                <a:effectLst/>
                <a:latin typeface="+mn-lt"/>
                <a:ea typeface="+mn-ea"/>
                <a:cs typeface="+mn-cs"/>
              </a:rPr>
              <a:t>の夏</a:t>
            </a:r>
            <a:r>
              <a:rPr kumimoji="1" lang="ja-JP" altLang="en-US" sz="1200" b="0" kern="1200" dirty="0">
                <a:solidFill>
                  <a:schemeClr val="tx1"/>
                </a:solidFill>
                <a:effectLst/>
                <a:latin typeface="+mn-lt"/>
                <a:ea typeface="+mn-ea"/>
                <a:cs typeface="+mn-cs"/>
              </a:rPr>
              <a:t>を覚えていますか？</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この年は、とっても</a:t>
            </a:r>
            <a:r>
              <a:rPr kumimoji="1" lang="ja-JP" altLang="ja-JP" sz="1200" b="0" kern="1200" dirty="0">
                <a:solidFill>
                  <a:schemeClr val="tx1"/>
                </a:solidFill>
                <a:effectLst/>
                <a:latin typeface="+mn-lt"/>
                <a:ea typeface="+mn-ea"/>
                <a:cs typeface="+mn-cs"/>
              </a:rPr>
              <a:t>暑</a:t>
            </a:r>
            <a:r>
              <a:rPr kumimoji="1" lang="ja-JP" altLang="en-US" sz="1200" b="0" kern="1200" dirty="0">
                <a:solidFill>
                  <a:schemeClr val="tx1"/>
                </a:solidFill>
                <a:effectLst/>
                <a:latin typeface="+mn-lt"/>
                <a:ea typeface="+mn-ea"/>
                <a:cs typeface="+mn-cs"/>
              </a:rPr>
              <a:t>い年</a:t>
            </a:r>
            <a:r>
              <a:rPr lang="ja-JP" altLang="en-US" b="0" dirty="0">
                <a:solidFill>
                  <a:schemeClr val="tx1"/>
                </a:solidFill>
              </a:rPr>
              <a:t>でした</a:t>
            </a:r>
            <a:r>
              <a:rPr kumimoji="1" lang="ja-JP" altLang="en-US"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（クリック）栃木県で</a:t>
            </a:r>
            <a:r>
              <a:rPr kumimoji="1" lang="en-US" altLang="ja-JP" sz="1200" b="0" kern="1200" dirty="0">
                <a:solidFill>
                  <a:schemeClr val="tx1"/>
                </a:solidFill>
                <a:effectLst/>
                <a:latin typeface="+mn-lt"/>
                <a:ea typeface="+mn-ea"/>
                <a:cs typeface="+mn-cs"/>
              </a:rPr>
              <a:t>1500</a:t>
            </a:r>
            <a:r>
              <a:rPr kumimoji="1" lang="ja-JP" altLang="ja-JP" sz="1200" b="0" kern="1200" dirty="0">
                <a:solidFill>
                  <a:schemeClr val="tx1"/>
                </a:solidFill>
                <a:effectLst/>
                <a:latin typeface="+mn-lt"/>
                <a:ea typeface="+mn-ea"/>
                <a:cs typeface="+mn-cs"/>
              </a:rPr>
              <a:t>人以上もの人が熱中症になって救急車で運ばれました。</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日本全国で見ても</a:t>
            </a:r>
            <a:r>
              <a:rPr lang="ja-JP" altLang="en-US" b="0" dirty="0">
                <a:solidFill>
                  <a:schemeClr val="tx1"/>
                </a:solidFill>
              </a:rPr>
              <a:t>、</a:t>
            </a:r>
            <a:r>
              <a:rPr kumimoji="1" lang="ja-JP" altLang="en-US" sz="1200" b="0" kern="1200" dirty="0">
                <a:solidFill>
                  <a:schemeClr val="tx1"/>
                </a:solidFill>
                <a:effectLst/>
                <a:latin typeface="+mn-lt"/>
                <a:ea typeface="+mn-ea"/>
                <a:cs typeface="+mn-cs"/>
              </a:rPr>
              <a:t>熱中症で倒れてしまう人</a:t>
            </a:r>
            <a:r>
              <a:rPr lang="ja-JP" altLang="en-US" b="0" dirty="0">
                <a:solidFill>
                  <a:schemeClr val="tx1"/>
                </a:solidFill>
              </a:rPr>
              <a:t>が</a:t>
            </a:r>
            <a:r>
              <a:rPr kumimoji="1" lang="ja-JP" altLang="en-US" sz="1200" b="0" kern="1200" dirty="0">
                <a:solidFill>
                  <a:schemeClr val="tx1"/>
                </a:solidFill>
                <a:effectLst/>
                <a:latin typeface="+mn-lt"/>
                <a:ea typeface="+mn-ea"/>
                <a:cs typeface="+mn-cs"/>
              </a:rPr>
              <a:t>、</a:t>
            </a:r>
            <a:r>
              <a:rPr lang="ja-JP" altLang="en-US" b="0" dirty="0">
                <a:solidFill>
                  <a:schemeClr val="tx1"/>
                </a:solidFill>
              </a:rPr>
              <a:t>とても</a:t>
            </a:r>
            <a:r>
              <a:rPr kumimoji="1" lang="ja-JP" altLang="en-US" sz="1200" b="0" kern="1200" dirty="0">
                <a:solidFill>
                  <a:schemeClr val="tx1"/>
                </a:solidFill>
                <a:effectLst/>
                <a:latin typeface="+mn-lt"/>
                <a:ea typeface="+mn-ea"/>
                <a:cs typeface="+mn-cs"/>
              </a:rPr>
              <a:t>増えています。</a:t>
            </a:r>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さっき、</a:t>
            </a:r>
            <a:r>
              <a:rPr kumimoji="1" lang="en-US" altLang="ja-JP" sz="1200" b="0" kern="1200" dirty="0">
                <a:solidFill>
                  <a:schemeClr val="tx1"/>
                </a:solidFill>
                <a:effectLst/>
                <a:latin typeface="+mn-lt"/>
                <a:ea typeface="+mn-ea"/>
                <a:cs typeface="+mn-cs"/>
              </a:rPr>
              <a:t>100</a:t>
            </a:r>
            <a:r>
              <a:rPr kumimoji="1" lang="ja-JP" altLang="ja-JP" sz="1200" b="0" kern="1200" dirty="0">
                <a:solidFill>
                  <a:schemeClr val="tx1"/>
                </a:solidFill>
                <a:effectLst/>
                <a:latin typeface="+mn-lt"/>
                <a:ea typeface="+mn-ea"/>
                <a:cs typeface="+mn-cs"/>
              </a:rPr>
              <a:t>年</a:t>
            </a:r>
            <a:r>
              <a:rPr kumimoji="1" lang="ja-JP" altLang="en-US" sz="1200" b="0" kern="1200" dirty="0">
                <a:solidFill>
                  <a:schemeClr val="tx1"/>
                </a:solidFill>
                <a:effectLst/>
                <a:latin typeface="+mn-lt"/>
                <a:ea typeface="+mn-ea"/>
                <a:cs typeface="+mn-cs"/>
              </a:rPr>
              <a:t>前と比べると気温が２</a:t>
            </a:r>
            <a:r>
              <a:rPr kumimoji="1" lang="ja-JP" altLang="ja-JP" sz="1200" b="0" kern="1200" dirty="0">
                <a:solidFill>
                  <a:schemeClr val="tx1"/>
                </a:solidFill>
                <a:effectLst/>
                <a:latin typeface="+mn-lt"/>
                <a:ea typeface="+mn-ea"/>
                <a:cs typeface="+mn-cs"/>
              </a:rPr>
              <a:t>℃上がったと</a:t>
            </a:r>
            <a:r>
              <a:rPr lang="ja-JP" altLang="en-US" b="0" dirty="0">
                <a:solidFill>
                  <a:schemeClr val="tx1"/>
                </a:solidFill>
              </a:rPr>
              <a:t>お話ししました。「２℃くらい</a:t>
            </a:r>
            <a:r>
              <a:rPr kumimoji="1" lang="ja-JP" altLang="ja-JP" sz="1200" b="0" kern="1200" dirty="0">
                <a:solidFill>
                  <a:schemeClr val="tx1"/>
                </a:solidFill>
                <a:effectLst/>
                <a:latin typeface="+mn-lt"/>
                <a:ea typeface="+mn-ea"/>
                <a:cs typeface="+mn-cs"/>
              </a:rPr>
              <a:t>大したことない</a:t>
            </a:r>
            <a:r>
              <a:rPr lang="ja-JP" altLang="en-US" b="0" dirty="0">
                <a:solidFill>
                  <a:schemeClr val="tx1"/>
                </a:solidFill>
              </a:rPr>
              <a:t>」</a:t>
            </a:r>
            <a:r>
              <a:rPr kumimoji="1" lang="ja-JP" altLang="ja-JP" sz="1200" b="0" kern="1200" dirty="0">
                <a:solidFill>
                  <a:schemeClr val="tx1"/>
                </a:solidFill>
                <a:effectLst/>
                <a:latin typeface="+mn-lt"/>
                <a:ea typeface="+mn-ea"/>
                <a:cs typeface="+mn-cs"/>
              </a:rPr>
              <a:t>と思った人もいたかもしれませんが、こうしてみるとみんなの生活</a:t>
            </a:r>
            <a:r>
              <a:rPr lang="ja-JP" altLang="en-US" b="0" dirty="0">
                <a:solidFill>
                  <a:schemeClr val="tx1"/>
                </a:solidFill>
              </a:rPr>
              <a:t>に</a:t>
            </a:r>
            <a:r>
              <a:rPr kumimoji="1" lang="ja-JP" altLang="ja-JP" sz="1200" b="0" kern="1200" dirty="0">
                <a:solidFill>
                  <a:schemeClr val="tx1"/>
                </a:solidFill>
                <a:effectLst/>
                <a:latin typeface="+mn-lt"/>
                <a:ea typeface="+mn-ea"/>
                <a:cs typeface="+mn-cs"/>
              </a:rPr>
              <a:t>も影響が出てい</a:t>
            </a:r>
            <a:r>
              <a:rPr lang="ja-JP" altLang="en-US" b="0" dirty="0">
                <a:solidFill>
                  <a:schemeClr val="tx1"/>
                </a:solidFill>
              </a:rPr>
              <a:t>ることがわかり</a:t>
            </a:r>
            <a:r>
              <a:rPr kumimoji="1" lang="ja-JP" altLang="ja-JP" sz="1200" b="0" kern="1200" dirty="0">
                <a:solidFill>
                  <a:schemeClr val="tx1"/>
                </a:solidFill>
                <a:effectLst/>
                <a:latin typeface="+mn-lt"/>
                <a:ea typeface="+mn-ea"/>
                <a:cs typeface="+mn-cs"/>
              </a:rPr>
              <a:t>すね。（クリック）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22</a:t>
            </a:fld>
            <a:endParaRPr kumimoji="1" lang="ja-JP" altLang="en-US"/>
          </a:p>
        </p:txBody>
      </p:sp>
    </p:spTree>
    <p:extLst>
      <p:ext uri="{BB962C8B-B14F-4D97-AF65-F5344CB8AC3E}">
        <p14:creationId xmlns:p14="http://schemas.microsoft.com/office/powerpoint/2010/main" val="118057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en-US" sz="1200" b="0" kern="1200" dirty="0" smtClean="0">
                <a:solidFill>
                  <a:schemeClr val="tx1"/>
                </a:solidFill>
                <a:effectLst/>
                <a:latin typeface="+mn-lt"/>
                <a:ea typeface="+mn-ea"/>
                <a:cs typeface="+mn-cs"/>
              </a:rPr>
              <a:t>とても暑かった</a:t>
            </a:r>
            <a:r>
              <a:rPr kumimoji="1" lang="en-US" altLang="ja-JP" sz="1200" b="0" kern="1200" dirty="0" smtClean="0">
                <a:solidFill>
                  <a:schemeClr val="tx1"/>
                </a:solidFill>
                <a:effectLst/>
                <a:latin typeface="+mn-lt"/>
                <a:ea typeface="+mn-ea"/>
                <a:cs typeface="+mn-cs"/>
              </a:rPr>
              <a:t>2018</a:t>
            </a:r>
            <a:r>
              <a:rPr kumimoji="1" lang="ja-JP" altLang="ja-JP" sz="1200" b="0" kern="1200" dirty="0" smtClean="0">
                <a:solidFill>
                  <a:schemeClr val="tx1"/>
                </a:solidFill>
                <a:effectLst/>
                <a:latin typeface="+mn-lt"/>
                <a:ea typeface="+mn-ea"/>
                <a:cs typeface="+mn-cs"/>
              </a:rPr>
              <a:t>年</a:t>
            </a:r>
            <a:r>
              <a:rPr kumimoji="1" lang="ja-JP" altLang="en-US" sz="1200" b="0" kern="1200" dirty="0" smtClean="0">
                <a:solidFill>
                  <a:schemeClr val="tx1"/>
                </a:solidFill>
                <a:effectLst/>
                <a:latin typeface="+mn-lt"/>
                <a:ea typeface="+mn-ea"/>
                <a:cs typeface="+mn-cs"/>
              </a:rPr>
              <a:t>には、人間だけではなく、</a:t>
            </a:r>
            <a:r>
              <a:rPr kumimoji="1" lang="ja-JP" altLang="ja-JP" sz="1200" b="0" kern="1200" dirty="0" smtClean="0">
                <a:solidFill>
                  <a:schemeClr val="tx1"/>
                </a:solidFill>
                <a:effectLst/>
                <a:latin typeface="+mn-lt"/>
                <a:ea typeface="+mn-ea"/>
                <a:cs typeface="+mn-cs"/>
              </a:rPr>
              <a:t>牛、</a:t>
            </a:r>
            <a:r>
              <a:rPr kumimoji="1" lang="ja-JP" altLang="en-US" sz="1200" b="0" kern="1200" dirty="0" smtClean="0">
                <a:solidFill>
                  <a:schemeClr val="tx1"/>
                </a:solidFill>
                <a:effectLst/>
                <a:latin typeface="+mn-lt"/>
                <a:ea typeface="+mn-ea"/>
                <a:cs typeface="+mn-cs"/>
              </a:rPr>
              <a:t>鶏</a:t>
            </a:r>
            <a:r>
              <a:rPr kumimoji="1" lang="ja-JP" altLang="ja-JP" sz="1200" b="0" kern="1200" dirty="0" smtClean="0">
                <a:solidFill>
                  <a:schemeClr val="tx1"/>
                </a:solidFill>
                <a:effectLst/>
                <a:latin typeface="+mn-lt"/>
                <a:ea typeface="+mn-ea"/>
                <a:cs typeface="+mn-cs"/>
              </a:rPr>
              <a:t>に</a:t>
            </a:r>
            <a:r>
              <a:rPr kumimoji="1" lang="ja-JP" altLang="en-US" sz="1200" b="0" kern="1200" dirty="0" smtClean="0">
                <a:solidFill>
                  <a:schemeClr val="tx1"/>
                </a:solidFill>
                <a:effectLst/>
                <a:latin typeface="+mn-lt"/>
                <a:ea typeface="+mn-ea"/>
                <a:cs typeface="+mn-cs"/>
              </a:rPr>
              <a:t>も、たくさんの被害がでました。</a:t>
            </a:r>
            <a:endParaRPr kumimoji="1" lang="en-US" altLang="ja-JP" sz="1200" b="0" kern="1200" dirty="0" smtClean="0">
              <a:solidFill>
                <a:schemeClr val="tx1"/>
              </a:solidFill>
              <a:effectLst/>
              <a:latin typeface="+mn-lt"/>
              <a:ea typeface="+mn-ea"/>
              <a:cs typeface="+mn-cs"/>
            </a:endParaRPr>
          </a:p>
          <a:p>
            <a:pPr lvl="0"/>
            <a:r>
              <a:rPr kumimoji="1" lang="ja-JP" altLang="en-US" sz="1200" b="0" kern="1200" dirty="0" smtClean="0">
                <a:solidFill>
                  <a:schemeClr val="tx1"/>
                </a:solidFill>
                <a:effectLst/>
                <a:latin typeface="+mn-lt"/>
                <a:ea typeface="+mn-ea"/>
                <a:cs typeface="+mn-cs"/>
              </a:rPr>
              <a:t>牛も鶏も人間と同じ生き物ですから、左の写真のように夏バテしてしまいます。</a:t>
            </a:r>
            <a:endParaRPr kumimoji="1" lang="en-US" altLang="ja-JP" sz="1200" b="0" kern="1200" dirty="0" smtClean="0">
              <a:solidFill>
                <a:schemeClr val="tx1"/>
              </a:solidFill>
              <a:effectLst/>
              <a:latin typeface="+mn-lt"/>
              <a:ea typeface="+mn-ea"/>
              <a:cs typeface="+mn-cs"/>
            </a:endParaRPr>
          </a:p>
          <a:p>
            <a:pPr lvl="0"/>
            <a:r>
              <a:rPr kumimoji="1" lang="ja-JP" altLang="en-US" sz="1200" b="0" kern="1200" dirty="0" smtClean="0">
                <a:solidFill>
                  <a:schemeClr val="tx1"/>
                </a:solidFill>
                <a:effectLst/>
                <a:latin typeface="+mn-lt"/>
                <a:ea typeface="+mn-ea"/>
                <a:cs typeface="+mn-cs"/>
              </a:rPr>
              <a:t>人間も暑すぎると元気がなくなるように、牛も元気がなくなって、美味しい牛乳を出す</a:t>
            </a:r>
            <a:r>
              <a:rPr kumimoji="1" lang="ja-JP" altLang="en-US" sz="1200" kern="1200" dirty="0" smtClean="0">
                <a:solidFill>
                  <a:schemeClr val="tx1"/>
                </a:solidFill>
                <a:effectLst/>
                <a:latin typeface="+mn-lt"/>
                <a:ea typeface="+mn-ea"/>
                <a:cs typeface="+mn-cs"/>
              </a:rPr>
              <a:t>ことができなくなっちゃいます。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lvl="0"/>
            <a:r>
              <a:rPr kumimoji="1" lang="ja-JP" altLang="en-US" sz="1200" b="0" kern="1200" dirty="0" smtClean="0">
                <a:solidFill>
                  <a:schemeClr val="tx1"/>
                </a:solidFill>
                <a:effectLst/>
                <a:latin typeface="+mn-lt"/>
                <a:ea typeface="+mn-ea"/>
                <a:cs typeface="+mn-cs"/>
              </a:rPr>
              <a:t>また、くだものなどにも暑さによる被害がでています。</a:t>
            </a:r>
            <a:endParaRPr kumimoji="1" lang="en-US" altLang="ja-JP" sz="1200" b="0" kern="1200" dirty="0" smtClean="0">
              <a:solidFill>
                <a:schemeClr val="tx1"/>
              </a:solidFill>
              <a:effectLst/>
              <a:latin typeface="+mn-lt"/>
              <a:ea typeface="+mn-ea"/>
              <a:cs typeface="+mn-cs"/>
            </a:endParaRPr>
          </a:p>
          <a:p>
            <a:pPr lvl="0"/>
            <a:r>
              <a:rPr kumimoji="1" lang="ja-JP" altLang="en-US" sz="1200" b="0" kern="1200" dirty="0" smtClean="0">
                <a:solidFill>
                  <a:schemeClr val="tx1"/>
                </a:solidFill>
                <a:effectLst/>
                <a:latin typeface="+mn-lt"/>
                <a:ea typeface="+mn-ea"/>
                <a:cs typeface="+mn-cs"/>
              </a:rPr>
              <a:t>暑さによって、くだものがきれいに色</a:t>
            </a:r>
            <a:r>
              <a:rPr lang="ja-JP" altLang="en-US" b="0" dirty="0" smtClean="0">
                <a:solidFill>
                  <a:schemeClr val="tx1"/>
                </a:solidFill>
              </a:rPr>
              <a:t>付</a:t>
            </a:r>
            <a:r>
              <a:rPr kumimoji="1" lang="ja-JP" altLang="en-US" sz="1200" b="0" kern="1200" dirty="0" smtClean="0">
                <a:solidFill>
                  <a:schemeClr val="tx1"/>
                </a:solidFill>
                <a:effectLst/>
                <a:latin typeface="+mn-lt"/>
                <a:ea typeface="+mn-ea"/>
                <a:cs typeface="+mn-cs"/>
              </a:rPr>
              <a:t>かなくな</a:t>
            </a:r>
            <a:r>
              <a:rPr lang="ja-JP" altLang="en-US" b="0" dirty="0" smtClean="0">
                <a:solidFill>
                  <a:schemeClr val="tx1"/>
                </a:solidFill>
              </a:rPr>
              <a:t>くて売れなくなったり</a:t>
            </a:r>
            <a:r>
              <a:rPr kumimoji="1" lang="ja-JP" altLang="en-US" sz="1200" b="0" kern="1200" dirty="0" smtClean="0">
                <a:solidFill>
                  <a:schemeClr val="tx1"/>
                </a:solidFill>
                <a:effectLst/>
                <a:latin typeface="+mn-lt"/>
                <a:ea typeface="+mn-ea"/>
                <a:cs typeface="+mn-cs"/>
              </a:rPr>
              <a:t>、収穫できる量が減ったり</a:t>
            </a:r>
            <a:r>
              <a:rPr lang="ja-JP" altLang="en-US" b="0" dirty="0" smtClean="0">
                <a:solidFill>
                  <a:schemeClr val="tx1"/>
                </a:solidFill>
              </a:rPr>
              <a:t>して</a:t>
            </a:r>
            <a:r>
              <a:rPr kumimoji="1" lang="ja-JP" altLang="en-US" sz="1200" b="0" kern="1200" dirty="0" smtClean="0">
                <a:solidFill>
                  <a:schemeClr val="tx1"/>
                </a:solidFill>
                <a:effectLst/>
                <a:latin typeface="+mn-lt"/>
                <a:ea typeface="+mn-ea"/>
                <a:cs typeface="+mn-cs"/>
              </a:rPr>
              <a:t>しまいます。</a:t>
            </a:r>
            <a:endParaRPr kumimoji="1" lang="en-US" altLang="ja-JP" sz="1200" b="0" kern="1200" dirty="0" smtClean="0">
              <a:solidFill>
                <a:schemeClr val="tx1"/>
              </a:solidFill>
              <a:effectLst/>
              <a:latin typeface="+mn-lt"/>
              <a:ea typeface="+mn-ea"/>
              <a:cs typeface="+mn-cs"/>
            </a:endParaRPr>
          </a:p>
          <a:p>
            <a:pPr lvl="0"/>
            <a:endParaRPr kumimoji="1" lang="en-US" altLang="ja-JP" sz="1200" b="0" kern="1200" dirty="0" smtClean="0">
              <a:solidFill>
                <a:schemeClr val="tx1"/>
              </a:solidFill>
              <a:effectLst/>
              <a:latin typeface="+mn-lt"/>
              <a:ea typeface="+mn-ea"/>
              <a:cs typeface="+mn-cs"/>
            </a:endParaRPr>
          </a:p>
          <a:p>
            <a:pPr lvl="0"/>
            <a:r>
              <a:rPr lang="ja-JP" altLang="en-US" b="0" dirty="0" smtClean="0">
                <a:solidFill>
                  <a:schemeClr val="tx1"/>
                </a:solidFill>
              </a:rPr>
              <a:t>身近な、様々</a:t>
            </a:r>
            <a:r>
              <a:rPr kumimoji="1" lang="ja-JP" altLang="en-US" sz="1200" b="0" kern="1200" dirty="0" smtClean="0">
                <a:solidFill>
                  <a:schemeClr val="tx1"/>
                </a:solidFill>
                <a:effectLst/>
                <a:latin typeface="+mn-lt"/>
                <a:ea typeface="+mn-ea"/>
                <a:cs typeface="+mn-cs"/>
              </a:rPr>
              <a:t>なところ</a:t>
            </a:r>
            <a:r>
              <a:rPr lang="ja-JP" altLang="en-US" b="0" dirty="0" smtClean="0">
                <a:solidFill>
                  <a:schemeClr val="tx1"/>
                </a:solidFill>
              </a:rPr>
              <a:t>で、すでに気候</a:t>
            </a:r>
            <a:r>
              <a:rPr kumimoji="1" lang="ja-JP" altLang="en-US" sz="1200" b="0" kern="1200" dirty="0" smtClean="0">
                <a:solidFill>
                  <a:schemeClr val="tx1"/>
                </a:solidFill>
                <a:effectLst/>
                <a:latin typeface="+mn-lt"/>
                <a:ea typeface="+mn-ea"/>
                <a:cs typeface="+mn-cs"/>
              </a:rPr>
              <a:t>変動の影響が</a:t>
            </a:r>
            <a:r>
              <a:rPr lang="ja-JP" altLang="en-US" b="0" dirty="0" smtClean="0">
                <a:solidFill>
                  <a:schemeClr val="tx1"/>
                </a:solidFill>
              </a:rPr>
              <a:t>出て</a:t>
            </a:r>
            <a:r>
              <a:rPr kumimoji="1" lang="ja-JP" altLang="en-US" sz="1200" b="0" kern="1200" dirty="0" smtClean="0">
                <a:solidFill>
                  <a:schemeClr val="tx1"/>
                </a:solidFill>
                <a:effectLst/>
                <a:latin typeface="+mn-lt"/>
                <a:ea typeface="+mn-ea"/>
                <a:cs typeface="+mn-cs"/>
              </a:rPr>
              <a:t>いるんです。</a:t>
            </a:r>
            <a:endParaRPr kumimoji="1" lang="en-US" altLang="ja-JP" sz="1200" b="0" kern="1200" dirty="0" smtClean="0">
              <a:solidFill>
                <a:schemeClr val="tx1"/>
              </a:solidFill>
              <a:effectLst/>
              <a:latin typeface="+mn-lt"/>
              <a:ea typeface="+mn-ea"/>
              <a:cs typeface="+mn-cs"/>
            </a:endParaRPr>
          </a:p>
          <a:p>
            <a:pPr lvl="0"/>
            <a:endParaRPr kumimoji="1" lang="en-US" altLang="ja-JP" sz="1200" b="0" kern="1200" dirty="0" smtClean="0">
              <a:solidFill>
                <a:schemeClr val="tx1"/>
              </a:solidFill>
              <a:effectLst/>
              <a:latin typeface="+mn-lt"/>
              <a:ea typeface="+mn-ea"/>
              <a:cs typeface="+mn-cs"/>
            </a:endParaRPr>
          </a:p>
          <a:p>
            <a:r>
              <a:rPr kumimoji="1" lang="ja-JP" altLang="ja-JP" sz="1200" b="0" kern="1200" dirty="0" smtClean="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23</a:t>
            </a:fld>
            <a:endParaRPr kumimoji="1" lang="ja-JP" altLang="en-US"/>
          </a:p>
        </p:txBody>
      </p:sp>
    </p:spTree>
    <p:extLst>
      <p:ext uri="{BB962C8B-B14F-4D97-AF65-F5344CB8AC3E}">
        <p14:creationId xmlns:p14="http://schemas.microsoft.com/office/powerpoint/2010/main" val="372571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kumimoji="1" lang="ja-JP" altLang="en-US" sz="1200" b="0" kern="1200" dirty="0">
                <a:solidFill>
                  <a:schemeClr val="tx1"/>
                </a:solidFill>
                <a:effectLst/>
                <a:latin typeface="+mn-lt"/>
                <a:ea typeface="+mn-ea"/>
                <a:cs typeface="+mn-cs"/>
              </a:rPr>
              <a:t>左の</a:t>
            </a:r>
            <a:r>
              <a:rPr kumimoji="1" lang="ja-JP" altLang="ja-JP" sz="1200" b="0" kern="1200" dirty="0">
                <a:solidFill>
                  <a:schemeClr val="tx1"/>
                </a:solidFill>
                <a:effectLst/>
                <a:latin typeface="+mn-lt"/>
                <a:ea typeface="+mn-ea"/>
                <a:cs typeface="+mn-cs"/>
              </a:rPr>
              <a:t>写真は</a:t>
            </a:r>
            <a:r>
              <a:rPr kumimoji="1" lang="ja-JP" altLang="en-US"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2019</a:t>
            </a:r>
            <a:r>
              <a:rPr kumimoji="1" lang="ja-JP" altLang="ja-JP" sz="1200" b="0" kern="1200" dirty="0">
                <a:solidFill>
                  <a:schemeClr val="tx1"/>
                </a:solidFill>
                <a:effectLst/>
                <a:latin typeface="+mn-lt"/>
                <a:ea typeface="+mn-ea"/>
                <a:cs typeface="+mn-cs"/>
              </a:rPr>
              <a:t>年の</a:t>
            </a:r>
            <a:r>
              <a:rPr kumimoji="1" lang="en-US" altLang="ja-JP" sz="1200" b="0" kern="1200" dirty="0">
                <a:solidFill>
                  <a:schemeClr val="tx1"/>
                </a:solidFill>
                <a:effectLst/>
                <a:latin typeface="+mn-lt"/>
                <a:ea typeface="+mn-ea"/>
                <a:cs typeface="+mn-cs"/>
              </a:rPr>
              <a:t>10</a:t>
            </a:r>
            <a:r>
              <a:rPr kumimoji="1" lang="ja-JP" altLang="ja-JP" sz="1200" b="0" kern="1200" dirty="0">
                <a:solidFill>
                  <a:schemeClr val="tx1"/>
                </a:solidFill>
                <a:effectLst/>
                <a:latin typeface="+mn-lt"/>
                <a:ea typeface="+mn-ea"/>
                <a:cs typeface="+mn-cs"/>
              </a:rPr>
              <a:t>月に来た台風の時の雨雲</a:t>
            </a:r>
            <a:r>
              <a:rPr lang="ja-JP" altLang="ja-JP" b="0" dirty="0">
                <a:solidFill>
                  <a:schemeClr val="tx1"/>
                </a:solidFill>
              </a:rPr>
              <a:t>レーダーで</a:t>
            </a:r>
            <a:r>
              <a:rPr kumimoji="1" lang="ja-JP" altLang="en-US" sz="1200" b="0" kern="1200" dirty="0">
                <a:solidFill>
                  <a:schemeClr val="tx1"/>
                </a:solidFill>
                <a:effectLst/>
              </a:rPr>
              <a:t>す。</a:t>
            </a:r>
            <a:endParaRPr kumimoji="1" lang="en-US" altLang="ja-JP" sz="1200" b="0" kern="1200" dirty="0">
              <a:solidFill>
                <a:schemeClr val="tx1"/>
              </a:solidFill>
              <a:effectLst/>
            </a:endParaRPr>
          </a:p>
          <a:p>
            <a:pPr lvl="0">
              <a:defRPr/>
            </a:pPr>
            <a:r>
              <a:rPr kumimoji="1" lang="ja-JP" altLang="ja-JP" sz="1200" b="0" kern="1200" dirty="0">
                <a:solidFill>
                  <a:schemeClr val="tx1"/>
                </a:solidFill>
                <a:effectLst/>
                <a:latin typeface="+mn-lt"/>
                <a:ea typeface="+mn-ea"/>
                <a:cs typeface="+mn-cs"/>
              </a:rPr>
              <a:t>ピンク</a:t>
            </a:r>
            <a:r>
              <a:rPr kumimoji="1" lang="ja-JP" altLang="en-US" sz="1200" b="0" kern="1200" dirty="0">
                <a:solidFill>
                  <a:schemeClr val="tx1"/>
                </a:solidFill>
                <a:effectLst/>
                <a:latin typeface="+mn-lt"/>
                <a:ea typeface="+mn-ea"/>
                <a:cs typeface="+mn-cs"/>
              </a:rPr>
              <a:t>色の部分</a:t>
            </a:r>
            <a:r>
              <a:rPr kumimoji="1" lang="ja-JP" altLang="ja-JP" sz="1200" b="0" kern="1200" dirty="0">
                <a:solidFill>
                  <a:schemeClr val="tx1"/>
                </a:solidFill>
                <a:effectLst/>
                <a:latin typeface="+mn-lt"/>
                <a:ea typeface="+mn-ea"/>
                <a:cs typeface="+mn-cs"/>
              </a:rPr>
              <a:t>が</a:t>
            </a:r>
            <a:r>
              <a:rPr lang="ja-JP" altLang="en-US" b="0" dirty="0">
                <a:solidFill>
                  <a:schemeClr val="tx1"/>
                </a:solidFill>
              </a:rPr>
              <a:t>、</a:t>
            </a:r>
            <a:r>
              <a:rPr kumimoji="1" lang="ja-JP" altLang="ja-JP" sz="1200" b="0" kern="1200" dirty="0">
                <a:solidFill>
                  <a:schemeClr val="tx1"/>
                </a:solidFill>
                <a:effectLst/>
                <a:latin typeface="+mn-lt"/>
                <a:ea typeface="+mn-ea"/>
                <a:cs typeface="+mn-cs"/>
              </a:rPr>
              <a:t>さっきの</a:t>
            </a:r>
            <a:r>
              <a:rPr kumimoji="1" lang="ja-JP" altLang="en-US" sz="1200" b="0" kern="1200" dirty="0">
                <a:solidFill>
                  <a:schemeClr val="tx1"/>
                </a:solidFill>
                <a:effectLst/>
                <a:latin typeface="+mn-lt"/>
                <a:ea typeface="+mn-ea"/>
                <a:cs typeface="+mn-cs"/>
              </a:rPr>
              <a:t>写真のような</a:t>
            </a:r>
            <a:r>
              <a:rPr kumimoji="1" lang="ja-JP" altLang="ja-JP" sz="1200" b="0" kern="1200" dirty="0">
                <a:solidFill>
                  <a:schemeClr val="tx1"/>
                </a:solidFill>
                <a:effectLst/>
                <a:latin typeface="+mn-lt"/>
                <a:ea typeface="+mn-ea"/>
                <a:cs typeface="+mn-cs"/>
              </a:rPr>
              <a:t>バケツをひっくり返したような雨</a:t>
            </a:r>
            <a:r>
              <a:rPr lang="ja-JP" altLang="en-US" b="0" dirty="0">
                <a:solidFill>
                  <a:schemeClr val="tx1"/>
                </a:solidFill>
              </a:rPr>
              <a:t>が降った場所で</a:t>
            </a:r>
            <a:r>
              <a:rPr kumimoji="1" lang="ja-JP" altLang="ja-JP" sz="1200" b="0" kern="1200" dirty="0">
                <a:solidFill>
                  <a:schemeClr val="tx1"/>
                </a:solidFill>
                <a:effectLst/>
                <a:latin typeface="+mn-lt"/>
                <a:ea typeface="+mn-ea"/>
                <a:cs typeface="+mn-cs"/>
              </a:rPr>
              <a:t>、赤色</a:t>
            </a:r>
            <a:r>
              <a:rPr lang="ja-JP" altLang="en-US" b="0" dirty="0">
                <a:solidFill>
                  <a:schemeClr val="tx1"/>
                </a:solidFill>
              </a:rPr>
              <a:t>の部分</a:t>
            </a:r>
            <a:r>
              <a:rPr kumimoji="1" lang="ja-JP" altLang="ja-JP" sz="1200" b="0" kern="1200" dirty="0">
                <a:solidFill>
                  <a:schemeClr val="tx1"/>
                </a:solidFill>
                <a:effectLst/>
                <a:latin typeface="+mn-lt"/>
                <a:ea typeface="+mn-ea"/>
                <a:cs typeface="+mn-cs"/>
              </a:rPr>
              <a:t>がそれよりすごい、滝のような雨が降った場所です。</a:t>
            </a:r>
            <a:endParaRPr kumimoji="1" lang="en-US" altLang="ja-JP" sz="1200" b="0" kern="1200" dirty="0">
              <a:solidFill>
                <a:schemeClr val="tx1"/>
              </a:solidFill>
              <a:effectLst/>
              <a:latin typeface="+mn-lt"/>
              <a:ea typeface="+mn-ea"/>
              <a:cs typeface="+mn-cs"/>
            </a:endParaRPr>
          </a:p>
          <a:p>
            <a:pPr lvl="0">
              <a:defRPr/>
            </a:pPr>
            <a:r>
              <a:rPr kumimoji="1" lang="ja-JP" altLang="en-US" sz="1200" b="0" kern="1200" dirty="0">
                <a:solidFill>
                  <a:schemeClr val="tx1"/>
                </a:solidFill>
                <a:effectLst/>
                <a:latin typeface="+mn-lt"/>
                <a:ea typeface="+mn-ea"/>
                <a:cs typeface="+mn-cs"/>
              </a:rPr>
              <a:t>栃木県の周りの県でも、たくさん</a:t>
            </a:r>
            <a:r>
              <a:rPr kumimoji="1" lang="ja-JP" altLang="ja-JP" sz="1200" b="0" kern="1200" dirty="0">
                <a:solidFill>
                  <a:schemeClr val="tx1"/>
                </a:solidFill>
                <a:effectLst/>
                <a:latin typeface="+mn-lt"/>
                <a:ea typeface="+mn-ea"/>
                <a:cs typeface="+mn-cs"/>
              </a:rPr>
              <a:t>雨が降</a:t>
            </a:r>
            <a:r>
              <a:rPr kumimoji="1" lang="ja-JP" altLang="en-US" sz="1200" b="0" kern="1200" dirty="0">
                <a:solidFill>
                  <a:schemeClr val="tx1"/>
                </a:solidFill>
                <a:effectLst/>
                <a:latin typeface="+mn-lt"/>
                <a:ea typeface="+mn-ea"/>
                <a:cs typeface="+mn-cs"/>
              </a:rPr>
              <a:t>り</a:t>
            </a:r>
            <a:r>
              <a:rPr kumimoji="1" lang="ja-JP" altLang="ja-JP" sz="1200" b="0" kern="1200" dirty="0">
                <a:solidFill>
                  <a:schemeClr val="tx1"/>
                </a:solidFill>
                <a:effectLst/>
                <a:latin typeface="+mn-lt"/>
                <a:ea typeface="+mn-ea"/>
                <a:cs typeface="+mn-cs"/>
              </a:rPr>
              <a:t>ました。</a:t>
            </a:r>
          </a:p>
          <a:p>
            <a:r>
              <a:rPr kumimoji="1" lang="ja-JP" altLang="en-US" sz="1200" b="0" kern="1200" dirty="0">
                <a:solidFill>
                  <a:schemeClr val="tx1"/>
                </a:solidFill>
                <a:effectLst/>
                <a:latin typeface="+mn-lt"/>
                <a:ea typeface="+mn-ea"/>
                <a:cs typeface="+mn-cs"/>
              </a:rPr>
              <a:t>栃木県では</a:t>
            </a:r>
            <a:r>
              <a:rPr kumimoji="1" lang="ja-JP" altLang="ja-JP" sz="1200" b="0" kern="1200" dirty="0">
                <a:solidFill>
                  <a:schemeClr val="tx1"/>
                </a:solidFill>
                <a:effectLst/>
                <a:latin typeface="+mn-lt"/>
                <a:ea typeface="+mn-ea"/>
                <a:cs typeface="+mn-cs"/>
              </a:rPr>
              <a:t>台風</a:t>
            </a:r>
            <a:r>
              <a:rPr lang="ja-JP" altLang="en-US" b="0" dirty="0">
                <a:solidFill>
                  <a:schemeClr val="tx1"/>
                </a:solidFill>
              </a:rPr>
              <a:t>が降らせた雨</a:t>
            </a:r>
            <a:r>
              <a:rPr kumimoji="1" lang="ja-JP" altLang="en-US" sz="1200" b="0" kern="1200" dirty="0">
                <a:solidFill>
                  <a:schemeClr val="tx1"/>
                </a:solidFill>
                <a:effectLst/>
                <a:latin typeface="+mn-lt"/>
                <a:ea typeface="+mn-ea"/>
                <a:cs typeface="+mn-cs"/>
              </a:rPr>
              <a:t>で</a:t>
            </a:r>
            <a:r>
              <a:rPr kumimoji="1" lang="ja-JP" altLang="ja-JP" sz="1200" b="0" kern="1200" dirty="0">
                <a:solidFill>
                  <a:schemeClr val="tx1"/>
                </a:solidFill>
                <a:effectLst/>
                <a:latin typeface="+mn-lt"/>
                <a:ea typeface="+mn-ea"/>
                <a:cs typeface="+mn-cs"/>
              </a:rPr>
              <a:t>川がはんらんして、</a:t>
            </a:r>
            <a:r>
              <a:rPr lang="ja-JP" altLang="en-US" b="0" dirty="0">
                <a:solidFill>
                  <a:schemeClr val="tx1"/>
                </a:solidFill>
              </a:rPr>
              <a:t>右の写真のように</a:t>
            </a:r>
            <a:r>
              <a:rPr kumimoji="1" lang="ja-JP" altLang="ja-JP" sz="1200" b="0" kern="1200" dirty="0">
                <a:solidFill>
                  <a:schemeClr val="tx1"/>
                </a:solidFill>
                <a:effectLst/>
                <a:latin typeface="+mn-lt"/>
                <a:ea typeface="+mn-ea"/>
                <a:cs typeface="+mn-cs"/>
              </a:rPr>
              <a:t>大きな災害になりました。</a:t>
            </a:r>
          </a:p>
          <a:p>
            <a:r>
              <a:rPr kumimoji="1" lang="ja-JP" altLang="ja-JP" sz="1200" b="0" kern="1200" dirty="0">
                <a:solidFill>
                  <a:schemeClr val="tx1"/>
                </a:solidFill>
                <a:effectLst/>
                <a:latin typeface="+mn-lt"/>
                <a:ea typeface="+mn-ea"/>
                <a:cs typeface="+mn-cs"/>
              </a:rPr>
              <a:t>（クリック）</a:t>
            </a:r>
          </a:p>
          <a:p>
            <a:endParaRPr kumimoji="1" lang="en-US" altLang="ja-JP"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24</a:t>
            </a:fld>
            <a:endParaRPr kumimoji="1" lang="ja-JP" altLang="en-US"/>
          </a:p>
        </p:txBody>
      </p:sp>
    </p:spTree>
    <p:extLst>
      <p:ext uri="{BB962C8B-B14F-4D97-AF65-F5344CB8AC3E}">
        <p14:creationId xmlns:p14="http://schemas.microsoft.com/office/powerpoint/2010/main" val="1993896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6"/>
            <a:ext cx="5445760" cy="4172451"/>
          </a:xfrm>
        </p:spPr>
        <p:txBody>
          <a:bodyPr/>
          <a:lstStyle/>
          <a:p>
            <a:r>
              <a:rPr kumimoji="1" lang="ja-JP" altLang="ja-JP" sz="1200" kern="1200" dirty="0" smtClean="0">
                <a:solidFill>
                  <a:schemeClr val="tx1"/>
                </a:solidFill>
                <a:effectLst/>
                <a:latin typeface="+mn-lt"/>
                <a:ea typeface="+mn-ea"/>
                <a:cs typeface="+mn-cs"/>
              </a:rPr>
              <a:t>では、未来の気候はどうなるのか、動画で</a:t>
            </a:r>
            <a:r>
              <a:rPr kumimoji="1" lang="en-US" altLang="ja-JP" sz="1200" kern="1200" dirty="0" smtClean="0">
                <a:solidFill>
                  <a:schemeClr val="tx1"/>
                </a:solidFill>
                <a:effectLst/>
                <a:latin typeface="+mn-lt"/>
                <a:ea typeface="+mn-ea"/>
                <a:cs typeface="+mn-cs"/>
              </a:rPr>
              <a:t>2100</a:t>
            </a:r>
            <a:r>
              <a:rPr kumimoji="1" lang="ja-JP" altLang="ja-JP" sz="1200" kern="1200" dirty="0" smtClean="0">
                <a:solidFill>
                  <a:schemeClr val="tx1"/>
                </a:solidFill>
                <a:effectLst/>
                <a:latin typeface="+mn-lt"/>
                <a:ea typeface="+mn-ea"/>
                <a:cs typeface="+mn-cs"/>
              </a:rPr>
              <a:t>年の天気予報を見てまし</a:t>
            </a:r>
            <a:r>
              <a:rPr kumimoji="1" lang="ja-JP" altLang="ja-JP" sz="1200" kern="1200" dirty="0" err="1" smtClean="0">
                <a:solidFill>
                  <a:schemeClr val="tx1"/>
                </a:solidFill>
                <a:effectLst/>
                <a:latin typeface="+mn-lt"/>
                <a:ea typeface="+mn-ea"/>
                <a:cs typeface="+mn-cs"/>
              </a:rPr>
              <a:t>ょう</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５分ちょっとの動画です。</a:t>
            </a:r>
          </a:p>
          <a:p>
            <a:r>
              <a:rPr kumimoji="1" lang="ja-JP" altLang="ja-JP" sz="1200" kern="1200" dirty="0" smtClean="0">
                <a:solidFill>
                  <a:schemeClr val="tx1"/>
                </a:solidFill>
                <a:effectLst/>
                <a:latin typeface="+mn-lt"/>
                <a:ea typeface="+mn-ea"/>
                <a:cs typeface="+mn-cs"/>
              </a:rPr>
              <a:t>（クリック）</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動画</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今の天気予報と何が違っていましたか。</a:t>
            </a:r>
          </a:p>
          <a:p>
            <a:r>
              <a:rPr kumimoji="1" lang="ja-JP" altLang="ja-JP" sz="1200" kern="1200" dirty="0" smtClean="0">
                <a:solidFill>
                  <a:schemeClr val="tx1"/>
                </a:solidFill>
                <a:effectLst/>
                <a:latin typeface="+mn-lt"/>
                <a:ea typeface="+mn-ea"/>
                <a:cs typeface="+mn-cs"/>
              </a:rPr>
              <a:t>（少し時間をおく）</a:t>
            </a:r>
          </a:p>
          <a:p>
            <a:r>
              <a:rPr kumimoji="1" lang="ja-JP" altLang="ja-JP" sz="1200" kern="1200" dirty="0" smtClean="0">
                <a:solidFill>
                  <a:schemeClr val="tx1"/>
                </a:solidFill>
                <a:effectLst/>
                <a:latin typeface="+mn-lt"/>
                <a:ea typeface="+mn-ea"/>
                <a:cs typeface="+mn-cs"/>
              </a:rPr>
              <a:t>最高気温が</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℃を超える「猛暑」よりもすさまじい「激暑」って言っていたことに気づきましたか。</a:t>
            </a:r>
          </a:p>
          <a:p>
            <a:r>
              <a:rPr kumimoji="1" lang="ja-JP" altLang="ja-JP" sz="1200" kern="1200" dirty="0" smtClean="0">
                <a:solidFill>
                  <a:schemeClr val="tx1"/>
                </a:solidFill>
                <a:effectLst/>
                <a:latin typeface="+mn-lt"/>
                <a:ea typeface="+mn-ea"/>
                <a:cs typeface="+mn-cs"/>
              </a:rPr>
              <a:t>台風は中心気圧が小さいほど強いですが、台風の気圧が</a:t>
            </a:r>
            <a:r>
              <a:rPr kumimoji="1" lang="en-US" altLang="ja-JP" sz="1200" kern="1200" dirty="0" smtClean="0">
                <a:solidFill>
                  <a:schemeClr val="tx1"/>
                </a:solidFill>
                <a:effectLst/>
                <a:latin typeface="+mn-lt"/>
                <a:ea typeface="+mn-ea"/>
                <a:cs typeface="+mn-cs"/>
              </a:rPr>
              <a:t>870hPa</a:t>
            </a:r>
            <a:r>
              <a:rPr kumimoji="1" lang="ja-JP" altLang="ja-JP" sz="1200" kern="1200" dirty="0" err="1" smtClean="0">
                <a:solidFill>
                  <a:schemeClr val="tx1"/>
                </a:solidFill>
                <a:effectLst/>
                <a:latin typeface="+mn-lt"/>
                <a:ea typeface="+mn-ea"/>
                <a:cs typeface="+mn-cs"/>
              </a:rPr>
              <a:t>って</a:t>
            </a:r>
            <a:r>
              <a:rPr kumimoji="1" lang="ja-JP" altLang="ja-JP" sz="1200" kern="1200" dirty="0" smtClean="0">
                <a:solidFill>
                  <a:schemeClr val="tx1"/>
                </a:solidFill>
                <a:effectLst/>
                <a:latin typeface="+mn-lt"/>
                <a:ea typeface="+mn-ea"/>
                <a:cs typeface="+mn-cs"/>
              </a:rPr>
              <a:t>言っていました、ね。栃木県で大きな被害が出た</a:t>
            </a:r>
            <a:r>
              <a:rPr kumimoji="1" lang="en-US" altLang="ja-JP" sz="1200" kern="1200" dirty="0" smtClean="0">
                <a:solidFill>
                  <a:schemeClr val="tx1"/>
                </a:solidFill>
                <a:effectLst/>
                <a:latin typeface="+mn-lt"/>
                <a:ea typeface="+mn-ea"/>
                <a:cs typeface="+mn-cs"/>
              </a:rPr>
              <a:t>2019</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月の台風は</a:t>
            </a:r>
            <a:r>
              <a:rPr kumimoji="1" lang="en-US" altLang="ja-JP" sz="1200" kern="1200" dirty="0" smtClean="0">
                <a:solidFill>
                  <a:schemeClr val="tx1"/>
                </a:solidFill>
                <a:effectLst/>
                <a:latin typeface="+mn-lt"/>
                <a:ea typeface="+mn-ea"/>
                <a:cs typeface="+mn-cs"/>
              </a:rPr>
              <a:t>915hPa</a:t>
            </a:r>
            <a:r>
              <a:rPr kumimoji="1" lang="ja-JP" altLang="ja-JP" sz="1200" kern="1200" dirty="0" err="1" smtClean="0">
                <a:solidFill>
                  <a:schemeClr val="tx1"/>
                </a:solidFill>
                <a:effectLst/>
                <a:latin typeface="+mn-lt"/>
                <a:ea typeface="+mn-ea"/>
                <a:cs typeface="+mn-cs"/>
              </a:rPr>
              <a:t>だったので</a:t>
            </a:r>
            <a:r>
              <a:rPr kumimoji="1" lang="ja-JP" altLang="ja-JP" sz="1200" kern="1200" dirty="0" smtClean="0">
                <a:solidFill>
                  <a:schemeClr val="tx1"/>
                </a:solidFill>
                <a:effectLst/>
                <a:latin typeface="+mn-lt"/>
                <a:ea typeface="+mn-ea"/>
                <a:cs typeface="+mn-cs"/>
              </a:rPr>
              <a:t>、それよりも強い「台風」が来るということですね。</a:t>
            </a:r>
          </a:p>
          <a:p>
            <a:r>
              <a:rPr kumimoji="1" lang="ja-JP" altLang="ja-JP" sz="1200" kern="1200" dirty="0" smtClean="0">
                <a:solidFill>
                  <a:schemeClr val="tx1"/>
                </a:solidFill>
                <a:effectLst/>
                <a:latin typeface="+mn-lt"/>
                <a:ea typeface="+mn-ea"/>
                <a:cs typeface="+mn-cs"/>
              </a:rPr>
              <a:t>それと、風速</a:t>
            </a:r>
            <a:r>
              <a:rPr kumimoji="1" lang="en-US" altLang="ja-JP" sz="1200" kern="1200" dirty="0" smtClean="0">
                <a:solidFill>
                  <a:schemeClr val="tx1"/>
                </a:solidFill>
                <a:effectLst/>
                <a:latin typeface="+mn-lt"/>
                <a:ea typeface="+mn-ea"/>
                <a:cs typeface="+mn-cs"/>
              </a:rPr>
              <a:t>90m/s</a:t>
            </a:r>
            <a:r>
              <a:rPr kumimoji="1" lang="ja-JP" altLang="ja-JP" sz="1200" kern="1200" dirty="0" err="1" smtClean="0">
                <a:solidFill>
                  <a:schemeClr val="tx1"/>
                </a:solidFill>
                <a:effectLst/>
                <a:latin typeface="+mn-lt"/>
                <a:ea typeface="+mn-ea"/>
                <a:cs typeface="+mn-cs"/>
              </a:rPr>
              <a:t>って</a:t>
            </a:r>
            <a:r>
              <a:rPr kumimoji="1" lang="ja-JP" altLang="ja-JP" sz="1200" kern="1200" dirty="0" smtClean="0">
                <a:solidFill>
                  <a:schemeClr val="tx1"/>
                </a:solidFill>
                <a:effectLst/>
                <a:latin typeface="+mn-lt"/>
                <a:ea typeface="+mn-ea"/>
                <a:cs typeface="+mn-cs"/>
              </a:rPr>
              <a:t>言ってましたね、風速</a:t>
            </a:r>
            <a:r>
              <a:rPr kumimoji="1" lang="en-US" altLang="ja-JP" sz="1200" kern="1200" dirty="0" smtClean="0">
                <a:solidFill>
                  <a:schemeClr val="tx1"/>
                </a:solidFill>
                <a:effectLst/>
                <a:latin typeface="+mn-lt"/>
                <a:ea typeface="+mn-ea"/>
                <a:cs typeface="+mn-cs"/>
              </a:rPr>
              <a:t>90m/s</a:t>
            </a:r>
            <a:r>
              <a:rPr kumimoji="1" lang="ja-JP" altLang="ja-JP" sz="1200" kern="1200" dirty="0" smtClean="0">
                <a:solidFill>
                  <a:schemeClr val="tx1"/>
                </a:solidFill>
                <a:effectLst/>
                <a:latin typeface="+mn-lt"/>
                <a:ea typeface="+mn-ea"/>
                <a:cs typeface="+mn-cs"/>
              </a:rPr>
              <a:t>は時速にすると</a:t>
            </a:r>
            <a:r>
              <a:rPr kumimoji="1" lang="en-US" altLang="ja-JP" sz="1200" kern="1200" dirty="0" smtClean="0">
                <a:solidFill>
                  <a:schemeClr val="tx1"/>
                </a:solidFill>
                <a:effectLst/>
                <a:latin typeface="+mn-lt"/>
                <a:ea typeface="+mn-ea"/>
                <a:cs typeface="+mn-cs"/>
              </a:rPr>
              <a:t>300km</a:t>
            </a:r>
            <a:r>
              <a:rPr kumimoji="1" lang="ja-JP" altLang="ja-JP" sz="1200" kern="1200" dirty="0" smtClean="0">
                <a:solidFill>
                  <a:schemeClr val="tx1"/>
                </a:solidFill>
                <a:effectLst/>
                <a:latin typeface="+mn-lt"/>
                <a:ea typeface="+mn-ea"/>
                <a:cs typeface="+mn-cs"/>
              </a:rPr>
              <a:t>位です。新幹線くらいの速さで風がぶつかってくるということですね。どれくらいすごいかというと、家の屋根が飛ばされたり、車も宙に浮いて飛ばされたりしてしまうくらいです。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このままでは、</a:t>
            </a:r>
            <a:r>
              <a:rPr kumimoji="1" lang="en-US" altLang="ja-JP" sz="1200" kern="1200" dirty="0" smtClean="0">
                <a:solidFill>
                  <a:schemeClr val="tx1"/>
                </a:solidFill>
                <a:effectLst/>
                <a:latin typeface="+mn-lt"/>
                <a:ea typeface="+mn-ea"/>
                <a:cs typeface="+mn-cs"/>
              </a:rPr>
              <a:t>2100</a:t>
            </a:r>
            <a:r>
              <a:rPr kumimoji="1" lang="ja-JP" altLang="ja-JP" sz="1200" kern="1200" dirty="0" smtClean="0">
                <a:solidFill>
                  <a:schemeClr val="tx1"/>
                </a:solidFill>
                <a:effectLst/>
                <a:latin typeface="+mn-lt"/>
                <a:ea typeface="+mn-ea"/>
                <a:cs typeface="+mn-cs"/>
              </a:rPr>
              <a:t>年には、こんな恐ろしい天気予報が普通に流れるようになってしまうかもしれないです。</a:t>
            </a:r>
          </a:p>
          <a:p>
            <a:r>
              <a:rPr kumimoji="1" lang="ja-JP" altLang="ja-JP" sz="1200" kern="1200" dirty="0" smtClean="0">
                <a:solidFill>
                  <a:schemeClr val="tx1"/>
                </a:solidFill>
                <a:effectLst/>
                <a:latin typeface="+mn-lt"/>
                <a:ea typeface="+mn-ea"/>
                <a:cs typeface="+mn-cs"/>
              </a:rPr>
              <a:t>（クリック）</a:t>
            </a:r>
          </a:p>
          <a:p>
            <a:r>
              <a:rPr kumimoji="1" lang="ja-JP" altLang="ja-JP" sz="1200" kern="120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25</a:t>
            </a:fld>
            <a:endParaRPr kumimoji="1" lang="ja-JP" altLang="en-US"/>
          </a:p>
        </p:txBody>
      </p:sp>
    </p:spTree>
    <p:extLst>
      <p:ext uri="{BB962C8B-B14F-4D97-AF65-F5344CB8AC3E}">
        <p14:creationId xmlns:p14="http://schemas.microsoft.com/office/powerpoint/2010/main" val="236411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次は、なぜこのように気候が変わってきたのか、どうしたらいいのかのお話をしますが、ここでいったん休憩をとります</a:t>
            </a:r>
            <a:r>
              <a:rPr kumimoji="1" lang="ja-JP" altLang="ja-JP" sz="1200" b="0" kern="1200" dirty="0" smtClean="0">
                <a:solidFill>
                  <a:schemeClr val="tx1"/>
                </a:solidFill>
                <a:effectLst/>
                <a:latin typeface="+mn-lt"/>
                <a:ea typeface="+mn-ea"/>
                <a:cs typeface="+mn-cs"/>
              </a:rPr>
              <a:t>。</a:t>
            </a:r>
            <a:endParaRPr kumimoji="1" lang="en-US" altLang="ja-JP" sz="1200" b="0" kern="1200" dirty="0" smtClean="0">
              <a:solidFill>
                <a:schemeClr val="tx1"/>
              </a:solidFill>
              <a:effectLst/>
              <a:latin typeface="+mn-lt"/>
              <a:ea typeface="+mn-ea"/>
              <a:cs typeface="+mn-cs"/>
            </a:endParaRPr>
          </a:p>
          <a:p>
            <a:r>
              <a:rPr kumimoji="1" lang="ja-JP" altLang="ja-JP" sz="1200" b="0" kern="1200" dirty="0" smtClean="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休憩）</a:t>
            </a:r>
          </a:p>
          <a:p>
            <a:r>
              <a:rPr kumimoji="1" lang="ja-JP" altLang="ja-JP" sz="1200" b="0" kern="1200" dirty="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26</a:t>
            </a:fld>
            <a:endParaRPr kumimoji="1" lang="ja-JP" altLang="en-US"/>
          </a:p>
        </p:txBody>
      </p:sp>
    </p:spTree>
    <p:extLst>
      <p:ext uri="{BB962C8B-B14F-4D97-AF65-F5344CB8AC3E}">
        <p14:creationId xmlns:p14="http://schemas.microsoft.com/office/powerpoint/2010/main" val="261623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では次</a:t>
            </a:r>
            <a:r>
              <a:rPr kumimoji="1" lang="ja-JP" altLang="en-US" sz="1200" kern="1200" dirty="0">
                <a:solidFill>
                  <a:schemeClr val="tx1"/>
                </a:solidFill>
                <a:effectLst/>
                <a:latin typeface="+mn-lt"/>
                <a:ea typeface="+mn-ea"/>
                <a:cs typeface="+mn-cs"/>
              </a:rPr>
              <a:t>は、くらしの変化と地球温暖化についてです。</a:t>
            </a:r>
            <a:endParaRPr kumimoji="1" lang="ja-JP" altLang="ja-JP" sz="1200" strike="dblStrike" kern="1200" dirty="0">
              <a:solidFill>
                <a:srgbClr val="FF0000"/>
              </a:solidFill>
              <a:effectLst/>
            </a:endParaRP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27</a:t>
            </a:fld>
            <a:endParaRPr kumimoji="1" lang="ja-JP" altLang="en-US"/>
          </a:p>
        </p:txBody>
      </p:sp>
    </p:spTree>
    <p:extLst>
      <p:ext uri="{BB962C8B-B14F-4D97-AF65-F5344CB8AC3E}">
        <p14:creationId xmlns:p14="http://schemas.microsoft.com/office/powerpoint/2010/main" val="1769455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さっきの時間では</a:t>
            </a:r>
            <a:r>
              <a:rPr kumimoji="1" lang="ja-JP" altLang="en-US" sz="1200" b="0" kern="1200" dirty="0">
                <a:solidFill>
                  <a:schemeClr val="tx1"/>
                </a:solidFill>
                <a:effectLst/>
                <a:latin typeface="+mn-lt"/>
                <a:ea typeface="+mn-ea"/>
                <a:cs typeface="+mn-cs"/>
              </a:rPr>
              <a:t>、昔と比べて</a:t>
            </a:r>
            <a:r>
              <a:rPr kumimoji="1" lang="ja-JP" altLang="ja-JP" sz="1200" b="0" kern="1200" dirty="0">
                <a:solidFill>
                  <a:schemeClr val="tx1"/>
                </a:solidFill>
                <a:effectLst/>
                <a:latin typeface="+mn-lt"/>
                <a:ea typeface="+mn-ea"/>
                <a:cs typeface="+mn-cs"/>
              </a:rPr>
              <a:t>気候がどのように変わってきたか、</a:t>
            </a:r>
            <a:r>
              <a:rPr kumimoji="1" lang="ja-JP" altLang="en-US" sz="1200" b="0" kern="1200" dirty="0">
                <a:solidFill>
                  <a:schemeClr val="tx1"/>
                </a:solidFill>
                <a:effectLst/>
                <a:latin typeface="+mn-lt"/>
                <a:ea typeface="+mn-ea"/>
                <a:cs typeface="+mn-cs"/>
              </a:rPr>
              <a:t>未来の気候は</a:t>
            </a:r>
            <a:r>
              <a:rPr kumimoji="1" lang="ja-JP" altLang="ja-JP" sz="1200" b="0" kern="1200" dirty="0">
                <a:solidFill>
                  <a:schemeClr val="tx1"/>
                </a:solidFill>
                <a:effectLst/>
                <a:latin typeface="+mn-lt"/>
                <a:ea typeface="+mn-ea"/>
                <a:cs typeface="+mn-cs"/>
              </a:rPr>
              <a:t>どう変わるか</a:t>
            </a:r>
            <a:r>
              <a:rPr kumimoji="1" lang="ja-JP" altLang="en-US" sz="1200" b="0" kern="1200" dirty="0">
                <a:solidFill>
                  <a:schemeClr val="tx1"/>
                </a:solidFill>
                <a:effectLst/>
                <a:latin typeface="+mn-lt"/>
                <a:ea typeface="+mn-ea"/>
                <a:cs typeface="+mn-cs"/>
              </a:rPr>
              <a:t>、気候の変化を「気候変動」という</a:t>
            </a:r>
            <a:r>
              <a:rPr lang="ja-JP" altLang="en-US" b="0" dirty="0">
                <a:solidFill>
                  <a:schemeClr val="tx1"/>
                </a:solidFill>
              </a:rPr>
              <a:t>こと、身近なところでも気候</a:t>
            </a:r>
            <a:r>
              <a:rPr kumimoji="1" lang="ja-JP" altLang="en-US" sz="1200" b="0" kern="1200" dirty="0">
                <a:solidFill>
                  <a:schemeClr val="tx1"/>
                </a:solidFill>
                <a:effectLst/>
                <a:latin typeface="+mn-lt"/>
                <a:ea typeface="+mn-ea"/>
                <a:cs typeface="+mn-cs"/>
              </a:rPr>
              <a:t>変動の影響が出ていること、を見</a:t>
            </a:r>
            <a:r>
              <a:rPr kumimoji="1" lang="ja-JP" altLang="ja-JP" sz="1200" b="0" kern="1200" dirty="0">
                <a:solidFill>
                  <a:schemeClr val="tx1"/>
                </a:solidFill>
                <a:effectLst/>
                <a:latin typeface="+mn-lt"/>
                <a:ea typeface="+mn-ea"/>
                <a:cs typeface="+mn-cs"/>
              </a:rPr>
              <a:t>てきました</a:t>
            </a:r>
            <a:r>
              <a:rPr lang="ja-JP" altLang="ja-JP" b="0" dirty="0">
                <a:solidFill>
                  <a:schemeClr val="tx1"/>
                </a:solidFill>
              </a:rPr>
              <a:t>。</a:t>
            </a:r>
            <a:endParaRPr lang="en-US" altLang="ja-JP" b="0" dirty="0">
              <a:solidFill>
                <a:schemeClr val="tx1"/>
              </a:solidFill>
            </a:endParaRPr>
          </a:p>
          <a:p>
            <a:endParaRPr lang="en-US" altLang="ja-JP" b="0" dirty="0">
              <a:solidFill>
                <a:schemeClr val="tx1"/>
              </a:solidFill>
            </a:endParaRPr>
          </a:p>
          <a:p>
            <a:r>
              <a:rPr lang="ja-JP" altLang="ja-JP" b="0" dirty="0">
                <a:solidFill>
                  <a:schemeClr val="tx1"/>
                </a:solidFill>
              </a:rPr>
              <a:t>では</a:t>
            </a:r>
            <a:r>
              <a:rPr kumimoji="1" lang="ja-JP" altLang="ja-JP" sz="1200" b="0" kern="1200" dirty="0">
                <a:solidFill>
                  <a:schemeClr val="tx1"/>
                </a:solidFill>
                <a:effectLst/>
                <a:latin typeface="+mn-lt"/>
                <a:ea typeface="+mn-ea"/>
                <a:cs typeface="+mn-cs"/>
              </a:rPr>
              <a:t>どうして</a:t>
            </a:r>
            <a:r>
              <a:rPr lang="ja-JP" altLang="en-US" b="0" dirty="0">
                <a:solidFill>
                  <a:schemeClr val="tx1"/>
                </a:solidFill>
              </a:rPr>
              <a:t>「気候変動」は起きている</a:t>
            </a:r>
            <a:r>
              <a:rPr kumimoji="1" lang="ja-JP" altLang="ja-JP" sz="1200" b="0" kern="1200" dirty="0">
                <a:solidFill>
                  <a:schemeClr val="tx1"/>
                </a:solidFill>
                <a:effectLst/>
                <a:latin typeface="+mn-lt"/>
                <a:ea typeface="+mn-ea"/>
                <a:cs typeface="+mn-cs"/>
              </a:rPr>
              <a:t>の</a:t>
            </a:r>
            <a:r>
              <a:rPr lang="ja-JP" altLang="en-US" b="0" dirty="0">
                <a:solidFill>
                  <a:schemeClr val="tx1"/>
                </a:solidFill>
              </a:rPr>
              <a:t>で</a:t>
            </a:r>
            <a:r>
              <a:rPr kumimoji="1" lang="ja-JP" altLang="ja-JP" sz="1200" b="0" kern="1200" dirty="0">
                <a:solidFill>
                  <a:schemeClr val="tx1"/>
                </a:solidFill>
                <a:effectLst/>
                <a:latin typeface="+mn-lt"/>
                <a:ea typeface="+mn-ea"/>
                <a:cs typeface="+mn-cs"/>
              </a:rPr>
              <a:t>しょう。</a:t>
            </a:r>
          </a:p>
          <a:p>
            <a:r>
              <a:rPr kumimoji="1" lang="ja-JP" altLang="ja-JP" sz="1200" b="0" kern="1200" dirty="0">
                <a:solidFill>
                  <a:schemeClr val="tx1"/>
                </a:solidFill>
                <a:effectLst/>
                <a:latin typeface="+mn-lt"/>
                <a:ea typeface="+mn-ea"/>
                <a:cs typeface="+mn-cs"/>
              </a:rPr>
              <a:t>（クリック）</a:t>
            </a:r>
          </a:p>
          <a:p>
            <a:r>
              <a:rPr kumimoji="1" lang="en-US" altLang="ja-JP" sz="1200" b="0" kern="1200" dirty="0">
                <a:solidFill>
                  <a:schemeClr val="tx1"/>
                </a:solidFill>
                <a:effectLst/>
                <a:latin typeface="+mn-lt"/>
                <a:ea typeface="+mn-ea"/>
                <a:cs typeface="+mn-cs"/>
              </a:rPr>
              <a:t> </a:t>
            </a:r>
            <a:endParaRPr kumimoji="1" lang="ja-JP" altLang="ja-JP" sz="1200" b="0" kern="1200" dirty="0">
              <a:solidFill>
                <a:schemeClr val="tx1"/>
              </a:solidFill>
              <a:effectLst/>
              <a:latin typeface="+mn-lt"/>
              <a:ea typeface="+mn-ea"/>
              <a:cs typeface="+mn-cs"/>
            </a:endParaRP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28</a:t>
            </a:fld>
            <a:endParaRPr kumimoji="1" lang="ja-JP" altLang="en-US"/>
          </a:p>
        </p:txBody>
      </p:sp>
    </p:spTree>
    <p:extLst>
      <p:ext uri="{BB962C8B-B14F-4D97-AF65-F5344CB8AC3E}">
        <p14:creationId xmlns:p14="http://schemas.microsoft.com/office/powerpoint/2010/main" val="305679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どうして気候変動が起きているのかを考えるために、くらしについてのアンケート</a:t>
            </a:r>
            <a:r>
              <a:rPr kumimoji="1" lang="ja-JP" altLang="en-US" sz="1200" kern="1200" dirty="0" smtClean="0">
                <a:solidFill>
                  <a:schemeClr val="tx1"/>
                </a:solidFill>
                <a:effectLst/>
                <a:latin typeface="+mn-lt"/>
                <a:ea typeface="+mn-ea"/>
                <a:cs typeface="+mn-cs"/>
              </a:rPr>
              <a:t>を見て</a:t>
            </a:r>
            <a:r>
              <a:rPr kumimoji="1" lang="ja-JP" altLang="ja-JP" sz="1200" kern="1200" dirty="0" smtClean="0">
                <a:solidFill>
                  <a:schemeClr val="tx1"/>
                </a:solidFill>
                <a:effectLst/>
                <a:latin typeface="+mn-lt"/>
                <a:ea typeface="+mn-ea"/>
                <a:cs typeface="+mn-cs"/>
              </a:rPr>
              <a:t>みましょう。（クリック）</a:t>
            </a: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29</a:t>
            </a:fld>
            <a:endParaRPr kumimoji="1" lang="ja-JP" altLang="en-US"/>
          </a:p>
        </p:txBody>
      </p:sp>
    </p:spTree>
    <p:extLst>
      <p:ext uri="{BB962C8B-B14F-4D97-AF65-F5344CB8AC3E}">
        <p14:creationId xmlns:p14="http://schemas.microsoft.com/office/powerpoint/2010/main" val="350987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「気候変動」が今日のキーワードです。（クリック）</a:t>
            </a:r>
            <a:endParaRPr kumimoji="1" lang="en-US" altLang="ja-JP" sz="1200" b="0" kern="1200" dirty="0">
              <a:solidFill>
                <a:schemeClr val="tx1"/>
              </a:solidFill>
              <a:effectLst/>
              <a:latin typeface="+mn-lt"/>
              <a:ea typeface="+mn-ea"/>
              <a:cs typeface="+mn-cs"/>
            </a:endParaRPr>
          </a:p>
          <a:p>
            <a:r>
              <a:rPr lang="ja-JP" altLang="en-US" b="0" dirty="0">
                <a:solidFill>
                  <a:schemeClr val="tx1"/>
                </a:solidFill>
              </a:rPr>
              <a:t>「気候」とは、長い期間で見た気温や雨の量などの状態のことを言います。</a:t>
            </a:r>
            <a:endParaRPr lang="en-US" altLang="ja-JP" b="0" dirty="0">
              <a:solidFill>
                <a:schemeClr val="tx1"/>
              </a:solidFill>
            </a:endParaRPr>
          </a:p>
          <a:p>
            <a:r>
              <a:rPr lang="ja-JP" altLang="en-US" b="0" dirty="0">
                <a:solidFill>
                  <a:schemeClr val="tx1"/>
                </a:solidFill>
              </a:rPr>
              <a:t>（クリック）</a:t>
            </a:r>
          </a:p>
          <a:p>
            <a:r>
              <a:rPr lang="ja-JP" altLang="en-US" b="0" dirty="0">
                <a:solidFill>
                  <a:schemeClr val="tx1"/>
                </a:solidFill>
              </a:rPr>
              <a:t>毎日の「晴れ」「雨」といった「天気」とは違う意味で使う言葉です。</a:t>
            </a:r>
          </a:p>
          <a:p>
            <a:r>
              <a:rPr lang="ja-JP" altLang="ja-JP" b="0" dirty="0">
                <a:solidFill>
                  <a:schemeClr val="tx1"/>
                </a:solidFill>
              </a:rPr>
              <a:t>（クリック</a:t>
            </a:r>
            <a:r>
              <a:rPr lang="ja-JP" altLang="ja-JP" b="0" dirty="0" smtClean="0">
                <a:solidFill>
                  <a:schemeClr val="tx1"/>
                </a:solidFill>
              </a:rPr>
              <a:t>）</a:t>
            </a:r>
            <a:endParaRPr lang="ja-JP" altLang="ja-JP"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a:t>
            </a:fld>
            <a:endParaRPr kumimoji="1" lang="ja-JP" altLang="en-US"/>
          </a:p>
        </p:txBody>
      </p:sp>
    </p:spTree>
    <p:extLst>
      <p:ext uri="{BB962C8B-B14F-4D97-AF65-F5344CB8AC3E}">
        <p14:creationId xmlns:p14="http://schemas.microsoft.com/office/powerpoint/2010/main" val="142894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63650" y="1341438"/>
            <a:ext cx="4157663" cy="311943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みんなに</a:t>
            </a:r>
            <a:r>
              <a:rPr kumimoji="1" lang="ja-JP" altLang="en-US" sz="1200" kern="1200" dirty="0">
                <a:solidFill>
                  <a:schemeClr val="tx1"/>
                </a:solidFill>
                <a:effectLst/>
                <a:latin typeface="+mn-lt"/>
                <a:ea typeface="+mn-ea"/>
                <a:cs typeface="+mn-cs"/>
              </a:rPr>
              <a:t>お願いしたアンケートの結果を</a:t>
            </a:r>
            <a:r>
              <a:rPr kumimoji="1" lang="ja-JP" altLang="ja-JP" sz="1200" kern="1200" dirty="0">
                <a:solidFill>
                  <a:schemeClr val="tx1"/>
                </a:solidFill>
                <a:effectLst/>
                <a:latin typeface="+mn-lt"/>
                <a:ea typeface="+mn-ea"/>
                <a:cs typeface="+mn-cs"/>
              </a:rPr>
              <a:t>まとめたものがこちらです。</a:t>
            </a:r>
            <a:r>
              <a:rPr kumimoji="1" lang="ja-JP" altLang="en-US" sz="1200" kern="1200" dirty="0">
                <a:solidFill>
                  <a:schemeClr val="tx1"/>
                </a:solidFill>
                <a:effectLst/>
                <a:latin typeface="+mn-lt"/>
                <a:ea typeface="+mn-ea"/>
                <a:cs typeface="+mn-cs"/>
              </a:rPr>
              <a:t>この表を見て何か気がついたことはあるかな？</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～数名発言してもらう～</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（発表してくれた児童に対して何かしらのリアクション</a:t>
            </a:r>
            <a:r>
              <a:rPr kumimoji="1" lang="en-US" altLang="ja-JP" sz="1200" kern="1200" dirty="0">
                <a:solidFill>
                  <a:schemeClr val="tx1"/>
                </a:solidFill>
                <a:effectLst/>
                <a:latin typeface="+mn-lt"/>
                <a:ea typeface="+mn-ea"/>
                <a:cs typeface="+mn-cs"/>
              </a:rPr>
              <a:t>or</a:t>
            </a:r>
            <a:r>
              <a:rPr kumimoji="1" lang="ja-JP" altLang="ja-JP" sz="1200" kern="1200" dirty="0">
                <a:solidFill>
                  <a:schemeClr val="tx1"/>
                </a:solidFill>
                <a:effectLst/>
                <a:latin typeface="+mn-lt"/>
                <a:ea typeface="+mn-ea"/>
                <a:cs typeface="+mn-cs"/>
              </a:rPr>
              <a:t>コメントとみんなで拍手）</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B8E27B25-F25E-41E9-9870-FDD65D9A1328}" type="slidenum">
              <a:rPr kumimoji="1" lang="ja-JP" altLang="en-US" smtClean="0"/>
              <a:t>30</a:t>
            </a:fld>
            <a:endParaRPr kumimoji="1" lang="ja-JP" altLang="en-US"/>
          </a:p>
        </p:txBody>
      </p:sp>
    </p:spTree>
    <p:extLst>
      <p:ext uri="{BB962C8B-B14F-4D97-AF65-F5344CB8AC3E}">
        <p14:creationId xmlns:p14="http://schemas.microsoft.com/office/powerpoint/2010/main" val="1161193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みんなのアンケートの結果にもあったとおり、昔の人と私たちのくらしでは、使っているものが違ったね。</a:t>
            </a:r>
          </a:p>
          <a:p>
            <a:r>
              <a:rPr kumimoji="1" lang="ja-JP" altLang="ja-JP" sz="1200" kern="1200" dirty="0" smtClean="0">
                <a:solidFill>
                  <a:schemeClr val="tx1"/>
                </a:solidFill>
                <a:effectLst/>
                <a:latin typeface="+mn-lt"/>
                <a:ea typeface="+mn-ea"/>
                <a:cs typeface="+mn-cs"/>
              </a:rPr>
              <a:t>昔はうちわで暑さを耐えていたけど、今ではエアコンがあって涼しい部屋で過ごせるね。</a:t>
            </a:r>
          </a:p>
          <a:p>
            <a:r>
              <a:rPr kumimoji="1" lang="ja-JP" altLang="ja-JP" sz="1200" kern="1200" dirty="0" smtClean="0">
                <a:solidFill>
                  <a:schemeClr val="tx1"/>
                </a:solidFill>
                <a:effectLst/>
                <a:latin typeface="+mn-lt"/>
                <a:ea typeface="+mn-ea"/>
                <a:cs typeface="+mn-cs"/>
              </a:rPr>
              <a:t>洗濯物も昔は手で洗っていたんだよ。今は洗濯機が自動で私たちの服を洗ってくれるね。</a:t>
            </a:r>
          </a:p>
          <a:p>
            <a:r>
              <a:rPr kumimoji="1" lang="ja-JP" altLang="ja-JP" sz="1200" kern="1200" dirty="0" smtClean="0">
                <a:solidFill>
                  <a:schemeClr val="tx1"/>
                </a:solidFill>
                <a:effectLst/>
                <a:latin typeface="+mn-lt"/>
                <a:ea typeface="+mn-ea"/>
                <a:cs typeface="+mn-cs"/>
              </a:rPr>
              <a:t>車も</a:t>
            </a:r>
            <a:r>
              <a:rPr kumimoji="1" lang="ja-JP" altLang="ja-JP" sz="1200" b="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昔はお金持ちの人しか持っていませんでしたが、今は車を持っている人が多くなりました。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31</a:t>
            </a:fld>
            <a:endParaRPr kumimoji="1" lang="ja-JP" altLang="en-US"/>
          </a:p>
        </p:txBody>
      </p:sp>
    </p:spTree>
    <p:extLst>
      <p:ext uri="{BB962C8B-B14F-4D97-AF65-F5344CB8AC3E}">
        <p14:creationId xmlns:p14="http://schemas.microsoft.com/office/powerpoint/2010/main" val="84431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solidFill>
                  <a:schemeClr val="tx1"/>
                </a:solidFill>
              </a:rPr>
              <a:t>では</a:t>
            </a:r>
            <a:r>
              <a:rPr kumimoji="1" lang="ja-JP" altLang="ja-JP" sz="1200" b="0" kern="1200" dirty="0">
                <a:solidFill>
                  <a:schemeClr val="tx1"/>
                </a:solidFill>
                <a:effectLst/>
                <a:latin typeface="+mn-lt"/>
                <a:ea typeface="+mn-ea"/>
                <a:cs typeface="+mn-cs"/>
              </a:rPr>
              <a:t>、ここで皆さんに質問です。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このように</a:t>
            </a:r>
            <a:r>
              <a:rPr kumimoji="1" lang="ja-JP" altLang="en-US" sz="1200" b="0" kern="1200" dirty="0">
                <a:solidFill>
                  <a:schemeClr val="tx1"/>
                </a:solidFill>
                <a:effectLst/>
                <a:latin typeface="+mn-lt"/>
                <a:ea typeface="+mn-ea"/>
                <a:cs typeface="+mn-cs"/>
              </a:rPr>
              <a:t>、昔と比べると</a:t>
            </a:r>
            <a:r>
              <a:rPr lang="ja-JP" altLang="en-US" b="0" dirty="0">
                <a:solidFill>
                  <a:schemeClr val="tx1"/>
                </a:solidFill>
              </a:rPr>
              <a:t>暮らしは</a:t>
            </a:r>
            <a:r>
              <a:rPr kumimoji="1" lang="ja-JP" altLang="ja-JP" sz="1200" b="0" kern="1200" dirty="0">
                <a:solidFill>
                  <a:schemeClr val="tx1"/>
                </a:solidFill>
                <a:effectLst/>
                <a:latin typeface="+mn-lt"/>
                <a:ea typeface="+mn-ea"/>
                <a:cs typeface="+mn-cs"/>
              </a:rPr>
              <a:t>便利になりましたが、それ</a:t>
            </a:r>
            <a:r>
              <a:rPr kumimoji="1" lang="ja-JP" altLang="en-US" sz="1200" b="0" kern="1200" dirty="0">
                <a:solidFill>
                  <a:schemeClr val="tx1"/>
                </a:solidFill>
                <a:effectLst/>
                <a:latin typeface="+mn-lt"/>
                <a:ea typeface="+mn-ea"/>
                <a:cs typeface="+mn-cs"/>
              </a:rPr>
              <a:t>を動かしているものは何でしょうか</a:t>
            </a:r>
            <a:r>
              <a:rPr kumimoji="1" lang="ja-JP" altLang="ja-JP"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車を動かしているのは何でしょう。</a:t>
            </a:r>
            <a:r>
              <a:rPr kumimoji="1" lang="ja-JP" altLang="en-US" sz="1200" b="0" kern="1200" dirty="0">
                <a:solidFill>
                  <a:schemeClr val="tx1"/>
                </a:solidFill>
                <a:effectLst/>
                <a:latin typeface="+mn-lt"/>
                <a:ea typeface="+mn-ea"/>
                <a:cs typeface="+mn-cs"/>
              </a:rPr>
              <a:t>ガスコンロの</a:t>
            </a:r>
            <a:r>
              <a:rPr kumimoji="1" lang="ja-JP" altLang="ja-JP" sz="1200" b="0" kern="1200" dirty="0">
                <a:solidFill>
                  <a:schemeClr val="tx1"/>
                </a:solidFill>
                <a:effectLst/>
                <a:latin typeface="+mn-lt"/>
                <a:ea typeface="+mn-ea"/>
                <a:cs typeface="+mn-cs"/>
              </a:rPr>
              <a:t>火は何からできているでしょうか。そうじきや洗濯機は何で動いているでしょうか。</a:t>
            </a:r>
          </a:p>
          <a:p>
            <a:r>
              <a:rPr kumimoji="1" lang="ja-JP" altLang="ja-JP" sz="1200" b="0" kern="1200" dirty="0">
                <a:solidFill>
                  <a:schemeClr val="tx1"/>
                </a:solidFill>
                <a:effectLst/>
                <a:latin typeface="+mn-lt"/>
                <a:ea typeface="+mn-ea"/>
                <a:cs typeface="+mn-cs"/>
              </a:rPr>
              <a:t>答え</a:t>
            </a:r>
            <a:r>
              <a:rPr lang="ja-JP" altLang="en-US" b="0" dirty="0">
                <a:solidFill>
                  <a:schemeClr val="tx1"/>
                </a:solidFill>
              </a:rPr>
              <a:t>は</a:t>
            </a:r>
            <a:r>
              <a:rPr kumimoji="1" lang="ja-JP" altLang="ja-JP" sz="1200" b="0" kern="1200" dirty="0">
                <a:solidFill>
                  <a:schemeClr val="tx1"/>
                </a:solidFill>
                <a:effectLst/>
                <a:latin typeface="+mn-lt"/>
                <a:ea typeface="+mn-ea"/>
                <a:cs typeface="+mn-cs"/>
              </a:rPr>
              <a:t>いくつかあります。これかな、と思った人は手を挙げて発表して下さい。</a:t>
            </a:r>
          </a:p>
          <a:p>
            <a:r>
              <a:rPr kumimoji="1" lang="ja-JP" altLang="ja-JP" sz="1200" b="0" kern="1200" dirty="0">
                <a:solidFill>
                  <a:schemeClr val="tx1"/>
                </a:solidFill>
                <a:effectLst/>
                <a:latin typeface="+mn-lt"/>
                <a:ea typeface="+mn-ea"/>
                <a:cs typeface="+mn-cs"/>
              </a:rPr>
              <a:t>（発表してくれた児童に対して何かしらのリアクション</a:t>
            </a:r>
            <a:r>
              <a:rPr kumimoji="1" lang="en-US" altLang="ja-JP" sz="1200" b="0" kern="1200" dirty="0">
                <a:solidFill>
                  <a:schemeClr val="tx1"/>
                </a:solidFill>
                <a:effectLst/>
                <a:latin typeface="+mn-lt"/>
                <a:ea typeface="+mn-ea"/>
                <a:cs typeface="+mn-cs"/>
              </a:rPr>
              <a:t>or</a:t>
            </a:r>
            <a:r>
              <a:rPr kumimoji="1" lang="ja-JP" altLang="ja-JP" sz="1200" b="0" kern="1200" dirty="0">
                <a:solidFill>
                  <a:schemeClr val="tx1"/>
                </a:solidFill>
                <a:effectLst/>
                <a:latin typeface="+mn-lt"/>
                <a:ea typeface="+mn-ea"/>
                <a:cs typeface="+mn-cs"/>
              </a:rPr>
              <a:t>コメントとみんなで拍手）</a:t>
            </a:r>
          </a:p>
          <a:p>
            <a:r>
              <a:rPr kumimoji="1" lang="ja-JP" altLang="ja-JP" sz="1200" b="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32</a:t>
            </a:fld>
            <a:endParaRPr kumimoji="1" lang="ja-JP" altLang="en-US"/>
          </a:p>
        </p:txBody>
      </p:sp>
    </p:spTree>
    <p:extLst>
      <p:ext uri="{BB962C8B-B14F-4D97-AF65-F5344CB8AC3E}">
        <p14:creationId xmlns:p14="http://schemas.microsoft.com/office/powerpoint/2010/main" val="195906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正解は、電気・ガス・ガソリンです。</a:t>
            </a:r>
          </a:p>
          <a:p>
            <a:r>
              <a:rPr kumimoji="1" lang="ja-JP" altLang="ja-JP" sz="1200" b="0" kern="1200" dirty="0">
                <a:solidFill>
                  <a:schemeClr val="tx1"/>
                </a:solidFill>
                <a:effectLst/>
                <a:latin typeface="+mn-lt"/>
                <a:ea typeface="+mn-ea"/>
                <a:cs typeface="+mn-cs"/>
              </a:rPr>
              <a:t>これらがないと、右にあるモノは動きませんね。</a:t>
            </a:r>
          </a:p>
          <a:p>
            <a:r>
              <a:rPr kumimoji="1" lang="ja-JP" altLang="ja-JP" sz="1200" b="0" kern="1200" dirty="0">
                <a:solidFill>
                  <a:schemeClr val="tx1"/>
                </a:solidFill>
                <a:effectLst/>
                <a:latin typeface="+mn-lt"/>
                <a:ea typeface="+mn-ea"/>
                <a:cs typeface="+mn-cs"/>
              </a:rPr>
              <a:t>この、電気・ガス・ガソリンのように、モノを動かすはたらきを持つものをエネルギーといいます。 </a:t>
            </a:r>
          </a:p>
          <a:p>
            <a:r>
              <a:rPr kumimoji="1" lang="ja-JP" altLang="ja-JP" sz="1200" b="0" kern="1200" dirty="0">
                <a:solidFill>
                  <a:schemeClr val="tx1"/>
                </a:solidFill>
                <a:effectLst/>
                <a:latin typeface="+mn-lt"/>
                <a:ea typeface="+mn-ea"/>
                <a:cs typeface="+mn-cs"/>
              </a:rPr>
              <a:t>他にも、光ったり、温度を変えたり、音を出すためには、全部エネルギーが必要です。</a:t>
            </a:r>
          </a:p>
          <a:p>
            <a:r>
              <a:rPr kumimoji="1" lang="ja-JP" altLang="ja-JP" sz="1200" b="0" kern="1200" dirty="0">
                <a:solidFill>
                  <a:schemeClr val="tx1"/>
                </a:solidFill>
                <a:effectLst/>
                <a:latin typeface="+mn-lt"/>
                <a:ea typeface="+mn-ea"/>
                <a:cs typeface="+mn-cs"/>
              </a:rPr>
              <a:t>では、さらにエネルギーのもとを</a:t>
            </a:r>
            <a:r>
              <a:rPr lang="ja-JP" altLang="en-US" b="0" dirty="0">
                <a:solidFill>
                  <a:schemeClr val="tx1"/>
                </a:solidFill>
              </a:rPr>
              <a:t>考え</a:t>
            </a:r>
            <a:r>
              <a:rPr kumimoji="1" lang="ja-JP" altLang="ja-JP" sz="1200" b="0" kern="1200" dirty="0">
                <a:solidFill>
                  <a:schemeClr val="tx1"/>
                </a:solidFill>
                <a:effectLst/>
                <a:latin typeface="+mn-lt"/>
                <a:ea typeface="+mn-ea"/>
                <a:cs typeface="+mn-cs"/>
              </a:rPr>
              <a:t>てみましょう。（クリック）</a:t>
            </a:r>
          </a:p>
          <a:p>
            <a:endParaRPr lang="ja-JP" altLang="ja-JP"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33</a:t>
            </a:fld>
            <a:endParaRPr kumimoji="1" lang="ja-JP" altLang="en-US"/>
          </a:p>
        </p:txBody>
      </p:sp>
    </p:spTree>
    <p:extLst>
      <p:ext uri="{BB962C8B-B14F-4D97-AF65-F5344CB8AC3E}">
        <p14:creationId xmlns:p14="http://schemas.microsoft.com/office/powerpoint/2010/main" val="521980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エネルギーの</a:t>
            </a:r>
            <a:r>
              <a:rPr lang="ja-JP" altLang="en-US" b="0" dirty="0">
                <a:solidFill>
                  <a:schemeClr val="tx1"/>
                </a:solidFill>
              </a:rPr>
              <a:t>もと</a:t>
            </a:r>
            <a:r>
              <a:rPr kumimoji="1" lang="ja-JP" altLang="ja-JP" sz="1200" b="0" kern="1200" dirty="0">
                <a:solidFill>
                  <a:schemeClr val="tx1"/>
                </a:solidFill>
                <a:effectLst/>
                <a:latin typeface="+mn-lt"/>
                <a:ea typeface="+mn-ea"/>
                <a:cs typeface="+mn-cs"/>
              </a:rPr>
              <a:t>は、いくつかありますが、石油、石炭、天然ガスというものが多いです。これらをまとめて化石燃料といいます。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（クリック）化石燃料を燃やすと大きなエネルギーができ</a:t>
            </a:r>
            <a:r>
              <a:rPr kumimoji="1" lang="ja-JP" altLang="en-US" sz="1200" b="0" kern="1200" dirty="0">
                <a:solidFill>
                  <a:schemeClr val="tx1"/>
                </a:solidFill>
                <a:effectLst/>
                <a:latin typeface="+mn-lt"/>
                <a:ea typeface="+mn-ea"/>
                <a:cs typeface="+mn-cs"/>
              </a:rPr>
              <a:t>るので</a:t>
            </a:r>
            <a:r>
              <a:rPr kumimoji="1" lang="ja-JP" altLang="ja-JP" sz="1200" b="0" kern="1200" dirty="0">
                <a:solidFill>
                  <a:schemeClr val="tx1"/>
                </a:solidFill>
                <a:effectLst/>
                <a:latin typeface="+mn-lt"/>
                <a:ea typeface="+mn-ea"/>
                <a:cs typeface="+mn-cs"/>
              </a:rPr>
              <a:t>、いろいろな所で使われ</a:t>
            </a:r>
            <a:r>
              <a:rPr kumimoji="1" lang="ja-JP" altLang="en-US" sz="1200" b="0" kern="1200" dirty="0">
                <a:solidFill>
                  <a:schemeClr val="tx1"/>
                </a:solidFill>
                <a:effectLst/>
                <a:latin typeface="+mn-lt"/>
                <a:ea typeface="+mn-ea"/>
                <a:cs typeface="+mn-cs"/>
              </a:rPr>
              <a:t>てい</a:t>
            </a:r>
            <a:r>
              <a:rPr kumimoji="1" lang="ja-JP" altLang="ja-JP" sz="1200" b="0" kern="1200" dirty="0">
                <a:solidFill>
                  <a:schemeClr val="tx1"/>
                </a:solidFill>
                <a:effectLst/>
                <a:latin typeface="+mn-lt"/>
                <a:ea typeface="+mn-ea"/>
                <a:cs typeface="+mn-cs"/>
              </a:rPr>
              <a:t>ますが</a:t>
            </a:r>
            <a:r>
              <a:rPr lang="ja-JP" altLang="ja-JP" b="0" dirty="0">
                <a:solidFill>
                  <a:schemeClr val="tx1"/>
                </a:solidFill>
              </a:rPr>
              <a:t>、化石燃料を燃やすと</a:t>
            </a:r>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（クリック）</a:t>
            </a:r>
            <a:r>
              <a:rPr kumimoji="1" lang="en-US" altLang="ja-JP" sz="1200" b="0" kern="1200" dirty="0">
                <a:solidFill>
                  <a:schemeClr val="tx1"/>
                </a:solidFill>
                <a:effectLst/>
                <a:latin typeface="+mn-lt"/>
                <a:ea typeface="+mn-ea"/>
                <a:cs typeface="+mn-cs"/>
              </a:rPr>
              <a:t>CO</a:t>
            </a:r>
            <a:r>
              <a:rPr kumimoji="1" lang="en-US" altLang="ja-JP" sz="1200" b="0" kern="1200" baseline="-25000" dirty="0">
                <a:solidFill>
                  <a:schemeClr val="tx1"/>
                </a:solidFill>
                <a:effectLst/>
                <a:latin typeface="+mn-lt"/>
                <a:ea typeface="+mn-ea"/>
                <a:cs typeface="+mn-cs"/>
              </a:rPr>
              <a:t>2</a:t>
            </a:r>
            <a:r>
              <a:rPr kumimoji="1" lang="ja-JP" altLang="ja-JP" sz="1200" b="0" kern="1200" dirty="0">
                <a:solidFill>
                  <a:schemeClr val="tx1"/>
                </a:solidFill>
                <a:effectLst/>
                <a:latin typeface="+mn-lt"/>
                <a:ea typeface="+mn-ea"/>
                <a:cs typeface="+mn-cs"/>
              </a:rPr>
              <a:t>、二酸化炭素と呼ばれるものが出てきてしまいます。</a:t>
            </a:r>
          </a:p>
          <a:p>
            <a:r>
              <a:rPr kumimoji="1" lang="ja-JP" altLang="ja-JP" sz="1200" b="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34</a:t>
            </a:fld>
            <a:endParaRPr kumimoji="1" lang="ja-JP" altLang="en-US"/>
          </a:p>
        </p:txBody>
      </p:sp>
    </p:spTree>
    <p:extLst>
      <p:ext uri="{BB962C8B-B14F-4D97-AF65-F5344CB8AC3E}">
        <p14:creationId xmlns:p14="http://schemas.microsoft.com/office/powerpoint/2010/main" val="1389329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これは、</a:t>
            </a:r>
            <a:r>
              <a:rPr kumimoji="1" lang="ja-JP" altLang="en-US" sz="1200" b="0" kern="1200" dirty="0">
                <a:solidFill>
                  <a:schemeClr val="tx1"/>
                </a:solidFill>
                <a:effectLst/>
                <a:latin typeface="+mn-lt"/>
                <a:ea typeface="+mn-ea"/>
                <a:cs typeface="+mn-cs"/>
              </a:rPr>
              <a:t>空気中の</a:t>
            </a:r>
            <a:r>
              <a:rPr kumimoji="1" lang="ja-JP" altLang="ja-JP" sz="1200" b="0" kern="1200" dirty="0">
                <a:solidFill>
                  <a:schemeClr val="tx1"/>
                </a:solidFill>
                <a:effectLst/>
                <a:latin typeface="+mn-lt"/>
                <a:ea typeface="+mn-ea"/>
                <a:cs typeface="+mn-cs"/>
              </a:rPr>
              <a:t>二酸化炭素の濃</a:t>
            </a:r>
            <a:r>
              <a:rPr kumimoji="1" lang="ja-JP" altLang="en-US" sz="1200" b="0" kern="1200" dirty="0">
                <a:solidFill>
                  <a:schemeClr val="tx1"/>
                </a:solidFill>
                <a:effectLst/>
                <a:latin typeface="+mn-lt"/>
                <a:ea typeface="+mn-ea"/>
                <a:cs typeface="+mn-cs"/>
              </a:rPr>
              <a:t>さをグラフにしたものです。</a:t>
            </a:r>
            <a:r>
              <a:rPr kumimoji="1" lang="ja-JP" altLang="ja-JP" sz="1200" b="0" kern="1200" dirty="0">
                <a:solidFill>
                  <a:schemeClr val="tx1"/>
                </a:solidFill>
                <a:effectLst/>
                <a:latin typeface="+mn-lt"/>
                <a:ea typeface="+mn-ea"/>
                <a:cs typeface="+mn-cs"/>
              </a:rPr>
              <a:t>横軸は年代をあらわしています。エネルギーを使う量が増えた</a:t>
            </a:r>
            <a:r>
              <a:rPr kumimoji="1" lang="ja-JP" altLang="en-US" sz="1200" b="0" kern="1200" dirty="0">
                <a:solidFill>
                  <a:schemeClr val="tx1"/>
                </a:solidFill>
                <a:effectLst/>
                <a:latin typeface="+mn-lt"/>
                <a:ea typeface="+mn-ea"/>
                <a:cs typeface="+mn-cs"/>
              </a:rPr>
              <a:t>ことによって、空気中の</a:t>
            </a:r>
            <a:r>
              <a:rPr kumimoji="1" lang="ja-JP" altLang="ja-JP" sz="1200" b="0" kern="1200" dirty="0">
                <a:solidFill>
                  <a:schemeClr val="tx1"/>
                </a:solidFill>
                <a:effectLst/>
                <a:latin typeface="+mn-lt"/>
                <a:ea typeface="+mn-ea"/>
                <a:cs typeface="+mn-cs"/>
              </a:rPr>
              <a:t>二酸化炭素の</a:t>
            </a:r>
            <a:r>
              <a:rPr kumimoji="1" lang="ja-JP" altLang="en-US" sz="1200" b="0" kern="1200" dirty="0">
                <a:solidFill>
                  <a:schemeClr val="tx1"/>
                </a:solidFill>
                <a:effectLst/>
                <a:latin typeface="+mn-lt"/>
                <a:ea typeface="+mn-ea"/>
                <a:cs typeface="+mn-cs"/>
              </a:rPr>
              <a:t>量</a:t>
            </a:r>
            <a:r>
              <a:rPr kumimoji="1" lang="ja-JP" altLang="ja-JP" sz="1200" b="0" kern="1200" dirty="0">
                <a:solidFill>
                  <a:schemeClr val="tx1"/>
                </a:solidFill>
                <a:effectLst/>
                <a:latin typeface="+mn-lt"/>
                <a:ea typeface="+mn-ea"/>
                <a:cs typeface="+mn-cs"/>
              </a:rPr>
              <a:t>も増えてい</a:t>
            </a:r>
            <a:r>
              <a:rPr lang="ja-JP" altLang="en-US" b="0" dirty="0">
                <a:solidFill>
                  <a:schemeClr val="tx1"/>
                </a:solidFill>
              </a:rPr>
              <a:t>ます。</a:t>
            </a:r>
            <a:r>
              <a:rPr kumimoji="1" lang="ja-JP" altLang="en-US" sz="1200" b="0" kern="1200" dirty="0">
                <a:solidFill>
                  <a:schemeClr val="tx1"/>
                </a:solidFill>
                <a:effectLst/>
                <a:latin typeface="+mn-lt"/>
                <a:ea typeface="+mn-ea"/>
                <a:cs typeface="+mn-cs"/>
              </a:rPr>
              <a:t>特</a:t>
            </a:r>
            <a:r>
              <a:rPr kumimoji="1" lang="ja-JP" altLang="ja-JP" sz="1200" b="0" kern="1200" dirty="0">
                <a:solidFill>
                  <a:schemeClr val="tx1"/>
                </a:solidFill>
                <a:effectLst/>
                <a:latin typeface="+mn-lt"/>
                <a:ea typeface="+mn-ea"/>
                <a:cs typeface="+mn-cs"/>
              </a:rPr>
              <a:t>に最近</a:t>
            </a:r>
            <a:r>
              <a:rPr lang="ja-JP" altLang="en-US" b="0" dirty="0">
                <a:solidFill>
                  <a:schemeClr val="tx1"/>
                </a:solidFill>
              </a:rPr>
              <a:t>は、急激に</a:t>
            </a:r>
            <a:r>
              <a:rPr kumimoji="1" lang="ja-JP" altLang="ja-JP" sz="1200" b="0" kern="1200" dirty="0">
                <a:solidFill>
                  <a:schemeClr val="tx1"/>
                </a:solidFill>
                <a:effectLst/>
                <a:latin typeface="+mn-lt"/>
                <a:ea typeface="+mn-ea"/>
                <a:cs typeface="+mn-cs"/>
              </a:rPr>
              <a:t>増え</a:t>
            </a:r>
            <a:r>
              <a:rPr lang="ja-JP" altLang="en-US" b="0" dirty="0">
                <a:solidFill>
                  <a:schemeClr val="tx1"/>
                </a:solidFill>
              </a:rPr>
              <a:t>て</a:t>
            </a:r>
            <a:r>
              <a:rPr kumimoji="1" lang="ja-JP" altLang="ja-JP" sz="1200" b="0" kern="1200" dirty="0">
                <a:solidFill>
                  <a:schemeClr val="tx1"/>
                </a:solidFill>
                <a:effectLst/>
                <a:latin typeface="+mn-lt"/>
                <a:ea typeface="+mn-ea"/>
                <a:cs typeface="+mn-cs"/>
              </a:rPr>
              <a:t>います。</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この図は</a:t>
            </a:r>
            <a:r>
              <a:rPr kumimoji="1" lang="en-US" altLang="ja-JP" sz="1200" b="0" kern="1200" dirty="0">
                <a:solidFill>
                  <a:schemeClr val="tx1"/>
                </a:solidFill>
                <a:effectLst/>
                <a:latin typeface="+mn-lt"/>
                <a:ea typeface="+mn-ea"/>
                <a:cs typeface="+mn-cs"/>
              </a:rPr>
              <a:t>2000</a:t>
            </a:r>
            <a:r>
              <a:rPr kumimoji="1" lang="ja-JP" altLang="ja-JP" sz="1200" b="0" kern="1200" dirty="0">
                <a:solidFill>
                  <a:schemeClr val="tx1"/>
                </a:solidFill>
                <a:effectLst/>
                <a:latin typeface="+mn-lt"/>
                <a:ea typeface="+mn-ea"/>
                <a:cs typeface="+mn-cs"/>
              </a:rPr>
              <a:t>年まで</a:t>
            </a:r>
            <a:r>
              <a:rPr kumimoji="1" lang="ja-JP" altLang="en-US" sz="1200" b="0" kern="1200" dirty="0">
                <a:solidFill>
                  <a:schemeClr val="tx1"/>
                </a:solidFill>
                <a:effectLst/>
                <a:latin typeface="+mn-lt"/>
                <a:ea typeface="+mn-ea"/>
                <a:cs typeface="+mn-cs"/>
              </a:rPr>
              <a:t>しか</a:t>
            </a:r>
            <a:r>
              <a:rPr lang="ja-JP" altLang="en-US" b="0" dirty="0">
                <a:solidFill>
                  <a:schemeClr val="tx1"/>
                </a:solidFill>
              </a:rPr>
              <a:t>ありません</a:t>
            </a:r>
            <a:r>
              <a:rPr kumimoji="1" lang="ja-JP" altLang="ja-JP" sz="1200" b="0" kern="1200" dirty="0">
                <a:solidFill>
                  <a:schemeClr val="tx1"/>
                </a:solidFill>
                <a:effectLst/>
                <a:latin typeface="+mn-lt"/>
                <a:ea typeface="+mn-ea"/>
                <a:cs typeface="+mn-cs"/>
              </a:rPr>
              <a:t>が、今は</a:t>
            </a:r>
            <a:r>
              <a:rPr kumimoji="1" lang="en-US" altLang="ja-JP" sz="1200" b="0" kern="1200" dirty="0">
                <a:solidFill>
                  <a:schemeClr val="tx1"/>
                </a:solidFill>
                <a:effectLst/>
                <a:latin typeface="+mn-lt"/>
                <a:ea typeface="+mn-ea"/>
                <a:cs typeface="+mn-cs"/>
              </a:rPr>
              <a:t>410ppm</a:t>
            </a:r>
            <a:r>
              <a:rPr kumimoji="1" lang="ja-JP" altLang="en-US" sz="1200" b="0" kern="1200" dirty="0">
                <a:solidFill>
                  <a:schemeClr val="tx1"/>
                </a:solidFill>
                <a:effectLst/>
                <a:latin typeface="+mn-lt"/>
                <a:ea typeface="+mn-ea"/>
                <a:cs typeface="+mn-cs"/>
              </a:rPr>
              <a:t>にまでなっていて、</a:t>
            </a:r>
            <a:r>
              <a:rPr kumimoji="1" lang="ja-JP" altLang="ja-JP" sz="1200" b="0" kern="1200" dirty="0">
                <a:solidFill>
                  <a:schemeClr val="tx1"/>
                </a:solidFill>
                <a:effectLst/>
                <a:latin typeface="+mn-lt"/>
                <a:ea typeface="+mn-ea"/>
                <a:cs typeface="+mn-cs"/>
              </a:rPr>
              <a:t>増加は止まりません。</a:t>
            </a:r>
          </a:p>
          <a:p>
            <a:r>
              <a:rPr kumimoji="1" lang="ja-JP" altLang="ja-JP" sz="1200" b="0" kern="1200" dirty="0">
                <a:solidFill>
                  <a:schemeClr val="tx1"/>
                </a:solidFill>
                <a:effectLst/>
                <a:latin typeface="+mn-lt"/>
                <a:ea typeface="+mn-ea"/>
                <a:cs typeface="+mn-cs"/>
              </a:rPr>
              <a:t>（クリック）</a:t>
            </a:r>
          </a:p>
          <a:p>
            <a:endParaRPr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35</a:t>
            </a:fld>
            <a:endParaRPr kumimoji="1" lang="ja-JP" altLang="en-US"/>
          </a:p>
        </p:txBody>
      </p:sp>
    </p:spTree>
    <p:extLst>
      <p:ext uri="{BB962C8B-B14F-4D97-AF65-F5344CB8AC3E}">
        <p14:creationId xmlns:p14="http://schemas.microsoft.com/office/powerpoint/2010/main" val="406241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kumimoji="1" lang="ja-JP" altLang="ja-JP" sz="1200" b="0" kern="1200" dirty="0">
                <a:solidFill>
                  <a:schemeClr val="tx1"/>
                </a:solidFill>
                <a:effectLst/>
                <a:latin typeface="+mn-lt"/>
                <a:ea typeface="+mn-ea"/>
                <a:cs typeface="+mn-cs"/>
              </a:rPr>
              <a:t>では、</a:t>
            </a:r>
            <a:r>
              <a:rPr kumimoji="1" lang="ja-JP" altLang="en-US" sz="1200" b="0" kern="1200" dirty="0">
                <a:solidFill>
                  <a:schemeClr val="tx1"/>
                </a:solidFill>
                <a:effectLst/>
                <a:latin typeface="+mn-lt"/>
                <a:ea typeface="+mn-ea"/>
                <a:cs typeface="+mn-cs"/>
              </a:rPr>
              <a:t>みんながエネルギーを使うことで出てくる</a:t>
            </a:r>
            <a:r>
              <a:rPr kumimoji="1" lang="ja-JP" altLang="ja-JP" sz="1200" b="0" kern="1200" dirty="0">
                <a:solidFill>
                  <a:schemeClr val="tx1"/>
                </a:solidFill>
                <a:effectLst/>
                <a:latin typeface="+mn-lt"/>
                <a:ea typeface="+mn-ea"/>
                <a:cs typeface="+mn-cs"/>
              </a:rPr>
              <a:t>二酸化炭素</a:t>
            </a:r>
            <a:r>
              <a:rPr lang="ja-JP" altLang="en-US" b="0" dirty="0">
                <a:solidFill>
                  <a:schemeClr val="tx1"/>
                </a:solidFill>
              </a:rPr>
              <a:t>によって</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何がお</a:t>
            </a:r>
            <a:r>
              <a:rPr kumimoji="1" lang="ja-JP" altLang="en-US" sz="1200" b="0" kern="1200" dirty="0">
                <a:solidFill>
                  <a:schemeClr val="tx1"/>
                </a:solidFill>
                <a:effectLst/>
                <a:latin typeface="+mn-lt"/>
                <a:ea typeface="+mn-ea"/>
                <a:cs typeface="+mn-cs"/>
              </a:rPr>
              <a:t>き</a:t>
            </a:r>
            <a:r>
              <a:rPr kumimoji="1" lang="ja-JP" altLang="ja-JP" sz="1200" b="0" kern="1200" dirty="0">
                <a:solidFill>
                  <a:schemeClr val="tx1"/>
                </a:solidFill>
                <a:effectLst/>
                <a:latin typeface="+mn-lt"/>
                <a:ea typeface="+mn-ea"/>
                <a:cs typeface="+mn-cs"/>
              </a:rPr>
              <a:t>ているのか</a:t>
            </a:r>
            <a:r>
              <a:rPr kumimoji="1" lang="ja-JP" altLang="en-US" sz="1200" b="0" kern="1200" dirty="0">
                <a:solidFill>
                  <a:schemeClr val="tx1"/>
                </a:solidFill>
                <a:effectLst/>
                <a:latin typeface="+mn-lt"/>
                <a:ea typeface="+mn-ea"/>
                <a:cs typeface="+mn-cs"/>
              </a:rPr>
              <a:t>、</a:t>
            </a:r>
            <a:r>
              <a:rPr lang="ja-JP" altLang="en-US" b="0" dirty="0">
                <a:solidFill>
                  <a:schemeClr val="tx1"/>
                </a:solidFill>
              </a:rPr>
              <a:t>イラストを使って説明し</a:t>
            </a:r>
            <a:r>
              <a:rPr kumimoji="1" lang="ja-JP" altLang="ja-JP" sz="1200" b="0" kern="1200" dirty="0">
                <a:solidFill>
                  <a:schemeClr val="tx1"/>
                </a:solidFill>
                <a:effectLst/>
                <a:latin typeface="+mn-lt"/>
                <a:ea typeface="+mn-ea"/>
                <a:cs typeface="+mn-cs"/>
              </a:rPr>
              <a:t>ます。</a:t>
            </a:r>
          </a:p>
          <a:p>
            <a:r>
              <a:rPr kumimoji="1" lang="ja-JP" altLang="ja-JP" sz="1200" b="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36</a:t>
            </a:fld>
            <a:endParaRPr kumimoji="1" lang="ja-JP" altLang="en-US"/>
          </a:p>
        </p:txBody>
      </p:sp>
    </p:spTree>
    <p:extLst>
      <p:ext uri="{BB962C8B-B14F-4D97-AF65-F5344CB8AC3E}">
        <p14:creationId xmlns:p14="http://schemas.microsoft.com/office/powerpoint/2010/main" val="2409472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二酸化炭素には、熱を逃がしにくいという性質があります。この性質を持つ空気を「温室効果ガス」といいます。</a:t>
            </a:r>
          </a:p>
          <a:p>
            <a:r>
              <a:rPr kumimoji="1" lang="ja-JP" altLang="ja-JP" sz="1200" kern="1200" dirty="0" smtClean="0">
                <a:solidFill>
                  <a:schemeClr val="tx1"/>
                </a:solidFill>
                <a:effectLst/>
                <a:latin typeface="+mn-lt"/>
                <a:ea typeface="+mn-ea"/>
                <a:cs typeface="+mn-cs"/>
              </a:rPr>
              <a:t>温室効果ガスは、地球の掛け布団のようなもので、全くないと寒くなりすぎて地球が氷の世界になってしまいますが、増えすぎると、厚い布団をかけていることになるので、地球はどんどん熱をためこんで暑くなってしまいます。</a:t>
            </a:r>
          </a:p>
          <a:p>
            <a:r>
              <a:rPr kumimoji="1" lang="ja-JP" altLang="ja-JP" sz="1200" kern="1200" dirty="0" smtClean="0">
                <a:solidFill>
                  <a:schemeClr val="tx1"/>
                </a:solidFill>
                <a:effectLst/>
                <a:latin typeface="+mn-lt"/>
                <a:ea typeface="+mn-ea"/>
                <a:cs typeface="+mn-cs"/>
              </a:rPr>
              <a:t>地球が熱をためこんで暑くなってきていることを「地球温暖化」と言います。そして、「地球温暖化」のために気候変動が起きています。</a:t>
            </a:r>
          </a:p>
          <a:p>
            <a:r>
              <a:rPr kumimoji="1" lang="ja-JP" altLang="ja-JP" sz="1200" kern="1200" dirty="0" smtClean="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37</a:t>
            </a:fld>
            <a:endParaRPr kumimoji="1" lang="ja-JP" altLang="en-US"/>
          </a:p>
        </p:txBody>
      </p:sp>
    </p:spTree>
    <p:extLst>
      <p:ext uri="{BB962C8B-B14F-4D97-AF65-F5344CB8AC3E}">
        <p14:creationId xmlns:p14="http://schemas.microsoft.com/office/powerpoint/2010/main" val="21783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まとめると、昔はエネルギーをあまり使わずに暮らしていましたが、今ではエネルギーで動く便利なモノをたくさん使うようになりました。</a:t>
            </a:r>
          </a:p>
          <a:p>
            <a:r>
              <a:rPr kumimoji="1" lang="ja-JP" altLang="ja-JP" sz="1200" kern="1200" dirty="0" smtClean="0">
                <a:solidFill>
                  <a:schemeClr val="tx1"/>
                </a:solidFill>
                <a:effectLst/>
                <a:latin typeface="+mn-lt"/>
                <a:ea typeface="+mn-ea"/>
                <a:cs typeface="+mn-cs"/>
              </a:rPr>
              <a:t>エネルギーによって私たちの暮らしが便利になった分、二酸化炭素を多く出す暮らしになったので、地球が熱をどんどんためこんでしまい、「地球温暖化」になり、「気候変動」が起きているということです。</a:t>
            </a:r>
          </a:p>
          <a:p>
            <a:r>
              <a:rPr kumimoji="1" lang="ja-JP" altLang="ja-JP" sz="1200" kern="1200" dirty="0" smtClean="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38</a:t>
            </a:fld>
            <a:endParaRPr kumimoji="1" lang="ja-JP" altLang="en-US"/>
          </a:p>
        </p:txBody>
      </p:sp>
    </p:spTree>
    <p:extLst>
      <p:ext uri="{BB962C8B-B14F-4D97-AF65-F5344CB8AC3E}">
        <p14:creationId xmlns:p14="http://schemas.microsoft.com/office/powerpoint/2010/main" val="2979150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ここ</a:t>
            </a:r>
            <a:r>
              <a:rPr kumimoji="1" lang="ja-JP" altLang="en-US" sz="1200" b="0" kern="1200" dirty="0">
                <a:solidFill>
                  <a:schemeClr val="tx1"/>
                </a:solidFill>
                <a:effectLst/>
                <a:latin typeface="+mn-lt"/>
                <a:ea typeface="+mn-ea"/>
                <a:cs typeface="+mn-cs"/>
              </a:rPr>
              <a:t>からは、「気候変動」の原因である「地球温暖化」を止めようということを考えていきます。</a:t>
            </a:r>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39</a:t>
            </a:fld>
            <a:endParaRPr kumimoji="1" lang="ja-JP" altLang="en-US"/>
          </a:p>
        </p:txBody>
      </p:sp>
    </p:spTree>
    <p:extLst>
      <p:ext uri="{BB962C8B-B14F-4D97-AF65-F5344CB8AC3E}">
        <p14:creationId xmlns:p14="http://schemas.microsoft.com/office/powerpoint/2010/main" val="80395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では、</a:t>
            </a:r>
            <a:r>
              <a:rPr kumimoji="1" lang="ja-JP" altLang="ja-JP" sz="1200" kern="1200" dirty="0">
                <a:solidFill>
                  <a:schemeClr val="tx1"/>
                </a:solidFill>
                <a:effectLst/>
                <a:latin typeface="+mn-lt"/>
                <a:ea typeface="+mn-ea"/>
                <a:cs typeface="+mn-cs"/>
              </a:rPr>
              <a:t>はじめに、気候が昔とくらべてどう変わってきたか、見ていきましょう。</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a:t>
            </a:fld>
            <a:endParaRPr kumimoji="1" lang="ja-JP" altLang="en-US"/>
          </a:p>
        </p:txBody>
      </p:sp>
    </p:spTree>
    <p:extLst>
      <p:ext uri="{BB962C8B-B14F-4D97-AF65-F5344CB8AC3E}">
        <p14:creationId xmlns:p14="http://schemas.microsoft.com/office/powerpoint/2010/main" val="2505367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つ目。水色の字を</a:t>
            </a:r>
            <a:r>
              <a:rPr kumimoji="1" lang="ja-JP" altLang="en-US" sz="1200" kern="1200" dirty="0" smtClean="0">
                <a:solidFill>
                  <a:schemeClr val="tx1"/>
                </a:solidFill>
                <a:effectLst/>
                <a:latin typeface="+mn-lt"/>
                <a:ea typeface="+mn-ea"/>
                <a:cs typeface="+mn-cs"/>
              </a:rPr>
              <a:t>みんなで一緒に読みましょう！</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せーの！「</a:t>
            </a:r>
            <a:r>
              <a:rPr kumimoji="1" lang="ja-JP" altLang="ja-JP" sz="1200" kern="1200" dirty="0" smtClean="0">
                <a:solidFill>
                  <a:schemeClr val="tx1"/>
                </a:solidFill>
                <a:effectLst/>
                <a:latin typeface="+mn-lt"/>
                <a:ea typeface="+mn-ea"/>
                <a:cs typeface="+mn-cs"/>
              </a:rPr>
              <a:t>二酸化炭素をなるべく出さないようにしよう」</a:t>
            </a:r>
          </a:p>
          <a:p>
            <a:r>
              <a:rPr kumimoji="1" lang="ja-JP" altLang="en-US" sz="1200" kern="1200" dirty="0" smtClean="0">
                <a:solidFill>
                  <a:schemeClr val="tx1"/>
                </a:solidFill>
                <a:effectLst/>
                <a:latin typeface="+mn-lt"/>
                <a:ea typeface="+mn-ea"/>
                <a:cs typeface="+mn-cs"/>
              </a:rPr>
              <a:t>ありがとう！</a:t>
            </a:r>
            <a:r>
              <a:rPr kumimoji="1" lang="ja-JP" altLang="ja-JP" sz="1200" kern="1200" dirty="0" smtClean="0">
                <a:solidFill>
                  <a:schemeClr val="tx1"/>
                </a:solidFill>
                <a:effectLst/>
                <a:latin typeface="+mn-lt"/>
                <a:ea typeface="+mn-ea"/>
                <a:cs typeface="+mn-cs"/>
              </a:rPr>
              <a:t>地球温暖化を止めるためには、二酸化炭素をなるべく出さないようにすることが</a:t>
            </a:r>
            <a:r>
              <a:rPr kumimoji="1" lang="ja-JP" altLang="en-US" sz="1200" kern="1200" dirty="0" smtClean="0">
                <a:solidFill>
                  <a:schemeClr val="tx1"/>
                </a:solidFill>
                <a:effectLst/>
                <a:latin typeface="+mn-lt"/>
                <a:ea typeface="+mn-ea"/>
                <a:cs typeface="+mn-cs"/>
              </a:rPr>
              <a:t>大切</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栃木県では、「</a:t>
            </a:r>
            <a:r>
              <a:rPr kumimoji="1" lang="en-US" altLang="ja-JP" sz="1200" kern="1200" dirty="0" smtClean="0">
                <a:solidFill>
                  <a:schemeClr val="tx1"/>
                </a:solidFill>
                <a:effectLst/>
                <a:latin typeface="+mn-lt"/>
                <a:ea typeface="+mn-ea"/>
                <a:cs typeface="+mn-cs"/>
              </a:rPr>
              <a:t>COOL CHOICE </a:t>
            </a:r>
            <a:r>
              <a:rPr kumimoji="1" lang="ja-JP" altLang="ja-JP" sz="1200" kern="1200" dirty="0" smtClean="0">
                <a:solidFill>
                  <a:schemeClr val="tx1"/>
                </a:solidFill>
                <a:effectLst/>
                <a:latin typeface="+mn-lt"/>
                <a:ea typeface="+mn-ea"/>
                <a:cs typeface="+mn-cs"/>
              </a:rPr>
              <a:t>とちぎ」という取り組みを進めています。</a:t>
            </a:r>
          </a:p>
          <a:p>
            <a:r>
              <a:rPr kumimoji="1" lang="en-US" altLang="ja-JP" sz="1200" kern="1200" dirty="0" smtClean="0">
                <a:solidFill>
                  <a:schemeClr val="tx1"/>
                </a:solidFill>
                <a:effectLst/>
                <a:latin typeface="+mn-lt"/>
                <a:ea typeface="+mn-ea"/>
                <a:cs typeface="+mn-cs"/>
              </a:rPr>
              <a:t>COOL</a:t>
            </a:r>
            <a:r>
              <a:rPr kumimoji="1" lang="ja-JP" altLang="ja-JP" sz="1200" kern="1200" dirty="0" smtClean="0">
                <a:solidFill>
                  <a:schemeClr val="tx1"/>
                </a:solidFill>
                <a:effectLst/>
                <a:latin typeface="+mn-lt"/>
                <a:ea typeface="+mn-ea"/>
                <a:cs typeface="+mn-cs"/>
              </a:rPr>
              <a:t>の意味分かる人いますか？</a:t>
            </a:r>
          </a:p>
          <a:p>
            <a:r>
              <a:rPr kumimoji="1" lang="ja-JP" altLang="ja-JP" sz="1200" kern="1200" dirty="0" smtClean="0">
                <a:solidFill>
                  <a:schemeClr val="tx1"/>
                </a:solidFill>
                <a:effectLst/>
                <a:latin typeface="+mn-lt"/>
                <a:ea typeface="+mn-ea"/>
                <a:cs typeface="+mn-cs"/>
              </a:rPr>
              <a:t>「涼しい」という意味もありますが、「</a:t>
            </a:r>
            <a:r>
              <a:rPr kumimoji="1" lang="en-US" altLang="ja-JP" sz="1200" kern="1200" dirty="0" smtClean="0">
                <a:solidFill>
                  <a:schemeClr val="tx1"/>
                </a:solidFill>
                <a:effectLst/>
                <a:latin typeface="+mn-lt"/>
                <a:ea typeface="+mn-ea"/>
                <a:cs typeface="+mn-cs"/>
              </a:rPr>
              <a:t>COOL</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CHOICE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COOL</a:t>
            </a:r>
            <a:r>
              <a:rPr kumimoji="1" lang="ja-JP" altLang="ja-JP" sz="1200" kern="1200" dirty="0" smtClean="0">
                <a:solidFill>
                  <a:schemeClr val="tx1"/>
                </a:solidFill>
                <a:effectLst/>
                <a:latin typeface="+mn-lt"/>
                <a:ea typeface="+mn-ea"/>
                <a:cs typeface="+mn-cs"/>
              </a:rPr>
              <a:t>」は、「賢い」という意味で使われています。</a:t>
            </a:r>
          </a:p>
          <a:p>
            <a:r>
              <a:rPr kumimoji="1" lang="ja-JP" altLang="ja-JP" sz="1200" kern="1200" dirty="0" smtClean="0">
                <a:solidFill>
                  <a:schemeClr val="tx1"/>
                </a:solidFill>
                <a:effectLst/>
                <a:latin typeface="+mn-lt"/>
                <a:ea typeface="+mn-ea"/>
                <a:cs typeface="+mn-cs"/>
              </a:rPr>
              <a:t>ここで、「</a:t>
            </a:r>
            <a:r>
              <a:rPr kumimoji="1" lang="en-US" altLang="ja-JP" sz="1200" kern="1200" dirty="0" smtClean="0">
                <a:solidFill>
                  <a:schemeClr val="tx1"/>
                </a:solidFill>
                <a:effectLst/>
                <a:latin typeface="+mn-lt"/>
                <a:ea typeface="+mn-ea"/>
                <a:cs typeface="+mn-cs"/>
              </a:rPr>
              <a:t>COOL</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CHOICE</a:t>
            </a:r>
            <a:r>
              <a:rPr kumimoji="1" lang="ja-JP" altLang="ja-JP" sz="1200" kern="1200" dirty="0" smtClean="0">
                <a:solidFill>
                  <a:schemeClr val="tx1"/>
                </a:solidFill>
                <a:effectLst/>
                <a:latin typeface="+mn-lt"/>
                <a:ea typeface="+mn-ea"/>
                <a:cs typeface="+mn-cs"/>
              </a:rPr>
              <a:t>」について、お笑い芸人のカミナリが紹介してくれる動画を見てみましょう。</a:t>
            </a:r>
          </a:p>
          <a:p>
            <a:r>
              <a:rPr kumimoji="1" lang="ja-JP" altLang="ja-JP" sz="1200" kern="1200" dirty="0" smtClean="0">
                <a:solidFill>
                  <a:schemeClr val="tx1"/>
                </a:solidFill>
                <a:effectLst/>
                <a:latin typeface="+mn-lt"/>
                <a:ea typeface="+mn-ea"/>
                <a:cs typeface="+mn-cs"/>
              </a:rPr>
              <a:t> </a:t>
            </a:r>
          </a:p>
          <a:p>
            <a:r>
              <a:rPr kumimoji="1" lang="ja-JP" altLang="ja-JP" sz="1200" kern="1200" dirty="0" smtClean="0">
                <a:solidFill>
                  <a:schemeClr val="tx1"/>
                </a:solidFill>
                <a:effectLst/>
                <a:latin typeface="+mn-lt"/>
                <a:ea typeface="+mn-ea"/>
                <a:cs typeface="+mn-cs"/>
              </a:rPr>
              <a:t>（クリック）</a:t>
            </a:r>
          </a:p>
          <a:p>
            <a:endParaRPr kumimoji="1" lang="ja-JP" altLang="en-US" dirty="0" smtClean="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40</a:t>
            </a:fld>
            <a:endParaRPr kumimoji="1" lang="ja-JP" altLang="en-US"/>
          </a:p>
        </p:txBody>
      </p:sp>
    </p:spTree>
    <p:extLst>
      <p:ext uri="{BB962C8B-B14F-4D97-AF65-F5344CB8AC3E}">
        <p14:creationId xmlns:p14="http://schemas.microsoft.com/office/powerpoint/2010/main" val="4100715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カミナリ先生の動画では、エアコンを適切な温度で使用したり、お買い物のときにビニール袋をもらわず、エコバックを使ったり、バスや電車を利用する、目的地が近いときには自転車や徒歩で</a:t>
            </a:r>
            <a:r>
              <a:rPr kumimoji="1" lang="ja-JP" altLang="en-US" sz="1200" kern="1200" dirty="0" smtClean="0">
                <a:solidFill>
                  <a:schemeClr val="tx1"/>
                </a:solidFill>
                <a:effectLst/>
                <a:latin typeface="+mn-lt"/>
                <a:ea typeface="+mn-ea"/>
                <a:cs typeface="+mn-cs"/>
              </a:rPr>
              <a:t>行く、と</a:t>
            </a:r>
            <a:r>
              <a:rPr kumimoji="1" lang="ja-JP" altLang="ja-JP" sz="1200" kern="1200" dirty="0" smtClean="0">
                <a:solidFill>
                  <a:schemeClr val="tx1"/>
                </a:solidFill>
                <a:effectLst/>
                <a:latin typeface="+mn-lt"/>
                <a:ea typeface="+mn-ea"/>
                <a:cs typeface="+mn-cs"/>
              </a:rPr>
              <a:t>紹介がありましたね。</a:t>
            </a:r>
          </a:p>
          <a:p>
            <a:r>
              <a:rPr kumimoji="1" lang="ja-JP" altLang="ja-JP" sz="1200" kern="1200" dirty="0" smtClean="0">
                <a:solidFill>
                  <a:schemeClr val="tx1"/>
                </a:solidFill>
                <a:effectLst/>
                <a:latin typeface="+mn-lt"/>
                <a:ea typeface="+mn-ea"/>
                <a:cs typeface="+mn-cs"/>
              </a:rPr>
              <a:t>そのほかにも、冷蔵庫を開けっぱなしにしないこと、電気をつけっぱなしにしないこともみんなにできる取組です。</a:t>
            </a:r>
          </a:p>
          <a:p>
            <a:r>
              <a:rPr kumimoji="1" lang="ja-JP" altLang="ja-JP" sz="120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41</a:t>
            </a:fld>
            <a:endParaRPr kumimoji="1" lang="ja-JP" altLang="en-US"/>
          </a:p>
        </p:txBody>
      </p:sp>
    </p:spTree>
    <p:extLst>
      <p:ext uri="{BB962C8B-B14F-4D97-AF65-F5344CB8AC3E}">
        <p14:creationId xmlns:p14="http://schemas.microsoft.com/office/powerpoint/2010/main" val="846132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他にもできることはたくさんあります。</a:t>
            </a:r>
          </a:p>
          <a:p>
            <a:r>
              <a:rPr kumimoji="1" lang="ja-JP" altLang="ja-JP" sz="1200" kern="1200" dirty="0" smtClean="0">
                <a:solidFill>
                  <a:schemeClr val="tx1"/>
                </a:solidFill>
                <a:effectLst/>
                <a:latin typeface="+mn-lt"/>
                <a:ea typeface="+mn-ea"/>
                <a:cs typeface="+mn-cs"/>
              </a:rPr>
              <a:t>ゲームの時間だったり、お風呂の入り方だったり、</a:t>
            </a:r>
            <a:r>
              <a:rPr kumimoji="1" lang="ja-JP" altLang="en-US" sz="1200" kern="1200" dirty="0" smtClean="0">
                <a:solidFill>
                  <a:schemeClr val="tx1"/>
                </a:solidFill>
                <a:effectLst/>
                <a:latin typeface="+mn-lt"/>
                <a:ea typeface="+mn-ea"/>
                <a:cs typeface="+mn-cs"/>
              </a:rPr>
              <a:t>色んな</a:t>
            </a:r>
            <a:r>
              <a:rPr kumimoji="1" lang="ja-JP" altLang="ja-JP" sz="1200" kern="1200" dirty="0" smtClean="0">
                <a:solidFill>
                  <a:schemeClr val="tx1"/>
                </a:solidFill>
                <a:effectLst/>
                <a:latin typeface="+mn-lt"/>
                <a:ea typeface="+mn-ea"/>
                <a:cs typeface="+mn-cs"/>
              </a:rPr>
              <a:t>ところで二酸化炭素を出さないようにする工夫ができますね。</a:t>
            </a:r>
          </a:p>
          <a:p>
            <a:r>
              <a:rPr kumimoji="1" lang="ja-JP" altLang="ja-JP" sz="1200" kern="1200" dirty="0" smtClean="0">
                <a:solidFill>
                  <a:schemeClr val="tx1"/>
                </a:solidFill>
                <a:effectLst/>
                <a:latin typeface="+mn-lt"/>
                <a:ea typeface="+mn-ea"/>
                <a:cs typeface="+mn-cs"/>
              </a:rPr>
              <a:t>大人になったらできることで言うと、太陽光発電という、おうちで二酸化炭素を出さずに電気を作ったり、</a:t>
            </a:r>
            <a:r>
              <a:rPr kumimoji="1" lang="ja-JP" altLang="en-US" sz="1200" kern="1200" dirty="0" smtClean="0">
                <a:solidFill>
                  <a:schemeClr val="tx1"/>
                </a:solidFill>
                <a:effectLst/>
                <a:latin typeface="+mn-lt"/>
                <a:ea typeface="+mn-ea"/>
                <a:cs typeface="+mn-cs"/>
              </a:rPr>
              <a:t>二酸化炭素を出すガソリン車から、</a:t>
            </a:r>
            <a:r>
              <a:rPr kumimoji="1" lang="ja-JP" altLang="ja-JP" sz="1200" kern="1200" dirty="0" smtClean="0">
                <a:solidFill>
                  <a:schemeClr val="tx1"/>
                </a:solidFill>
                <a:effectLst/>
                <a:latin typeface="+mn-lt"/>
                <a:ea typeface="+mn-ea"/>
                <a:cs typeface="+mn-cs"/>
              </a:rPr>
              <a:t>二酸化炭素を出さずに電気の力で動く、電気自動車（</a:t>
            </a:r>
            <a:r>
              <a:rPr kumimoji="1" lang="en-US" altLang="ja-JP" sz="1200" kern="1200" dirty="0" smtClean="0">
                <a:solidFill>
                  <a:schemeClr val="tx1"/>
                </a:solidFill>
                <a:effectLst/>
                <a:latin typeface="+mn-lt"/>
                <a:ea typeface="+mn-ea"/>
                <a:cs typeface="+mn-cs"/>
              </a:rPr>
              <a:t>EV</a:t>
            </a:r>
            <a:r>
              <a:rPr kumimoji="1" lang="ja-JP" altLang="ja-JP" sz="1200" kern="1200" dirty="0" smtClean="0">
                <a:solidFill>
                  <a:schemeClr val="tx1"/>
                </a:solidFill>
                <a:effectLst/>
                <a:latin typeface="+mn-lt"/>
                <a:ea typeface="+mn-ea"/>
                <a:cs typeface="+mn-cs"/>
              </a:rPr>
              <a:t>）に変えたりすることも</a:t>
            </a:r>
            <a:r>
              <a:rPr kumimoji="1" lang="en-US" altLang="ja-JP" sz="1200" kern="1200" dirty="0" smtClean="0">
                <a:solidFill>
                  <a:schemeClr val="tx1"/>
                </a:solidFill>
                <a:effectLst/>
                <a:latin typeface="+mn-lt"/>
                <a:ea typeface="+mn-ea"/>
                <a:cs typeface="+mn-cs"/>
              </a:rPr>
              <a:t>COOLCHOICE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つです。</a:t>
            </a:r>
          </a:p>
          <a:p>
            <a:r>
              <a:rPr kumimoji="1" lang="ja-JP" altLang="ja-JP" sz="120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42</a:t>
            </a:fld>
            <a:endParaRPr kumimoji="1" lang="ja-JP" altLang="en-US"/>
          </a:p>
        </p:txBody>
      </p:sp>
    </p:spTree>
    <p:extLst>
      <p:ext uri="{BB962C8B-B14F-4D97-AF65-F5344CB8AC3E}">
        <p14:creationId xmlns:p14="http://schemas.microsoft.com/office/powerpoint/2010/main" val="1757939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7"/>
            <a:ext cx="5445760" cy="4657340"/>
          </a:xfrm>
        </p:spPr>
        <p:txBody>
          <a:bodyPr/>
          <a:lstStyle/>
          <a:p>
            <a:r>
              <a:rPr kumimoji="1" lang="ja-JP" altLang="ja-JP" sz="1200" kern="1200" dirty="0" smtClean="0">
                <a:solidFill>
                  <a:schemeClr val="tx1"/>
                </a:solidFill>
                <a:effectLst/>
                <a:latin typeface="+mn-lt"/>
                <a:ea typeface="+mn-ea"/>
                <a:cs typeface="+mn-cs"/>
              </a:rPr>
              <a:t>そのほかに、地球温暖化を止めることに、木がとても役立っています。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光合成の働きを知っていますか？</a:t>
            </a:r>
          </a:p>
          <a:p>
            <a:r>
              <a:rPr kumimoji="1" lang="ja-JP" altLang="ja-JP" sz="1200" kern="1200" dirty="0" smtClean="0">
                <a:solidFill>
                  <a:schemeClr val="tx1"/>
                </a:solidFill>
                <a:effectLst/>
                <a:latin typeface="+mn-lt"/>
                <a:ea typeface="+mn-ea"/>
                <a:cs typeface="+mn-cs"/>
              </a:rPr>
              <a:t>木は、光合成をして栄養を作り成長するのですが、光合成では、空気中の二酸化炭素を取り込んで、酸素を作って外に出します。</a:t>
            </a:r>
          </a:p>
          <a:p>
            <a:r>
              <a:rPr kumimoji="1" lang="ja-JP" altLang="ja-JP" sz="1200" kern="1200" dirty="0" smtClean="0">
                <a:solidFill>
                  <a:schemeClr val="tx1"/>
                </a:solidFill>
                <a:effectLst/>
                <a:latin typeface="+mn-lt"/>
                <a:ea typeface="+mn-ea"/>
                <a:cs typeface="+mn-cs"/>
              </a:rPr>
              <a:t>つまり、木は、私たちが出した二酸化炭素を</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酸素に変えてくれるという、すごいことをしてくれているんです。</a:t>
            </a:r>
          </a:p>
          <a:p>
            <a:r>
              <a:rPr kumimoji="1" lang="ja-JP" altLang="ja-JP" sz="1200" kern="1200" dirty="0" smtClean="0">
                <a:solidFill>
                  <a:schemeClr val="tx1"/>
                </a:solidFill>
                <a:effectLst/>
                <a:latin typeface="+mn-lt"/>
                <a:ea typeface="+mn-ea"/>
                <a:cs typeface="+mn-cs"/>
              </a:rPr>
              <a:t>だから、木を守る、緑を守るということは地球温暖化を止めるためにも、とても重要なことなのです。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ただし、ちょっと注意が必要です。木</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、二酸化炭素を吸収する能力は木によって違うのです。</a:t>
            </a:r>
          </a:p>
          <a:p>
            <a:r>
              <a:rPr kumimoji="1" lang="ja-JP" altLang="ja-JP" sz="1200" kern="1200" dirty="0" smtClean="0">
                <a:solidFill>
                  <a:schemeClr val="tx1"/>
                </a:solidFill>
                <a:effectLst/>
                <a:latin typeface="+mn-lt"/>
                <a:ea typeface="+mn-ea"/>
                <a:cs typeface="+mn-cs"/>
              </a:rPr>
              <a:t>若い木は、二酸化炭素をどんどん吸収してグングン大きくなります。</a:t>
            </a:r>
          </a:p>
          <a:p>
            <a:r>
              <a:rPr kumimoji="1" lang="ja-JP" altLang="ja-JP" sz="1200" kern="1200" dirty="0" smtClean="0">
                <a:solidFill>
                  <a:schemeClr val="tx1"/>
                </a:solidFill>
                <a:effectLst/>
                <a:latin typeface="+mn-lt"/>
                <a:ea typeface="+mn-ea"/>
                <a:cs typeface="+mn-cs"/>
              </a:rPr>
              <a:t>でも、木がギュウギュウにはえていて太陽の光が当たらなかったり、木が大きくなって成長が止まったりすると、二酸化炭素を吸収しにくくなるのです。</a:t>
            </a:r>
          </a:p>
          <a:p>
            <a:r>
              <a:rPr kumimoji="1" lang="ja-JP" altLang="ja-JP" sz="1200" kern="1200" dirty="0" smtClean="0">
                <a:solidFill>
                  <a:schemeClr val="tx1"/>
                </a:solidFill>
                <a:effectLst/>
                <a:latin typeface="+mn-lt"/>
                <a:ea typeface="+mn-ea"/>
                <a:cs typeface="+mn-cs"/>
              </a:rPr>
              <a:t>だから、木が大きくなったら切って、木材として使い、また新たに植えて、木を育てていくことが必要になります。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地球温暖化を止めるためには、木を植えることと併せて、森で大きく育った木を材料にしたもの、木の家や、木の家具など、木でできたものを積極的に使うことも必要なのです。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（参考：気候変動対策推進計画</a:t>
            </a:r>
            <a:r>
              <a:rPr kumimoji="1" lang="en-US" altLang="ja-JP" sz="1200" kern="1200" dirty="0" smtClean="0">
                <a:solidFill>
                  <a:schemeClr val="tx1"/>
                </a:solidFill>
                <a:effectLst/>
                <a:latin typeface="+mn-lt"/>
                <a:ea typeface="+mn-ea"/>
                <a:cs typeface="+mn-cs"/>
              </a:rPr>
              <a:t>P16</a:t>
            </a:r>
            <a:r>
              <a:rPr kumimoji="1" lang="ja-JP" altLang="ja-JP" sz="120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A104129D-F05F-407C-AA73-C0F3D6FF55F7}" type="slidenum">
              <a:rPr kumimoji="1" lang="ja-JP" altLang="en-US" smtClean="0"/>
              <a:t>43</a:t>
            </a:fld>
            <a:endParaRPr kumimoji="1" lang="ja-JP" altLang="en-US"/>
          </a:p>
        </p:txBody>
      </p:sp>
    </p:spTree>
    <p:extLst>
      <p:ext uri="{BB962C8B-B14F-4D97-AF65-F5344CB8AC3E}">
        <p14:creationId xmlns:p14="http://schemas.microsoft.com/office/powerpoint/2010/main" val="3766807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では最後に、</a:t>
            </a:r>
            <a:r>
              <a:rPr kumimoji="1" lang="ja-JP" altLang="en-US" sz="1200" kern="1200" dirty="0">
                <a:solidFill>
                  <a:schemeClr val="tx1"/>
                </a:solidFill>
                <a:effectLst/>
                <a:latin typeface="+mn-lt"/>
                <a:ea typeface="+mn-ea"/>
                <a:cs typeface="+mn-cs"/>
              </a:rPr>
              <a:t>気候変動に対してどうしていけばいいのか</a:t>
            </a:r>
            <a:r>
              <a:rPr kumimoji="1" lang="ja-JP" altLang="ja-JP" sz="1200" kern="1200" dirty="0">
                <a:solidFill>
                  <a:schemeClr val="tx1"/>
                </a:solidFill>
                <a:effectLst/>
                <a:latin typeface="+mn-lt"/>
                <a:ea typeface="+mn-ea"/>
                <a:cs typeface="+mn-cs"/>
              </a:rPr>
              <a:t>？ということを考えて、何をするか書いてもらいます。</a:t>
            </a:r>
          </a:p>
          <a:p>
            <a:r>
              <a:rPr kumimoji="1" lang="ja-JP" altLang="ja-JP" sz="1200" kern="1200" dirty="0">
                <a:solidFill>
                  <a:schemeClr val="tx1"/>
                </a:solidFill>
                <a:effectLst/>
                <a:latin typeface="+mn-lt"/>
                <a:ea typeface="+mn-ea"/>
                <a:cs typeface="+mn-cs"/>
              </a:rPr>
              <a:t>今から話す内容にヒントがあるから、よーく聞いておいてください。</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44</a:t>
            </a:fld>
            <a:endParaRPr kumimoji="1" lang="ja-JP" altLang="en-US"/>
          </a:p>
        </p:txBody>
      </p:sp>
    </p:spTree>
    <p:extLst>
      <p:ext uri="{BB962C8B-B14F-4D97-AF65-F5344CB8AC3E}">
        <p14:creationId xmlns:p14="http://schemas.microsoft.com/office/powerpoint/2010/main" val="3198052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noFill/>
        </p:spPr>
        <p:txBody>
          <a:bodyPr/>
          <a:lstStyle/>
          <a:p>
            <a:r>
              <a:rPr kumimoji="1" lang="ja-JP" altLang="en-US" sz="1200" b="0" kern="1200" dirty="0">
                <a:solidFill>
                  <a:schemeClr val="tx1"/>
                </a:solidFill>
                <a:effectLst/>
                <a:latin typeface="+mn-lt"/>
                <a:ea typeface="+mn-ea"/>
                <a:cs typeface="+mn-cs"/>
              </a:rPr>
              <a:t>カミナリ先生の動画にあったようなことを、みんなが取り組んで、二酸化炭素の量を減らすことはとても重要です。</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でも、みんなが取り組んだ効果は、ゆっくりとしか出てきません。すぐには地球の温暖化を止めることはできないのです。</a:t>
            </a:r>
            <a:endParaRPr kumimoji="1" lang="en-US" altLang="ja-JP" sz="1200" b="0" kern="1200" dirty="0">
              <a:solidFill>
                <a:schemeClr val="tx1"/>
              </a:solidFill>
              <a:effectLst/>
              <a:latin typeface="+mn-lt"/>
              <a:ea typeface="+mn-ea"/>
              <a:cs typeface="+mn-cs"/>
            </a:endParaRPr>
          </a:p>
          <a:p>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そのため、地球温暖化を止めるための取り組みを進めながら、起き始めている気候の変化や様々な影響に対応してい</a:t>
            </a:r>
            <a:r>
              <a:rPr lang="ja-JP" altLang="en-US" b="0" dirty="0">
                <a:solidFill>
                  <a:schemeClr val="tx1"/>
                </a:solidFill>
              </a:rPr>
              <a:t>く「気候変動への適応」をし</a:t>
            </a:r>
            <a:r>
              <a:rPr kumimoji="1" lang="ja-JP" altLang="en-US" sz="1200" b="0" kern="1200" dirty="0">
                <a:solidFill>
                  <a:schemeClr val="tx1"/>
                </a:solidFill>
                <a:effectLst/>
                <a:latin typeface="+mn-lt"/>
                <a:ea typeface="+mn-ea"/>
                <a:cs typeface="+mn-cs"/>
              </a:rPr>
              <a:t>なければなりません。</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どうしたらいいでしょうか。</a:t>
            </a:r>
            <a:endParaRPr kumimoji="1" lang="en-US" altLang="ja-JP" sz="1200" b="0" kern="1200" dirty="0">
              <a:solidFill>
                <a:schemeClr val="tx1"/>
              </a:solidFill>
              <a:effectLst/>
              <a:latin typeface="+mn-lt"/>
              <a:ea typeface="+mn-ea"/>
              <a:cs typeface="+mn-cs"/>
            </a:endParaRPr>
          </a:p>
          <a:p>
            <a:r>
              <a:rPr lang="ja-JP" altLang="ja-JP" b="0" dirty="0">
                <a:solidFill>
                  <a:schemeClr val="tx1"/>
                </a:solidFill>
              </a:rPr>
              <a:t>（クリック）</a:t>
            </a:r>
            <a:endParaRPr lang="en-US" altLang="ja-JP" b="0" dirty="0">
              <a:solidFill>
                <a:schemeClr val="tx1"/>
              </a:solidFill>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45</a:t>
            </a:fld>
            <a:endParaRPr kumimoji="1" lang="ja-JP" altLang="en-US"/>
          </a:p>
        </p:txBody>
      </p:sp>
    </p:spTree>
    <p:extLst>
      <p:ext uri="{BB962C8B-B14F-4D97-AF65-F5344CB8AC3E}">
        <p14:creationId xmlns:p14="http://schemas.microsoft.com/office/powerpoint/2010/main" val="1326875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水色の字を読んでくれる人いますか。</a:t>
            </a:r>
          </a:p>
          <a:p>
            <a:r>
              <a:rPr kumimoji="1" lang="ja-JP" altLang="ja-JP" sz="1200" kern="1200" dirty="0" smtClean="0">
                <a:solidFill>
                  <a:schemeClr val="tx1"/>
                </a:solidFill>
                <a:effectLst/>
                <a:latin typeface="+mn-lt"/>
                <a:ea typeface="+mn-ea"/>
                <a:cs typeface="+mn-cs"/>
              </a:rPr>
              <a:t>（「それでも出てくる影響に備えよう！」と児童に読んでもらう）</a:t>
            </a:r>
          </a:p>
          <a:p>
            <a:r>
              <a:rPr kumimoji="1" lang="ja-JP" altLang="ja-JP" sz="1200" kern="1200" dirty="0" smtClean="0">
                <a:solidFill>
                  <a:schemeClr val="tx1"/>
                </a:solidFill>
                <a:effectLst/>
                <a:latin typeface="+mn-lt"/>
                <a:ea typeface="+mn-ea"/>
                <a:cs typeface="+mn-cs"/>
              </a:rPr>
              <a:t>今出始めている気候変動のひとつが、「暑い日が増える」ことです。</a:t>
            </a:r>
          </a:p>
          <a:p>
            <a:r>
              <a:rPr kumimoji="1" lang="ja-JP" altLang="ja-JP" sz="1200" kern="1200" dirty="0" smtClean="0">
                <a:solidFill>
                  <a:schemeClr val="tx1"/>
                </a:solidFill>
                <a:effectLst/>
                <a:latin typeface="+mn-lt"/>
                <a:ea typeface="+mn-ea"/>
                <a:cs typeface="+mn-cs"/>
              </a:rPr>
              <a:t>とても暑い日が増えてしまうと言われたら、みんなはどうやって身を守りますか。</a:t>
            </a:r>
          </a:p>
          <a:p>
            <a:r>
              <a:rPr kumimoji="1" lang="ja-JP" altLang="ja-JP" sz="120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46</a:t>
            </a:fld>
            <a:endParaRPr kumimoji="1" lang="ja-JP" altLang="en-US"/>
          </a:p>
        </p:txBody>
      </p:sp>
    </p:spTree>
    <p:extLst>
      <p:ext uri="{BB962C8B-B14F-4D97-AF65-F5344CB8AC3E}">
        <p14:creationId xmlns:p14="http://schemas.microsoft.com/office/powerpoint/2010/main" val="131471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solidFill>
                  <a:schemeClr val="tx1"/>
                </a:solidFill>
              </a:rPr>
              <a:t>他にも、気候変動のために</a:t>
            </a:r>
            <a:r>
              <a:rPr kumimoji="1" lang="ja-JP" altLang="ja-JP" sz="1200" b="0" kern="1200" dirty="0">
                <a:solidFill>
                  <a:schemeClr val="tx1"/>
                </a:solidFill>
                <a:effectLst/>
                <a:latin typeface="+mn-lt"/>
                <a:ea typeface="+mn-ea"/>
                <a:cs typeface="+mn-cs"/>
              </a:rPr>
              <a:t>強くて激しい雨が増えたり、強い台風がやってきたりする</a:t>
            </a:r>
            <a:r>
              <a:rPr lang="ja-JP" altLang="en-US" b="0" dirty="0">
                <a:solidFill>
                  <a:schemeClr val="tx1"/>
                </a:solidFill>
              </a:rPr>
              <a:t>といわれています。</a:t>
            </a:r>
            <a:r>
              <a:rPr kumimoji="1" lang="ja-JP" altLang="ja-JP" sz="1200" b="0" kern="1200" dirty="0">
                <a:solidFill>
                  <a:schemeClr val="tx1"/>
                </a:solidFill>
                <a:effectLst/>
                <a:latin typeface="+mn-lt"/>
                <a:ea typeface="+mn-ea"/>
                <a:cs typeface="+mn-cs"/>
              </a:rPr>
              <a:t>みんなはどうしますか。</a:t>
            </a:r>
            <a:endParaRPr kumimoji="1" lang="en-US" altLang="ja-JP" sz="1200" b="0" kern="1200" dirty="0">
              <a:solidFill>
                <a:schemeClr val="tx1"/>
              </a:solidFill>
              <a:effectLst/>
              <a:latin typeface="+mn-lt"/>
              <a:ea typeface="+mn-ea"/>
              <a:cs typeface="+mn-cs"/>
            </a:endParaRPr>
          </a:p>
          <a:p>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ここで</a:t>
            </a:r>
            <a:r>
              <a:rPr lang="ja-JP" altLang="en-US" b="0" dirty="0">
                <a:solidFill>
                  <a:schemeClr val="tx1"/>
                </a:solidFill>
              </a:rPr>
              <a:t>、</a:t>
            </a:r>
            <a:r>
              <a:rPr kumimoji="1" lang="ja-JP" altLang="ja-JP" sz="1200" b="0" kern="1200" dirty="0">
                <a:solidFill>
                  <a:schemeClr val="tx1"/>
                </a:solidFill>
                <a:effectLst/>
                <a:latin typeface="+mn-lt"/>
                <a:ea typeface="+mn-ea"/>
                <a:cs typeface="+mn-cs"/>
              </a:rPr>
              <a:t>例に「ハザードマップ」とありますが</a:t>
            </a:r>
            <a:r>
              <a:rPr kumimoji="1" lang="ja-JP" altLang="en-US" sz="1200" b="0" kern="1200" dirty="0">
                <a:solidFill>
                  <a:schemeClr val="tx1"/>
                </a:solidFill>
                <a:effectLst/>
                <a:latin typeface="+mn-lt"/>
                <a:ea typeface="+mn-ea"/>
                <a:cs typeface="+mn-cs"/>
              </a:rPr>
              <a:t>あまり聞いたことのない名前かもしれないので簡単に説明しますね。</a:t>
            </a:r>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47</a:t>
            </a:fld>
            <a:endParaRPr kumimoji="1" lang="ja-JP" altLang="en-US"/>
          </a:p>
        </p:txBody>
      </p:sp>
    </p:spTree>
    <p:extLst>
      <p:ext uri="{BB962C8B-B14F-4D97-AF65-F5344CB8AC3E}">
        <p14:creationId xmlns:p14="http://schemas.microsoft.com/office/powerpoint/2010/main" val="3399689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ハザードマップというのは、災害の危険が大きいところや避難場所が一目でわかる地図のことです。色々な災害がありますが、この地図は○○○の場所（例：川からあふれた水で水浸しになるかもしれない場所）に色がついています。</a:t>
            </a:r>
          </a:p>
          <a:p>
            <a:r>
              <a:rPr kumimoji="1" lang="ja-JP" altLang="ja-JP" sz="1200" kern="1200" dirty="0" smtClean="0">
                <a:solidFill>
                  <a:schemeClr val="tx1"/>
                </a:solidFill>
                <a:effectLst/>
                <a:latin typeface="+mn-lt"/>
                <a:ea typeface="+mn-ea"/>
                <a:cs typeface="+mn-cs"/>
              </a:rPr>
              <a:t>強くて激しい雨が増えたり、強い台風がやってきたりする時に備えるために有効なものです。</a:t>
            </a:r>
          </a:p>
          <a:p>
            <a:r>
              <a:rPr kumimoji="1" lang="ja-JP" altLang="ja-JP" sz="1200" kern="1200" dirty="0" smtClean="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48</a:t>
            </a:fld>
            <a:endParaRPr kumimoji="1" lang="ja-JP" altLang="en-US"/>
          </a:p>
        </p:txBody>
      </p:sp>
    </p:spTree>
    <p:extLst>
      <p:ext uri="{BB962C8B-B14F-4D97-AF65-F5344CB8AC3E}">
        <p14:creationId xmlns:p14="http://schemas.microsoft.com/office/powerpoint/2010/main" val="1783335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では、二酸化炭素を出さないようにするためにみんなができることは何か、気候変動による影響にどんな備えができるか、班で話しながら考えてみましょう。</a:t>
            </a:r>
          </a:p>
          <a:p>
            <a:r>
              <a:rPr kumimoji="1" lang="ja-JP" altLang="ja-JP" sz="1200" kern="1200" dirty="0" smtClean="0">
                <a:solidFill>
                  <a:schemeClr val="tx1"/>
                </a:solidFill>
                <a:effectLst/>
                <a:latin typeface="+mn-lt"/>
                <a:ea typeface="+mn-ea"/>
                <a:cs typeface="+mn-cs"/>
              </a:rPr>
              <a:t>では、宣言書と書かれた紙を出してください。</a:t>
            </a:r>
          </a:p>
          <a:p>
            <a:r>
              <a:rPr kumimoji="1" lang="ja-JP" altLang="ja-JP" sz="1200" kern="1200" dirty="0" smtClean="0">
                <a:solidFill>
                  <a:schemeClr val="tx1"/>
                </a:solidFill>
                <a:effectLst/>
                <a:latin typeface="+mn-lt"/>
                <a:ea typeface="+mn-ea"/>
                <a:cs typeface="+mn-cs"/>
              </a:rPr>
              <a:t>（クリック）</a:t>
            </a:r>
          </a:p>
          <a:p>
            <a:endParaRPr lang="ja-JP" altLang="ja-JP" b="1" dirty="0">
              <a:solidFill>
                <a:srgbClr val="FF0000"/>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49</a:t>
            </a:fld>
            <a:endParaRPr kumimoji="1" lang="ja-JP" altLang="en-US"/>
          </a:p>
        </p:txBody>
      </p:sp>
    </p:spTree>
    <p:extLst>
      <p:ext uri="{BB962C8B-B14F-4D97-AF65-F5344CB8AC3E}">
        <p14:creationId xmlns:p14="http://schemas.microsoft.com/office/powerpoint/2010/main" val="238352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まずは</a:t>
            </a:r>
            <a:r>
              <a:rPr kumimoji="1" lang="ja-JP" altLang="en-US" sz="1200" b="0" kern="1200" dirty="0">
                <a:solidFill>
                  <a:schemeClr val="tx1"/>
                </a:solidFill>
                <a:effectLst/>
                <a:latin typeface="+mn-lt"/>
                <a:ea typeface="+mn-ea"/>
                <a:cs typeface="+mn-cs"/>
              </a:rPr>
              <a:t>、事</a:t>
            </a:r>
            <a:r>
              <a:rPr kumimoji="1" lang="ja-JP" altLang="ja-JP" sz="1200" b="0" kern="1200" dirty="0">
                <a:solidFill>
                  <a:schemeClr val="tx1"/>
                </a:solidFill>
                <a:effectLst/>
                <a:latin typeface="+mn-lt"/>
                <a:ea typeface="+mn-ea"/>
                <a:cs typeface="+mn-cs"/>
              </a:rPr>
              <a:t>前に</a:t>
            </a:r>
            <a:r>
              <a:rPr kumimoji="1" lang="ja-JP" altLang="en-US" sz="1200" b="0" kern="1200" dirty="0">
                <a:solidFill>
                  <a:schemeClr val="tx1"/>
                </a:solidFill>
                <a:effectLst/>
                <a:latin typeface="+mn-lt"/>
                <a:ea typeface="+mn-ea"/>
                <a:cs typeface="+mn-cs"/>
              </a:rPr>
              <a:t>記入して</a:t>
            </a:r>
            <a:r>
              <a:rPr kumimoji="1" lang="ja-JP" altLang="ja-JP" sz="1200" b="0" kern="1200" dirty="0">
                <a:solidFill>
                  <a:schemeClr val="tx1"/>
                </a:solidFill>
                <a:effectLst/>
                <a:latin typeface="+mn-lt"/>
                <a:ea typeface="+mn-ea"/>
                <a:cs typeface="+mn-cs"/>
              </a:rPr>
              <a:t>もらったアンケート結果をまとめましょう。</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机の上に</a:t>
            </a:r>
            <a:r>
              <a:rPr lang="ja-JP" altLang="en-US" b="0" dirty="0" smtClean="0">
                <a:solidFill>
                  <a:schemeClr val="tx1"/>
                </a:solidFill>
              </a:rPr>
              <a:t>、みんな</a:t>
            </a:r>
            <a:r>
              <a:rPr kumimoji="1" lang="ja-JP" altLang="ja-JP" sz="1200" b="0" kern="1200" dirty="0" smtClean="0">
                <a:solidFill>
                  <a:schemeClr val="tx1"/>
                </a:solidFill>
                <a:effectLst/>
                <a:latin typeface="+mn-lt"/>
                <a:ea typeface="+mn-ea"/>
                <a:cs typeface="+mn-cs"/>
              </a:rPr>
              <a:t>が</a:t>
            </a:r>
            <a:r>
              <a:rPr kumimoji="1" lang="ja-JP" altLang="ja-JP" sz="1200" b="0" kern="1200" dirty="0">
                <a:solidFill>
                  <a:schemeClr val="tx1"/>
                </a:solidFill>
                <a:effectLst/>
                <a:latin typeface="+mn-lt"/>
                <a:ea typeface="+mn-ea"/>
                <a:cs typeface="+mn-cs"/>
              </a:rPr>
              <a:t>答えてくれた質問票１枚と、大人の方に答えてもらった質問票を出してください。</a:t>
            </a:r>
          </a:p>
          <a:p>
            <a:r>
              <a:rPr kumimoji="1" lang="ja-JP" altLang="ja-JP" sz="1200" b="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a:t>
            </a:fld>
            <a:endParaRPr kumimoji="1" lang="ja-JP" altLang="en-US"/>
          </a:p>
        </p:txBody>
      </p:sp>
    </p:spTree>
    <p:extLst>
      <p:ext uri="{BB962C8B-B14F-4D97-AF65-F5344CB8AC3E}">
        <p14:creationId xmlns:p14="http://schemas.microsoft.com/office/powerpoint/2010/main" val="131081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まず、（名前）のところに自分の名前を書いてください。周りのみんなとおしゃべりしながらでいいので、</a:t>
            </a:r>
          </a:p>
          <a:p>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番のところに、二酸化炭素をなるべく出さないように●●をします</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しませんと、自分が決めたことを書いて宣言してみましょう。</a:t>
            </a:r>
          </a:p>
          <a:p>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番が終わったら次は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番の、それでも出てくる影響にそなえるために●●をします</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しません！</a:t>
            </a:r>
          </a:p>
          <a:p>
            <a:r>
              <a:rPr kumimoji="1" lang="ja-JP" altLang="ja-JP" sz="1200" kern="1200" dirty="0" smtClean="0">
                <a:solidFill>
                  <a:schemeClr val="tx1"/>
                </a:solidFill>
                <a:effectLst/>
                <a:latin typeface="+mn-lt"/>
                <a:ea typeface="+mn-ea"/>
                <a:cs typeface="+mn-cs"/>
              </a:rPr>
              <a:t>というのを書いて宣言書を完成させましょう！○分とります。では、スタート！</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作業中</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じゃあ、宣言してくれる人！（</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人くらい）</a:t>
            </a:r>
          </a:p>
          <a:p>
            <a:r>
              <a:rPr kumimoji="1" lang="ja-JP" altLang="ja-JP" sz="1200" kern="1200" dirty="0" smtClean="0">
                <a:solidFill>
                  <a:schemeClr val="tx1"/>
                </a:solidFill>
                <a:effectLst/>
                <a:latin typeface="+mn-lt"/>
                <a:ea typeface="+mn-ea"/>
                <a:cs typeface="+mn-cs"/>
              </a:rPr>
              <a:t>授業が終わったらお友達と見せ合って、いいなと思ったら何個でも取り組んでみましょう！</a:t>
            </a:r>
          </a:p>
          <a:p>
            <a:r>
              <a:rPr kumimoji="1" lang="ja-JP" altLang="ja-JP" sz="120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50</a:t>
            </a:fld>
            <a:endParaRPr kumimoji="1" lang="ja-JP" altLang="en-US"/>
          </a:p>
        </p:txBody>
      </p:sp>
    </p:spTree>
    <p:extLst>
      <p:ext uri="{BB962C8B-B14F-4D97-AF65-F5344CB8AC3E}">
        <p14:creationId xmlns:p14="http://schemas.microsoft.com/office/powerpoint/2010/main" val="1102917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a:xfrm>
            <a:off x="680720" y="5321687"/>
            <a:ext cx="5445760" cy="3375234"/>
          </a:xfrm>
        </p:spPr>
        <p:txBody>
          <a:bodyPr/>
          <a:lstStyle/>
          <a:p>
            <a:r>
              <a:rPr kumimoji="1" lang="ja-JP" altLang="en-US" sz="1200" b="0" kern="1200" dirty="0">
                <a:solidFill>
                  <a:schemeClr val="tx1"/>
                </a:solidFill>
                <a:effectLst/>
                <a:latin typeface="+mn-lt"/>
                <a:ea typeface="+mn-ea"/>
                <a:cs typeface="+mn-cs"/>
              </a:rPr>
              <a:t>それでは今日の</a:t>
            </a:r>
            <a:r>
              <a:rPr kumimoji="1" lang="ja-JP" altLang="ja-JP" sz="1200" b="0" kern="1200" dirty="0">
                <a:solidFill>
                  <a:schemeClr val="tx1"/>
                </a:solidFill>
                <a:effectLst/>
                <a:latin typeface="+mn-lt"/>
                <a:ea typeface="+mn-ea"/>
                <a:cs typeface="+mn-cs"/>
              </a:rPr>
              <a:t>まとめ</a:t>
            </a:r>
            <a:r>
              <a:rPr kumimoji="1" lang="ja-JP" altLang="en-US" sz="1200" b="0" kern="1200" dirty="0">
                <a:solidFill>
                  <a:schemeClr val="tx1"/>
                </a:solidFill>
                <a:effectLst/>
                <a:latin typeface="+mn-lt"/>
                <a:ea typeface="+mn-ea"/>
                <a:cs typeface="+mn-cs"/>
              </a:rPr>
              <a:t>をしま</a:t>
            </a:r>
            <a:r>
              <a:rPr kumimoji="1" lang="ja-JP" altLang="ja-JP" sz="1200" b="0" kern="1200" dirty="0">
                <a:solidFill>
                  <a:schemeClr val="tx1"/>
                </a:solidFill>
                <a:effectLst/>
                <a:latin typeface="+mn-lt"/>
                <a:ea typeface="+mn-ea"/>
                <a:cs typeface="+mn-cs"/>
              </a:rPr>
              <a:t>す。</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今、地球温暖化で気候変動が起ていて、私たちの生活に影響が出始めています。</a:t>
            </a:r>
            <a:endParaRPr kumimoji="1" lang="en-US" altLang="ja-JP" sz="1200" b="0" kern="1200" dirty="0">
              <a:solidFill>
                <a:schemeClr val="tx1"/>
              </a:solidFill>
              <a:effectLst/>
              <a:latin typeface="+mn-lt"/>
              <a:ea typeface="+mn-ea"/>
              <a:cs typeface="+mn-cs"/>
            </a:endParaRPr>
          </a:p>
          <a:p>
            <a:r>
              <a:rPr lang="ja-JP" altLang="en-US" b="0" dirty="0">
                <a:solidFill>
                  <a:schemeClr val="tx1"/>
                </a:solidFill>
              </a:rPr>
              <a:t>そのために、</a:t>
            </a:r>
            <a:r>
              <a:rPr kumimoji="1" lang="ja-JP" altLang="ja-JP" sz="1200" b="0" kern="1200" dirty="0">
                <a:solidFill>
                  <a:schemeClr val="tx1"/>
                </a:solidFill>
                <a:effectLst/>
                <a:latin typeface="+mn-lt"/>
                <a:ea typeface="+mn-ea"/>
                <a:cs typeface="+mn-cs"/>
              </a:rPr>
              <a:t>私たちはどう</a:t>
            </a:r>
            <a:r>
              <a:rPr kumimoji="1" lang="ja-JP" altLang="en-US" sz="1200" b="0" kern="1200" dirty="0">
                <a:solidFill>
                  <a:schemeClr val="tx1"/>
                </a:solidFill>
                <a:effectLst/>
                <a:latin typeface="+mn-lt"/>
                <a:ea typeface="+mn-ea"/>
                <a:cs typeface="+mn-cs"/>
              </a:rPr>
              <a:t>したら</a:t>
            </a:r>
            <a:r>
              <a:rPr kumimoji="1" lang="ja-JP" altLang="ja-JP" sz="1200" b="0" kern="1200" dirty="0">
                <a:solidFill>
                  <a:schemeClr val="tx1"/>
                </a:solidFill>
                <a:effectLst/>
                <a:latin typeface="+mn-lt"/>
                <a:ea typeface="+mn-ea"/>
                <a:cs typeface="+mn-cs"/>
              </a:rPr>
              <a:t>いいかという</a:t>
            </a:r>
            <a:r>
              <a:rPr kumimoji="1" lang="ja-JP" altLang="en-US" sz="1200" b="0" kern="1200" dirty="0">
                <a:solidFill>
                  <a:schemeClr val="tx1"/>
                </a:solidFill>
                <a:effectLst/>
                <a:latin typeface="+mn-lt"/>
                <a:ea typeface="+mn-ea"/>
                <a:cs typeface="+mn-cs"/>
              </a:rPr>
              <a:t>ことが、２</a:t>
            </a:r>
            <a:r>
              <a:rPr kumimoji="1" lang="ja-JP" altLang="ja-JP" sz="1200" b="0" kern="1200" dirty="0">
                <a:solidFill>
                  <a:schemeClr val="tx1"/>
                </a:solidFill>
                <a:effectLst/>
                <a:latin typeface="+mn-lt"/>
                <a:ea typeface="+mn-ea"/>
                <a:cs typeface="+mn-cs"/>
              </a:rPr>
              <a:t>つあります。</a:t>
            </a:r>
          </a:p>
          <a:p>
            <a:r>
              <a:rPr kumimoji="1" lang="ja-JP" altLang="ja-JP" sz="1200" b="0" kern="1200" dirty="0">
                <a:solidFill>
                  <a:schemeClr val="tx1"/>
                </a:solidFill>
                <a:effectLst/>
                <a:latin typeface="+mn-lt"/>
                <a:ea typeface="+mn-ea"/>
                <a:cs typeface="+mn-cs"/>
              </a:rPr>
              <a:t>①二酸化炭素をなるべく出さないようにしよう</a:t>
            </a:r>
            <a:r>
              <a:rPr kumimoji="1" lang="ja-JP" altLang="en-US" sz="1200" b="0" kern="1200" dirty="0">
                <a:solidFill>
                  <a:schemeClr val="tx1"/>
                </a:solidFill>
                <a:effectLst/>
                <a:latin typeface="+mn-lt"/>
                <a:ea typeface="+mn-ea"/>
                <a:cs typeface="+mn-cs"/>
              </a:rPr>
              <a:t>。</a:t>
            </a:r>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②それでも出てくる影響に備えよう</a:t>
            </a:r>
            <a:r>
              <a:rPr kumimoji="1" lang="ja-JP" altLang="en-US"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endParaRPr kumimoji="1" lang="ja-JP"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①②どちらも取り組むことが大切です。</a:t>
            </a:r>
          </a:p>
          <a:p>
            <a:r>
              <a:rPr kumimoji="1" lang="ja-JP" altLang="ja-JP" sz="1200" b="0" kern="1200" dirty="0">
                <a:solidFill>
                  <a:schemeClr val="tx1"/>
                </a:solidFill>
                <a:effectLst/>
                <a:latin typeface="+mn-lt"/>
                <a:ea typeface="+mn-ea"/>
                <a:cs typeface="+mn-cs"/>
              </a:rPr>
              <a:t>（クリック）</a:t>
            </a:r>
          </a:p>
          <a:p>
            <a:endParaRPr kumimoji="1" lang="ja-JP" altLang="en-US" b="0" dirty="0">
              <a:solidFill>
                <a:schemeClr val="tx1"/>
              </a:solidFill>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51</a:t>
            </a:fld>
            <a:endParaRPr kumimoji="1" lang="ja-JP" altLang="en-US"/>
          </a:p>
        </p:txBody>
      </p:sp>
    </p:spTree>
    <p:extLst>
      <p:ext uri="{BB962C8B-B14F-4D97-AF65-F5344CB8AC3E}">
        <p14:creationId xmlns:p14="http://schemas.microsoft.com/office/powerpoint/2010/main" val="3233954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3138" y="1397000"/>
            <a:ext cx="4860925" cy="3646488"/>
          </a:xfrm>
        </p:spPr>
      </p:sp>
      <p:sp>
        <p:nvSpPr>
          <p:cNvPr id="3" name="ノート プレースホルダー 2"/>
          <p:cNvSpPr>
            <a:spLocks noGrp="1"/>
          </p:cNvSpPr>
          <p:nvPr>
            <p:ph type="body" idx="1"/>
          </p:nvPr>
        </p:nvSpPr>
        <p:spPr>
          <a:xfrm>
            <a:off x="680720" y="5342394"/>
            <a:ext cx="5445760" cy="3354527"/>
          </a:xfrm>
        </p:spPr>
        <p:txBody>
          <a:bodyPr/>
          <a:lstStyle/>
          <a:p>
            <a:r>
              <a:rPr kumimoji="1" lang="ja-JP" altLang="ja-JP" sz="1200" b="0" kern="1200" dirty="0">
                <a:solidFill>
                  <a:schemeClr val="tx1"/>
                </a:solidFill>
                <a:effectLst/>
                <a:latin typeface="+mn-lt"/>
                <a:ea typeface="+mn-ea"/>
                <a:cs typeface="+mn-cs"/>
              </a:rPr>
              <a:t>今日はありがとうございました。</a:t>
            </a:r>
            <a:endParaRPr kumimoji="1" lang="en-US" altLang="ja-JP" sz="1200" b="0"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今日学んだことを</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是非</a:t>
            </a:r>
            <a:r>
              <a:rPr kumimoji="1" lang="ja-JP" altLang="en-US"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おうちの方に話して下さいね。</a:t>
            </a:r>
          </a:p>
          <a:p>
            <a:r>
              <a:rPr kumimoji="1" lang="ja-JP" altLang="ja-JP" sz="1200" b="0" kern="1200" dirty="0">
                <a:solidFill>
                  <a:schemeClr val="tx1"/>
                </a:solidFill>
                <a:effectLst/>
                <a:latin typeface="+mn-lt"/>
                <a:ea typeface="+mn-ea"/>
                <a:cs typeface="+mn-cs"/>
              </a:rPr>
              <a:t>宣言書はおうちの見えるところに貼って、アクションして</a:t>
            </a:r>
            <a:r>
              <a:rPr kumimoji="1" lang="ja-JP" altLang="en-US" sz="1200" b="0" kern="1200" dirty="0">
                <a:solidFill>
                  <a:schemeClr val="tx1"/>
                </a:solidFill>
                <a:effectLst/>
                <a:latin typeface="+mn-lt"/>
                <a:ea typeface="+mn-ea"/>
                <a:cs typeface="+mn-cs"/>
              </a:rPr>
              <a:t>ほしい</a:t>
            </a:r>
            <a:r>
              <a:rPr kumimoji="1" lang="ja-JP" altLang="ja-JP" sz="1200" b="0" kern="1200" dirty="0">
                <a:solidFill>
                  <a:schemeClr val="tx1"/>
                </a:solidFill>
                <a:effectLst/>
                <a:latin typeface="+mn-lt"/>
                <a:ea typeface="+mn-ea"/>
                <a:cs typeface="+mn-cs"/>
              </a:rPr>
              <a:t>と思います。</a:t>
            </a:r>
          </a:p>
          <a:p>
            <a:r>
              <a:rPr kumimoji="1" lang="ja-JP" altLang="ja-JP" sz="1200" b="0" kern="1200" dirty="0">
                <a:solidFill>
                  <a:schemeClr val="tx1"/>
                </a:solidFill>
                <a:effectLst/>
                <a:latin typeface="+mn-lt"/>
                <a:ea typeface="+mn-ea"/>
                <a:cs typeface="+mn-cs"/>
              </a:rPr>
              <a:t>最後にアンケートも書いて下さい。</a:t>
            </a:r>
          </a:p>
          <a:p>
            <a:r>
              <a:rPr kumimoji="1" lang="ja-JP" altLang="ja-JP" sz="1200" b="0" kern="1200" dirty="0">
                <a:solidFill>
                  <a:schemeClr val="tx1"/>
                </a:solidFill>
                <a:effectLst/>
                <a:latin typeface="+mn-lt"/>
                <a:ea typeface="+mn-ea"/>
                <a:cs typeface="+mn-cs"/>
              </a:rPr>
              <a:t>これで授業を終わります。</a:t>
            </a:r>
          </a:p>
          <a:p>
            <a:r>
              <a:rPr kumimoji="1" lang="en-US" altLang="ja-JP" sz="1200" b="0" kern="1200" dirty="0">
                <a:solidFill>
                  <a:schemeClr val="tx1"/>
                </a:solidFill>
                <a:effectLst/>
                <a:latin typeface="+mn-lt"/>
                <a:ea typeface="+mn-ea"/>
                <a:cs typeface="+mn-cs"/>
              </a:rPr>
              <a:t> </a:t>
            </a:r>
            <a:endParaRPr kumimoji="1" lang="ja-JP"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52</a:t>
            </a:fld>
            <a:endParaRPr kumimoji="1" lang="ja-JP" altLang="en-US"/>
          </a:p>
        </p:txBody>
      </p:sp>
    </p:spTree>
    <p:extLst>
      <p:ext uri="{BB962C8B-B14F-4D97-AF65-F5344CB8AC3E}">
        <p14:creationId xmlns:p14="http://schemas.microsoft.com/office/powerpoint/2010/main" val="281264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6"/>
            <a:ext cx="5445760" cy="5063574"/>
          </a:xfrm>
        </p:spPr>
        <p:txBody>
          <a:bodyPr/>
          <a:lstStyle/>
          <a:p>
            <a:r>
              <a:rPr kumimoji="1" lang="ja-JP" altLang="ja-JP" sz="1200" kern="1200" dirty="0" smtClean="0">
                <a:solidFill>
                  <a:schemeClr val="tx1"/>
                </a:solidFill>
                <a:effectLst/>
                <a:latin typeface="+mn-lt"/>
                <a:ea typeface="+mn-ea"/>
                <a:cs typeface="+mn-cs"/>
              </a:rPr>
              <a:t>準備はできましたか？</a:t>
            </a:r>
          </a:p>
          <a:p>
            <a:r>
              <a:rPr kumimoji="1" lang="ja-JP" altLang="ja-JP" sz="1200" kern="1200" dirty="0" smtClean="0">
                <a:solidFill>
                  <a:schemeClr val="tx1"/>
                </a:solidFill>
                <a:effectLst/>
                <a:latin typeface="+mn-lt"/>
                <a:ea typeface="+mn-ea"/>
                <a:cs typeface="+mn-cs"/>
              </a:rPr>
              <a:t>では、みんなでアンケートの答えをまとめていきましょう！</a:t>
            </a:r>
          </a:p>
          <a:p>
            <a:r>
              <a:rPr kumimoji="1" lang="ja-JP" altLang="ja-JP" sz="1200" kern="1200" dirty="0" smtClean="0">
                <a:solidFill>
                  <a:schemeClr val="tx1"/>
                </a:solidFill>
                <a:effectLst/>
                <a:latin typeface="+mn-lt"/>
                <a:ea typeface="+mn-ea"/>
                <a:cs typeface="+mn-cs"/>
              </a:rPr>
              <a:t>今日は１問だけみんなに答えてもらって、残りはあとで結果を発表します。</a:t>
            </a:r>
          </a:p>
          <a:p>
            <a:r>
              <a:rPr kumimoji="1" lang="ja-JP" altLang="ja-JP" sz="1200" kern="1200" dirty="0" smtClean="0">
                <a:solidFill>
                  <a:schemeClr val="tx1"/>
                </a:solidFill>
                <a:effectLst/>
                <a:latin typeface="+mn-lt"/>
                <a:ea typeface="+mn-ea"/>
                <a:cs typeface="+mn-cs"/>
              </a:rPr>
              <a:t>今日は、○番（事前課題の質問番号）の、○○○（質問タイトル）を左の列の子たちから順番に前に出てきてもらって自分の答えと大人の答えのマグネットを貼ってもらいます。</a:t>
            </a:r>
          </a:p>
          <a:p>
            <a:r>
              <a:rPr kumimoji="1" lang="ja-JP" altLang="ja-JP" sz="1200" kern="1200" dirty="0" smtClean="0">
                <a:solidFill>
                  <a:schemeClr val="tx1"/>
                </a:solidFill>
                <a:effectLst/>
                <a:latin typeface="+mn-lt"/>
                <a:ea typeface="+mn-ea"/>
                <a:cs typeface="+mn-cs"/>
              </a:rPr>
              <a:t>では、マグネットを貼る質問について、まずは自分の答えと大人の答えを確認しましょう。</a:t>
            </a:r>
          </a:p>
          <a:p>
            <a:r>
              <a:rPr kumimoji="1" lang="ja-JP" altLang="ja-JP" sz="1200" kern="1200" dirty="0" smtClean="0">
                <a:solidFill>
                  <a:schemeClr val="tx1"/>
                </a:solidFill>
                <a:effectLst/>
                <a:latin typeface="+mn-lt"/>
                <a:ea typeface="+mn-ea"/>
                <a:cs typeface="+mn-cs"/>
              </a:rPr>
              <a:t>（少し間を空ける）</a:t>
            </a:r>
          </a:p>
          <a:p>
            <a:r>
              <a:rPr kumimoji="1" lang="ja-JP" altLang="ja-JP" sz="1200" kern="1200" dirty="0" smtClean="0">
                <a:solidFill>
                  <a:schemeClr val="tx1"/>
                </a:solidFill>
                <a:effectLst/>
                <a:latin typeface="+mn-lt"/>
                <a:ea typeface="+mn-ea"/>
                <a:cs typeface="+mn-cs"/>
              </a:rPr>
              <a:t>袋の中の白いマグネットはみんなの答えを貼るマグネット、緑色はおかあさんおとうさん、青色はおじいちゃんおばあちゃんです。答えてくれた人に合うマグネットを使ってくださいね。</a:t>
            </a:r>
          </a:p>
          <a:p>
            <a:r>
              <a:rPr kumimoji="1" lang="ja-JP" altLang="ja-JP" sz="1200" kern="1200" dirty="0" smtClean="0">
                <a:solidFill>
                  <a:schemeClr val="tx1"/>
                </a:solidFill>
                <a:effectLst/>
                <a:latin typeface="+mn-lt"/>
                <a:ea typeface="+mn-ea"/>
                <a:cs typeface="+mn-cs"/>
              </a:rPr>
              <a:t>では、左の列の人から前に出てきてください！</a:t>
            </a:r>
          </a:p>
          <a:p>
            <a:r>
              <a:rPr kumimoji="1" lang="ja-JP" altLang="ja-JP" sz="1200" kern="1200" dirty="0" smtClean="0">
                <a:solidFill>
                  <a:schemeClr val="tx1"/>
                </a:solidFill>
                <a:effectLst/>
                <a:latin typeface="+mn-lt"/>
                <a:ea typeface="+mn-ea"/>
                <a:cs typeface="+mn-cs"/>
              </a:rPr>
              <a:t>（列ごとに作業、貼り終わり、着席を確認後、次の列を呼ぶ）</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作業中</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貼り終わった人は、模造紙を見てください。何か気づいたことはありますか。後で発表してもらうので周りの子と話し合ってみてください。</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作業終わり</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マグネットは貼り終わりましたか？</a:t>
            </a:r>
          </a:p>
          <a:p>
            <a:r>
              <a:rPr kumimoji="1" lang="ja-JP" altLang="ja-JP" sz="1200" kern="1200" dirty="0" smtClean="0">
                <a:solidFill>
                  <a:schemeClr val="tx1"/>
                </a:solidFill>
                <a:effectLst/>
                <a:latin typeface="+mn-lt"/>
                <a:ea typeface="+mn-ea"/>
                <a:cs typeface="+mn-cs"/>
              </a:rPr>
              <a:t>それでは気づいたことを発表してくれる人！</a:t>
            </a:r>
          </a:p>
          <a:p>
            <a:r>
              <a:rPr kumimoji="1" lang="ja-JP" altLang="ja-JP" sz="1200" kern="1200" dirty="0" smtClean="0">
                <a:solidFill>
                  <a:schemeClr val="tx1"/>
                </a:solidFill>
                <a:effectLst/>
                <a:latin typeface="+mn-lt"/>
                <a:ea typeface="+mn-ea"/>
                <a:cs typeface="+mn-cs"/>
              </a:rPr>
              <a:t>（発表してくれた児童に対して何かしらのリアクション</a:t>
            </a:r>
            <a:r>
              <a:rPr kumimoji="1" lang="en-US" altLang="ja-JP" sz="1200" kern="1200" dirty="0" smtClean="0">
                <a:solidFill>
                  <a:schemeClr val="tx1"/>
                </a:solidFill>
                <a:effectLst/>
                <a:latin typeface="+mn-lt"/>
                <a:ea typeface="+mn-ea"/>
                <a:cs typeface="+mn-cs"/>
              </a:rPr>
              <a:t>or</a:t>
            </a:r>
            <a:r>
              <a:rPr kumimoji="1" lang="ja-JP" altLang="ja-JP" sz="1200" kern="1200" dirty="0" smtClean="0">
                <a:solidFill>
                  <a:schemeClr val="tx1"/>
                </a:solidFill>
                <a:effectLst/>
                <a:latin typeface="+mn-lt"/>
                <a:ea typeface="+mn-ea"/>
                <a:cs typeface="+mn-cs"/>
              </a:rPr>
              <a:t>コメントとみんなで拍手）</a:t>
            </a:r>
          </a:p>
          <a:p>
            <a:r>
              <a:rPr kumimoji="1" lang="ja-JP" altLang="ja-JP" sz="1200" kern="1200" dirty="0" smtClean="0">
                <a:solidFill>
                  <a:schemeClr val="tx1"/>
                </a:solidFill>
                <a:effectLst/>
                <a:latin typeface="+mn-lt"/>
                <a:ea typeface="+mn-ea"/>
                <a:cs typeface="+mn-cs"/>
              </a:rPr>
              <a:t>～２～３名に発表してもらう～</a:t>
            </a:r>
          </a:p>
          <a:p>
            <a:r>
              <a:rPr kumimoji="1" lang="ja-JP" altLang="ja-JP" sz="1200" kern="1200" dirty="0" smtClean="0">
                <a:solidFill>
                  <a:schemeClr val="tx1"/>
                </a:solidFill>
                <a:effectLst/>
                <a:latin typeface="+mn-lt"/>
                <a:ea typeface="+mn-ea"/>
                <a:cs typeface="+mn-cs"/>
              </a:rPr>
              <a:t>（クリック）</a:t>
            </a:r>
          </a:p>
          <a:p>
            <a:r>
              <a:rPr kumimoji="1" lang="ja-JP" altLang="ja-JP" sz="1200" kern="120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6</a:t>
            </a:fld>
            <a:endParaRPr kumimoji="1" lang="ja-JP" altLang="en-US"/>
          </a:p>
        </p:txBody>
      </p:sp>
    </p:spTree>
    <p:extLst>
      <p:ext uri="{BB962C8B-B14F-4D97-AF65-F5344CB8AC3E}">
        <p14:creationId xmlns:p14="http://schemas.microsoft.com/office/powerpoint/2010/main" val="160783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6650" y="1341438"/>
            <a:ext cx="4403725" cy="33035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今回は１問（模造紙のワークができた質問数）しかできませんでしたが、他の質問もとめたので、みんなで見てみましょう！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（時間にゆとり有りの場合）</a:t>
            </a:r>
          </a:p>
          <a:p>
            <a:r>
              <a:rPr kumimoji="1" lang="ja-JP" altLang="ja-JP" sz="1200" kern="1200" dirty="0" smtClean="0">
                <a:solidFill>
                  <a:schemeClr val="tx1"/>
                </a:solidFill>
                <a:effectLst/>
                <a:latin typeface="+mn-lt"/>
                <a:ea typeface="+mn-ea"/>
                <a:cs typeface="+mn-cs"/>
              </a:rPr>
              <a:t>この結果を見て、何か気がついたことはありますか？</a:t>
            </a:r>
          </a:p>
          <a:p>
            <a:r>
              <a:rPr kumimoji="1" lang="ja-JP" altLang="ja-JP" sz="1200" kern="1200" dirty="0" smtClean="0">
                <a:solidFill>
                  <a:schemeClr val="tx1"/>
                </a:solidFill>
                <a:effectLst/>
                <a:latin typeface="+mn-lt"/>
                <a:ea typeface="+mn-ea"/>
                <a:cs typeface="+mn-cs"/>
              </a:rPr>
              <a:t>（２～３人、ここで時間調整。）</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（時間にゆとり無しの場合、こちらで結果を話す。）</a:t>
            </a:r>
          </a:p>
          <a:p>
            <a:r>
              <a:rPr kumimoji="1" lang="ja-JP" altLang="ja-JP" sz="1200" kern="1200" dirty="0" smtClean="0">
                <a:solidFill>
                  <a:schemeClr val="tx1"/>
                </a:solidFill>
                <a:effectLst/>
                <a:latin typeface="+mn-lt"/>
                <a:ea typeface="+mn-ea"/>
                <a:cs typeface="+mn-cs"/>
              </a:rPr>
              <a:t>○○（取り上げる質問のタイトル　例：強くてはげしい雨）は</a:t>
            </a:r>
            <a:r>
              <a:rPr kumimoji="1" lang="ja-JP" altLang="ja-JP" sz="1200" b="1"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おじいちゃんおばあちゃんの世代は△△（最も多い回答）が多いですが、みんなの世代では××（最も多い回答）が多いですね。</a:t>
            </a:r>
          </a:p>
          <a:p>
            <a:r>
              <a:rPr kumimoji="1" lang="ja-JP" altLang="ja-JP" sz="1200" kern="1200" dirty="0" smtClean="0">
                <a:solidFill>
                  <a:schemeClr val="tx1"/>
                </a:solidFill>
                <a:effectLst/>
                <a:latin typeface="+mn-lt"/>
                <a:ea typeface="+mn-ea"/>
                <a:cs typeface="+mn-cs"/>
              </a:rPr>
              <a:t>（以下</a:t>
            </a:r>
            <a:r>
              <a:rPr kumimoji="1" lang="en-US" altLang="ja-JP" sz="1200" kern="1200" dirty="0" smtClean="0">
                <a:solidFill>
                  <a:schemeClr val="tx1"/>
                </a:solidFill>
                <a:effectLst/>
                <a:latin typeface="+mn-lt"/>
                <a:ea typeface="+mn-ea"/>
                <a:cs typeface="+mn-cs"/>
              </a:rPr>
              <a:t>PPT</a:t>
            </a:r>
            <a:r>
              <a:rPr kumimoji="1" lang="ja-JP" altLang="ja-JP" sz="1200" kern="1200" dirty="0" smtClean="0">
                <a:solidFill>
                  <a:schemeClr val="tx1"/>
                </a:solidFill>
                <a:effectLst/>
                <a:latin typeface="+mn-lt"/>
                <a:ea typeface="+mn-ea"/>
                <a:cs typeface="+mn-cs"/>
              </a:rPr>
              <a:t>に貼った結果の内容を説明する）</a:t>
            </a:r>
          </a:p>
          <a:p>
            <a:r>
              <a:rPr kumimoji="1" lang="ja-JP" altLang="ja-JP" sz="1200" kern="1200" dirty="0" smtClean="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B8E27B25-F25E-41E9-9870-FDD65D9A1328}" type="slidenum">
              <a:rPr kumimoji="1" lang="ja-JP" altLang="en-US" smtClean="0"/>
              <a:t>7</a:t>
            </a:fld>
            <a:endParaRPr kumimoji="1" lang="ja-JP" altLang="en-US"/>
          </a:p>
        </p:txBody>
      </p:sp>
    </p:spTree>
    <p:extLst>
      <p:ext uri="{BB962C8B-B14F-4D97-AF65-F5344CB8AC3E}">
        <p14:creationId xmlns:p14="http://schemas.microsoft.com/office/powerpoint/2010/main" val="189727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どうやら、アンケートの結果を見たら、昔と今では気候が変わってきているようですね。</a:t>
            </a:r>
          </a:p>
          <a:p>
            <a:r>
              <a:rPr kumimoji="1" lang="ja-JP" altLang="ja-JP" sz="1200" kern="1200" dirty="0" smtClean="0">
                <a:solidFill>
                  <a:schemeClr val="tx1"/>
                </a:solidFill>
                <a:effectLst/>
                <a:latin typeface="+mn-lt"/>
                <a:ea typeface="+mn-ea"/>
                <a:cs typeface="+mn-cs"/>
              </a:rPr>
              <a:t>では、どのように変わってきたのか、ここからはクイズに挑戦しながら考えていきましょう！</a:t>
            </a:r>
          </a:p>
          <a:p>
            <a:r>
              <a:rPr kumimoji="1" lang="ja-JP" altLang="ja-JP" sz="1200" kern="1200" dirty="0" smtClean="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8</a:t>
            </a:fld>
            <a:endParaRPr kumimoji="1" lang="ja-JP" altLang="en-US"/>
          </a:p>
        </p:txBody>
      </p:sp>
    </p:spTree>
    <p:extLst>
      <p:ext uri="{BB962C8B-B14F-4D97-AF65-F5344CB8AC3E}">
        <p14:creationId xmlns:p14="http://schemas.microsoft.com/office/powerpoint/2010/main" val="40530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mn-lt"/>
                <a:ea typeface="+mn-ea"/>
                <a:cs typeface="+mn-cs"/>
              </a:rPr>
              <a:t>では、第一問。</a:t>
            </a:r>
            <a:r>
              <a:rPr kumimoji="1" lang="en-US" altLang="ja-JP" sz="1200" b="0" kern="1200" dirty="0">
                <a:solidFill>
                  <a:schemeClr val="tx1"/>
                </a:solidFill>
                <a:effectLst/>
                <a:latin typeface="+mn-lt"/>
                <a:ea typeface="+mn-ea"/>
                <a:cs typeface="+mn-cs"/>
              </a:rPr>
              <a:t>A,B,C</a:t>
            </a:r>
            <a:r>
              <a:rPr kumimoji="1" lang="ja-JP" altLang="ja-JP" sz="1200" b="0" kern="1200" dirty="0">
                <a:solidFill>
                  <a:schemeClr val="tx1"/>
                </a:solidFill>
                <a:effectLst/>
                <a:latin typeface="+mn-lt"/>
                <a:ea typeface="+mn-ea"/>
                <a:cs typeface="+mn-cs"/>
              </a:rPr>
              <a:t>の</a:t>
            </a:r>
            <a:r>
              <a:rPr kumimoji="1" lang="en-US" altLang="ja-JP" sz="1200" b="0" kern="1200" dirty="0">
                <a:solidFill>
                  <a:schemeClr val="tx1"/>
                </a:solidFill>
                <a:effectLst/>
                <a:latin typeface="+mn-lt"/>
                <a:ea typeface="+mn-ea"/>
                <a:cs typeface="+mn-cs"/>
              </a:rPr>
              <a:t>3</a:t>
            </a:r>
            <a:r>
              <a:rPr kumimoji="1" lang="ja-JP" altLang="ja-JP" sz="1200" b="0" kern="1200" dirty="0">
                <a:solidFill>
                  <a:schemeClr val="tx1"/>
                </a:solidFill>
                <a:effectLst/>
                <a:latin typeface="+mn-lt"/>
                <a:ea typeface="+mn-ea"/>
                <a:cs typeface="+mn-cs"/>
              </a:rPr>
              <a:t>択問題です。</a:t>
            </a:r>
          </a:p>
          <a:p>
            <a:r>
              <a:rPr kumimoji="1" lang="en-US" altLang="ja-JP" sz="1200" b="0" kern="1200" dirty="0">
                <a:solidFill>
                  <a:schemeClr val="tx1"/>
                </a:solidFill>
                <a:effectLst/>
                <a:latin typeface="+mn-lt"/>
                <a:ea typeface="+mn-ea"/>
                <a:cs typeface="+mn-cs"/>
              </a:rPr>
              <a:t>100</a:t>
            </a:r>
            <a:r>
              <a:rPr kumimoji="1" lang="ja-JP" altLang="ja-JP" sz="1200" b="0" kern="1200" dirty="0">
                <a:solidFill>
                  <a:schemeClr val="tx1"/>
                </a:solidFill>
                <a:effectLst/>
                <a:latin typeface="+mn-lt"/>
                <a:ea typeface="+mn-ea"/>
                <a:cs typeface="+mn-cs"/>
              </a:rPr>
              <a:t>年前に比べて気温はどう変わってきたかな？</a:t>
            </a:r>
          </a:p>
          <a:p>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上がってきた、</a:t>
            </a:r>
            <a:r>
              <a:rPr kumimoji="1" lang="en-US" altLang="ja-JP" sz="1200" b="0" kern="1200" dirty="0">
                <a:solidFill>
                  <a:schemeClr val="tx1"/>
                </a:solidFill>
                <a:effectLst/>
                <a:latin typeface="+mn-lt"/>
                <a:ea typeface="+mn-ea"/>
                <a:cs typeface="+mn-cs"/>
              </a:rPr>
              <a:t>B</a:t>
            </a:r>
            <a:r>
              <a:rPr kumimoji="1" lang="ja-JP" altLang="ja-JP" sz="1200" b="0" kern="1200" dirty="0">
                <a:solidFill>
                  <a:schemeClr val="tx1"/>
                </a:solidFill>
                <a:effectLst/>
                <a:latin typeface="+mn-lt"/>
                <a:ea typeface="+mn-ea"/>
                <a:cs typeface="+mn-cs"/>
              </a:rPr>
              <a:t>変わらない、</a:t>
            </a:r>
            <a:r>
              <a:rPr kumimoji="1" lang="en-US" altLang="ja-JP" sz="1200" b="0" kern="1200" dirty="0">
                <a:solidFill>
                  <a:schemeClr val="tx1"/>
                </a:solidFill>
                <a:effectLst/>
                <a:latin typeface="+mn-lt"/>
                <a:ea typeface="+mn-ea"/>
                <a:cs typeface="+mn-cs"/>
              </a:rPr>
              <a:t>C</a:t>
            </a:r>
            <a:r>
              <a:rPr kumimoji="1" lang="ja-JP" altLang="ja-JP" sz="1200" b="0" kern="1200" dirty="0">
                <a:solidFill>
                  <a:schemeClr val="tx1"/>
                </a:solidFill>
                <a:effectLst/>
                <a:latin typeface="+mn-lt"/>
                <a:ea typeface="+mn-ea"/>
                <a:cs typeface="+mn-cs"/>
              </a:rPr>
              <a:t>下がってきた。</a:t>
            </a:r>
            <a:r>
              <a:rPr kumimoji="1" lang="ja-JP" altLang="en-US" sz="1200" b="0" kern="1200" dirty="0">
                <a:solidFill>
                  <a:schemeClr val="tx1"/>
                </a:solidFill>
                <a:effectLst/>
                <a:latin typeface="+mn-lt"/>
                <a:ea typeface="+mn-ea"/>
                <a:cs typeface="+mn-cs"/>
              </a:rPr>
              <a:t>答えを</a:t>
            </a:r>
            <a:r>
              <a:rPr kumimoji="1" lang="ja-JP" altLang="ja-JP" sz="1200" b="0" kern="1200" dirty="0">
                <a:solidFill>
                  <a:schemeClr val="tx1"/>
                </a:solidFill>
                <a:effectLst/>
                <a:latin typeface="+mn-lt"/>
                <a:ea typeface="+mn-ea"/>
                <a:cs typeface="+mn-cs"/>
              </a:rPr>
              <a:t>考えてみてください。</a:t>
            </a:r>
          </a:p>
          <a:p>
            <a:r>
              <a:rPr kumimoji="1" lang="ja-JP" altLang="ja-JP" sz="1200" b="0" kern="1200" dirty="0">
                <a:solidFill>
                  <a:schemeClr val="tx1"/>
                </a:solidFill>
                <a:effectLst/>
                <a:latin typeface="+mn-lt"/>
                <a:ea typeface="+mn-ea"/>
                <a:cs typeface="+mn-cs"/>
              </a:rPr>
              <a:t>（</a:t>
            </a:r>
            <a:r>
              <a:rPr kumimoji="1" lang="en-US" altLang="ja-JP" sz="1200" b="0" kern="1200" dirty="0">
                <a:solidFill>
                  <a:schemeClr val="tx1"/>
                </a:solidFill>
                <a:effectLst/>
                <a:latin typeface="+mn-lt"/>
                <a:ea typeface="+mn-ea"/>
                <a:cs typeface="+mn-cs"/>
              </a:rPr>
              <a:t>5</a:t>
            </a:r>
            <a:r>
              <a:rPr kumimoji="1" lang="ja-JP" altLang="ja-JP" sz="1200" b="0" kern="1200" dirty="0">
                <a:solidFill>
                  <a:schemeClr val="tx1"/>
                </a:solidFill>
                <a:effectLst/>
                <a:latin typeface="+mn-lt"/>
                <a:ea typeface="+mn-ea"/>
                <a:cs typeface="+mn-cs"/>
              </a:rPr>
              <a:t>秒くらい）</a:t>
            </a:r>
          </a:p>
          <a:p>
            <a:r>
              <a:rPr kumimoji="1" lang="ja-JP" altLang="en-US" sz="1200" b="0" kern="1200" dirty="0">
                <a:solidFill>
                  <a:schemeClr val="tx1"/>
                </a:solidFill>
                <a:effectLst/>
                <a:latin typeface="+mn-lt"/>
                <a:ea typeface="+mn-ea"/>
                <a:cs typeface="+mn-cs"/>
              </a:rPr>
              <a:t>それでは、</a:t>
            </a:r>
            <a:r>
              <a:rPr kumimoji="1" lang="en-US" altLang="ja-JP" sz="1200" b="0" kern="1200" dirty="0">
                <a:solidFill>
                  <a:schemeClr val="tx1"/>
                </a:solidFill>
                <a:effectLst/>
                <a:latin typeface="+mn-lt"/>
                <a:ea typeface="+mn-ea"/>
                <a:cs typeface="+mn-cs"/>
              </a:rPr>
              <a:t>A</a:t>
            </a:r>
            <a:r>
              <a:rPr kumimoji="1" lang="ja-JP" altLang="ja-JP" sz="1200" b="0" kern="1200" dirty="0">
                <a:solidFill>
                  <a:schemeClr val="tx1"/>
                </a:solidFill>
                <a:effectLst/>
                <a:latin typeface="+mn-lt"/>
                <a:ea typeface="+mn-ea"/>
                <a:cs typeface="+mn-cs"/>
              </a:rPr>
              <a:t>だと思う人、</a:t>
            </a:r>
            <a:r>
              <a:rPr kumimoji="1" lang="en-US" altLang="ja-JP" sz="1200" b="0" kern="1200" dirty="0">
                <a:solidFill>
                  <a:schemeClr val="tx1"/>
                </a:solidFill>
                <a:effectLst/>
                <a:latin typeface="+mn-lt"/>
                <a:ea typeface="+mn-ea"/>
                <a:cs typeface="+mn-cs"/>
              </a:rPr>
              <a:t>B</a:t>
            </a:r>
            <a:r>
              <a:rPr kumimoji="1" lang="ja-JP" altLang="ja-JP" sz="1200" b="0" kern="1200" dirty="0">
                <a:solidFill>
                  <a:schemeClr val="tx1"/>
                </a:solidFill>
                <a:effectLst/>
                <a:latin typeface="+mn-lt"/>
                <a:ea typeface="+mn-ea"/>
                <a:cs typeface="+mn-cs"/>
              </a:rPr>
              <a:t>だと思う人、</a:t>
            </a:r>
            <a:r>
              <a:rPr kumimoji="1" lang="en-US" altLang="ja-JP" sz="1200" b="0" kern="1200" dirty="0">
                <a:solidFill>
                  <a:schemeClr val="tx1"/>
                </a:solidFill>
                <a:effectLst/>
                <a:latin typeface="+mn-lt"/>
                <a:ea typeface="+mn-ea"/>
                <a:cs typeface="+mn-cs"/>
              </a:rPr>
              <a:t>C</a:t>
            </a:r>
            <a:r>
              <a:rPr kumimoji="1" lang="ja-JP" altLang="ja-JP" sz="1200" b="0" kern="1200" dirty="0">
                <a:solidFill>
                  <a:schemeClr val="tx1"/>
                </a:solidFill>
                <a:effectLst/>
                <a:latin typeface="+mn-lt"/>
                <a:ea typeface="+mn-ea"/>
                <a:cs typeface="+mn-cs"/>
              </a:rPr>
              <a:t>だと思う人。</a:t>
            </a:r>
          </a:p>
          <a:p>
            <a:r>
              <a:rPr kumimoji="1" lang="ja-JP" altLang="ja-JP" sz="1200" b="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9</a:t>
            </a:fld>
            <a:endParaRPr kumimoji="1" lang="ja-JP" altLang="en-US"/>
          </a:p>
        </p:txBody>
      </p:sp>
    </p:spTree>
    <p:extLst>
      <p:ext uri="{BB962C8B-B14F-4D97-AF65-F5344CB8AC3E}">
        <p14:creationId xmlns:p14="http://schemas.microsoft.com/office/powerpoint/2010/main" val="200412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8722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86788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5915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91771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32018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05731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68590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84609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356351"/>
            <a:ext cx="2057400" cy="365125"/>
          </a:xfrm>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96649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88743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06501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5E0E-75B1-4A71-A261-37D0E7D602A2}" type="datetimeFigureOut">
              <a:rPr kumimoji="1" lang="ja-JP" altLang="en-US" smtClean="0"/>
              <a:t>2021/10/28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3085511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hart" Target="../charts/chart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6.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XYgyDIDa8H0?feature=oembed" TargetMode="Externa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56.png"/><Relationship Id="rId7"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5.png"/><Relationship Id="rId4" Type="http://schemas.openxmlformats.org/officeDocument/2006/relationships/image" Target="../media/image57.png"/><Relationship Id="rId9" Type="http://schemas.openxmlformats.org/officeDocument/2006/relationships/image" Target="../media/image68.jpe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9.png"/><Relationship Id="rId7" Type="http://schemas.openxmlformats.org/officeDocument/2006/relationships/image" Target="../media/image72.jpeg"/><Relationship Id="rId12"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8.png"/><Relationship Id="rId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70.sv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5.jpeg"/><Relationship Id="rId4" Type="http://schemas.openxmlformats.org/officeDocument/2006/relationships/image" Target="../media/image89.jpeg"/></Relationships>
</file>

<file path=ppt/slides/_rels/slide4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91.png"/><Relationship Id="rId7"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5.jpeg"/></Relationships>
</file>

<file path=ppt/slides/_rels/slide4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85.jpe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42BD42-2F5A-4E28-93D2-7F579C4ABAFB}"/>
              </a:ext>
            </a:extLst>
          </p:cNvPr>
          <p:cNvPicPr>
            <a:picLocks noChangeAspect="1"/>
          </p:cNvPicPr>
          <p:nvPr/>
        </p:nvPicPr>
        <p:blipFill>
          <a:blip r:embed="rId3"/>
          <a:stretch>
            <a:fillRect/>
          </a:stretch>
        </p:blipFill>
        <p:spPr>
          <a:xfrm>
            <a:off x="0" y="-27810"/>
            <a:ext cx="9144000" cy="6885810"/>
          </a:xfrm>
          <a:prstGeom prst="rect">
            <a:avLst/>
          </a:prstGeom>
        </p:spPr>
      </p:pic>
      <p:sp>
        <p:nvSpPr>
          <p:cNvPr id="3" name="タイトル 1">
            <a:extLst>
              <a:ext uri="{FF2B5EF4-FFF2-40B4-BE49-F238E27FC236}">
                <a16:creationId xmlns:a16="http://schemas.microsoft.com/office/drawing/2014/main" id="{F0B1FE63-792C-4020-AA22-783674027F7B}"/>
              </a:ext>
            </a:extLst>
          </p:cNvPr>
          <p:cNvSpPr txBox="1">
            <a:spLocks/>
          </p:cNvSpPr>
          <p:nvPr/>
        </p:nvSpPr>
        <p:spPr>
          <a:xfrm>
            <a:off x="1650520" y="6309320"/>
            <a:ext cx="7493480" cy="5400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800" b="1" dirty="0">
                <a:latin typeface="HG丸ｺﾞｼｯｸM-PRO" panose="020F0600000000000000" pitchFamily="50" charset="-128"/>
                <a:ea typeface="HG丸ｺﾞｼｯｸM-PRO" panose="020F0600000000000000" pitchFamily="50" charset="-128"/>
              </a:rPr>
              <a:t>栃木県気候変動適応センター　</a:t>
            </a:r>
          </a:p>
        </p:txBody>
      </p:sp>
      <p:sp>
        <p:nvSpPr>
          <p:cNvPr id="8" name="テキスト ボックス 7">
            <a:extLst>
              <a:ext uri="{FF2B5EF4-FFF2-40B4-BE49-F238E27FC236}">
                <a16:creationId xmlns:a16="http://schemas.microsoft.com/office/drawing/2014/main" id="{A24FB679-92F2-45D1-95B6-36D2B4178BF5}"/>
              </a:ext>
            </a:extLst>
          </p:cNvPr>
          <p:cNvSpPr txBox="1"/>
          <p:nvPr/>
        </p:nvSpPr>
        <p:spPr>
          <a:xfrm>
            <a:off x="1265132" y="139549"/>
            <a:ext cx="2698175" cy="523220"/>
          </a:xfrm>
          <a:prstGeom prst="rect">
            <a:avLst/>
          </a:prstGeom>
          <a:noFill/>
        </p:spPr>
        <p:txBody>
          <a:bodyPr wrap="none" rtlCol="0">
            <a:spAutoFit/>
          </a:bodyPr>
          <a:lstStyle/>
          <a:p>
            <a:r>
              <a:rPr kumimoji="1" lang="ja-JP" altLang="en-US" sz="2800" b="1" dirty="0">
                <a:solidFill>
                  <a:srgbClr val="008000"/>
                </a:solidFill>
                <a:latin typeface="メイリオ" panose="020B0604030504040204" pitchFamily="50" charset="-128"/>
                <a:ea typeface="メイリオ" panose="020B0604030504040204" pitchFamily="50" charset="-128"/>
              </a:rPr>
              <a:t>きこうへんどう</a:t>
            </a:r>
          </a:p>
        </p:txBody>
      </p:sp>
      <p:sp>
        <p:nvSpPr>
          <p:cNvPr id="11" name="テキスト ボックス 10">
            <a:extLst>
              <a:ext uri="{FF2B5EF4-FFF2-40B4-BE49-F238E27FC236}">
                <a16:creationId xmlns:a16="http://schemas.microsoft.com/office/drawing/2014/main" id="{A1D82581-6ED9-43F8-9821-D02E99E74D99}"/>
              </a:ext>
            </a:extLst>
          </p:cNvPr>
          <p:cNvSpPr txBox="1"/>
          <p:nvPr/>
        </p:nvSpPr>
        <p:spPr>
          <a:xfrm>
            <a:off x="0" y="1119396"/>
            <a:ext cx="1261884" cy="523220"/>
          </a:xfrm>
          <a:prstGeom prst="rect">
            <a:avLst/>
          </a:prstGeom>
          <a:noFill/>
        </p:spPr>
        <p:txBody>
          <a:bodyPr wrap="none" rtlCol="0">
            <a:spAutoFit/>
          </a:bodyPr>
          <a:lstStyle/>
          <a:p>
            <a:r>
              <a:rPr kumimoji="1" lang="ja-JP" altLang="en-US" sz="2800" b="1" dirty="0">
                <a:solidFill>
                  <a:srgbClr val="008000"/>
                </a:solidFill>
                <a:latin typeface="メイリオ" panose="020B0604030504040204" pitchFamily="50" charset="-128"/>
                <a:ea typeface="メイリオ" panose="020B0604030504040204" pitchFamily="50" charset="-128"/>
              </a:rPr>
              <a:t>わたし</a:t>
            </a:r>
          </a:p>
        </p:txBody>
      </p:sp>
      <p:sp>
        <p:nvSpPr>
          <p:cNvPr id="2" name="タイトル 1">
            <a:extLst>
              <a:ext uri="{FF2B5EF4-FFF2-40B4-BE49-F238E27FC236}">
                <a16:creationId xmlns:a16="http://schemas.microsoft.com/office/drawing/2014/main" id="{1E6835D2-C68A-4C2C-BDA5-667A95614EFD}"/>
              </a:ext>
            </a:extLst>
          </p:cNvPr>
          <p:cNvSpPr txBox="1">
            <a:spLocks/>
          </p:cNvSpPr>
          <p:nvPr/>
        </p:nvSpPr>
        <p:spPr>
          <a:xfrm>
            <a:off x="-1" y="-75604"/>
            <a:ext cx="9144001" cy="2680138"/>
          </a:xfrm>
          <a:prstGeom prst="rect">
            <a:avLst/>
          </a:prstGeom>
          <a:ln w="76200" cmpd="sng">
            <a:noFill/>
            <a:extLst>
              <a:ext uri="{C807C97D-BFC1-408E-A445-0C87EB9F89A2}">
                <ask:lineSketchStyleProps xmlns="" xmlns:ask="http://schemas.microsoft.com/office/drawing/2018/sketchyshapes" sd="1219033472">
                  <a:custGeom>
                    <a:avLst/>
                    <a:gdLst>
                      <a:gd name="connsiteX0" fmla="*/ 0 w 9144000"/>
                      <a:gd name="connsiteY0" fmla="*/ 0 h 2680138"/>
                      <a:gd name="connsiteX1" fmla="*/ 297180 w 9144000"/>
                      <a:gd name="connsiteY1" fmla="*/ 0 h 2680138"/>
                      <a:gd name="connsiteX2" fmla="*/ 1051559 w 9144000"/>
                      <a:gd name="connsiteY2" fmla="*/ 0 h 2680138"/>
                      <a:gd name="connsiteX3" fmla="*/ 1623060 w 9144000"/>
                      <a:gd name="connsiteY3" fmla="*/ 0 h 2680138"/>
                      <a:gd name="connsiteX4" fmla="*/ 1920240 w 9144000"/>
                      <a:gd name="connsiteY4" fmla="*/ 0 h 2680138"/>
                      <a:gd name="connsiteX5" fmla="*/ 2491740 w 9144000"/>
                      <a:gd name="connsiteY5" fmla="*/ 0 h 2680138"/>
                      <a:gd name="connsiteX6" fmla="*/ 3246120 w 9144000"/>
                      <a:gd name="connsiteY6" fmla="*/ 0 h 2680138"/>
                      <a:gd name="connsiteX7" fmla="*/ 3726180 w 9144000"/>
                      <a:gd name="connsiteY7" fmla="*/ 0 h 2680138"/>
                      <a:gd name="connsiteX8" fmla="*/ 4206240 w 9144000"/>
                      <a:gd name="connsiteY8" fmla="*/ 0 h 2680138"/>
                      <a:gd name="connsiteX9" fmla="*/ 4777739 w 9144000"/>
                      <a:gd name="connsiteY9" fmla="*/ 0 h 2680138"/>
                      <a:gd name="connsiteX10" fmla="*/ 5440680 w 9144000"/>
                      <a:gd name="connsiteY10" fmla="*/ 0 h 2680138"/>
                      <a:gd name="connsiteX11" fmla="*/ 6103619 w 9144000"/>
                      <a:gd name="connsiteY11" fmla="*/ 0 h 2680138"/>
                      <a:gd name="connsiteX12" fmla="*/ 6766560 w 9144000"/>
                      <a:gd name="connsiteY12" fmla="*/ 0 h 2680138"/>
                      <a:gd name="connsiteX13" fmla="*/ 7520939 w 9144000"/>
                      <a:gd name="connsiteY13" fmla="*/ 0 h 2680138"/>
                      <a:gd name="connsiteX14" fmla="*/ 8092440 w 9144000"/>
                      <a:gd name="connsiteY14" fmla="*/ 0 h 2680138"/>
                      <a:gd name="connsiteX15" fmla="*/ 9144000 w 9144000"/>
                      <a:gd name="connsiteY15" fmla="*/ 0 h 2680138"/>
                      <a:gd name="connsiteX16" fmla="*/ 9144000 w 9144000"/>
                      <a:gd name="connsiteY16" fmla="*/ 893379 h 2680138"/>
                      <a:gd name="connsiteX17" fmla="*/ 9144000 w 9144000"/>
                      <a:gd name="connsiteY17" fmla="*/ 1840360 h 2680138"/>
                      <a:gd name="connsiteX18" fmla="*/ 9144000 w 9144000"/>
                      <a:gd name="connsiteY18" fmla="*/ 2680138 h 2680138"/>
                      <a:gd name="connsiteX19" fmla="*/ 8389619 w 9144000"/>
                      <a:gd name="connsiteY19" fmla="*/ 2680138 h 2680138"/>
                      <a:gd name="connsiteX20" fmla="*/ 7909559 w 9144000"/>
                      <a:gd name="connsiteY20" fmla="*/ 2680138 h 2680138"/>
                      <a:gd name="connsiteX21" fmla="*/ 7429499 w 9144000"/>
                      <a:gd name="connsiteY21" fmla="*/ 2680138 h 2680138"/>
                      <a:gd name="connsiteX22" fmla="*/ 6949440 w 9144000"/>
                      <a:gd name="connsiteY22" fmla="*/ 2680138 h 2680138"/>
                      <a:gd name="connsiteX23" fmla="*/ 6286499 w 9144000"/>
                      <a:gd name="connsiteY23" fmla="*/ 2680138 h 2680138"/>
                      <a:gd name="connsiteX24" fmla="*/ 5714999 w 9144000"/>
                      <a:gd name="connsiteY24" fmla="*/ 2680138 h 2680138"/>
                      <a:gd name="connsiteX25" fmla="*/ 5417819 w 9144000"/>
                      <a:gd name="connsiteY25" fmla="*/ 2680138 h 2680138"/>
                      <a:gd name="connsiteX26" fmla="*/ 4937759 w 9144000"/>
                      <a:gd name="connsiteY26" fmla="*/ 2680138 h 2680138"/>
                      <a:gd name="connsiteX27" fmla="*/ 4274820 w 9144000"/>
                      <a:gd name="connsiteY27" fmla="*/ 2680138 h 2680138"/>
                      <a:gd name="connsiteX28" fmla="*/ 3886200 w 9144000"/>
                      <a:gd name="connsiteY28" fmla="*/ 2680138 h 2680138"/>
                      <a:gd name="connsiteX29" fmla="*/ 3131819 w 9144000"/>
                      <a:gd name="connsiteY29" fmla="*/ 2680138 h 2680138"/>
                      <a:gd name="connsiteX30" fmla="*/ 2377439 w 9144000"/>
                      <a:gd name="connsiteY30" fmla="*/ 2680138 h 2680138"/>
                      <a:gd name="connsiteX31" fmla="*/ 1805939 w 9144000"/>
                      <a:gd name="connsiteY31" fmla="*/ 2680138 h 2680138"/>
                      <a:gd name="connsiteX32" fmla="*/ 1051559 w 9144000"/>
                      <a:gd name="connsiteY32" fmla="*/ 2680138 h 2680138"/>
                      <a:gd name="connsiteX33" fmla="*/ 0 w 9144000"/>
                      <a:gd name="connsiteY33" fmla="*/ 2680138 h 2680138"/>
                      <a:gd name="connsiteX34" fmla="*/ 0 w 9144000"/>
                      <a:gd name="connsiteY34" fmla="*/ 1759957 h 2680138"/>
                      <a:gd name="connsiteX35" fmla="*/ 0 w 9144000"/>
                      <a:gd name="connsiteY35" fmla="*/ 920180 h 2680138"/>
                      <a:gd name="connsiteX36" fmla="*/ 0 w 9144000"/>
                      <a:gd name="connsiteY36" fmla="*/ 0 h 2680138"/>
                      <a:gd name="connsiteX0" fmla="*/ 0 w 9144000"/>
                      <a:gd name="connsiteY0" fmla="*/ 0 h 2680138"/>
                      <a:gd name="connsiteX1" fmla="*/ 480059 w 9144000"/>
                      <a:gd name="connsiteY1" fmla="*/ 0 h 2680138"/>
                      <a:gd name="connsiteX2" fmla="*/ 777240 w 9144000"/>
                      <a:gd name="connsiteY2" fmla="*/ 0 h 2680138"/>
                      <a:gd name="connsiteX3" fmla="*/ 1531620 w 9144000"/>
                      <a:gd name="connsiteY3" fmla="*/ 0 h 2680138"/>
                      <a:gd name="connsiteX4" fmla="*/ 2011680 w 9144000"/>
                      <a:gd name="connsiteY4" fmla="*/ 0 h 2680138"/>
                      <a:gd name="connsiteX5" fmla="*/ 2491740 w 9144000"/>
                      <a:gd name="connsiteY5" fmla="*/ 0 h 2680138"/>
                      <a:gd name="connsiteX6" fmla="*/ 3246120 w 9144000"/>
                      <a:gd name="connsiteY6" fmla="*/ 0 h 2680138"/>
                      <a:gd name="connsiteX7" fmla="*/ 3634740 w 9144000"/>
                      <a:gd name="connsiteY7" fmla="*/ 0 h 2680138"/>
                      <a:gd name="connsiteX8" fmla="*/ 4389119 w 9144000"/>
                      <a:gd name="connsiteY8" fmla="*/ 0 h 2680138"/>
                      <a:gd name="connsiteX9" fmla="*/ 5143500 w 9144000"/>
                      <a:gd name="connsiteY9" fmla="*/ 0 h 2680138"/>
                      <a:gd name="connsiteX10" fmla="*/ 5714999 w 9144000"/>
                      <a:gd name="connsiteY10" fmla="*/ 0 h 2680138"/>
                      <a:gd name="connsiteX11" fmla="*/ 6469380 w 9144000"/>
                      <a:gd name="connsiteY11" fmla="*/ 0 h 2680138"/>
                      <a:gd name="connsiteX12" fmla="*/ 6949440 w 9144000"/>
                      <a:gd name="connsiteY12" fmla="*/ 0 h 2680138"/>
                      <a:gd name="connsiteX13" fmla="*/ 7429499 w 9144000"/>
                      <a:gd name="connsiteY13" fmla="*/ 0 h 2680138"/>
                      <a:gd name="connsiteX14" fmla="*/ 8092440 w 9144000"/>
                      <a:gd name="connsiteY14" fmla="*/ 0 h 2680138"/>
                      <a:gd name="connsiteX15" fmla="*/ 8572500 w 9144000"/>
                      <a:gd name="connsiteY15" fmla="*/ 0 h 2680138"/>
                      <a:gd name="connsiteX16" fmla="*/ 9144000 w 9144000"/>
                      <a:gd name="connsiteY16" fmla="*/ 0 h 2680138"/>
                      <a:gd name="connsiteX17" fmla="*/ 9144000 w 9144000"/>
                      <a:gd name="connsiteY17" fmla="*/ 946982 h 2680138"/>
                      <a:gd name="connsiteX18" fmla="*/ 9144000 w 9144000"/>
                      <a:gd name="connsiteY18" fmla="*/ 1867162 h 2680138"/>
                      <a:gd name="connsiteX19" fmla="*/ 9144000 w 9144000"/>
                      <a:gd name="connsiteY19" fmla="*/ 2680138 h 2680138"/>
                      <a:gd name="connsiteX20" fmla="*/ 8846819 w 9144000"/>
                      <a:gd name="connsiteY20" fmla="*/ 2680138 h 2680138"/>
                      <a:gd name="connsiteX21" fmla="*/ 8092440 w 9144000"/>
                      <a:gd name="connsiteY21" fmla="*/ 2680138 h 2680138"/>
                      <a:gd name="connsiteX22" fmla="*/ 7520939 w 9144000"/>
                      <a:gd name="connsiteY22" fmla="*/ 2680138 h 2680138"/>
                      <a:gd name="connsiteX23" fmla="*/ 7132319 w 9144000"/>
                      <a:gd name="connsiteY23" fmla="*/ 2680138 h 2680138"/>
                      <a:gd name="connsiteX24" fmla="*/ 6560820 w 9144000"/>
                      <a:gd name="connsiteY24" fmla="*/ 2680138 h 2680138"/>
                      <a:gd name="connsiteX25" fmla="*/ 6263639 w 9144000"/>
                      <a:gd name="connsiteY25" fmla="*/ 2680138 h 2680138"/>
                      <a:gd name="connsiteX26" fmla="*/ 5966459 w 9144000"/>
                      <a:gd name="connsiteY26" fmla="*/ 2680138 h 2680138"/>
                      <a:gd name="connsiteX27" fmla="*/ 5394959 w 9144000"/>
                      <a:gd name="connsiteY27" fmla="*/ 2680138 h 2680138"/>
                      <a:gd name="connsiteX28" fmla="*/ 5006339 w 9144000"/>
                      <a:gd name="connsiteY28" fmla="*/ 2680138 h 2680138"/>
                      <a:gd name="connsiteX29" fmla="*/ 4343400 w 9144000"/>
                      <a:gd name="connsiteY29" fmla="*/ 2680138 h 2680138"/>
                      <a:gd name="connsiteX30" fmla="*/ 3954780 w 9144000"/>
                      <a:gd name="connsiteY30" fmla="*/ 2680138 h 2680138"/>
                      <a:gd name="connsiteX31" fmla="*/ 3291839 w 9144000"/>
                      <a:gd name="connsiteY31" fmla="*/ 2680138 h 2680138"/>
                      <a:gd name="connsiteX32" fmla="*/ 2994659 w 9144000"/>
                      <a:gd name="connsiteY32" fmla="*/ 2680138 h 2680138"/>
                      <a:gd name="connsiteX33" fmla="*/ 2331720 w 9144000"/>
                      <a:gd name="connsiteY33" fmla="*/ 2680138 h 2680138"/>
                      <a:gd name="connsiteX34" fmla="*/ 1943100 w 9144000"/>
                      <a:gd name="connsiteY34" fmla="*/ 2680138 h 2680138"/>
                      <a:gd name="connsiteX35" fmla="*/ 1645919 w 9144000"/>
                      <a:gd name="connsiteY35" fmla="*/ 2680138 h 2680138"/>
                      <a:gd name="connsiteX36" fmla="*/ 1257299 w 9144000"/>
                      <a:gd name="connsiteY36" fmla="*/ 2680138 h 2680138"/>
                      <a:gd name="connsiteX37" fmla="*/ 594360 w 9144000"/>
                      <a:gd name="connsiteY37" fmla="*/ 2680138 h 2680138"/>
                      <a:gd name="connsiteX38" fmla="*/ 0 w 9144000"/>
                      <a:gd name="connsiteY38" fmla="*/ 2680138 h 2680138"/>
                      <a:gd name="connsiteX39" fmla="*/ 0 w 9144000"/>
                      <a:gd name="connsiteY39" fmla="*/ 1867162 h 2680138"/>
                      <a:gd name="connsiteX40" fmla="*/ 0 w 9144000"/>
                      <a:gd name="connsiteY40" fmla="*/ 1054187 h 2680138"/>
                      <a:gd name="connsiteX41" fmla="*/ 0 w 9144000"/>
                      <a:gd name="connsiteY41" fmla="*/ 0 h 268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0" h="2680138" fill="none" extrusionOk="0">
                        <a:moveTo>
                          <a:pt x="0" y="0"/>
                        </a:moveTo>
                        <a:cubicBezTo>
                          <a:pt x="132926" y="-33531"/>
                          <a:pt x="177947" y="24989"/>
                          <a:pt x="297180" y="0"/>
                        </a:cubicBezTo>
                        <a:cubicBezTo>
                          <a:pt x="433001" y="-12174"/>
                          <a:pt x="861817" y="45189"/>
                          <a:pt x="1051559" y="0"/>
                        </a:cubicBezTo>
                        <a:cubicBezTo>
                          <a:pt x="1233967" y="-39407"/>
                          <a:pt x="1350250" y="-69190"/>
                          <a:pt x="1623060" y="0"/>
                        </a:cubicBezTo>
                        <a:cubicBezTo>
                          <a:pt x="1895637" y="47657"/>
                          <a:pt x="1845936" y="-16363"/>
                          <a:pt x="1920240" y="0"/>
                        </a:cubicBezTo>
                        <a:cubicBezTo>
                          <a:pt x="1979677" y="8317"/>
                          <a:pt x="2255639" y="10894"/>
                          <a:pt x="2491740" y="0"/>
                        </a:cubicBezTo>
                        <a:cubicBezTo>
                          <a:pt x="2766212" y="-57203"/>
                          <a:pt x="2930266" y="28738"/>
                          <a:pt x="3246120" y="0"/>
                        </a:cubicBezTo>
                        <a:cubicBezTo>
                          <a:pt x="3590126" y="-33037"/>
                          <a:pt x="3508495" y="-4423"/>
                          <a:pt x="3726180" y="0"/>
                        </a:cubicBezTo>
                        <a:cubicBezTo>
                          <a:pt x="3946500" y="-3088"/>
                          <a:pt x="3972124" y="36643"/>
                          <a:pt x="4206240" y="0"/>
                        </a:cubicBezTo>
                        <a:cubicBezTo>
                          <a:pt x="4442059" y="-36799"/>
                          <a:pt x="4490882" y="-13915"/>
                          <a:pt x="4777739" y="0"/>
                        </a:cubicBezTo>
                        <a:cubicBezTo>
                          <a:pt x="5037886" y="23136"/>
                          <a:pt x="5264888" y="-69822"/>
                          <a:pt x="5440680" y="0"/>
                        </a:cubicBezTo>
                        <a:cubicBezTo>
                          <a:pt x="5578295" y="40861"/>
                          <a:pt x="5804813" y="28338"/>
                          <a:pt x="6103619" y="0"/>
                        </a:cubicBezTo>
                        <a:cubicBezTo>
                          <a:pt x="6394426" y="-2250"/>
                          <a:pt x="6449628" y="-19726"/>
                          <a:pt x="6766560" y="0"/>
                        </a:cubicBezTo>
                        <a:cubicBezTo>
                          <a:pt x="7071923" y="18599"/>
                          <a:pt x="7301842" y="-36904"/>
                          <a:pt x="7520939" y="0"/>
                        </a:cubicBezTo>
                        <a:cubicBezTo>
                          <a:pt x="7717455" y="38420"/>
                          <a:pt x="7959755" y="2852"/>
                          <a:pt x="8092440" y="0"/>
                        </a:cubicBezTo>
                        <a:cubicBezTo>
                          <a:pt x="8204514" y="16213"/>
                          <a:pt x="8894779" y="109097"/>
                          <a:pt x="9144000" y="0"/>
                        </a:cubicBezTo>
                        <a:cubicBezTo>
                          <a:pt x="9128600" y="215730"/>
                          <a:pt x="9176278" y="674416"/>
                          <a:pt x="9144000" y="893379"/>
                        </a:cubicBezTo>
                        <a:cubicBezTo>
                          <a:pt x="9078281" y="1143470"/>
                          <a:pt x="9123407" y="1521131"/>
                          <a:pt x="9144000" y="1840360"/>
                        </a:cubicBezTo>
                        <a:cubicBezTo>
                          <a:pt x="9188843" y="2090465"/>
                          <a:pt x="9167459" y="2391633"/>
                          <a:pt x="9144000" y="2680138"/>
                        </a:cubicBezTo>
                        <a:cubicBezTo>
                          <a:pt x="8821460" y="2737433"/>
                          <a:pt x="8669580" y="2731416"/>
                          <a:pt x="8389619" y="2680138"/>
                        </a:cubicBezTo>
                        <a:cubicBezTo>
                          <a:pt x="8137349" y="2609358"/>
                          <a:pt x="8122463" y="2654650"/>
                          <a:pt x="7909559" y="2680138"/>
                        </a:cubicBezTo>
                        <a:cubicBezTo>
                          <a:pt x="7710816" y="2704086"/>
                          <a:pt x="7663984" y="2648617"/>
                          <a:pt x="7429499" y="2680138"/>
                        </a:cubicBezTo>
                        <a:cubicBezTo>
                          <a:pt x="7184907" y="2704968"/>
                          <a:pt x="7185488" y="2642805"/>
                          <a:pt x="6949440" y="2680138"/>
                        </a:cubicBezTo>
                        <a:cubicBezTo>
                          <a:pt x="6721004" y="2733997"/>
                          <a:pt x="6468741" y="2739635"/>
                          <a:pt x="6286499" y="2680138"/>
                        </a:cubicBezTo>
                        <a:cubicBezTo>
                          <a:pt x="6137995" y="2578589"/>
                          <a:pt x="5976445" y="2702770"/>
                          <a:pt x="5714999" y="2680138"/>
                        </a:cubicBezTo>
                        <a:cubicBezTo>
                          <a:pt x="5486907" y="2671038"/>
                          <a:pt x="5485334" y="2704157"/>
                          <a:pt x="5417819" y="2680138"/>
                        </a:cubicBezTo>
                        <a:cubicBezTo>
                          <a:pt x="5360831" y="2657231"/>
                          <a:pt x="5075745" y="2696141"/>
                          <a:pt x="4937759" y="2680138"/>
                        </a:cubicBezTo>
                        <a:cubicBezTo>
                          <a:pt x="4795353" y="2682145"/>
                          <a:pt x="4580182" y="2684284"/>
                          <a:pt x="4274820" y="2680138"/>
                        </a:cubicBezTo>
                        <a:cubicBezTo>
                          <a:pt x="3985832" y="2671870"/>
                          <a:pt x="4007949" y="2672267"/>
                          <a:pt x="3886200" y="2680138"/>
                        </a:cubicBezTo>
                        <a:cubicBezTo>
                          <a:pt x="3786500" y="2725052"/>
                          <a:pt x="3357880" y="2611964"/>
                          <a:pt x="3131819" y="2680138"/>
                        </a:cubicBezTo>
                        <a:cubicBezTo>
                          <a:pt x="2960113" y="2725890"/>
                          <a:pt x="2550907" y="2578538"/>
                          <a:pt x="2377439" y="2680138"/>
                        </a:cubicBezTo>
                        <a:cubicBezTo>
                          <a:pt x="2232329" y="2755414"/>
                          <a:pt x="1971297" y="2697832"/>
                          <a:pt x="1805939" y="2680138"/>
                        </a:cubicBezTo>
                        <a:cubicBezTo>
                          <a:pt x="1673745" y="2657703"/>
                          <a:pt x="1356666" y="2660819"/>
                          <a:pt x="1051559" y="2680138"/>
                        </a:cubicBezTo>
                        <a:cubicBezTo>
                          <a:pt x="742850" y="2671267"/>
                          <a:pt x="413218" y="2770582"/>
                          <a:pt x="0" y="2680138"/>
                        </a:cubicBezTo>
                        <a:cubicBezTo>
                          <a:pt x="1815" y="2271324"/>
                          <a:pt x="-8044" y="2202860"/>
                          <a:pt x="0" y="1759957"/>
                        </a:cubicBezTo>
                        <a:cubicBezTo>
                          <a:pt x="-19915" y="1289824"/>
                          <a:pt x="-28953" y="1152480"/>
                          <a:pt x="0" y="920180"/>
                        </a:cubicBezTo>
                        <a:cubicBezTo>
                          <a:pt x="62118" y="753289"/>
                          <a:pt x="14437" y="317819"/>
                          <a:pt x="0" y="0"/>
                        </a:cubicBezTo>
                        <a:close/>
                      </a:path>
                      <a:path w="9144000" h="2680138" stroke="0" extrusionOk="0">
                        <a:moveTo>
                          <a:pt x="0" y="0"/>
                        </a:moveTo>
                        <a:cubicBezTo>
                          <a:pt x="106023" y="-39677"/>
                          <a:pt x="382572" y="-5686"/>
                          <a:pt x="480059" y="0"/>
                        </a:cubicBezTo>
                        <a:cubicBezTo>
                          <a:pt x="582408" y="18282"/>
                          <a:pt x="640347" y="1821"/>
                          <a:pt x="777240" y="0"/>
                        </a:cubicBezTo>
                        <a:cubicBezTo>
                          <a:pt x="881038" y="-22490"/>
                          <a:pt x="1230247" y="-438"/>
                          <a:pt x="1531620" y="0"/>
                        </a:cubicBezTo>
                        <a:cubicBezTo>
                          <a:pt x="1810117" y="-21363"/>
                          <a:pt x="1806997" y="20375"/>
                          <a:pt x="2011680" y="0"/>
                        </a:cubicBezTo>
                        <a:cubicBezTo>
                          <a:pt x="2218429" y="-24256"/>
                          <a:pt x="2292381" y="-59324"/>
                          <a:pt x="2491740" y="0"/>
                        </a:cubicBezTo>
                        <a:cubicBezTo>
                          <a:pt x="2722824" y="50379"/>
                          <a:pt x="3032375" y="64281"/>
                          <a:pt x="3246120" y="0"/>
                        </a:cubicBezTo>
                        <a:cubicBezTo>
                          <a:pt x="3415969" y="-30556"/>
                          <a:pt x="3530360" y="22064"/>
                          <a:pt x="3634740" y="0"/>
                        </a:cubicBezTo>
                        <a:cubicBezTo>
                          <a:pt x="3772023" y="-30048"/>
                          <a:pt x="4037692" y="-94702"/>
                          <a:pt x="4389119" y="0"/>
                        </a:cubicBezTo>
                        <a:cubicBezTo>
                          <a:pt x="4701819" y="105142"/>
                          <a:pt x="4898031" y="-10283"/>
                          <a:pt x="5143500" y="0"/>
                        </a:cubicBezTo>
                        <a:cubicBezTo>
                          <a:pt x="5378187" y="17335"/>
                          <a:pt x="5493955" y="28391"/>
                          <a:pt x="5714999" y="0"/>
                        </a:cubicBezTo>
                        <a:cubicBezTo>
                          <a:pt x="5922816" y="-22340"/>
                          <a:pt x="6083909" y="-14306"/>
                          <a:pt x="6469380" y="0"/>
                        </a:cubicBezTo>
                        <a:cubicBezTo>
                          <a:pt x="6839353" y="50369"/>
                          <a:pt x="6815084" y="44558"/>
                          <a:pt x="6949440" y="0"/>
                        </a:cubicBezTo>
                        <a:cubicBezTo>
                          <a:pt x="7084543" y="-50992"/>
                          <a:pt x="7287294" y="-32774"/>
                          <a:pt x="7429499" y="0"/>
                        </a:cubicBezTo>
                        <a:cubicBezTo>
                          <a:pt x="7564641" y="67859"/>
                          <a:pt x="7890659" y="-23847"/>
                          <a:pt x="8092440" y="0"/>
                        </a:cubicBezTo>
                        <a:cubicBezTo>
                          <a:pt x="8321369" y="54782"/>
                          <a:pt x="8431790" y="-5455"/>
                          <a:pt x="8572500" y="0"/>
                        </a:cubicBezTo>
                        <a:cubicBezTo>
                          <a:pt x="8733547" y="53414"/>
                          <a:pt x="8999374" y="2197"/>
                          <a:pt x="9144000" y="0"/>
                        </a:cubicBezTo>
                        <a:cubicBezTo>
                          <a:pt x="9145663" y="457364"/>
                          <a:pt x="9162926" y="601293"/>
                          <a:pt x="9144000" y="946982"/>
                        </a:cubicBezTo>
                        <a:cubicBezTo>
                          <a:pt x="9159165" y="1306080"/>
                          <a:pt x="9183900" y="1500720"/>
                          <a:pt x="9144000" y="1867162"/>
                        </a:cubicBezTo>
                        <a:cubicBezTo>
                          <a:pt x="9140186" y="2249701"/>
                          <a:pt x="9180746" y="2467372"/>
                          <a:pt x="9144000" y="2680138"/>
                        </a:cubicBezTo>
                        <a:cubicBezTo>
                          <a:pt x="9091143" y="2691144"/>
                          <a:pt x="8964048" y="2647909"/>
                          <a:pt x="8846819" y="2680138"/>
                        </a:cubicBezTo>
                        <a:cubicBezTo>
                          <a:pt x="8765659" y="2708188"/>
                          <a:pt x="8381833" y="2733588"/>
                          <a:pt x="8092440" y="2680138"/>
                        </a:cubicBezTo>
                        <a:cubicBezTo>
                          <a:pt x="7832950" y="2592560"/>
                          <a:pt x="7661485" y="2681762"/>
                          <a:pt x="7520939" y="2680138"/>
                        </a:cubicBezTo>
                        <a:cubicBezTo>
                          <a:pt x="7383554" y="2681825"/>
                          <a:pt x="7217124" y="2657304"/>
                          <a:pt x="7132319" y="2680138"/>
                        </a:cubicBezTo>
                        <a:cubicBezTo>
                          <a:pt x="7038629" y="2649413"/>
                          <a:pt x="6812589" y="2656425"/>
                          <a:pt x="6560820" y="2680138"/>
                        </a:cubicBezTo>
                        <a:cubicBezTo>
                          <a:pt x="6293254" y="2668414"/>
                          <a:pt x="6380859" y="2661038"/>
                          <a:pt x="6263639" y="2680138"/>
                        </a:cubicBezTo>
                        <a:cubicBezTo>
                          <a:pt x="6142513" y="2697461"/>
                          <a:pt x="6097517" y="2683166"/>
                          <a:pt x="5966459" y="2680138"/>
                        </a:cubicBezTo>
                        <a:cubicBezTo>
                          <a:pt x="5824598" y="2656771"/>
                          <a:pt x="5526686" y="2636185"/>
                          <a:pt x="5394959" y="2680138"/>
                        </a:cubicBezTo>
                        <a:cubicBezTo>
                          <a:pt x="5258533" y="2739112"/>
                          <a:pt x="5197683" y="2695580"/>
                          <a:pt x="5006339" y="2680138"/>
                        </a:cubicBezTo>
                        <a:cubicBezTo>
                          <a:pt x="4772894" y="2674169"/>
                          <a:pt x="4509394" y="2724707"/>
                          <a:pt x="4343400" y="2680138"/>
                        </a:cubicBezTo>
                        <a:cubicBezTo>
                          <a:pt x="4164090" y="2642066"/>
                          <a:pt x="4131301" y="2694896"/>
                          <a:pt x="3954780" y="2680138"/>
                        </a:cubicBezTo>
                        <a:cubicBezTo>
                          <a:pt x="3775457" y="2683882"/>
                          <a:pt x="3467869" y="2681495"/>
                          <a:pt x="3291839" y="2680138"/>
                        </a:cubicBezTo>
                        <a:cubicBezTo>
                          <a:pt x="3156069" y="2658749"/>
                          <a:pt x="3060041" y="2665928"/>
                          <a:pt x="2994659" y="2680138"/>
                        </a:cubicBezTo>
                        <a:cubicBezTo>
                          <a:pt x="2929340" y="2721710"/>
                          <a:pt x="2605820" y="2746307"/>
                          <a:pt x="2331720" y="2680138"/>
                        </a:cubicBezTo>
                        <a:cubicBezTo>
                          <a:pt x="2099999" y="2623893"/>
                          <a:pt x="2017306" y="2637567"/>
                          <a:pt x="1943100" y="2680138"/>
                        </a:cubicBezTo>
                        <a:cubicBezTo>
                          <a:pt x="1872772" y="2716711"/>
                          <a:pt x="1711980" y="2681148"/>
                          <a:pt x="1645919" y="2680138"/>
                        </a:cubicBezTo>
                        <a:cubicBezTo>
                          <a:pt x="1594073" y="2672661"/>
                          <a:pt x="1352061" y="2666898"/>
                          <a:pt x="1257299" y="2680138"/>
                        </a:cubicBezTo>
                        <a:cubicBezTo>
                          <a:pt x="1171429" y="2715864"/>
                          <a:pt x="805433" y="2645529"/>
                          <a:pt x="594360" y="2680138"/>
                        </a:cubicBezTo>
                        <a:cubicBezTo>
                          <a:pt x="359527" y="2694117"/>
                          <a:pt x="221719" y="2706794"/>
                          <a:pt x="0" y="2680138"/>
                        </a:cubicBezTo>
                        <a:cubicBezTo>
                          <a:pt x="-1114" y="2494599"/>
                          <a:pt x="29400" y="2030097"/>
                          <a:pt x="0" y="1867162"/>
                        </a:cubicBezTo>
                        <a:cubicBezTo>
                          <a:pt x="45053" y="1655868"/>
                          <a:pt x="-13713" y="1374250"/>
                          <a:pt x="0" y="1054187"/>
                        </a:cubicBezTo>
                        <a:cubicBezTo>
                          <a:pt x="54627" y="675440"/>
                          <a:pt x="-45714" y="373850"/>
                          <a:pt x="0" y="0"/>
                        </a:cubicBezTo>
                        <a:close/>
                      </a:path>
                      <a:path w="9144000" h="2680138" fill="none" stroke="0" extrusionOk="0">
                        <a:moveTo>
                          <a:pt x="0" y="0"/>
                        </a:moveTo>
                        <a:cubicBezTo>
                          <a:pt x="128832" y="-33932"/>
                          <a:pt x="171117" y="29870"/>
                          <a:pt x="297180" y="0"/>
                        </a:cubicBezTo>
                        <a:cubicBezTo>
                          <a:pt x="451039" y="-21938"/>
                          <a:pt x="832493" y="44949"/>
                          <a:pt x="1051559" y="0"/>
                        </a:cubicBezTo>
                        <a:cubicBezTo>
                          <a:pt x="1244609" y="-41797"/>
                          <a:pt x="1348020" y="-35434"/>
                          <a:pt x="1623060" y="0"/>
                        </a:cubicBezTo>
                        <a:cubicBezTo>
                          <a:pt x="1885939" y="45586"/>
                          <a:pt x="1849967" y="-3454"/>
                          <a:pt x="1920240" y="0"/>
                        </a:cubicBezTo>
                        <a:cubicBezTo>
                          <a:pt x="2021052" y="9672"/>
                          <a:pt x="2255253" y="1201"/>
                          <a:pt x="2491740" y="0"/>
                        </a:cubicBezTo>
                        <a:cubicBezTo>
                          <a:pt x="2716631" y="-48397"/>
                          <a:pt x="2873195" y="58631"/>
                          <a:pt x="3246120" y="0"/>
                        </a:cubicBezTo>
                        <a:cubicBezTo>
                          <a:pt x="3588044" y="-45423"/>
                          <a:pt x="3502562" y="14724"/>
                          <a:pt x="3726180" y="0"/>
                        </a:cubicBezTo>
                        <a:cubicBezTo>
                          <a:pt x="3953740" y="-9932"/>
                          <a:pt x="3987512" y="45106"/>
                          <a:pt x="4206240" y="0"/>
                        </a:cubicBezTo>
                        <a:cubicBezTo>
                          <a:pt x="4429849" y="-43558"/>
                          <a:pt x="4498546" y="-9939"/>
                          <a:pt x="4777739" y="0"/>
                        </a:cubicBezTo>
                        <a:cubicBezTo>
                          <a:pt x="5069470" y="24860"/>
                          <a:pt x="5266554" y="-18650"/>
                          <a:pt x="5440680" y="0"/>
                        </a:cubicBezTo>
                        <a:cubicBezTo>
                          <a:pt x="5640069" y="64686"/>
                          <a:pt x="5810025" y="902"/>
                          <a:pt x="6103619" y="0"/>
                        </a:cubicBezTo>
                        <a:cubicBezTo>
                          <a:pt x="6404124" y="-349"/>
                          <a:pt x="6447331" y="-29211"/>
                          <a:pt x="6766560" y="0"/>
                        </a:cubicBezTo>
                        <a:cubicBezTo>
                          <a:pt x="7036788" y="28473"/>
                          <a:pt x="7283923" y="-68847"/>
                          <a:pt x="7520939" y="0"/>
                        </a:cubicBezTo>
                        <a:cubicBezTo>
                          <a:pt x="7716733" y="44084"/>
                          <a:pt x="7950205" y="-2363"/>
                          <a:pt x="8092440" y="0"/>
                        </a:cubicBezTo>
                        <a:cubicBezTo>
                          <a:pt x="8230319" y="-72278"/>
                          <a:pt x="8865944" y="89548"/>
                          <a:pt x="9144000" y="0"/>
                        </a:cubicBezTo>
                        <a:cubicBezTo>
                          <a:pt x="9120846" y="243148"/>
                          <a:pt x="9176463" y="645810"/>
                          <a:pt x="9144000" y="893379"/>
                        </a:cubicBezTo>
                        <a:cubicBezTo>
                          <a:pt x="9125167" y="1173837"/>
                          <a:pt x="9186076" y="1505577"/>
                          <a:pt x="9144000" y="1840360"/>
                        </a:cubicBezTo>
                        <a:cubicBezTo>
                          <a:pt x="9145719" y="2167119"/>
                          <a:pt x="9094006" y="2429134"/>
                          <a:pt x="9144000" y="2680138"/>
                        </a:cubicBezTo>
                        <a:cubicBezTo>
                          <a:pt x="8805892" y="2775352"/>
                          <a:pt x="8630327" y="2760744"/>
                          <a:pt x="8389619" y="2680138"/>
                        </a:cubicBezTo>
                        <a:cubicBezTo>
                          <a:pt x="8137074" y="2604063"/>
                          <a:pt x="8109774" y="2656330"/>
                          <a:pt x="7909559" y="2680138"/>
                        </a:cubicBezTo>
                        <a:cubicBezTo>
                          <a:pt x="7702764" y="2706544"/>
                          <a:pt x="7660800" y="2667847"/>
                          <a:pt x="7429499" y="2680138"/>
                        </a:cubicBezTo>
                        <a:cubicBezTo>
                          <a:pt x="7188477" y="2715799"/>
                          <a:pt x="7168591" y="2621422"/>
                          <a:pt x="6949440" y="2680138"/>
                        </a:cubicBezTo>
                        <a:cubicBezTo>
                          <a:pt x="6753696" y="2738787"/>
                          <a:pt x="6448036" y="2710738"/>
                          <a:pt x="6286499" y="2680138"/>
                        </a:cubicBezTo>
                        <a:cubicBezTo>
                          <a:pt x="6149529" y="2630526"/>
                          <a:pt x="5898039" y="2698325"/>
                          <a:pt x="5714999" y="2680138"/>
                        </a:cubicBezTo>
                        <a:cubicBezTo>
                          <a:pt x="5485139" y="2675636"/>
                          <a:pt x="5481506" y="2697335"/>
                          <a:pt x="5417819" y="2680138"/>
                        </a:cubicBezTo>
                        <a:cubicBezTo>
                          <a:pt x="5368147" y="2643344"/>
                          <a:pt x="5084241" y="2658367"/>
                          <a:pt x="4937759" y="2680138"/>
                        </a:cubicBezTo>
                        <a:cubicBezTo>
                          <a:pt x="4789822" y="2679978"/>
                          <a:pt x="4580277" y="2669103"/>
                          <a:pt x="4274820" y="2680138"/>
                        </a:cubicBezTo>
                        <a:cubicBezTo>
                          <a:pt x="3984230" y="2675845"/>
                          <a:pt x="4005747" y="2675403"/>
                          <a:pt x="3886200" y="2680138"/>
                        </a:cubicBezTo>
                        <a:cubicBezTo>
                          <a:pt x="3785658" y="2682403"/>
                          <a:pt x="3314750" y="2649873"/>
                          <a:pt x="3131819" y="2680138"/>
                        </a:cubicBezTo>
                        <a:cubicBezTo>
                          <a:pt x="2968283" y="2756001"/>
                          <a:pt x="2528337" y="2583458"/>
                          <a:pt x="2377439" y="2680138"/>
                        </a:cubicBezTo>
                        <a:cubicBezTo>
                          <a:pt x="2226970" y="2749212"/>
                          <a:pt x="1975666" y="2727987"/>
                          <a:pt x="1805939" y="2680138"/>
                        </a:cubicBezTo>
                        <a:cubicBezTo>
                          <a:pt x="1677706" y="2673422"/>
                          <a:pt x="1356963" y="2682367"/>
                          <a:pt x="1051559" y="2680138"/>
                        </a:cubicBezTo>
                        <a:cubicBezTo>
                          <a:pt x="783353" y="2718752"/>
                          <a:pt x="366130" y="2676181"/>
                          <a:pt x="0" y="2680138"/>
                        </a:cubicBezTo>
                        <a:cubicBezTo>
                          <a:pt x="7042" y="2282293"/>
                          <a:pt x="-662" y="2207572"/>
                          <a:pt x="0" y="1759957"/>
                        </a:cubicBezTo>
                        <a:cubicBezTo>
                          <a:pt x="39452" y="1280310"/>
                          <a:pt x="-23017" y="1087150"/>
                          <a:pt x="0" y="920180"/>
                        </a:cubicBezTo>
                        <a:cubicBezTo>
                          <a:pt x="-23357" y="730449"/>
                          <a:pt x="10041" y="379432"/>
                          <a:pt x="0" y="0"/>
                        </a:cubicBezTo>
                        <a:close/>
                      </a:path>
                    </a:pathLst>
                  </a:custGeom>
                  <ask:type>
                    <ask:lineSketchFreehand/>
                  </ask:type>
                </ask:lineSketchStyleProps>
              </a:ext>
            </a:extLst>
          </a:ln>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60000"/>
              </a:lnSpc>
            </a:pPr>
            <a:r>
              <a:rPr lang="ja-JP" altLang="en-US" b="1" u="sng" dirty="0">
                <a:solidFill>
                  <a:srgbClr val="008000"/>
                </a:solidFill>
                <a:latin typeface="メイリオ" panose="020B0604030504040204" pitchFamily="50" charset="-128"/>
                <a:ea typeface="メイリオ" panose="020B0604030504040204" pitchFamily="50" charset="-128"/>
              </a:rPr>
              <a:t>気候変動で何が起きる？</a:t>
            </a:r>
            <a:endParaRPr lang="en-US" altLang="ja-JP" b="1" u="sng" dirty="0">
              <a:solidFill>
                <a:srgbClr val="008000"/>
              </a:solidFill>
              <a:latin typeface="メイリオ" panose="020B0604030504040204" pitchFamily="50" charset="-128"/>
              <a:ea typeface="メイリオ" panose="020B0604030504040204" pitchFamily="50" charset="-128"/>
            </a:endParaRPr>
          </a:p>
          <a:p>
            <a:pPr algn="ctr">
              <a:lnSpc>
                <a:spcPct val="150000"/>
              </a:lnSpc>
            </a:pPr>
            <a:r>
              <a:rPr lang="ja-JP" altLang="en-US" b="1" u="sng" dirty="0">
                <a:solidFill>
                  <a:srgbClr val="008000"/>
                </a:solidFill>
                <a:latin typeface="メイリオ" panose="020B0604030504040204" pitchFamily="50" charset="-128"/>
                <a:ea typeface="メイリオ" panose="020B0604030504040204" pitchFamily="50" charset="-128"/>
              </a:rPr>
              <a:t>私たちができることを考えよう！</a:t>
            </a:r>
            <a:endParaRPr lang="en-US" altLang="ja-JP" b="1" dirty="0">
              <a:solidFill>
                <a:srgbClr val="008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BF55CF0-7F62-4E89-A7C6-BD90C138904C}"/>
              </a:ext>
            </a:extLst>
          </p:cNvPr>
          <p:cNvSpPr txBox="1"/>
          <p:nvPr/>
        </p:nvSpPr>
        <p:spPr>
          <a:xfrm>
            <a:off x="5397260" y="6149549"/>
            <a:ext cx="4159172"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cs typeface="+mj-cs"/>
              </a:rPr>
              <a:t>き こうへんどうてきおう</a:t>
            </a:r>
          </a:p>
        </p:txBody>
      </p:sp>
    </p:spTree>
    <p:extLst>
      <p:ext uri="{BB962C8B-B14F-4D97-AF65-F5344CB8AC3E}">
        <p14:creationId xmlns:p14="http://schemas.microsoft.com/office/powerpoint/2010/main" val="235929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71437"/>
            <a:ext cx="9144000" cy="6309055"/>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0"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メイリオ" panose="020B0604030504040204" pitchFamily="50" charset="-128"/>
                <a:ea typeface="メイリオ" panose="020B0604030504040204" pitchFamily="50" charset="-128"/>
              </a:rPr>
              <a:t>上がってきた</a:t>
            </a:r>
            <a:endParaRPr kumimoji="1" lang="ja-JP" altLang="en-US" sz="2800" b="1" dirty="0">
              <a:latin typeface="メイリオ" panose="020B0604030504040204" pitchFamily="50" charset="-128"/>
              <a:ea typeface="メイリオ" panose="020B0604030504040204" pitchFamily="50" charset="-128"/>
            </a:endParaRPr>
          </a:p>
        </p:txBody>
      </p:sp>
      <p:sp>
        <p:nvSpPr>
          <p:cNvPr id="334"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変わら</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ない</a:t>
            </a:r>
          </a:p>
        </p:txBody>
      </p:sp>
      <p:sp>
        <p:nvSpPr>
          <p:cNvPr id="335"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メイリオ" panose="020B0604030504040204" pitchFamily="50" charset="-128"/>
                <a:ea typeface="メイリオ" panose="020B0604030504040204" pitchFamily="50" charset="-128"/>
              </a:rPr>
              <a:t>下がってきた</a:t>
            </a:r>
            <a:endParaRPr kumimoji="1" lang="ja-JP" altLang="en-US" sz="2800" b="1" dirty="0">
              <a:latin typeface="メイリオ" panose="020B0604030504040204" pitchFamily="50" charset="-128"/>
              <a:ea typeface="メイリオ" panose="020B0604030504040204" pitchFamily="50"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19" name="グループ化 18">
            <a:extLst>
              <a:ext uri="{FF2B5EF4-FFF2-40B4-BE49-F238E27FC236}">
                <a16:creationId xmlns:a16="http://schemas.microsoft.com/office/drawing/2014/main" id="{E9F22C60-0A2B-46D0-A4AF-B3320C2F4351}"/>
              </a:ext>
            </a:extLst>
          </p:cNvPr>
          <p:cNvGrpSpPr/>
          <p:nvPr/>
        </p:nvGrpSpPr>
        <p:grpSpPr>
          <a:xfrm>
            <a:off x="1135117" y="1585295"/>
            <a:ext cx="7149662" cy="1829626"/>
            <a:chOff x="1135117" y="1585295"/>
            <a:chExt cx="7149662" cy="1829626"/>
          </a:xfrm>
        </p:grpSpPr>
        <p:sp>
          <p:nvSpPr>
            <p:cNvPr id="25" name="正方形/長方形 24">
              <a:extLst>
                <a:ext uri="{FF2B5EF4-FFF2-40B4-BE49-F238E27FC236}">
                  <a16:creationId xmlns:a16="http://schemas.microsoft.com/office/drawing/2014/main" id="{F17843EB-A82D-4EFA-96B7-91DDF73CDE2C}"/>
                </a:ext>
              </a:extLst>
            </p:cNvPr>
            <p:cNvSpPr/>
            <p:nvPr/>
          </p:nvSpPr>
          <p:spPr>
            <a:xfrm>
              <a:off x="1135117" y="1585295"/>
              <a:ext cx="7149662" cy="1829626"/>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CCCC"/>
                  </a:solidFill>
                  <a:latin typeface="メイリオ" panose="020B0604030504040204" pitchFamily="50" charset="-128"/>
                  <a:ea typeface="メイリオ" panose="020B0604030504040204" pitchFamily="50" charset="-128"/>
                </a:rPr>
                <a:t>答え　Ａ</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栃木県の気温は、</a:t>
              </a:r>
              <a:r>
                <a:rPr lang="en-US" altLang="ja-JP" sz="2800" b="1" dirty="0">
                  <a:solidFill>
                    <a:srgbClr val="FFCCCC"/>
                  </a:solidFill>
                  <a:latin typeface="メイリオ" panose="020B0604030504040204" pitchFamily="50" charset="-128"/>
                  <a:ea typeface="メイリオ" panose="020B0604030504040204" pitchFamily="50" charset="-128"/>
                </a:rPr>
                <a:t>100</a:t>
              </a:r>
              <a:r>
                <a:rPr lang="ja-JP" altLang="en-US" sz="2800" b="1" dirty="0">
                  <a:solidFill>
                    <a:srgbClr val="FFCCCC"/>
                  </a:solidFill>
                  <a:latin typeface="メイリオ" panose="020B0604030504040204" pitchFamily="50" charset="-128"/>
                  <a:ea typeface="メイリオ" panose="020B0604030504040204" pitchFamily="50" charset="-128"/>
                </a:rPr>
                <a:t>年前と比べて</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en-US" altLang="ja-JP" sz="2800" b="1" dirty="0">
                  <a:solidFill>
                    <a:srgbClr val="FFCCCC"/>
                  </a:solidFill>
                  <a:latin typeface="メイリオ" panose="020B0604030504040204" pitchFamily="50" charset="-128"/>
                  <a:ea typeface="メイリオ" panose="020B0604030504040204" pitchFamily="50" charset="-128"/>
                </a:rPr>
                <a:t>2</a:t>
              </a:r>
              <a:r>
                <a:rPr lang="ja-JP" altLang="en-US" sz="2800" b="1" dirty="0">
                  <a:solidFill>
                    <a:srgbClr val="FFCCCC"/>
                  </a:solidFill>
                  <a:latin typeface="メイリオ" panose="020B0604030504040204" pitchFamily="50" charset="-128"/>
                  <a:ea typeface="メイリオ" panose="020B0604030504040204" pitchFamily="50" charset="-128"/>
                </a:rPr>
                <a:t>℃くらい上がってきているよ。</a:t>
              </a:r>
              <a:endParaRPr lang="en-US" altLang="ja-JP" sz="2800" b="1" dirty="0">
                <a:solidFill>
                  <a:srgbClr val="FFCCCC"/>
                </a:solidFill>
                <a:latin typeface="メイリオ" panose="020B0604030504040204" pitchFamily="50" charset="-128"/>
                <a:ea typeface="メイリオ" panose="020B0604030504040204" pitchFamily="50" charset="-128"/>
              </a:endParaRP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1324302" y="1754416"/>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1324302"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8033077" y="1754416"/>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8033077"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6" y="6451600"/>
              <a:ext cx="511091" cy="504000"/>
              <a:chOff x="6366933" y="3683000"/>
              <a:chExt cx="927267"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600"/>
              <a:ext cx="511091" cy="504000"/>
              <a:chOff x="6366933" y="3683000"/>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7" y="4803734"/>
            <a:ext cx="1420399" cy="1420399"/>
          </a:xfrm>
          <a:prstGeom prst="rect">
            <a:avLst/>
          </a:prstGeom>
        </p:spPr>
      </p:pic>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答えはこちら！</a:t>
            </a: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DF93FF97-38D9-4FE4-AB54-61DA99F5E7E8}"/>
              </a:ext>
            </a:extLst>
          </p:cNvPr>
          <p:cNvGrpSpPr/>
          <p:nvPr/>
        </p:nvGrpSpPr>
        <p:grpSpPr>
          <a:xfrm>
            <a:off x="4606022" y="3742696"/>
            <a:ext cx="4593020" cy="1223353"/>
            <a:chOff x="10355369" y="3802395"/>
            <a:chExt cx="4593020" cy="1223353"/>
          </a:xfrm>
        </p:grpSpPr>
        <p:sp>
          <p:nvSpPr>
            <p:cNvPr id="332" name="十字形 331">
              <a:extLst>
                <a:ext uri="{FF2B5EF4-FFF2-40B4-BE49-F238E27FC236}">
                  <a16:creationId xmlns:a16="http://schemas.microsoft.com/office/drawing/2014/main" id="{0391623D-9930-478E-8246-AA719B39BA6D}"/>
                </a:ext>
              </a:extLst>
            </p:cNvPr>
            <p:cNvSpPr/>
            <p:nvPr/>
          </p:nvSpPr>
          <p:spPr>
            <a:xfrm rot="2700000">
              <a:off x="12030582" y="3832977"/>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333" name="テキスト ボックス 332">
              <a:extLst>
                <a:ext uri="{FF2B5EF4-FFF2-40B4-BE49-F238E27FC236}">
                  <a16:creationId xmlns:a16="http://schemas.microsoft.com/office/drawing/2014/main" id="{FD13ADF9-FA1B-4789-9509-035938D441EA}"/>
                </a:ext>
              </a:extLst>
            </p:cNvPr>
            <p:cNvSpPr txBox="1"/>
            <p:nvPr/>
          </p:nvSpPr>
          <p:spPr>
            <a:xfrm>
              <a:off x="10355369" y="4287461"/>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2531015" y="3705650"/>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210423"/>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grpSp>
        <p:nvGrpSpPr>
          <p:cNvPr id="9" name="グループ化 8"/>
          <p:cNvGrpSpPr/>
          <p:nvPr/>
        </p:nvGrpSpPr>
        <p:grpSpPr>
          <a:xfrm>
            <a:off x="2023872" y="3714753"/>
            <a:ext cx="1223353" cy="1162189"/>
            <a:chOff x="2023872" y="3714753"/>
            <a:chExt cx="1223353" cy="1162189"/>
          </a:xfrm>
        </p:grpSpPr>
        <p:sp>
          <p:nvSpPr>
            <p:cNvPr id="3" name="星: 5 pt 2">
              <a:extLst>
                <a:ext uri="{FF2B5EF4-FFF2-40B4-BE49-F238E27FC236}">
                  <a16:creationId xmlns:a16="http://schemas.microsoft.com/office/drawing/2014/main" id="{D8413329-DBFA-4EAC-AD07-C654B463B3BE}"/>
                </a:ext>
              </a:extLst>
            </p:cNvPr>
            <p:cNvSpPr>
              <a:spLocks noChangeAspect="1"/>
            </p:cNvSpPr>
            <p:nvPr/>
          </p:nvSpPr>
          <p:spPr>
            <a:xfrm>
              <a:off x="2023872"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endParaRPr kumimoji="1" lang="ja-JP" altLang="en-US"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6" name="正方形/長方形 5"/>
            <p:cNvSpPr/>
            <p:nvPr/>
          </p:nvSpPr>
          <p:spPr>
            <a:xfrm>
              <a:off x="2194562" y="4203610"/>
              <a:ext cx="881973" cy="369332"/>
            </a:xfrm>
            <a:prstGeom prst="rect">
              <a:avLst/>
            </a:prstGeom>
          </p:spPr>
          <p:txBody>
            <a:bodyPr wrap="none">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あたり</a:t>
              </a:r>
            </a:p>
          </p:txBody>
        </p:sp>
      </p:grpSp>
    </p:spTree>
    <p:extLst>
      <p:ext uri="{BB962C8B-B14F-4D97-AF65-F5344CB8AC3E}">
        <p14:creationId xmlns:p14="http://schemas.microsoft.com/office/powerpoint/2010/main" val="351827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a:extLst>
              <a:ext uri="{FF2B5EF4-FFF2-40B4-BE49-F238E27FC236}">
                <a16:creationId xmlns:a16="http://schemas.microsoft.com/office/drawing/2014/main" id="{625C084E-718E-4ED5-9CA6-EB5AFFBBB09D}"/>
              </a:ext>
            </a:extLst>
          </p:cNvPr>
          <p:cNvSpPr txBox="1">
            <a:spLocks/>
          </p:cNvSpPr>
          <p:nvPr/>
        </p:nvSpPr>
        <p:spPr>
          <a:xfrm>
            <a:off x="463225" y="1235856"/>
            <a:ext cx="8155471" cy="1248982"/>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t>宇都宮の</a:t>
            </a:r>
            <a:r>
              <a:rPr lang="ja-JP" altLang="en-US" sz="2400" b="1" dirty="0">
                <a:solidFill>
                  <a:srgbClr val="FF0000"/>
                </a:solidFill>
              </a:rPr>
              <a:t>年平均気温</a:t>
            </a:r>
            <a:r>
              <a:rPr lang="ja-JP" altLang="en-US" sz="2400" dirty="0"/>
              <a:t>を見てみると</a:t>
            </a:r>
            <a:endParaRPr lang="en-US" altLang="ja-JP" sz="2400" dirty="0"/>
          </a:p>
          <a:p>
            <a:pPr marL="0" indent="0">
              <a:buClr>
                <a:srgbClr val="00B050"/>
              </a:buClr>
              <a:buNone/>
            </a:pPr>
            <a:r>
              <a:rPr lang="ja-JP" altLang="en-US" sz="2400" dirty="0"/>
              <a:t>　</a:t>
            </a:r>
            <a:r>
              <a:rPr lang="en-US" altLang="ja-JP" sz="2400" dirty="0"/>
              <a:t>100</a:t>
            </a:r>
            <a:r>
              <a:rPr lang="ja-JP" altLang="en-US" sz="2400" dirty="0"/>
              <a:t>年前と比べて</a:t>
            </a:r>
            <a:r>
              <a:rPr lang="en-US" altLang="ja-JP" sz="2400" b="1" dirty="0">
                <a:solidFill>
                  <a:srgbClr val="FF0000"/>
                </a:solidFill>
              </a:rPr>
              <a:t>2</a:t>
            </a:r>
            <a:r>
              <a:rPr lang="ja-JP" altLang="en-US" sz="2400" b="1" dirty="0">
                <a:solidFill>
                  <a:srgbClr val="FF0000"/>
                </a:solidFill>
              </a:rPr>
              <a:t>℃</a:t>
            </a:r>
            <a:r>
              <a:rPr lang="ja-JP" altLang="en-US" sz="2400" dirty="0"/>
              <a:t>くらい上がってきているよ。</a:t>
            </a:r>
            <a:endParaRPr lang="en-US" altLang="ja-JP" sz="2400" dirty="0"/>
          </a:p>
        </p:txBody>
      </p:sp>
      <p:pic>
        <p:nvPicPr>
          <p:cNvPr id="16" name="Picture 2" descr="温度計のイラスト">
            <a:extLst>
              <a:ext uri="{FF2B5EF4-FFF2-40B4-BE49-F238E27FC236}">
                <a16:creationId xmlns:a16="http://schemas.microsoft.com/office/drawing/2014/main" id="{C17DAEF3-459B-4266-BEEE-A4B1F9E15F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31754">
            <a:off x="7733235" y="938884"/>
            <a:ext cx="1274646" cy="133122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833A3C42-58B7-4441-9DD2-2972149CE2CB}"/>
              </a:ext>
            </a:extLst>
          </p:cNvPr>
          <p:cNvSpPr/>
          <p:nvPr/>
        </p:nvSpPr>
        <p:spPr>
          <a:xfrm>
            <a:off x="4322625" y="6606276"/>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graphicFrame>
        <p:nvGraphicFramePr>
          <p:cNvPr id="20" name="グラフ 19">
            <a:extLst>
              <a:ext uri="{FF2B5EF4-FFF2-40B4-BE49-F238E27FC236}">
                <a16:creationId xmlns:a16="http://schemas.microsoft.com/office/drawing/2014/main" id="{CD962E8F-DAE2-4F5B-8864-4569FAA7EAE8}"/>
              </a:ext>
            </a:extLst>
          </p:cNvPr>
          <p:cNvGraphicFramePr>
            <a:graphicFrameLocks/>
          </p:cNvGraphicFramePr>
          <p:nvPr>
            <p:extLst>
              <p:ext uri="{D42A27DB-BD31-4B8C-83A1-F6EECF244321}">
                <p14:modId xmlns:p14="http://schemas.microsoft.com/office/powerpoint/2010/main" val="2121378007"/>
              </p:ext>
            </p:extLst>
          </p:nvPr>
        </p:nvGraphicFramePr>
        <p:xfrm>
          <a:off x="0" y="3008907"/>
          <a:ext cx="8618696" cy="2811917"/>
        </p:xfrm>
        <a:graphic>
          <a:graphicData uri="http://schemas.openxmlformats.org/drawingml/2006/chart">
            <c:chart xmlns:c="http://schemas.openxmlformats.org/drawingml/2006/chart" xmlns:r="http://schemas.openxmlformats.org/officeDocument/2006/relationships" r:id="rId4"/>
          </a:graphicData>
        </a:graphic>
      </p:graphicFrame>
      <p:sp>
        <p:nvSpPr>
          <p:cNvPr id="4" name="矢印: 右 3">
            <a:extLst>
              <a:ext uri="{FF2B5EF4-FFF2-40B4-BE49-F238E27FC236}">
                <a16:creationId xmlns:a16="http://schemas.microsoft.com/office/drawing/2014/main" id="{2D8C7EE6-C585-4707-8671-F67ADB7168DD}"/>
              </a:ext>
            </a:extLst>
          </p:cNvPr>
          <p:cNvSpPr/>
          <p:nvPr/>
        </p:nvSpPr>
        <p:spPr>
          <a:xfrm rot="16200000">
            <a:off x="7979240" y="4149830"/>
            <a:ext cx="1060193" cy="643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838BA5F-8919-454E-B1CA-CE4F33ABDC03}"/>
              </a:ext>
            </a:extLst>
          </p:cNvPr>
          <p:cNvCxnSpPr>
            <a:cxnSpLocks/>
          </p:cNvCxnSpPr>
          <p:nvPr/>
        </p:nvCxnSpPr>
        <p:spPr>
          <a:xfrm>
            <a:off x="2718559" y="5028179"/>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D5D697B-3E9E-4216-A12B-D2FB2C30C2EF}"/>
              </a:ext>
            </a:extLst>
          </p:cNvPr>
          <p:cNvSpPr txBox="1"/>
          <p:nvPr/>
        </p:nvSpPr>
        <p:spPr>
          <a:xfrm>
            <a:off x="3331594" y="2950776"/>
            <a:ext cx="1562584"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うつのみや</a:t>
            </a:r>
          </a:p>
        </p:txBody>
      </p:sp>
      <p:sp>
        <p:nvSpPr>
          <p:cNvPr id="5" name="スライド番号プレースホルダー 4">
            <a:extLst>
              <a:ext uri="{FF2B5EF4-FFF2-40B4-BE49-F238E27FC236}">
                <a16:creationId xmlns:a16="http://schemas.microsoft.com/office/drawing/2014/main" id="{E0921F64-A899-40B5-B990-D8E9D8AB5812}"/>
              </a:ext>
            </a:extLst>
          </p:cNvPr>
          <p:cNvSpPr>
            <a:spLocks noGrp="1"/>
          </p:cNvSpPr>
          <p:nvPr>
            <p:ph type="sldNum" sz="quarter" idx="12"/>
          </p:nvPr>
        </p:nvSpPr>
        <p:spPr/>
        <p:txBody>
          <a:bodyPr/>
          <a:lstStyle/>
          <a:p>
            <a:fld id="{2559E306-2ECC-45F4-9E94-B54F3BFAC461}" type="slidenum">
              <a:rPr lang="ja-JP" altLang="en-US" smtClean="0"/>
              <a:pPr/>
              <a:t>11</a:t>
            </a:fld>
            <a:endParaRPr lang="ja-JP" altLang="en-US" dirty="0"/>
          </a:p>
        </p:txBody>
      </p:sp>
      <p:pic>
        <p:nvPicPr>
          <p:cNvPr id="11" name="図 10">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l="74381" t="-4778" b="-1"/>
          <a:stretch/>
        </p:blipFill>
        <p:spPr>
          <a:xfrm>
            <a:off x="7719186" y="5767150"/>
            <a:ext cx="821256" cy="446400"/>
          </a:xfrm>
          <a:prstGeom prst="rect">
            <a:avLst/>
          </a:prstGeom>
        </p:spPr>
      </p:pic>
      <p:pic>
        <p:nvPicPr>
          <p:cNvPr id="30" name="図 29">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l="31825" t="-3709" r="40082" b="1502"/>
          <a:stretch/>
        </p:blipFill>
        <p:spPr>
          <a:xfrm>
            <a:off x="5400629" y="5767150"/>
            <a:ext cx="923236" cy="446400"/>
          </a:xfrm>
          <a:prstGeom prst="rect">
            <a:avLst/>
          </a:prstGeom>
        </p:spPr>
      </p:pic>
      <p:pic>
        <p:nvPicPr>
          <p:cNvPr id="31" name="図 30">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r="71947" b="-9517"/>
          <a:stretch/>
        </p:blipFill>
        <p:spPr>
          <a:xfrm>
            <a:off x="3724899" y="5767150"/>
            <a:ext cx="858984" cy="445672"/>
          </a:xfrm>
          <a:prstGeom prst="rect">
            <a:avLst/>
          </a:prstGeom>
        </p:spPr>
      </p:pic>
      <p:sp>
        <p:nvSpPr>
          <p:cNvPr id="17" name="サブタイトル 2">
            <a:extLst>
              <a:ext uri="{FF2B5EF4-FFF2-40B4-BE49-F238E27FC236}">
                <a16:creationId xmlns:a16="http://schemas.microsoft.com/office/drawing/2014/main" id="{B46D6E1A-A347-483B-AF5F-FFE5DC398CF5}"/>
              </a:ext>
            </a:extLst>
          </p:cNvPr>
          <p:cNvSpPr txBox="1">
            <a:spLocks/>
          </p:cNvSpPr>
          <p:nvPr/>
        </p:nvSpPr>
        <p:spPr>
          <a:xfrm>
            <a:off x="0" y="347148"/>
            <a:ext cx="9170975"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FF0000"/>
                </a:solidFill>
                <a:uFill>
                  <a:solidFill>
                    <a:srgbClr val="008000"/>
                  </a:solidFill>
                </a:uFill>
                <a:latin typeface="メイリオ" panose="020B0604030504040204" pitchFamily="50" charset="-128"/>
                <a:ea typeface="メイリオ" panose="020B0604030504040204" pitchFamily="50" charset="-128"/>
              </a:rPr>
              <a:t>年平均気温</a:t>
            </a:r>
            <a:r>
              <a:rPr lang="ja-JP" altLang="en-US" sz="3600" b="1" u="sng" dirty="0">
                <a:solidFill>
                  <a:srgbClr val="008000"/>
                </a:solidFill>
                <a:uFill>
                  <a:solidFill>
                    <a:srgbClr val="008000"/>
                  </a:solidFill>
                </a:uFill>
                <a:latin typeface="メイリオ" panose="020B0604030504040204" pitchFamily="50" charset="-128"/>
                <a:ea typeface="メイリオ" panose="020B0604030504040204" pitchFamily="50" charset="-128"/>
              </a:rPr>
              <a:t>がどんどん上がっている</a:t>
            </a:r>
            <a:r>
              <a:rPr lang="ja-JP" altLang="en-US" sz="3600" b="1" u="sng" dirty="0">
                <a:solidFill>
                  <a:srgbClr val="008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40613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3BF8D93-D59E-4551-BF91-88CD93BCBFE0}"/>
              </a:ext>
            </a:extLst>
          </p:cNvPr>
          <p:cNvSpPr/>
          <p:nvPr/>
        </p:nvSpPr>
        <p:spPr>
          <a:xfrm>
            <a:off x="4256549" y="6618077"/>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graphicFrame>
        <p:nvGraphicFramePr>
          <p:cNvPr id="18" name="グラフ 17">
            <a:extLst>
              <a:ext uri="{FF2B5EF4-FFF2-40B4-BE49-F238E27FC236}">
                <a16:creationId xmlns:a16="http://schemas.microsoft.com/office/drawing/2014/main" id="{2F746418-FCF4-4CF0-88B2-1642D4880FA7}"/>
              </a:ext>
            </a:extLst>
          </p:cNvPr>
          <p:cNvGraphicFramePr>
            <a:graphicFrameLocks/>
          </p:cNvGraphicFramePr>
          <p:nvPr/>
        </p:nvGraphicFramePr>
        <p:xfrm>
          <a:off x="60059" y="3061101"/>
          <a:ext cx="8650187" cy="3094914"/>
        </p:xfrm>
        <a:graphic>
          <a:graphicData uri="http://schemas.openxmlformats.org/drawingml/2006/chart">
            <c:chart xmlns:c="http://schemas.openxmlformats.org/drawingml/2006/chart" xmlns:r="http://schemas.openxmlformats.org/officeDocument/2006/relationships" r:id="rId3"/>
          </a:graphicData>
        </a:graphic>
      </p:graphicFrame>
      <p:sp>
        <p:nvSpPr>
          <p:cNvPr id="10" name="コンテンツ プレースホルダー 3">
            <a:extLst>
              <a:ext uri="{FF2B5EF4-FFF2-40B4-BE49-F238E27FC236}">
                <a16:creationId xmlns:a16="http://schemas.microsoft.com/office/drawing/2014/main" id="{DB9D601F-C27A-4FB2-A350-9CEF13291110}"/>
              </a:ext>
            </a:extLst>
          </p:cNvPr>
          <p:cNvSpPr txBox="1">
            <a:spLocks/>
          </p:cNvSpPr>
          <p:nvPr/>
        </p:nvSpPr>
        <p:spPr>
          <a:xfrm>
            <a:off x="277274" y="1534965"/>
            <a:ext cx="8432972" cy="1525355"/>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b="1" dirty="0">
                <a:solidFill>
                  <a:srgbClr val="C00000"/>
                </a:solidFill>
              </a:rPr>
              <a:t>真夏日（</a:t>
            </a:r>
            <a:r>
              <a:rPr lang="en-US" altLang="ja-JP" sz="2400" b="1" dirty="0">
                <a:solidFill>
                  <a:srgbClr val="C00000"/>
                </a:solidFill>
              </a:rPr>
              <a:t>1</a:t>
            </a:r>
            <a:r>
              <a:rPr lang="ja-JP" altLang="en-US" sz="2400" b="1" dirty="0">
                <a:solidFill>
                  <a:srgbClr val="C00000"/>
                </a:solidFill>
              </a:rPr>
              <a:t>日の最高気温が</a:t>
            </a:r>
            <a:r>
              <a:rPr lang="en-US" altLang="ja-JP" sz="2400" b="1" dirty="0">
                <a:solidFill>
                  <a:srgbClr val="C00000"/>
                </a:solidFill>
              </a:rPr>
              <a:t>30</a:t>
            </a:r>
            <a:r>
              <a:rPr lang="ja-JP" altLang="en-US" sz="2400" b="1" dirty="0">
                <a:solidFill>
                  <a:srgbClr val="C00000"/>
                </a:solidFill>
              </a:rPr>
              <a:t>℃以上の日）</a:t>
            </a:r>
            <a:r>
              <a:rPr lang="ja-JP" altLang="en-US" sz="2400" dirty="0"/>
              <a:t>を見てみると</a:t>
            </a:r>
            <a:r>
              <a:rPr lang="en-US" altLang="ja-JP" sz="2400" dirty="0"/>
              <a:t>80</a:t>
            </a:r>
            <a:r>
              <a:rPr lang="ja-JP" altLang="en-US" sz="2400" dirty="0"/>
              <a:t>年前と比べて</a:t>
            </a:r>
            <a:r>
              <a:rPr lang="en-US" altLang="ja-JP" sz="2400" dirty="0"/>
              <a:t>30</a:t>
            </a:r>
            <a:r>
              <a:rPr lang="ja-JP" altLang="en-US" sz="2400" dirty="0"/>
              <a:t>日くらい増えていたよ！</a:t>
            </a:r>
            <a:endParaRPr lang="en-US" altLang="ja-JP" sz="2400" dirty="0"/>
          </a:p>
          <a:p>
            <a:pPr marL="0" indent="0">
              <a:buClr>
                <a:srgbClr val="00B050"/>
              </a:buClr>
              <a:buNone/>
            </a:pPr>
            <a:r>
              <a:rPr lang="ja-JP" altLang="en-US" sz="2400" dirty="0"/>
              <a:t>　昔よりも</a:t>
            </a:r>
            <a:r>
              <a:rPr lang="ja-JP" altLang="en-US" sz="2400" b="1" dirty="0">
                <a:solidFill>
                  <a:srgbClr val="C00000"/>
                </a:solidFill>
              </a:rPr>
              <a:t>夏が</a:t>
            </a:r>
            <a:r>
              <a:rPr lang="en-US" altLang="ja-JP" sz="2400" b="1" dirty="0">
                <a:solidFill>
                  <a:srgbClr val="C00000"/>
                </a:solidFill>
              </a:rPr>
              <a:t>1</a:t>
            </a:r>
            <a:r>
              <a:rPr lang="ja-JP" altLang="en-US" sz="2400" b="1" dirty="0">
                <a:solidFill>
                  <a:srgbClr val="C00000"/>
                </a:solidFill>
              </a:rPr>
              <a:t>ヶ月くらい長くなった</a:t>
            </a:r>
            <a:r>
              <a:rPr lang="ja-JP" altLang="en-US" sz="2400" dirty="0"/>
              <a:t>ということだね。</a:t>
            </a:r>
            <a:endParaRPr lang="en-US" altLang="ja-JP" sz="2400" dirty="0"/>
          </a:p>
        </p:txBody>
      </p:sp>
      <p:pic>
        <p:nvPicPr>
          <p:cNvPr id="1030" name="Picture 6" descr="夏のイラスト「サングラスの太陽」">
            <a:extLst>
              <a:ext uri="{FF2B5EF4-FFF2-40B4-BE49-F238E27FC236}">
                <a16:creationId xmlns:a16="http://schemas.microsoft.com/office/drawing/2014/main" id="{998771B6-B775-4FEF-8815-56FF098AB8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48650">
            <a:off x="7609766" y="29059"/>
            <a:ext cx="1478286" cy="1478286"/>
          </a:xfrm>
          <a:prstGeom prst="rect">
            <a:avLst/>
          </a:prstGeom>
          <a:noFill/>
          <a:extLst>
            <a:ext uri="{909E8E84-426E-40DD-AFC4-6F175D3DCCD1}">
              <a14:hiddenFill xmlns:a14="http://schemas.microsoft.com/office/drawing/2010/main">
                <a:solidFill>
                  <a:srgbClr val="FFFFFF"/>
                </a:solidFill>
              </a14:hiddenFill>
            </a:ext>
          </a:extLst>
        </p:spPr>
      </p:pic>
      <p:sp>
        <p:nvSpPr>
          <p:cNvPr id="22" name="サブタイトル 2">
            <a:extLst>
              <a:ext uri="{FF2B5EF4-FFF2-40B4-BE49-F238E27FC236}">
                <a16:creationId xmlns:a16="http://schemas.microsoft.com/office/drawing/2014/main" id="{B46D6E1A-A347-483B-AF5F-FFE5DC398CF5}"/>
              </a:ext>
            </a:extLst>
          </p:cNvPr>
          <p:cNvSpPr txBox="1">
            <a:spLocks/>
          </p:cNvSpPr>
          <p:nvPr/>
        </p:nvSpPr>
        <p:spPr>
          <a:xfrm>
            <a:off x="0" y="347148"/>
            <a:ext cx="9170975"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C00000"/>
                </a:solidFill>
                <a:uFill>
                  <a:solidFill>
                    <a:srgbClr val="008000"/>
                  </a:solidFill>
                </a:uFill>
                <a:latin typeface="メイリオ" panose="020B0604030504040204" pitchFamily="50" charset="-128"/>
                <a:ea typeface="メイリオ" panose="020B0604030504040204" pitchFamily="50" charset="-128"/>
              </a:rPr>
              <a:t>夏</a:t>
            </a:r>
            <a:r>
              <a:rPr lang="ja-JP" altLang="en-US" sz="3600" b="1" u="sng" dirty="0">
                <a:solidFill>
                  <a:srgbClr val="008000"/>
                </a:solidFill>
                <a:uFill>
                  <a:solidFill>
                    <a:srgbClr val="008000"/>
                  </a:solidFill>
                </a:uFill>
                <a:latin typeface="メイリオ" panose="020B0604030504040204" pitchFamily="50" charset="-128"/>
                <a:ea typeface="メイリオ" panose="020B0604030504040204" pitchFamily="50" charset="-128"/>
              </a:rPr>
              <a:t>が１</a:t>
            </a:r>
            <a:r>
              <a:rPr lang="ja-JP" altLang="en-US" sz="3600" b="1" u="sng" dirty="0">
                <a:solidFill>
                  <a:srgbClr val="008000"/>
                </a:solidFill>
                <a:latin typeface="メイリオ" panose="020B0604030504040204" pitchFamily="50" charset="-128"/>
                <a:ea typeface="メイリオ" panose="020B0604030504040204" pitchFamily="50" charset="-128"/>
              </a:rPr>
              <a:t>ヶ月長くなっている！？</a:t>
            </a:r>
          </a:p>
        </p:txBody>
      </p:sp>
      <p:sp>
        <p:nvSpPr>
          <p:cNvPr id="23" name="矢印: 右 22">
            <a:extLst>
              <a:ext uri="{FF2B5EF4-FFF2-40B4-BE49-F238E27FC236}">
                <a16:creationId xmlns:a16="http://schemas.microsoft.com/office/drawing/2014/main" id="{2400C126-92FE-43BD-BBA9-1C972E06A2E4}"/>
              </a:ext>
            </a:extLst>
          </p:cNvPr>
          <p:cNvSpPr/>
          <p:nvPr/>
        </p:nvSpPr>
        <p:spPr>
          <a:xfrm rot="16200000">
            <a:off x="8029362" y="4197979"/>
            <a:ext cx="955087" cy="6432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2E09E10-5B59-4EB0-90B5-F42F96A11353}"/>
              </a:ext>
            </a:extLst>
          </p:cNvPr>
          <p:cNvCxnSpPr>
            <a:cxnSpLocks/>
          </p:cNvCxnSpPr>
          <p:nvPr/>
        </p:nvCxnSpPr>
        <p:spPr>
          <a:xfrm>
            <a:off x="2718559" y="5028179"/>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16BC24D4-1AAA-44D4-AB20-CFDE40FE4C94}"/>
              </a:ext>
            </a:extLst>
          </p:cNvPr>
          <p:cNvSpPr>
            <a:spLocks noGrp="1"/>
          </p:cNvSpPr>
          <p:nvPr>
            <p:ph type="sldNum" sz="quarter" idx="12"/>
          </p:nvPr>
        </p:nvSpPr>
        <p:spPr/>
        <p:txBody>
          <a:bodyPr/>
          <a:lstStyle/>
          <a:p>
            <a:fld id="{2559E306-2ECC-45F4-9E94-B54F3BFAC461}" type="slidenum">
              <a:rPr lang="ja-JP" altLang="en-US" smtClean="0"/>
              <a:pPr/>
              <a:t>12</a:t>
            </a:fld>
            <a:endParaRPr lang="ja-JP" altLang="en-US" dirty="0"/>
          </a:p>
        </p:txBody>
      </p:sp>
      <p:pic>
        <p:nvPicPr>
          <p:cNvPr id="12" name="図 11">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l="74381" t="-4778" b="-1"/>
          <a:stretch/>
        </p:blipFill>
        <p:spPr>
          <a:xfrm>
            <a:off x="6906038" y="6051060"/>
            <a:ext cx="821256" cy="446400"/>
          </a:xfrm>
          <a:prstGeom prst="rect">
            <a:avLst/>
          </a:prstGeom>
        </p:spPr>
      </p:pic>
      <p:pic>
        <p:nvPicPr>
          <p:cNvPr id="14" name="図 13">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l="31825" t="-3709" r="40082" b="1502"/>
          <a:stretch/>
        </p:blipFill>
        <p:spPr>
          <a:xfrm>
            <a:off x="4895632" y="6051060"/>
            <a:ext cx="923236" cy="446400"/>
          </a:xfrm>
          <a:prstGeom prst="rect">
            <a:avLst/>
          </a:prstGeom>
        </p:spPr>
      </p:pic>
      <p:pic>
        <p:nvPicPr>
          <p:cNvPr id="17" name="図 16">
            <a:extLst>
              <a:ext uri="{FF2B5EF4-FFF2-40B4-BE49-F238E27FC236}">
                <a16:creationId xmlns:a16="http://schemas.microsoft.com/office/drawing/2014/main" id="{950A6EB7-CFAB-4001-A479-D1651C025840}"/>
              </a:ext>
            </a:extLst>
          </p:cNvPr>
          <p:cNvPicPr>
            <a:picLocks noChangeAspect="1"/>
          </p:cNvPicPr>
          <p:nvPr/>
        </p:nvPicPr>
        <p:blipFill rotWithShape="1">
          <a:blip r:embed="rId5"/>
          <a:srcRect r="71947" b="-9517"/>
          <a:stretch/>
        </p:blipFill>
        <p:spPr>
          <a:xfrm>
            <a:off x="2949478" y="6051060"/>
            <a:ext cx="858984" cy="445672"/>
          </a:xfrm>
          <a:prstGeom prst="rect">
            <a:avLst/>
          </a:prstGeom>
        </p:spPr>
      </p:pic>
    </p:spTree>
    <p:extLst>
      <p:ext uri="{BB962C8B-B14F-4D97-AF65-F5344CB8AC3E}">
        <p14:creationId xmlns:p14="http://schemas.microsoft.com/office/powerpoint/2010/main" val="393219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D6C8651-83C6-430F-839D-ACA7D21CAAD0}"/>
              </a:ext>
            </a:extLst>
          </p:cNvPr>
          <p:cNvPicPr>
            <a:picLocks noChangeAspect="1"/>
          </p:cNvPicPr>
          <p:nvPr/>
        </p:nvPicPr>
        <p:blipFill>
          <a:blip r:embed="rId3"/>
          <a:stretch>
            <a:fillRect/>
          </a:stretch>
        </p:blipFill>
        <p:spPr>
          <a:xfrm>
            <a:off x="4638893" y="1022045"/>
            <a:ext cx="4267200" cy="2400300"/>
          </a:xfrm>
          <a:prstGeom prst="rect">
            <a:avLst/>
          </a:prstGeom>
        </p:spPr>
      </p:pic>
      <p:sp>
        <p:nvSpPr>
          <p:cNvPr id="30" name="テキスト ボックス 29">
            <a:extLst>
              <a:ext uri="{FF2B5EF4-FFF2-40B4-BE49-F238E27FC236}">
                <a16:creationId xmlns:a16="http://schemas.microsoft.com/office/drawing/2014/main" id="{58C8B833-0A30-43B9-A46B-B9E6F8E53CC7}"/>
              </a:ext>
            </a:extLst>
          </p:cNvPr>
          <p:cNvSpPr txBox="1"/>
          <p:nvPr/>
        </p:nvSpPr>
        <p:spPr>
          <a:xfrm>
            <a:off x="210381" y="1195170"/>
            <a:ext cx="4190605" cy="1960682"/>
          </a:xfrm>
          <a:prstGeom prst="rect">
            <a:avLst/>
          </a:prstGeom>
          <a:solidFill>
            <a:schemeClr val="accent2">
              <a:lumMod val="20000"/>
              <a:lumOff val="80000"/>
            </a:schemeClr>
          </a:solidFill>
        </p:spPr>
        <p:txBody>
          <a:bodyPr wrap="square" rtlCol="0" anchor="ctr" anchorCtr="0">
            <a:no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さくらの開花</a:t>
            </a:r>
            <a:r>
              <a:rPr lang="ja-JP" altLang="en-US" sz="2000" b="1" dirty="0">
                <a:latin typeface="メイリオ" panose="020B0604030504040204" pitchFamily="50" charset="-128"/>
                <a:ea typeface="メイリオ" panose="020B0604030504040204" pitchFamily="50" charset="-128"/>
              </a:rPr>
              <a:t>は、</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だんだん早くなってきている！</a:t>
            </a:r>
            <a:endParaRPr lang="en-US" altLang="ja-JP" sz="20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今では</a:t>
            </a:r>
            <a:r>
              <a:rPr lang="ja-JP" altLang="en-US" sz="2000" b="1" dirty="0">
                <a:solidFill>
                  <a:srgbClr val="FF0000"/>
                </a:solidFill>
                <a:latin typeface="メイリオ" panose="020B0604030504040204" pitchFamily="50" charset="-128"/>
                <a:ea typeface="メイリオ" panose="020B0604030504040204" pitchFamily="50" charset="-128"/>
              </a:rPr>
              <a:t>卒業式の時期</a:t>
            </a:r>
            <a:r>
              <a:rPr lang="ja-JP" altLang="en-US" sz="2000" b="1" dirty="0">
                <a:latin typeface="メイリオ" panose="020B0604030504040204" pitchFamily="50" charset="-128"/>
                <a:ea typeface="メイリオ" panose="020B0604030504040204" pitchFamily="50" charset="-128"/>
              </a:rPr>
              <a:t>に</a:t>
            </a:r>
            <a:r>
              <a:rPr lang="ja-JP" altLang="en-US" sz="2000" b="1" dirty="0">
                <a:solidFill>
                  <a:srgbClr val="FF0000"/>
                </a:solidFill>
                <a:latin typeface="メイリオ" panose="020B0604030504040204" pitchFamily="50" charset="-128"/>
                <a:ea typeface="メイリオ" panose="020B0604030504040204" pitchFamily="50" charset="-128"/>
              </a:rPr>
              <a:t>さくらが開花</a:t>
            </a:r>
            <a:r>
              <a:rPr lang="ja-JP" altLang="en-US" sz="2000" b="1" dirty="0">
                <a:latin typeface="メイリオ" panose="020B0604030504040204" pitchFamily="50" charset="-128"/>
                <a:ea typeface="メイリオ" panose="020B0604030504040204" pitchFamily="50" charset="-128"/>
              </a:rPr>
              <a:t>している！</a:t>
            </a:r>
            <a:endParaRPr lang="en-US" altLang="ja-JP" sz="2000" b="1" dirty="0">
              <a:latin typeface="メイリオ" panose="020B0604030504040204" pitchFamily="50" charset="-128"/>
              <a:ea typeface="メイリオ" panose="020B0604030504040204" pitchFamily="50" charset="-128"/>
            </a:endParaRPr>
          </a:p>
        </p:txBody>
      </p:sp>
      <p:sp>
        <p:nvSpPr>
          <p:cNvPr id="16" name="サブタイトル 2">
            <a:extLst>
              <a:ext uri="{FF2B5EF4-FFF2-40B4-BE49-F238E27FC236}">
                <a16:creationId xmlns:a16="http://schemas.microsoft.com/office/drawing/2014/main" id="{BB1F0EAA-2B64-4363-9C5D-CB413DFFF97B}"/>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気温が上がると</a:t>
            </a:r>
            <a:r>
              <a:rPr lang="ja-JP" altLang="en-US" sz="3600" b="1" u="sng" dirty="0">
                <a:solidFill>
                  <a:srgbClr val="FF99CC"/>
                </a:solidFill>
                <a:uFill>
                  <a:solidFill>
                    <a:srgbClr val="008000"/>
                  </a:solidFill>
                </a:uFill>
                <a:latin typeface="メイリオ" panose="020B0604030504040204" pitchFamily="50" charset="-128"/>
                <a:ea typeface="メイリオ" panose="020B0604030504040204" pitchFamily="50" charset="-128"/>
              </a:rPr>
              <a:t>さくら</a:t>
            </a:r>
            <a:r>
              <a:rPr lang="ja-JP" altLang="en-US" sz="3600" b="1" u="sng" dirty="0">
                <a:solidFill>
                  <a:srgbClr val="008000"/>
                </a:solidFill>
                <a:latin typeface="メイリオ" panose="020B0604030504040204" pitchFamily="50" charset="-128"/>
                <a:ea typeface="メイリオ" panose="020B0604030504040204" pitchFamily="50" charset="-128"/>
              </a:rPr>
              <a:t>の開花にも影響が？</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115E171-A7E8-459F-8A9D-1CE8B9E1C917}"/>
              </a:ext>
            </a:extLst>
          </p:cNvPr>
          <p:cNvSpPr>
            <a:spLocks noGrp="1"/>
          </p:cNvSpPr>
          <p:nvPr>
            <p:ph type="sldNum" sz="quarter" idx="12"/>
          </p:nvPr>
        </p:nvSpPr>
        <p:spPr/>
        <p:txBody>
          <a:bodyPr/>
          <a:lstStyle/>
          <a:p>
            <a:fld id="{2559E306-2ECC-45F4-9E94-B54F3BFAC461}" type="slidenum">
              <a:rPr lang="ja-JP" altLang="en-US" smtClean="0"/>
              <a:pPr/>
              <a:t>13</a:t>
            </a:fld>
            <a:endParaRPr lang="ja-JP" altLang="en-US" dirty="0"/>
          </a:p>
        </p:txBody>
      </p:sp>
      <p:sp>
        <p:nvSpPr>
          <p:cNvPr id="12" name="テキスト ボックス 11">
            <a:extLst>
              <a:ext uri="{FF2B5EF4-FFF2-40B4-BE49-F238E27FC236}">
                <a16:creationId xmlns:a16="http://schemas.microsoft.com/office/drawing/2014/main" id="{D9B5566B-BEB4-40B1-9824-07D2F16E1100}"/>
              </a:ext>
            </a:extLst>
          </p:cNvPr>
          <p:cNvSpPr txBox="1"/>
          <p:nvPr/>
        </p:nvSpPr>
        <p:spPr>
          <a:xfrm>
            <a:off x="210381" y="3346317"/>
            <a:ext cx="4178953" cy="338554"/>
          </a:xfrm>
          <a:prstGeom prst="rect">
            <a:avLst/>
          </a:prstGeom>
          <a:solidFill>
            <a:schemeClr val="accent6">
              <a:lumMod val="20000"/>
              <a:lumOff val="80000"/>
            </a:schemeClr>
          </a:solid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宇都宮のさくら（ソメイヨシノ）の開花日</a:t>
            </a:r>
            <a:endParaRPr lang="en-US" altLang="ja-JP" sz="1600" dirty="0">
              <a:latin typeface="メイリオ" panose="020B0604030504040204" pitchFamily="50" charset="-128"/>
              <a:ea typeface="メイリオ" panose="020B0604030504040204" pitchFamily="50" charset="-128"/>
            </a:endParaRPr>
          </a:p>
        </p:txBody>
      </p:sp>
      <p:pic>
        <p:nvPicPr>
          <p:cNvPr id="14" name="図 13" descr="光, 時計 が含まれている画像&#10;&#10;自動的に生成された説明">
            <a:extLst>
              <a:ext uri="{FF2B5EF4-FFF2-40B4-BE49-F238E27FC236}">
                <a16:creationId xmlns:a16="http://schemas.microsoft.com/office/drawing/2014/main" id="{F1C7557D-D8D6-4A69-A000-E2A2FE6760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6345"/>
          <a:stretch/>
        </p:blipFill>
        <p:spPr>
          <a:xfrm>
            <a:off x="175179" y="3747736"/>
            <a:ext cx="4260771" cy="2520000"/>
          </a:xfrm>
          <a:prstGeom prst="rect">
            <a:avLst/>
          </a:prstGeom>
        </p:spPr>
      </p:pic>
      <p:pic>
        <p:nvPicPr>
          <p:cNvPr id="15" name="図 14" descr="部屋 が含まれている画像&#10;&#10;自動的に生成された説明">
            <a:extLst>
              <a:ext uri="{FF2B5EF4-FFF2-40B4-BE49-F238E27FC236}">
                <a16:creationId xmlns:a16="http://schemas.microsoft.com/office/drawing/2014/main" id="{F4177F43-7885-47E1-BE16-53111A5F3FD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5780"/>
          <a:stretch/>
        </p:blipFill>
        <p:spPr>
          <a:xfrm>
            <a:off x="4673898" y="3747736"/>
            <a:ext cx="4232195" cy="2520000"/>
          </a:xfrm>
          <a:prstGeom prst="rect">
            <a:avLst/>
          </a:prstGeom>
        </p:spPr>
      </p:pic>
      <p:grpSp>
        <p:nvGrpSpPr>
          <p:cNvPr id="17" name="グループ化 16">
            <a:extLst>
              <a:ext uri="{FF2B5EF4-FFF2-40B4-BE49-F238E27FC236}">
                <a16:creationId xmlns:a16="http://schemas.microsoft.com/office/drawing/2014/main" id="{258BB4F2-B744-41A9-A806-EAD1158F6E86}"/>
              </a:ext>
            </a:extLst>
          </p:cNvPr>
          <p:cNvGrpSpPr/>
          <p:nvPr/>
        </p:nvGrpSpPr>
        <p:grpSpPr>
          <a:xfrm>
            <a:off x="5265841" y="4676517"/>
            <a:ext cx="955946" cy="771905"/>
            <a:chOff x="6779619" y="4140361"/>
            <a:chExt cx="1006450" cy="784355"/>
          </a:xfrm>
        </p:grpSpPr>
        <p:sp>
          <p:nvSpPr>
            <p:cNvPr id="18" name="テキスト ボックス 17">
              <a:extLst>
                <a:ext uri="{FF2B5EF4-FFF2-40B4-BE49-F238E27FC236}">
                  <a16:creationId xmlns:a16="http://schemas.microsoft.com/office/drawing/2014/main" id="{5D7950D4-CCF4-4B62-A0F3-8F1816D53350}"/>
                </a:ext>
              </a:extLst>
            </p:cNvPr>
            <p:cNvSpPr txBox="1"/>
            <p:nvPr/>
          </p:nvSpPr>
          <p:spPr>
            <a:xfrm>
              <a:off x="6779619" y="4502311"/>
              <a:ext cx="1006450" cy="422405"/>
            </a:xfrm>
            <a:prstGeom prst="rect">
              <a:avLst/>
            </a:prstGeom>
            <a:solidFill>
              <a:srgbClr val="FFFF00"/>
            </a:solidFill>
          </p:spPr>
          <p:txBody>
            <a:bodyPr wrap="square" tIns="108000" bIns="36000" rtlCol="0" anchor="ctr">
              <a:spAutoFit/>
            </a:bodyPr>
            <a:lstStyle/>
            <a:p>
              <a:pPr defTabSz="457200"/>
              <a:r>
                <a:rPr lang="en-US" altLang="ja-JP" b="1" dirty="0">
                  <a:solidFill>
                    <a:prstClr val="black"/>
                  </a:solidFill>
                  <a:latin typeface="メイリオ" panose="020B0604030504040204" pitchFamily="50" charset="-128"/>
                  <a:ea typeface="メイリオ" panose="020B0604030504040204" pitchFamily="50" charset="-128"/>
                </a:rPr>
                <a:t>50</a:t>
              </a:r>
              <a:r>
                <a:rPr kumimoji="0" lang="ja-JP" altLang="en-US" b="1" dirty="0">
                  <a:solidFill>
                    <a:prstClr val="black"/>
                  </a:solidFill>
                  <a:latin typeface="メイリオ" panose="020B0604030504040204" pitchFamily="50" charset="-128"/>
                  <a:ea typeface="メイリオ" panose="020B0604030504040204" pitchFamily="50" charset="-128"/>
                </a:rPr>
                <a:t>年前</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20" name="楕円 19">
              <a:extLst>
                <a:ext uri="{FF2B5EF4-FFF2-40B4-BE49-F238E27FC236}">
                  <a16:creationId xmlns:a16="http://schemas.microsoft.com/office/drawing/2014/main" id="{C52DE766-5064-41A8-8E07-694221F99811}"/>
                </a:ext>
              </a:extLst>
            </p:cNvPr>
            <p:cNvSpPr/>
            <p:nvPr/>
          </p:nvSpPr>
          <p:spPr>
            <a:xfrm>
              <a:off x="6779619" y="4140361"/>
              <a:ext cx="547102" cy="361950"/>
            </a:xfrm>
            <a:prstGeom prst="ellipse">
              <a:avLst/>
            </a:prstGeom>
            <a:noFill/>
            <a:ln w="111125" cmpd="dbl">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8AFDA612-8B6F-4DFF-9897-D21C169C7EF1}"/>
              </a:ext>
            </a:extLst>
          </p:cNvPr>
          <p:cNvSpPr txBox="1"/>
          <p:nvPr/>
        </p:nvSpPr>
        <p:spPr>
          <a:xfrm>
            <a:off x="3076472" y="5321683"/>
            <a:ext cx="854730" cy="276999"/>
          </a:xfrm>
          <a:prstGeom prst="rect">
            <a:avLst/>
          </a:prstGeom>
          <a:noFill/>
        </p:spPr>
        <p:txBody>
          <a:bodyPr wrap="square" rtlCol="0">
            <a:spAutoFit/>
          </a:bodyPr>
          <a:lstStyle/>
          <a:p>
            <a:pPr defTabSz="457200"/>
            <a:r>
              <a:rPr lang="en-US" altLang="ja-JP" sz="1200" b="1" dirty="0">
                <a:solidFill>
                  <a:srgbClr val="FF0000"/>
                </a:solidFill>
                <a:latin typeface="メイリオ" panose="020B0604030504040204" pitchFamily="50" charset="-128"/>
                <a:ea typeface="メイリオ" panose="020B0604030504040204" pitchFamily="50" charset="-128"/>
              </a:rPr>
              <a:t>2021</a:t>
            </a:r>
            <a:r>
              <a:rPr lang="ja-JP" altLang="en-US" sz="1200" b="1" dirty="0">
                <a:solidFill>
                  <a:srgbClr val="FF0000"/>
                </a:solidFill>
                <a:latin typeface="メイリオ" panose="020B0604030504040204" pitchFamily="50" charset="-128"/>
                <a:ea typeface="メイリオ" panose="020B0604030504040204" pitchFamily="50" charset="-128"/>
              </a:rPr>
              <a:t>年</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E8F44772-1388-407A-AEEA-9CDC143B1A52}"/>
              </a:ext>
            </a:extLst>
          </p:cNvPr>
          <p:cNvSpPr txBox="1"/>
          <p:nvPr/>
        </p:nvSpPr>
        <p:spPr>
          <a:xfrm>
            <a:off x="3701273" y="5720854"/>
            <a:ext cx="902200" cy="276997"/>
          </a:xfrm>
          <a:prstGeom prst="rect">
            <a:avLst/>
          </a:prstGeom>
          <a:noFill/>
        </p:spPr>
        <p:txBody>
          <a:bodyPr wrap="square" rtlCol="0">
            <a:spAutoFit/>
          </a:bodyPr>
          <a:lstStyle/>
          <a:p>
            <a:pPr defTabSz="457200"/>
            <a:r>
              <a:rPr lang="en-US" altLang="ja-JP" sz="1200" b="1" dirty="0">
                <a:solidFill>
                  <a:srgbClr val="FF0000"/>
                </a:solidFill>
                <a:latin typeface="メイリオ" panose="020B0604030504040204" pitchFamily="50" charset="-128"/>
                <a:ea typeface="メイリオ" panose="020B0604030504040204" pitchFamily="50" charset="-128"/>
              </a:rPr>
              <a:t>2020</a:t>
            </a:r>
            <a:r>
              <a:rPr lang="ja-JP" altLang="en-US" sz="1200" b="1" dirty="0">
                <a:solidFill>
                  <a:srgbClr val="FF0000"/>
                </a:solidFill>
                <a:latin typeface="メイリオ" panose="020B0604030504040204" pitchFamily="50" charset="-128"/>
                <a:ea typeface="メイリオ" panose="020B0604030504040204" pitchFamily="50" charset="-128"/>
              </a:rPr>
              <a:t>年</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6" name="楕円 25">
            <a:extLst>
              <a:ext uri="{FF2B5EF4-FFF2-40B4-BE49-F238E27FC236}">
                <a16:creationId xmlns:a16="http://schemas.microsoft.com/office/drawing/2014/main" id="{0B23E2E3-D72D-4A08-B80D-C983C75C8525}"/>
              </a:ext>
            </a:extLst>
          </p:cNvPr>
          <p:cNvSpPr/>
          <p:nvPr/>
        </p:nvSpPr>
        <p:spPr>
          <a:xfrm>
            <a:off x="3726180" y="5503282"/>
            <a:ext cx="370140" cy="260672"/>
          </a:xfrm>
          <a:prstGeom prst="ellipse">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C1A93180-F254-4F86-8AB8-0B04D3A8B544}"/>
              </a:ext>
            </a:extLst>
          </p:cNvPr>
          <p:cNvSpPr txBox="1"/>
          <p:nvPr/>
        </p:nvSpPr>
        <p:spPr>
          <a:xfrm>
            <a:off x="3701273" y="5319063"/>
            <a:ext cx="853651" cy="276999"/>
          </a:xfrm>
          <a:prstGeom prst="rect">
            <a:avLst/>
          </a:prstGeom>
          <a:noFill/>
        </p:spPr>
        <p:txBody>
          <a:bodyPr wrap="square" rtlCol="0">
            <a:spAutoFit/>
          </a:bodyPr>
          <a:lstStyle/>
          <a:p>
            <a:pPr defTabSz="457200"/>
            <a:r>
              <a:rPr lang="en-US" altLang="ja-JP" sz="1200" b="1" dirty="0">
                <a:solidFill>
                  <a:srgbClr val="FF0000"/>
                </a:solidFill>
                <a:latin typeface="メイリオ" panose="020B0604030504040204" pitchFamily="50" charset="-128"/>
                <a:ea typeface="メイリオ" panose="020B0604030504040204" pitchFamily="50" charset="-128"/>
              </a:rPr>
              <a:t>2019</a:t>
            </a:r>
            <a:r>
              <a:rPr lang="ja-JP" altLang="en-US" sz="1200" b="1" dirty="0">
                <a:solidFill>
                  <a:srgbClr val="FF0000"/>
                </a:solidFill>
                <a:latin typeface="メイリオ" panose="020B0604030504040204" pitchFamily="50" charset="-128"/>
                <a:ea typeface="メイリオ" panose="020B0604030504040204" pitchFamily="50" charset="-128"/>
              </a:rPr>
              <a:t>年</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931741" y="29663"/>
            <a:ext cx="1371600" cy="338554"/>
          </a:xfrm>
          <a:prstGeom prst="rect">
            <a:avLst/>
          </a:prstGeom>
          <a:noFill/>
        </p:spPr>
        <p:txBody>
          <a:bodyPr wrap="square" rtlCol="0">
            <a:spAutoFit/>
          </a:bodyPr>
          <a:lstStyle/>
          <a:p>
            <a:r>
              <a:rPr kumimoji="1" lang="ja-JP" altLang="en-US" sz="1600" dirty="0">
                <a:solidFill>
                  <a:srgbClr val="008000"/>
                </a:solidFill>
                <a:latin typeface="メイリオ" panose="020B0604030504040204" pitchFamily="50" charset="-128"/>
                <a:ea typeface="メイリオ" panose="020B0604030504040204" pitchFamily="50" charset="-128"/>
              </a:rPr>
              <a:t>えいきょう</a:t>
            </a:r>
          </a:p>
        </p:txBody>
      </p:sp>
      <p:sp>
        <p:nvSpPr>
          <p:cNvPr id="29" name="楕円 28">
            <a:extLst>
              <a:ext uri="{FF2B5EF4-FFF2-40B4-BE49-F238E27FC236}">
                <a16:creationId xmlns:a16="http://schemas.microsoft.com/office/drawing/2014/main" id="{0B23E2E3-D72D-4A08-B80D-C983C75C8525}"/>
              </a:ext>
            </a:extLst>
          </p:cNvPr>
          <p:cNvSpPr/>
          <p:nvPr/>
        </p:nvSpPr>
        <p:spPr>
          <a:xfrm>
            <a:off x="3726180" y="5080842"/>
            <a:ext cx="370140" cy="260672"/>
          </a:xfrm>
          <a:prstGeom prst="ellipse">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a:extLst>
              <a:ext uri="{FF2B5EF4-FFF2-40B4-BE49-F238E27FC236}">
                <a16:creationId xmlns:a16="http://schemas.microsoft.com/office/drawing/2014/main" id="{0B23E2E3-D72D-4A08-B80D-C983C75C8525}"/>
              </a:ext>
            </a:extLst>
          </p:cNvPr>
          <p:cNvSpPr/>
          <p:nvPr/>
        </p:nvSpPr>
        <p:spPr>
          <a:xfrm>
            <a:off x="3145332" y="5080842"/>
            <a:ext cx="370800" cy="260672"/>
          </a:xfrm>
          <a:prstGeom prst="ellipse">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9480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ADFA9C-4612-48F7-8143-02C4040FAD71}"/>
              </a:ext>
            </a:extLst>
          </p:cNvPr>
          <p:cNvPicPr>
            <a:picLocks noChangeAspect="1"/>
          </p:cNvPicPr>
          <p:nvPr/>
        </p:nvPicPr>
        <p:blipFill>
          <a:blip r:embed="rId3"/>
          <a:stretch>
            <a:fillRect/>
          </a:stretch>
        </p:blipFill>
        <p:spPr>
          <a:xfrm>
            <a:off x="5682882" y="1250714"/>
            <a:ext cx="3145667" cy="2534284"/>
          </a:xfrm>
          <a:prstGeom prst="rect">
            <a:avLst/>
          </a:prstGeom>
        </p:spPr>
      </p:pic>
      <p:pic>
        <p:nvPicPr>
          <p:cNvPr id="6" name="図 5">
            <a:extLst>
              <a:ext uri="{FF2B5EF4-FFF2-40B4-BE49-F238E27FC236}">
                <a16:creationId xmlns:a16="http://schemas.microsoft.com/office/drawing/2014/main" id="{26CE6758-1A13-4F84-85E5-4C4B7AEFF85D}"/>
              </a:ext>
            </a:extLst>
          </p:cNvPr>
          <p:cNvPicPr>
            <a:picLocks noChangeAspect="1"/>
          </p:cNvPicPr>
          <p:nvPr/>
        </p:nvPicPr>
        <p:blipFill rotWithShape="1">
          <a:blip r:embed="rId4"/>
          <a:srcRect l="17622" r="16169"/>
          <a:stretch/>
        </p:blipFill>
        <p:spPr>
          <a:xfrm>
            <a:off x="0" y="5178997"/>
            <a:ext cx="943428" cy="1424940"/>
          </a:xfrm>
          <a:prstGeom prst="rect">
            <a:avLst/>
          </a:prstGeom>
        </p:spPr>
      </p:pic>
      <p:grpSp>
        <p:nvGrpSpPr>
          <p:cNvPr id="35" name="グループ化 34">
            <a:extLst>
              <a:ext uri="{FF2B5EF4-FFF2-40B4-BE49-F238E27FC236}">
                <a16:creationId xmlns:a16="http://schemas.microsoft.com/office/drawing/2014/main" id="{E8211F46-E3CE-47A2-ACA8-6937A08F2FE9}"/>
              </a:ext>
            </a:extLst>
          </p:cNvPr>
          <p:cNvGrpSpPr/>
          <p:nvPr/>
        </p:nvGrpSpPr>
        <p:grpSpPr>
          <a:xfrm>
            <a:off x="891867" y="4153742"/>
            <a:ext cx="7424208" cy="2577176"/>
            <a:chOff x="448592" y="80830"/>
            <a:chExt cx="8499158" cy="3457125"/>
          </a:xfrm>
        </p:grpSpPr>
        <p:graphicFrame>
          <p:nvGraphicFramePr>
            <p:cNvPr id="36" name="グラフ 35">
              <a:extLst>
                <a:ext uri="{FF2B5EF4-FFF2-40B4-BE49-F238E27FC236}">
                  <a16:creationId xmlns:a16="http://schemas.microsoft.com/office/drawing/2014/main" id="{AC1F1007-7B36-42C6-8A6A-126426862DE3}"/>
                </a:ext>
              </a:extLst>
            </p:cNvPr>
            <p:cNvGraphicFramePr>
              <a:graphicFrameLocks/>
            </p:cNvGraphicFramePr>
            <p:nvPr/>
          </p:nvGraphicFramePr>
          <p:xfrm>
            <a:off x="448592" y="80830"/>
            <a:ext cx="8499158" cy="3457125"/>
          </p:xfrm>
          <a:graphic>
            <a:graphicData uri="http://schemas.openxmlformats.org/drawingml/2006/chart">
              <c:chart xmlns:c="http://schemas.openxmlformats.org/drawingml/2006/chart" xmlns:r="http://schemas.openxmlformats.org/officeDocument/2006/relationships" r:id="rId5"/>
            </a:graphicData>
          </a:graphic>
        </p:graphicFrame>
        <p:cxnSp>
          <p:nvCxnSpPr>
            <p:cNvPr id="37" name="直線コネクタ 36">
              <a:extLst>
                <a:ext uri="{FF2B5EF4-FFF2-40B4-BE49-F238E27FC236}">
                  <a16:creationId xmlns:a16="http://schemas.microsoft.com/office/drawing/2014/main" id="{27FC136C-7BAD-419E-A337-BC6C6A1B1BCD}"/>
                </a:ext>
              </a:extLst>
            </p:cNvPr>
            <p:cNvCxnSpPr/>
            <p:nvPr/>
          </p:nvCxnSpPr>
          <p:spPr>
            <a:xfrm>
              <a:off x="2767819" y="1294376"/>
              <a:ext cx="5347481" cy="1237369"/>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D614E4-3C98-49CE-9968-14ADB368D291}"/>
                </a:ext>
              </a:extLst>
            </p:cNvPr>
            <p:cNvCxnSpPr/>
            <p:nvPr/>
          </p:nvCxnSpPr>
          <p:spPr>
            <a:xfrm>
              <a:off x="4184821" y="686787"/>
              <a:ext cx="351744"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1">
              <a:extLst>
                <a:ext uri="{FF2B5EF4-FFF2-40B4-BE49-F238E27FC236}">
                  <a16:creationId xmlns:a16="http://schemas.microsoft.com/office/drawing/2014/main" id="{F9B7DEA7-58F1-48D0-B426-A2296743322B}"/>
                </a:ext>
              </a:extLst>
            </p:cNvPr>
            <p:cNvSpPr txBox="1"/>
            <p:nvPr/>
          </p:nvSpPr>
          <p:spPr>
            <a:xfrm>
              <a:off x="4502190" y="538824"/>
              <a:ext cx="3436647" cy="295925"/>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latin typeface="メイリオ" panose="020B0604030504040204" pitchFamily="50" charset="-128"/>
                  <a:ea typeface="メイリオ" panose="020B0604030504040204" pitchFamily="50" charset="-128"/>
                </a:rPr>
                <a:t>トレンド（＝</a:t>
              </a:r>
              <a:r>
                <a:rPr lang="en-US" altLang="ja-JP" sz="1100" dirty="0">
                  <a:latin typeface="メイリオ" panose="020B0604030504040204" pitchFamily="50" charset="-128"/>
                  <a:ea typeface="メイリオ" panose="020B0604030504040204" pitchFamily="50" charset="-128"/>
                </a:rPr>
                <a:t>-44.5</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/80</a:t>
              </a:r>
              <a:r>
                <a:rPr lang="ja-JP" altLang="en-US" sz="1100" dirty="0">
                  <a:latin typeface="メイリオ" panose="020B0604030504040204" pitchFamily="50" charset="-128"/>
                  <a:ea typeface="メイリオ" panose="020B0604030504040204" pitchFamily="50" charset="-128"/>
                </a:rPr>
                <a:t>年）</a:t>
              </a:r>
            </a:p>
          </p:txBody>
        </p:sp>
      </p:grpSp>
      <p:sp>
        <p:nvSpPr>
          <p:cNvPr id="28" name="テキスト ボックス 27">
            <a:extLst>
              <a:ext uri="{FF2B5EF4-FFF2-40B4-BE49-F238E27FC236}">
                <a16:creationId xmlns:a16="http://schemas.microsoft.com/office/drawing/2014/main" id="{A02C0AED-370D-4552-80A5-A3F4A6DDB9F4}"/>
              </a:ext>
            </a:extLst>
          </p:cNvPr>
          <p:cNvSpPr txBox="1"/>
          <p:nvPr/>
        </p:nvSpPr>
        <p:spPr>
          <a:xfrm>
            <a:off x="237869" y="2473677"/>
            <a:ext cx="5244678" cy="1569660"/>
          </a:xfrm>
          <a:prstGeom prst="rect">
            <a:avLst/>
          </a:prstGeom>
          <a:solidFill>
            <a:schemeClr val="accent1">
              <a:lumMod val="20000"/>
              <a:lumOff val="80000"/>
            </a:schemeClr>
          </a:solidFill>
        </p:spPr>
        <p:txBody>
          <a:bodyPr wrap="square" rtlCol="0">
            <a:spAutoFit/>
          </a:bodyPr>
          <a:lstStyle/>
          <a:p>
            <a:pPr>
              <a:buClr>
                <a:srgbClr val="00B050"/>
              </a:buClr>
            </a:pPr>
            <a:r>
              <a:rPr lang="ja-JP" altLang="en-US" sz="2400" b="1" dirty="0">
                <a:solidFill>
                  <a:schemeClr val="accent1">
                    <a:lumMod val="50000"/>
                  </a:schemeClr>
                </a:solidFill>
                <a:latin typeface="メイリオ" panose="020B0604030504040204" pitchFamily="50" charset="-128"/>
                <a:ea typeface="メイリオ" panose="020B0604030504040204" pitchFamily="50" charset="-128"/>
              </a:rPr>
              <a:t>冬日</a:t>
            </a:r>
            <a:r>
              <a:rPr lang="ja-JP" altLang="en-US" b="1" dirty="0">
                <a:latin typeface="メイリオ" panose="020B0604030504040204" pitchFamily="50" charset="-128"/>
                <a:ea typeface="メイリオ" panose="020B0604030504040204" pitchFamily="50" charset="-128"/>
              </a:rPr>
              <a:t>（最低気温が</a:t>
            </a:r>
            <a:r>
              <a:rPr lang="ja-JP" altLang="en-US" sz="2000" b="1" dirty="0">
                <a:latin typeface="メイリオ" panose="020B0604030504040204" pitchFamily="50" charset="-128"/>
                <a:ea typeface="メイリオ" panose="020B0604030504040204" pitchFamily="50" charset="-128"/>
              </a:rPr>
              <a:t>０</a:t>
            </a:r>
            <a:r>
              <a:rPr lang="ja-JP" altLang="en-US" b="1" dirty="0">
                <a:latin typeface="メイリオ" panose="020B0604030504040204" pitchFamily="50" charset="-128"/>
                <a:ea typeface="メイリオ" panose="020B0604030504040204" pitchFamily="50" charset="-128"/>
              </a:rPr>
              <a:t>℃より寒い日）が</a:t>
            </a:r>
            <a:endParaRPr lang="en-US" altLang="ja-JP" b="1" dirty="0">
              <a:latin typeface="メイリオ" panose="020B0604030504040204" pitchFamily="50" charset="-128"/>
              <a:ea typeface="メイリオ" panose="020B0604030504040204" pitchFamily="50" charset="-128"/>
            </a:endParaRPr>
          </a:p>
          <a:p>
            <a:pPr>
              <a:buClr>
                <a:srgbClr val="00B050"/>
              </a:buClr>
            </a:pP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40</a:t>
            </a:r>
            <a:r>
              <a:rPr lang="ja-JP" altLang="en-US" b="1" dirty="0">
                <a:latin typeface="メイリオ" panose="020B0604030504040204" pitchFamily="50" charset="-128"/>
                <a:ea typeface="メイリオ" panose="020B0604030504040204" pitchFamily="50" charset="-128"/>
              </a:rPr>
              <a:t>年前と比べて　</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８日くらいへっている！</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このままだと将来、</a:t>
            </a:r>
            <a:endParaRPr lang="en-US" altLang="ja-JP" b="1" dirty="0">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しも</a:t>
            </a:r>
            <a:r>
              <a:rPr kumimoji="1" lang="ja-JP" altLang="en-US" b="1" dirty="0">
                <a:solidFill>
                  <a:srgbClr val="FF0000"/>
                </a:solidFill>
                <a:latin typeface="メイリオ" panose="020B0604030504040204" pitchFamily="50" charset="-128"/>
                <a:ea typeface="メイリオ" panose="020B0604030504040204" pitchFamily="50" charset="-128"/>
              </a:rPr>
              <a:t>柱</a:t>
            </a:r>
            <a:r>
              <a:rPr kumimoji="1" lang="ja-JP" altLang="en-US" b="1" dirty="0">
                <a:latin typeface="メイリオ" panose="020B0604030504040204" pitchFamily="50" charset="-128"/>
                <a:ea typeface="メイリオ" panose="020B0604030504040204" pitchFamily="50" charset="-128"/>
              </a:rPr>
              <a:t>は見られなくなるかもしれないね。</a:t>
            </a:r>
            <a:endParaRPr kumimoji="1" lang="en-US" altLang="ja-JP" b="1" dirty="0">
              <a:latin typeface="メイリオ" panose="020B0604030504040204" pitchFamily="50" charset="-128"/>
              <a:ea typeface="メイリオ" panose="020B0604030504040204" pitchFamily="50" charset="-128"/>
            </a:endParaRPr>
          </a:p>
        </p:txBody>
      </p:sp>
      <p:sp>
        <p:nvSpPr>
          <p:cNvPr id="10" name="サブタイトル 2">
            <a:extLst>
              <a:ext uri="{FF2B5EF4-FFF2-40B4-BE49-F238E27FC236}">
                <a16:creationId xmlns:a16="http://schemas.microsoft.com/office/drawing/2014/main" id="{89FD92AF-41F1-46F7-87CF-9BA48EBCE67F}"/>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chemeClr val="accent1">
                    <a:lumMod val="50000"/>
                  </a:schemeClr>
                </a:solidFill>
                <a:uFill>
                  <a:solidFill>
                    <a:srgbClr val="008000"/>
                  </a:solidFill>
                </a:uFill>
                <a:latin typeface="メイリオ" panose="020B0604030504040204" pitchFamily="50" charset="-128"/>
                <a:ea typeface="メイリオ" panose="020B0604030504040204" pitchFamily="50" charset="-128"/>
              </a:rPr>
              <a:t>冬</a:t>
            </a:r>
            <a:r>
              <a:rPr lang="ja-JP" altLang="en-US" sz="3600" b="1" u="sng" dirty="0">
                <a:solidFill>
                  <a:srgbClr val="008000"/>
                </a:solidFill>
                <a:latin typeface="メイリオ" panose="020B0604030504040204" pitchFamily="50" charset="-128"/>
                <a:ea typeface="メイリオ" panose="020B0604030504040204" pitchFamily="50" charset="-128"/>
              </a:rPr>
              <a:t>があたたかくなっている？</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2436157A-1E0B-479F-A67A-11A16FBE95A3}"/>
              </a:ext>
            </a:extLst>
          </p:cNvPr>
          <p:cNvSpPr txBox="1"/>
          <p:nvPr/>
        </p:nvSpPr>
        <p:spPr>
          <a:xfrm>
            <a:off x="6610877" y="3656037"/>
            <a:ext cx="1289676" cy="307777"/>
          </a:xfrm>
          <a:prstGeom prst="rect">
            <a:avLst/>
          </a:prstGeom>
          <a:solidFill>
            <a:schemeClr val="accent1">
              <a:lumMod val="40000"/>
              <a:lumOff val="6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しも柱</a:t>
            </a:r>
            <a:endParaRPr lang="en-US" altLang="ja-JP" sz="14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C5ADFF6D-280E-408C-AA08-4C63CBACED65}"/>
              </a:ext>
            </a:extLst>
          </p:cNvPr>
          <p:cNvSpPr/>
          <p:nvPr/>
        </p:nvSpPr>
        <p:spPr>
          <a:xfrm>
            <a:off x="237869" y="1275074"/>
            <a:ext cx="5244678" cy="936952"/>
          </a:xfrm>
          <a:prstGeom prst="rect">
            <a:avLst/>
          </a:prstGeom>
          <a:ln w="19050">
            <a:solidFill>
              <a:srgbClr val="0070C0"/>
            </a:solidFill>
          </a:ln>
        </p:spPr>
        <p:txBody>
          <a:bodyPr wrap="square">
            <a:noAutofit/>
          </a:bodyPr>
          <a:lstStyle/>
          <a:p>
            <a:pPr>
              <a:lnSpc>
                <a:spcPts val="800"/>
              </a:lnSpc>
            </a:pP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気温が</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℃より低い、冬の寒い朝にみられる、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地面からのびる高さ</a:t>
            </a:r>
            <a:r>
              <a:rPr lang="en-US" altLang="ja-JP" sz="1600" dirty="0">
                <a:latin typeface="メイリオ" panose="020B0604030504040204" pitchFamily="50" charset="-128"/>
                <a:ea typeface="メイリオ" panose="020B0604030504040204" pitchFamily="50" charset="-128"/>
              </a:rPr>
              <a:t>5cm</a:t>
            </a:r>
            <a:r>
              <a:rPr lang="ja-JP" altLang="en-US" sz="1600" dirty="0">
                <a:latin typeface="メイリオ" panose="020B0604030504040204" pitchFamily="50" charset="-128"/>
                <a:ea typeface="メイリオ" panose="020B0604030504040204" pitchFamily="50" charset="-128"/>
              </a:rPr>
              <a:t>ぐらいの細い氷の柱のこと。</a:t>
            </a:r>
            <a:endParaRPr lang="en-US" altLang="ja-JP" sz="11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ふむと、ザクッザクッと音を立てて、くだけるよ。</a:t>
            </a:r>
            <a:endParaRPr lang="en-US" altLang="ja-JP" sz="16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AF787AA-5A67-4B7F-BAA8-C7A1E76E19B9}"/>
              </a:ext>
            </a:extLst>
          </p:cNvPr>
          <p:cNvSpPr txBox="1"/>
          <p:nvPr/>
        </p:nvSpPr>
        <p:spPr>
          <a:xfrm>
            <a:off x="506800" y="1073939"/>
            <a:ext cx="1420399" cy="307777"/>
          </a:xfrm>
          <a:prstGeom prst="rect">
            <a:avLst/>
          </a:prstGeom>
          <a:solidFill>
            <a:schemeClr val="accent5">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しも柱とは？</a:t>
            </a:r>
            <a:endParaRPr lang="en-US" altLang="ja-JP" sz="1400" dirty="0">
              <a:latin typeface="メイリオ" panose="020B0604030504040204" pitchFamily="50" charset="-128"/>
              <a:ea typeface="メイリオ" panose="020B0604030504040204" pitchFamily="50" charset="-128"/>
            </a:endParaRPr>
          </a:p>
        </p:txBody>
      </p:sp>
      <p:sp>
        <p:nvSpPr>
          <p:cNvPr id="42" name="矢印: 右 41">
            <a:extLst>
              <a:ext uri="{FF2B5EF4-FFF2-40B4-BE49-F238E27FC236}">
                <a16:creationId xmlns:a16="http://schemas.microsoft.com/office/drawing/2014/main" id="{1CD4DB5E-6F20-4CD7-8B67-C34816B1D7B8}"/>
              </a:ext>
            </a:extLst>
          </p:cNvPr>
          <p:cNvSpPr/>
          <p:nvPr/>
        </p:nvSpPr>
        <p:spPr>
          <a:xfrm rot="5400000">
            <a:off x="7894279" y="5389254"/>
            <a:ext cx="957247" cy="536733"/>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CAFE4E5F-6873-4FE7-B459-7A0B21591002}"/>
              </a:ext>
            </a:extLst>
          </p:cNvPr>
          <p:cNvCxnSpPr>
            <a:cxnSpLocks/>
          </p:cNvCxnSpPr>
          <p:nvPr/>
        </p:nvCxnSpPr>
        <p:spPr>
          <a:xfrm>
            <a:off x="3390993" y="5251077"/>
            <a:ext cx="4716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72316697-1729-44FB-906B-A5099DDA4983}"/>
              </a:ext>
            </a:extLst>
          </p:cNvPr>
          <p:cNvSpPr>
            <a:spLocks noGrp="1"/>
          </p:cNvSpPr>
          <p:nvPr>
            <p:ph type="sldNum" sz="quarter" idx="12"/>
          </p:nvPr>
        </p:nvSpPr>
        <p:spPr/>
        <p:txBody>
          <a:bodyPr/>
          <a:lstStyle/>
          <a:p>
            <a:fld id="{2559E306-2ECC-45F4-9E94-B54F3BFAC461}" type="slidenum">
              <a:rPr lang="ja-JP" altLang="en-US" smtClean="0"/>
              <a:pPr/>
              <a:t>14</a:t>
            </a:fld>
            <a:endParaRPr lang="ja-JP" altLang="en-US" dirty="0"/>
          </a:p>
        </p:txBody>
      </p:sp>
      <p:sp>
        <p:nvSpPr>
          <p:cNvPr id="18" name="正方形/長方形 17">
            <a:extLst>
              <a:ext uri="{FF2B5EF4-FFF2-40B4-BE49-F238E27FC236}">
                <a16:creationId xmlns:a16="http://schemas.microsoft.com/office/drawing/2014/main" id="{F4F81DE5-FB2E-47C1-BD43-63ED22421296}"/>
              </a:ext>
            </a:extLst>
          </p:cNvPr>
          <p:cNvSpPr/>
          <p:nvPr/>
        </p:nvSpPr>
        <p:spPr>
          <a:xfrm>
            <a:off x="4256549" y="6664571"/>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pic>
        <p:nvPicPr>
          <p:cNvPr id="19" name="図 18">
            <a:extLst>
              <a:ext uri="{FF2B5EF4-FFF2-40B4-BE49-F238E27FC236}">
                <a16:creationId xmlns:a16="http://schemas.microsoft.com/office/drawing/2014/main" id="{2F3E20BA-2FE4-4BF5-88B1-45D63DBFFF25}"/>
              </a:ext>
            </a:extLst>
          </p:cNvPr>
          <p:cNvPicPr>
            <a:picLocks noChangeAspect="1"/>
          </p:cNvPicPr>
          <p:nvPr/>
        </p:nvPicPr>
        <p:blipFill>
          <a:blip r:embed="rId6" cstate="print">
            <a:alphaModFix amt="50000"/>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270883">
            <a:off x="7364417" y="-11103"/>
            <a:ext cx="1420632" cy="1418359"/>
          </a:xfrm>
          <a:prstGeom prst="rect">
            <a:avLst/>
          </a:prstGeom>
        </p:spPr>
      </p:pic>
    </p:spTree>
    <p:extLst>
      <p:ext uri="{BB962C8B-B14F-4D97-AF65-F5344CB8AC3E}">
        <p14:creationId xmlns:p14="http://schemas.microsoft.com/office/powerpoint/2010/main" val="412688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41295" y="-30530"/>
            <a:ext cx="9175867"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503364"/>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CCCC"/>
                </a:solidFill>
                <a:latin typeface="メイリオ" panose="020B0604030504040204" pitchFamily="50" charset="-128"/>
                <a:ea typeface="メイリオ" panose="020B0604030504040204" pitchFamily="50" charset="-128"/>
              </a:rPr>
              <a:t>では、栃木県の気温は</a:t>
            </a:r>
            <a:r>
              <a:rPr lang="en-US" altLang="ja-JP" sz="2800" b="1" dirty="0">
                <a:solidFill>
                  <a:srgbClr val="FFCCCC"/>
                </a:solidFill>
                <a:latin typeface="メイリオ" panose="020B0604030504040204" pitchFamily="50" charset="-128"/>
                <a:ea typeface="メイリオ" panose="020B0604030504040204" pitchFamily="50" charset="-128"/>
              </a:rPr>
              <a:t>100</a:t>
            </a:r>
            <a:r>
              <a:rPr lang="ja-JP" altLang="en-US" sz="2800" b="1" dirty="0">
                <a:solidFill>
                  <a:srgbClr val="FFCCCC"/>
                </a:solidFill>
                <a:latin typeface="メイリオ" panose="020B0604030504040204" pitchFamily="50" charset="-128"/>
                <a:ea typeface="メイリオ" panose="020B0604030504040204" pitchFamily="50" charset="-128"/>
              </a:rPr>
              <a:t>年後、</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今のどこと同じくらいになるかな？</a:t>
            </a:r>
            <a:endParaRPr lang="en-US" altLang="ja-JP" sz="2800" b="1" dirty="0">
              <a:solidFill>
                <a:srgbClr val="FFCCCC"/>
              </a:solidFill>
              <a:latin typeface="メイリオ" panose="020B0604030504040204" pitchFamily="50" charset="-128"/>
              <a:ea typeface="メイリオ" panose="020B0604030504040204" pitchFamily="50"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32" y="4764514"/>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茨城県</a:t>
            </a:r>
            <a:endParaRPr kumimoji="1" lang="ja-JP" altLang="en-US" sz="2800" b="1" dirty="0">
              <a:latin typeface="メイリオ" panose="020B0604030504040204" pitchFamily="50" charset="-128"/>
              <a:ea typeface="メイリオ" panose="020B0604030504040204" pitchFamily="50"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b="1" dirty="0">
                <a:latin typeface="メイリオ" panose="020B0604030504040204" pitchFamily="50" charset="-128"/>
                <a:ea typeface="メイリオ" panose="020B0604030504040204" pitchFamily="50" charset="-128"/>
              </a:rPr>
              <a:t>宮崎県</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ハワイ</a:t>
            </a: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161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第２問！</a:t>
            </a: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0934510B-E83C-42C3-9952-7B448A058CB8}"/>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96B49E3-F730-4543-865E-B34E4E02E3B0}"/>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668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CFFDAD-6094-4C0D-B326-3432D81431C2}"/>
              </a:ext>
            </a:extLst>
          </p:cNvPr>
          <p:cNvPicPr>
            <a:picLocks noChangeAspect="1"/>
          </p:cNvPicPr>
          <p:nvPr/>
        </p:nvPicPr>
        <p:blipFill>
          <a:blip r:embed="rId3"/>
          <a:stretch>
            <a:fillRect/>
          </a:stretch>
        </p:blipFill>
        <p:spPr>
          <a:xfrm>
            <a:off x="157843" y="518704"/>
            <a:ext cx="8854440" cy="5768340"/>
          </a:xfrm>
          <a:prstGeom prst="rect">
            <a:avLst/>
          </a:prstGeom>
        </p:spPr>
      </p:pic>
      <p:sp>
        <p:nvSpPr>
          <p:cNvPr id="9" name="矢印: 右 8">
            <a:extLst>
              <a:ext uri="{FF2B5EF4-FFF2-40B4-BE49-F238E27FC236}">
                <a16:creationId xmlns:a16="http://schemas.microsoft.com/office/drawing/2014/main" id="{5BEF9A08-468D-4DA1-93A5-FE7CBF8B6034}"/>
              </a:ext>
            </a:extLst>
          </p:cNvPr>
          <p:cNvSpPr/>
          <p:nvPr/>
        </p:nvSpPr>
        <p:spPr>
          <a:xfrm rot="2892840">
            <a:off x="3896269" y="2406453"/>
            <a:ext cx="426720" cy="343334"/>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B3DF146-635F-45F6-8501-3E40FB39BF8A}"/>
              </a:ext>
            </a:extLst>
          </p:cNvPr>
          <p:cNvSpPr txBox="1"/>
          <p:nvPr/>
        </p:nvSpPr>
        <p:spPr>
          <a:xfrm>
            <a:off x="3439069" y="2058589"/>
            <a:ext cx="67056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日本</a:t>
            </a:r>
          </a:p>
        </p:txBody>
      </p:sp>
      <p:sp>
        <p:nvSpPr>
          <p:cNvPr id="22" name="矢印: 右 21">
            <a:extLst>
              <a:ext uri="{FF2B5EF4-FFF2-40B4-BE49-F238E27FC236}">
                <a16:creationId xmlns:a16="http://schemas.microsoft.com/office/drawing/2014/main" id="{DBDEA30B-4564-4D4A-9686-75D99F4D0A01}"/>
              </a:ext>
            </a:extLst>
          </p:cNvPr>
          <p:cNvSpPr/>
          <p:nvPr/>
        </p:nvSpPr>
        <p:spPr>
          <a:xfrm rot="13917675">
            <a:off x="5894194" y="3469559"/>
            <a:ext cx="426720" cy="343334"/>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A518B87-F772-4B71-B9D8-7F25E0AEF205}"/>
              </a:ext>
            </a:extLst>
          </p:cNvPr>
          <p:cNvSpPr txBox="1"/>
          <p:nvPr/>
        </p:nvSpPr>
        <p:spPr>
          <a:xfrm>
            <a:off x="5912485" y="3915048"/>
            <a:ext cx="109093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ハワイ</a:t>
            </a:r>
          </a:p>
        </p:txBody>
      </p:sp>
      <p:sp>
        <p:nvSpPr>
          <p:cNvPr id="3" name="スライド番号プレースホルダー 2">
            <a:extLst>
              <a:ext uri="{FF2B5EF4-FFF2-40B4-BE49-F238E27FC236}">
                <a16:creationId xmlns:a16="http://schemas.microsoft.com/office/drawing/2014/main" id="{35DC33B7-B188-4A78-9206-547E0B6B3CC6}"/>
              </a:ext>
            </a:extLst>
          </p:cNvPr>
          <p:cNvSpPr>
            <a:spLocks noGrp="1"/>
          </p:cNvSpPr>
          <p:nvPr>
            <p:ph type="sldNum" sz="quarter" idx="12"/>
          </p:nvPr>
        </p:nvSpPr>
        <p:spPr/>
        <p:txBody>
          <a:bodyPr/>
          <a:lstStyle/>
          <a:p>
            <a:fld id="{2559E306-2ECC-45F4-9E94-B54F3BFAC461}" type="slidenum">
              <a:rPr lang="ja-JP" altLang="en-US" sz="1600" smtClean="0"/>
              <a:pPr/>
              <a:t>16</a:t>
            </a:fld>
            <a:endParaRPr lang="ja-JP" altLang="en-US" dirty="0"/>
          </a:p>
        </p:txBody>
      </p:sp>
      <p:pic>
        <p:nvPicPr>
          <p:cNvPr id="5" name="図 4">
            <a:extLst>
              <a:ext uri="{FF2B5EF4-FFF2-40B4-BE49-F238E27FC236}">
                <a16:creationId xmlns:a16="http://schemas.microsoft.com/office/drawing/2014/main" id="{DC22E774-A23E-43E2-9A07-5B0834104A99}"/>
              </a:ext>
            </a:extLst>
          </p:cNvPr>
          <p:cNvPicPr>
            <a:picLocks noChangeAspect="1"/>
          </p:cNvPicPr>
          <p:nvPr/>
        </p:nvPicPr>
        <p:blipFill>
          <a:blip r:embed="rId4"/>
          <a:stretch>
            <a:fillRect/>
          </a:stretch>
        </p:blipFill>
        <p:spPr>
          <a:xfrm>
            <a:off x="131717" y="3174594"/>
            <a:ext cx="3543300" cy="3627120"/>
          </a:xfrm>
          <a:prstGeom prst="rect">
            <a:avLst/>
          </a:prstGeom>
        </p:spPr>
      </p:pic>
    </p:spTree>
    <p:extLst>
      <p:ext uri="{BB962C8B-B14F-4D97-AF65-F5344CB8AC3E}">
        <p14:creationId xmlns:p14="http://schemas.microsoft.com/office/powerpoint/2010/main" val="100036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1"/>
            <a:ext cx="9144000" cy="6237618"/>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0" name="吹き出し: 角を丸めた四角形 329">
            <a:extLst>
              <a:ext uri="{FF2B5EF4-FFF2-40B4-BE49-F238E27FC236}">
                <a16:creationId xmlns:a16="http://schemas.microsoft.com/office/drawing/2014/main" id="{46EEC41A-04DC-4032-A658-C3EE307C0483}"/>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茨城県</a:t>
            </a:r>
            <a:endParaRPr kumimoji="1" lang="ja-JP" altLang="en-US" sz="2800" dirty="0">
              <a:latin typeface="メイリオ" panose="020B0604030504040204" pitchFamily="50" charset="-128"/>
              <a:ea typeface="メイリオ" panose="020B0604030504040204" pitchFamily="50" charset="-128"/>
            </a:endParaRPr>
          </a:p>
        </p:txBody>
      </p:sp>
      <p:sp>
        <p:nvSpPr>
          <p:cNvPr id="337" name="吹き出し: 角を丸めた四角形 336">
            <a:extLst>
              <a:ext uri="{FF2B5EF4-FFF2-40B4-BE49-F238E27FC236}">
                <a16:creationId xmlns:a16="http://schemas.microsoft.com/office/drawing/2014/main" id="{76D6AC12-9853-45FF-A4CC-935189A977B5}"/>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メイリオ" panose="020B0604030504040204" pitchFamily="50" charset="-128"/>
                <a:ea typeface="メイリオ" panose="020B0604030504040204" pitchFamily="50" charset="-128"/>
              </a:rPr>
              <a:t>宮崎県</a:t>
            </a:r>
          </a:p>
        </p:txBody>
      </p:sp>
      <p:sp>
        <p:nvSpPr>
          <p:cNvPr id="338" name="吹き出し: 角を丸めた四角形 337">
            <a:extLst>
              <a:ext uri="{FF2B5EF4-FFF2-40B4-BE49-F238E27FC236}">
                <a16:creationId xmlns:a16="http://schemas.microsoft.com/office/drawing/2014/main" id="{A3A395ED-DBB0-47A0-A946-8B59A42A77D4}"/>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ハワイ</a:t>
            </a:r>
            <a:endParaRPr kumimoji="1" lang="ja-JP" altLang="en-US" sz="2800" dirty="0">
              <a:latin typeface="メイリオ" panose="020B0604030504040204" pitchFamily="50" charset="-128"/>
              <a:ea typeface="メイリオ" panose="020B0604030504040204" pitchFamily="50"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2" name="グループ化 1">
            <a:extLst>
              <a:ext uri="{FF2B5EF4-FFF2-40B4-BE49-F238E27FC236}">
                <a16:creationId xmlns:a16="http://schemas.microsoft.com/office/drawing/2014/main" id="{110102BE-7214-4735-BC07-C5EDD76F9F9E}"/>
              </a:ext>
            </a:extLst>
          </p:cNvPr>
          <p:cNvGrpSpPr/>
          <p:nvPr/>
        </p:nvGrpSpPr>
        <p:grpSpPr>
          <a:xfrm>
            <a:off x="963465" y="1225538"/>
            <a:ext cx="7617700" cy="2189383"/>
            <a:chOff x="963465" y="1225538"/>
            <a:chExt cx="7321314" cy="2189383"/>
          </a:xfrm>
        </p:grpSpPr>
        <p:sp>
          <p:nvSpPr>
            <p:cNvPr id="25" name="正方形/長方形 24">
              <a:extLst>
                <a:ext uri="{FF2B5EF4-FFF2-40B4-BE49-F238E27FC236}">
                  <a16:creationId xmlns:a16="http://schemas.microsoft.com/office/drawing/2014/main" id="{F17843EB-A82D-4EFA-96B7-91DDF73CDE2C}"/>
                </a:ext>
              </a:extLst>
            </p:cNvPr>
            <p:cNvSpPr/>
            <p:nvPr/>
          </p:nvSpPr>
          <p:spPr>
            <a:xfrm>
              <a:off x="963465" y="1225538"/>
              <a:ext cx="7321314" cy="2189383"/>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CCCC"/>
                  </a:solidFill>
                  <a:latin typeface="メイリオ" panose="020B0604030504040204" pitchFamily="50" charset="-128"/>
                  <a:ea typeface="メイリオ" panose="020B0604030504040204" pitchFamily="50" charset="-128"/>
                </a:rPr>
                <a:t>答え　Ｂ</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en-US" altLang="ja-JP" sz="2800" b="1" spc="-100" dirty="0">
                  <a:solidFill>
                    <a:srgbClr val="FFCCCC"/>
                  </a:solidFill>
                  <a:latin typeface="メイリオ" panose="020B0604030504040204" pitchFamily="50" charset="-128"/>
                  <a:ea typeface="メイリオ" panose="020B0604030504040204" pitchFamily="50" charset="-128"/>
                </a:rPr>
                <a:t>100</a:t>
              </a:r>
              <a:r>
                <a:rPr lang="ja-JP" altLang="en-US" sz="2800" b="1" spc="-100" dirty="0">
                  <a:solidFill>
                    <a:srgbClr val="FFCCCC"/>
                  </a:solidFill>
                  <a:latin typeface="メイリオ" panose="020B0604030504040204" pitchFamily="50" charset="-128"/>
                  <a:ea typeface="メイリオ" panose="020B0604030504040204" pitchFamily="50" charset="-128"/>
                </a:rPr>
                <a:t>年後、栃木県の気温は約４℃上がって、</a:t>
              </a:r>
              <a:endParaRPr lang="en-US" altLang="ja-JP" sz="2800" b="1" spc="-100" dirty="0">
                <a:solidFill>
                  <a:srgbClr val="FFCCCC"/>
                </a:solidFill>
                <a:latin typeface="メイリオ" panose="020B0604030504040204" pitchFamily="50" charset="-128"/>
                <a:ea typeface="メイリオ" panose="020B0604030504040204" pitchFamily="50" charset="-128"/>
              </a:endParaRPr>
            </a:p>
            <a:p>
              <a:pPr algn="ctr"/>
              <a:r>
                <a:rPr lang="ja-JP" altLang="en-US" sz="2800" b="1" spc="-100" dirty="0">
                  <a:solidFill>
                    <a:srgbClr val="FFCCCC"/>
                  </a:solidFill>
                  <a:latin typeface="メイリオ" panose="020B0604030504040204" pitchFamily="50" charset="-128"/>
                  <a:ea typeface="メイリオ" panose="020B0604030504040204" pitchFamily="50" charset="-128"/>
                </a:rPr>
                <a:t>今の宮崎県と同じくらいになる</a:t>
              </a:r>
              <a:endParaRPr lang="en-US" altLang="ja-JP" sz="2800" b="1" spc="-100" dirty="0">
                <a:solidFill>
                  <a:srgbClr val="FFCCCC"/>
                </a:solidFill>
                <a:latin typeface="メイリオ" panose="020B0604030504040204" pitchFamily="50" charset="-128"/>
                <a:ea typeface="メイリオ" panose="020B0604030504040204" pitchFamily="50" charset="-128"/>
              </a:endParaRPr>
            </a:p>
            <a:p>
              <a:pPr algn="ctr"/>
              <a:r>
                <a:rPr lang="ja-JP" altLang="en-US" sz="2800" b="1" spc="-100" dirty="0">
                  <a:solidFill>
                    <a:srgbClr val="FFCCCC"/>
                  </a:solidFill>
                  <a:latin typeface="メイリオ" panose="020B0604030504040204" pitchFamily="50" charset="-128"/>
                  <a:ea typeface="メイリオ" panose="020B0604030504040204" pitchFamily="50" charset="-128"/>
                </a:rPr>
                <a:t>と言われているよ。</a:t>
              </a: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1037530" y="134053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1037530"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8088580" y="134053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8088580"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4" y="6451600"/>
              <a:ext cx="511088" cy="504000"/>
              <a:chOff x="6366933" y="3683000"/>
              <a:chExt cx="927262"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197" y="4025902"/>
                <a:ext cx="359998"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599"/>
              <a:ext cx="511091" cy="504000"/>
              <a:chOff x="6366933" y="3682998"/>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397" y="3682998"/>
                <a:ext cx="914399"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0414" y="4793487"/>
            <a:ext cx="1420399" cy="1420399"/>
          </a:xfrm>
          <a:prstGeom prst="rect">
            <a:avLst/>
          </a:prstGeom>
        </p:spPr>
      </p:pic>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314301" y="3785738"/>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210423"/>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grpSp>
        <p:nvGrpSpPr>
          <p:cNvPr id="332" name="グループ化 331">
            <a:extLst>
              <a:ext uri="{FF2B5EF4-FFF2-40B4-BE49-F238E27FC236}">
                <a16:creationId xmlns:a16="http://schemas.microsoft.com/office/drawing/2014/main" id="{AD004872-B30C-4F98-B76A-505B6D5A95FD}"/>
              </a:ext>
            </a:extLst>
          </p:cNvPr>
          <p:cNvGrpSpPr/>
          <p:nvPr/>
        </p:nvGrpSpPr>
        <p:grpSpPr>
          <a:xfrm>
            <a:off x="4604625" y="3757896"/>
            <a:ext cx="4593020" cy="1223353"/>
            <a:chOff x="4593765" y="3725357"/>
            <a:chExt cx="4593020" cy="1223353"/>
          </a:xfrm>
        </p:grpSpPr>
        <p:sp>
          <p:nvSpPr>
            <p:cNvPr id="333" name="十字形 332">
              <a:extLst>
                <a:ext uri="{FF2B5EF4-FFF2-40B4-BE49-F238E27FC236}">
                  <a16:creationId xmlns:a16="http://schemas.microsoft.com/office/drawing/2014/main" id="{D7B31D39-A608-4D24-A4AF-2ADC0CCD5EAA}"/>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334" name="テキスト ボックス 333">
              <a:extLst>
                <a:ext uri="{FF2B5EF4-FFF2-40B4-BE49-F238E27FC236}">
                  <a16:creationId xmlns:a16="http://schemas.microsoft.com/office/drawing/2014/main" id="{D44723AD-8EC3-4D4B-9960-A626B1285A1D}"/>
                </a:ext>
              </a:extLst>
            </p:cNvPr>
            <p:cNvSpPr txBox="1"/>
            <p:nvPr/>
          </p:nvSpPr>
          <p:spPr>
            <a:xfrm>
              <a:off x="4593765" y="4210423"/>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sp>
        <p:nvSpPr>
          <p:cNvPr id="335" name="サブタイトル 2">
            <a:extLst>
              <a:ext uri="{FF2B5EF4-FFF2-40B4-BE49-F238E27FC236}">
                <a16:creationId xmlns:a16="http://schemas.microsoft.com/office/drawing/2014/main" id="{878F9E19-8387-4B23-A587-2E9F44CA1241}"/>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答えはこちら！</a:t>
            </a: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吹き出し: 円形 2">
            <a:extLst>
              <a:ext uri="{FF2B5EF4-FFF2-40B4-BE49-F238E27FC236}">
                <a16:creationId xmlns:a16="http://schemas.microsoft.com/office/drawing/2014/main" id="{34FF4139-29B5-43FD-BFDD-5E90E413FF8D}"/>
              </a:ext>
            </a:extLst>
          </p:cNvPr>
          <p:cNvSpPr/>
          <p:nvPr/>
        </p:nvSpPr>
        <p:spPr>
          <a:xfrm>
            <a:off x="162628" y="5897539"/>
            <a:ext cx="1644517" cy="758460"/>
          </a:xfrm>
          <a:prstGeom prst="wedgeEllipseCallout">
            <a:avLst>
              <a:gd name="adj1" fmla="val -26503"/>
              <a:gd name="adj2" fmla="val -87426"/>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FF0000"/>
                </a:solidFill>
              </a:rPr>
              <a:t>ここと同じ</a:t>
            </a:r>
            <a:endParaRPr kumimoji="1" lang="en-US" altLang="ja-JP" sz="1600" b="1" dirty="0">
              <a:solidFill>
                <a:srgbClr val="FF0000"/>
              </a:solidFill>
            </a:endParaRPr>
          </a:p>
          <a:p>
            <a:pPr algn="ctr"/>
            <a:r>
              <a:rPr kumimoji="1" lang="ja-JP" altLang="en-US" sz="1600" b="1" dirty="0">
                <a:solidFill>
                  <a:srgbClr val="FF0000"/>
                </a:solidFill>
              </a:rPr>
              <a:t>気温に！</a:t>
            </a:r>
          </a:p>
        </p:txBody>
      </p:sp>
      <p:pic>
        <p:nvPicPr>
          <p:cNvPr id="6" name="Picture 2">
            <a:extLst>
              <a:ext uri="{FF2B5EF4-FFF2-40B4-BE49-F238E27FC236}">
                <a16:creationId xmlns:a16="http://schemas.microsoft.com/office/drawing/2014/main" id="{D6B70522-DA19-451F-8CFC-FE31C937046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56" y="3691496"/>
            <a:ext cx="2251710" cy="22517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176760" y="3714753"/>
            <a:ext cx="1223353" cy="1162189"/>
            <a:chOff x="4176760" y="3714753"/>
            <a:chExt cx="1223353" cy="1162189"/>
          </a:xfrm>
        </p:grpSpPr>
        <p:sp>
          <p:nvSpPr>
            <p:cNvPr id="336" name="星: 5 pt 335">
              <a:extLst>
                <a:ext uri="{FF2B5EF4-FFF2-40B4-BE49-F238E27FC236}">
                  <a16:creationId xmlns:a16="http://schemas.microsoft.com/office/drawing/2014/main" id="{723C329D-3484-4504-BFF6-E2E486F7C16C}"/>
                </a:ext>
              </a:extLst>
            </p:cNvPr>
            <p:cNvSpPr>
              <a:spLocks noChangeAspect="1"/>
            </p:cNvSpPr>
            <p:nvPr/>
          </p:nvSpPr>
          <p:spPr>
            <a:xfrm>
              <a:off x="4176760"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dirty="0">
                <a:solidFill>
                  <a:srgbClr val="FF0000"/>
                </a:solidFill>
              </a:endParaRPr>
            </a:p>
          </p:txBody>
        </p:sp>
        <p:sp>
          <p:nvSpPr>
            <p:cNvPr id="339" name="正方形/長方形 338"/>
            <p:cNvSpPr/>
            <p:nvPr/>
          </p:nvSpPr>
          <p:spPr>
            <a:xfrm>
              <a:off x="4348821" y="4203610"/>
              <a:ext cx="881973" cy="369332"/>
            </a:xfrm>
            <a:prstGeom prst="rect">
              <a:avLst/>
            </a:prstGeom>
          </p:spPr>
          <p:txBody>
            <a:bodyPr wrap="none">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あたり</a:t>
              </a:r>
            </a:p>
          </p:txBody>
        </p:sp>
      </p:grpSp>
    </p:spTree>
    <p:extLst>
      <p:ext uri="{BB962C8B-B14F-4D97-AF65-F5344CB8AC3E}">
        <p14:creationId xmlns:p14="http://schemas.microsoft.com/office/powerpoint/2010/main" val="230650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32"/>
                                        </p:tgtEl>
                                        <p:attrNameLst>
                                          <p:attrName>style.visibility</p:attrName>
                                        </p:attrNameLst>
                                      </p:cBhvr>
                                      <p:to>
                                        <p:strVal val="visible"/>
                                      </p:to>
                                    </p:set>
                                    <p:animEffect transition="in" filter="fade">
                                      <p:cBhvr>
                                        <p:cTn id="34" dur="1000"/>
                                        <p:tgtEl>
                                          <p:spTgt spid="332"/>
                                        </p:tgtEl>
                                      </p:cBhvr>
                                    </p:animEffect>
                                    <p:anim calcmode="lin" valueType="num">
                                      <p:cBhvr>
                                        <p:cTn id="35" dur="1000" fill="hold"/>
                                        <p:tgtEl>
                                          <p:spTgt spid="332"/>
                                        </p:tgtEl>
                                        <p:attrNameLst>
                                          <p:attrName>ppt_x</p:attrName>
                                        </p:attrNameLst>
                                      </p:cBhvr>
                                      <p:tavLst>
                                        <p:tav tm="0">
                                          <p:val>
                                            <p:strVal val="#ppt_x"/>
                                          </p:val>
                                        </p:tav>
                                        <p:tav tm="100000">
                                          <p:val>
                                            <p:strVal val="#ppt_x"/>
                                          </p:val>
                                        </p:tav>
                                      </p:tavLst>
                                    </p:anim>
                                    <p:anim calcmode="lin" valueType="num">
                                      <p:cBhvr>
                                        <p:cTn id="36" dur="1000" fill="hold"/>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5A7F740-B38A-44F0-AF7F-024021227D0A}"/>
              </a:ext>
            </a:extLst>
          </p:cNvPr>
          <p:cNvPicPr>
            <a:picLocks noChangeAspect="1"/>
          </p:cNvPicPr>
          <p:nvPr/>
        </p:nvPicPr>
        <p:blipFill rotWithShape="1">
          <a:blip r:embed="rId3"/>
          <a:srcRect l="4137" t="10377" r="-4137" b="-10377"/>
          <a:stretch/>
        </p:blipFill>
        <p:spPr>
          <a:xfrm>
            <a:off x="7277100" y="0"/>
            <a:ext cx="1676400" cy="1706880"/>
          </a:xfrm>
          <a:prstGeom prst="rect">
            <a:avLst/>
          </a:prstGeom>
        </p:spPr>
      </p:pic>
      <p:sp>
        <p:nvSpPr>
          <p:cNvPr id="14" name="正方形/長方形 13">
            <a:extLst>
              <a:ext uri="{FF2B5EF4-FFF2-40B4-BE49-F238E27FC236}">
                <a16:creationId xmlns:a16="http://schemas.microsoft.com/office/drawing/2014/main" id="{8C7A46C5-FEDE-48A3-BAC7-ED7665B482F1}"/>
              </a:ext>
            </a:extLst>
          </p:cNvPr>
          <p:cNvSpPr/>
          <p:nvPr/>
        </p:nvSpPr>
        <p:spPr>
          <a:xfrm>
            <a:off x="4205675" y="6631138"/>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出典：フィクションドキュメンタリー「荒川氾濫」（国土交通省）　</a:t>
            </a:r>
            <a:endParaRPr lang="ja-JP" altLang="en-US" sz="1000" dirty="0"/>
          </a:p>
        </p:txBody>
      </p:sp>
      <p:sp>
        <p:nvSpPr>
          <p:cNvPr id="25" name="サブタイトル 2">
            <a:extLst>
              <a:ext uri="{FF2B5EF4-FFF2-40B4-BE49-F238E27FC236}">
                <a16:creationId xmlns:a16="http://schemas.microsoft.com/office/drawing/2014/main" id="{32EBB729-0957-4938-AA00-34B984688427}"/>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chemeClr val="accent1"/>
                </a:solidFill>
                <a:uFill>
                  <a:solidFill>
                    <a:srgbClr val="008000"/>
                  </a:solidFill>
                </a:uFill>
                <a:latin typeface="メイリオ" panose="020B0604030504040204" pitchFamily="50" charset="-128"/>
                <a:ea typeface="メイリオ" panose="020B0604030504040204" pitchFamily="50" charset="-128"/>
              </a:rPr>
              <a:t>雨</a:t>
            </a:r>
            <a:r>
              <a:rPr lang="ja-JP" altLang="en-US" sz="3600" b="1" u="sng" dirty="0">
                <a:solidFill>
                  <a:srgbClr val="008000"/>
                </a:solidFill>
                <a:latin typeface="メイリオ" panose="020B0604030504040204" pitchFamily="50" charset="-128"/>
                <a:ea typeface="メイリオ" panose="020B0604030504040204" pitchFamily="50" charset="-128"/>
              </a:rPr>
              <a:t>のふり方はどうだろう？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43179D8B-077B-4DBD-8778-8BCE6B394157}"/>
              </a:ext>
            </a:extLst>
          </p:cNvPr>
          <p:cNvPicPr>
            <a:picLocks noChangeAspect="1"/>
          </p:cNvPicPr>
          <p:nvPr/>
        </p:nvPicPr>
        <p:blipFill>
          <a:blip r:embed="rId4"/>
          <a:stretch>
            <a:fillRect/>
          </a:stretch>
        </p:blipFill>
        <p:spPr>
          <a:xfrm>
            <a:off x="0" y="1420241"/>
            <a:ext cx="9144000" cy="4663440"/>
          </a:xfrm>
          <a:prstGeom prst="rect">
            <a:avLst/>
          </a:prstGeom>
        </p:spPr>
      </p:pic>
      <p:sp>
        <p:nvSpPr>
          <p:cNvPr id="10" name="吹き出し: 角を丸めた四角形 9">
            <a:extLst>
              <a:ext uri="{FF2B5EF4-FFF2-40B4-BE49-F238E27FC236}">
                <a16:creationId xmlns:a16="http://schemas.microsoft.com/office/drawing/2014/main" id="{D9E1D466-6129-4DB7-80A1-944004F97936}"/>
              </a:ext>
            </a:extLst>
          </p:cNvPr>
          <p:cNvSpPr/>
          <p:nvPr/>
        </p:nvSpPr>
        <p:spPr>
          <a:xfrm>
            <a:off x="1211583" y="5082144"/>
            <a:ext cx="3601049" cy="642515"/>
          </a:xfrm>
          <a:prstGeom prst="wedgeRoundRectCallout">
            <a:avLst>
              <a:gd name="adj1" fmla="val -53294"/>
              <a:gd name="adj2" fmla="val 8049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0070C0"/>
                </a:solidFill>
                <a:latin typeface="メイリオ" panose="020B0604030504040204" pitchFamily="50" charset="-128"/>
                <a:ea typeface="メイリオ" panose="020B0604030504040204" pitchFamily="50" charset="-128"/>
              </a:rPr>
              <a:t>バケツをひっくり返したような</a:t>
            </a:r>
            <a:endParaRPr kumimoji="1" lang="en-US" altLang="ja-JP" b="1" dirty="0">
              <a:solidFill>
                <a:srgbClr val="0070C0"/>
              </a:solidFill>
              <a:latin typeface="メイリオ" panose="020B0604030504040204" pitchFamily="50" charset="-128"/>
              <a:ea typeface="メイリオ" panose="020B0604030504040204" pitchFamily="50" charset="-128"/>
            </a:endParaRPr>
          </a:p>
          <a:p>
            <a:r>
              <a:rPr lang="ja-JP" altLang="en-US" b="1" dirty="0">
                <a:solidFill>
                  <a:srgbClr val="0070C0"/>
                </a:solidFill>
                <a:latin typeface="メイリオ" panose="020B0604030504040204" pitchFamily="50" charset="-128"/>
                <a:ea typeface="メイリオ" panose="020B0604030504040204" pitchFamily="50" charset="-128"/>
              </a:rPr>
              <a:t>はげしい</a:t>
            </a:r>
            <a:r>
              <a:rPr kumimoji="1" lang="ja-JP" altLang="en-US" b="1" dirty="0">
                <a:solidFill>
                  <a:srgbClr val="0070C0"/>
                </a:solidFill>
                <a:latin typeface="メイリオ" panose="020B0604030504040204" pitchFamily="50" charset="-128"/>
                <a:ea typeface="メイリオ" panose="020B0604030504040204" pitchFamily="50" charset="-128"/>
              </a:rPr>
              <a:t>雨</a:t>
            </a:r>
            <a:r>
              <a:rPr lang="ja-JP" altLang="en-US" b="1" dirty="0">
                <a:solidFill>
                  <a:srgbClr val="0070C0"/>
                </a:solidFill>
                <a:latin typeface="メイリオ" panose="020B0604030504040204" pitchFamily="50" charset="-128"/>
                <a:ea typeface="メイリオ" panose="020B0604030504040204" pitchFamily="50" charset="-128"/>
              </a:rPr>
              <a:t>まる～</a:t>
            </a:r>
            <a:endParaRPr kumimoji="1" lang="en-US" altLang="ja-JP" b="1" dirty="0">
              <a:solidFill>
                <a:srgbClr val="0070C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31483EA-780D-46B4-8AC0-96FF91646AA0}"/>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tretch>
            <a:fillRect/>
          </a:stretch>
        </p:blipFill>
        <p:spPr>
          <a:xfrm>
            <a:off x="0" y="5407956"/>
            <a:ext cx="1420399" cy="1420399"/>
          </a:xfrm>
          <a:prstGeom prst="rect">
            <a:avLst/>
          </a:prstGeom>
        </p:spPr>
      </p:pic>
      <p:sp>
        <p:nvSpPr>
          <p:cNvPr id="3" name="スライド番号プレースホルダー 2">
            <a:extLst>
              <a:ext uri="{FF2B5EF4-FFF2-40B4-BE49-F238E27FC236}">
                <a16:creationId xmlns:a16="http://schemas.microsoft.com/office/drawing/2014/main" id="{4FBAD4A7-C15E-4F4A-A1CE-1FCB4863BFC1}"/>
              </a:ext>
            </a:extLst>
          </p:cNvPr>
          <p:cNvSpPr>
            <a:spLocks noGrp="1"/>
          </p:cNvSpPr>
          <p:nvPr>
            <p:ph type="sldNum" sz="quarter" idx="12"/>
          </p:nvPr>
        </p:nvSpPr>
        <p:spPr/>
        <p:txBody>
          <a:bodyPr/>
          <a:lstStyle/>
          <a:p>
            <a:fld id="{2559E306-2ECC-45F4-9E94-B54F3BFAC461}" type="slidenum">
              <a:rPr lang="ja-JP" altLang="en-US" smtClean="0"/>
              <a:pPr/>
              <a:t>18</a:t>
            </a:fld>
            <a:endParaRPr lang="ja-JP" altLang="en-US" dirty="0"/>
          </a:p>
        </p:txBody>
      </p:sp>
    </p:spTree>
    <p:extLst>
      <p:ext uri="{BB962C8B-B14F-4D97-AF65-F5344CB8AC3E}">
        <p14:creationId xmlns:p14="http://schemas.microsoft.com/office/powerpoint/2010/main" val="40097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10575" y="0"/>
            <a:ext cx="9144000"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CCCC"/>
                </a:solidFill>
                <a:latin typeface="メイリオ" panose="020B0604030504040204" pitchFamily="50" charset="-128"/>
                <a:ea typeface="メイリオ" panose="020B0604030504040204" pitchFamily="50" charset="-128"/>
              </a:rPr>
              <a:t>これからの未来、バケツをひっくり</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返すような強い雨は多くなるかな？</a:t>
            </a:r>
            <a:endParaRPr lang="ja-JP" altLang="en-US" sz="2400" b="1" dirty="0">
              <a:solidFill>
                <a:srgbClr val="FFCCCC"/>
              </a:solidFill>
              <a:latin typeface="メイリオ" panose="020B0604030504040204" pitchFamily="50" charset="-128"/>
              <a:ea typeface="メイリオ" panose="020B0604030504040204" pitchFamily="50"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7" y="4792629"/>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多くなる</a:t>
            </a:r>
            <a:endParaRPr kumimoji="1" lang="ja-JP" altLang="en-US" sz="2800" b="1" dirty="0">
              <a:latin typeface="メイリオ" panose="020B0604030504040204" pitchFamily="50" charset="-128"/>
              <a:ea typeface="メイリオ" panose="020B0604030504040204" pitchFamily="50"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b="1" dirty="0">
                <a:latin typeface="メイリオ" panose="020B0604030504040204" pitchFamily="50" charset="-128"/>
                <a:ea typeface="メイリオ" panose="020B0604030504040204" pitchFamily="50" charset="-128"/>
              </a:rPr>
              <a:t>変わら</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ない</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少なく</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なる</a:t>
            </a: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0CE61D4-4055-4B16-B50B-AD71B5860AA1}"/>
              </a:ext>
            </a:extLst>
          </p:cNvPr>
          <p:cNvSpPr txBox="1"/>
          <p:nvPr/>
        </p:nvSpPr>
        <p:spPr>
          <a:xfrm>
            <a:off x="4459924" y="5390672"/>
            <a:ext cx="820007" cy="707886"/>
          </a:xfrm>
          <a:prstGeom prst="rect">
            <a:avLst/>
          </a:prstGeom>
          <a:noFill/>
        </p:spPr>
        <p:txBody>
          <a:bodyPr wrap="square" rtlCol="0">
            <a:spAutoFit/>
          </a:bodyPr>
          <a:lstStyle/>
          <a:p>
            <a:r>
              <a:rPr lang="ja-JP" altLang="en-US"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Ｂ</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666D521-A757-4486-99BC-C7BC8B5EB641}"/>
              </a:ext>
            </a:extLst>
          </p:cNvPr>
          <p:cNvSpPr txBox="1"/>
          <p:nvPr/>
        </p:nvSpPr>
        <p:spPr>
          <a:xfrm>
            <a:off x="6648354"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161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第３問！</a:t>
            </a:r>
            <a:endParaRPr lang="ja-JP" altLang="en-US" sz="4800" b="1" u="sng" dirty="0">
              <a:solidFill>
                <a:schemeClr val="accent4">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179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今日の授業で学ぶこと</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677656"/>
          </a:xfrm>
          <a:prstGeom prst="rect">
            <a:avLst/>
          </a:prstGeom>
        </p:spPr>
        <p:txBody>
          <a:bodyPr wrap="square">
            <a:spAutoFit/>
          </a:bodyPr>
          <a:lstStyle/>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身近な気候の変化</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くらしの変化と地球温暖化</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地球温暖化をとめよう！</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気候変動に“適応”しよう！</a:t>
            </a:r>
            <a:endParaRPr lang="en-US" altLang="ja-JP" sz="2800" b="1"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FE07133E-7909-4D33-B062-1A9773EA5437}"/>
              </a:ext>
            </a:extLst>
          </p:cNvPr>
          <p:cNvSpPr>
            <a:spLocks noGrp="1"/>
          </p:cNvSpPr>
          <p:nvPr>
            <p:ph type="sldNum" sz="quarter" idx="12"/>
          </p:nvPr>
        </p:nvSpPr>
        <p:spPr/>
        <p:txBody>
          <a:bodyPr/>
          <a:lstStyle/>
          <a:p>
            <a:fld id="{2559E306-2ECC-45F4-9E94-B54F3BFAC461}" type="slidenum">
              <a:rPr lang="ja-JP" altLang="en-US" smtClean="0"/>
              <a:pPr/>
              <a:t>2</a:t>
            </a:fld>
            <a:endParaRPr lang="ja-JP" altLang="en-US" dirty="0"/>
          </a:p>
        </p:txBody>
      </p:sp>
      <p:pic>
        <p:nvPicPr>
          <p:cNvPr id="7" name="図 6">
            <a:extLst>
              <a:ext uri="{FF2B5EF4-FFF2-40B4-BE49-F238E27FC236}">
                <a16:creationId xmlns:a16="http://schemas.microsoft.com/office/drawing/2014/main" id="{6591734A-E7A7-4878-966A-D47691655845}"/>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208282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71437"/>
            <a:ext cx="9144000" cy="6309055"/>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5"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多くなる</a:t>
            </a:r>
            <a:endParaRPr kumimoji="1" lang="ja-JP" altLang="en-US" sz="2800" b="1" dirty="0">
              <a:latin typeface="メイリオ" panose="020B0604030504040204" pitchFamily="50" charset="-128"/>
              <a:ea typeface="メイリオ" panose="020B0604030504040204" pitchFamily="50" charset="-128"/>
            </a:endParaRPr>
          </a:p>
        </p:txBody>
      </p:sp>
      <p:sp>
        <p:nvSpPr>
          <p:cNvPr id="336"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b="1" dirty="0">
                <a:latin typeface="メイリオ" panose="020B0604030504040204" pitchFamily="50" charset="-128"/>
                <a:ea typeface="メイリオ" panose="020B0604030504040204" pitchFamily="50" charset="-128"/>
              </a:rPr>
              <a:t>変わら</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ない</a:t>
            </a:r>
          </a:p>
        </p:txBody>
      </p:sp>
      <p:sp>
        <p:nvSpPr>
          <p:cNvPr id="337"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少なく</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なる</a:t>
            </a:r>
            <a:endParaRPr kumimoji="1" lang="ja-JP" altLang="en-US" sz="2800" b="1" dirty="0">
              <a:latin typeface="メイリオ" panose="020B0604030504040204" pitchFamily="50" charset="-128"/>
              <a:ea typeface="メイリオ" panose="020B0604030504040204" pitchFamily="50"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19" name="グループ化 18">
            <a:extLst>
              <a:ext uri="{FF2B5EF4-FFF2-40B4-BE49-F238E27FC236}">
                <a16:creationId xmlns:a16="http://schemas.microsoft.com/office/drawing/2014/main" id="{E9F22C60-0A2B-46D0-A4AF-B3320C2F4351}"/>
              </a:ext>
            </a:extLst>
          </p:cNvPr>
          <p:cNvGrpSpPr/>
          <p:nvPr/>
        </p:nvGrpSpPr>
        <p:grpSpPr>
          <a:xfrm>
            <a:off x="691164" y="1455834"/>
            <a:ext cx="7761672" cy="1959087"/>
            <a:chOff x="772229" y="1455834"/>
            <a:chExt cx="7148916" cy="1959087"/>
          </a:xfrm>
        </p:grpSpPr>
        <p:sp>
          <p:nvSpPr>
            <p:cNvPr id="25" name="正方形/長方形 24">
              <a:extLst>
                <a:ext uri="{FF2B5EF4-FFF2-40B4-BE49-F238E27FC236}">
                  <a16:creationId xmlns:a16="http://schemas.microsoft.com/office/drawing/2014/main" id="{F17843EB-A82D-4EFA-96B7-91DDF73CDE2C}"/>
                </a:ext>
              </a:extLst>
            </p:cNvPr>
            <p:cNvSpPr/>
            <p:nvPr/>
          </p:nvSpPr>
          <p:spPr>
            <a:xfrm>
              <a:off x="772229" y="1455834"/>
              <a:ext cx="7148916" cy="1959087"/>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CCCC"/>
                  </a:solidFill>
                  <a:latin typeface="メイリオ" panose="020B0604030504040204" pitchFamily="50" charset="-128"/>
                  <a:ea typeface="メイリオ" panose="020B0604030504040204" pitchFamily="50" charset="-128"/>
                </a:rPr>
                <a:t>答え　Ａ</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これからの未来は、大雨が増える一方、</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雨が降らない日も増えると予測されているよ。</a:t>
              </a: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870887" y="1610040"/>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870887" y="319506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7724745" y="1610040"/>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7724745" y="319506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6" y="6451600"/>
              <a:ext cx="511091" cy="504000"/>
              <a:chOff x="6366933" y="3683000"/>
              <a:chExt cx="927267"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600"/>
              <a:ext cx="511091" cy="504000"/>
              <a:chOff x="6366933" y="3683000"/>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7" y="4803734"/>
            <a:ext cx="1420399" cy="1420399"/>
          </a:xfrm>
          <a:prstGeom prst="rect">
            <a:avLst/>
          </a:prstGeom>
        </p:spPr>
      </p:pic>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答えはこちら！</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grpSp>
        <p:nvGrpSpPr>
          <p:cNvPr id="6" name="グループ化 5"/>
          <p:cNvGrpSpPr/>
          <p:nvPr/>
        </p:nvGrpSpPr>
        <p:grpSpPr>
          <a:xfrm>
            <a:off x="4606022" y="3742696"/>
            <a:ext cx="4593020" cy="1223353"/>
            <a:chOff x="4606022" y="3742696"/>
            <a:chExt cx="4593020" cy="1223353"/>
          </a:xfrm>
        </p:grpSpPr>
        <p:sp>
          <p:nvSpPr>
            <p:cNvPr id="332" name="十字形 331">
              <a:extLst>
                <a:ext uri="{FF2B5EF4-FFF2-40B4-BE49-F238E27FC236}">
                  <a16:creationId xmlns:a16="http://schemas.microsoft.com/office/drawing/2014/main" id="{0391623D-9930-478E-8246-AA719B39BA6D}"/>
                </a:ext>
              </a:extLst>
            </p:cNvPr>
            <p:cNvSpPr/>
            <p:nvPr/>
          </p:nvSpPr>
          <p:spPr>
            <a:xfrm rot="2700000">
              <a:off x="6281235" y="3773278"/>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latin typeface="メイリオ" panose="020B0604030504040204" pitchFamily="50" charset="-128"/>
                <a:ea typeface="メイリオ" panose="020B0604030504040204" pitchFamily="50" charset="-128"/>
              </a:endParaRPr>
            </a:p>
          </p:txBody>
        </p:sp>
        <p:sp>
          <p:nvSpPr>
            <p:cNvPr id="333" name="テキスト ボックス 332">
              <a:extLst>
                <a:ext uri="{FF2B5EF4-FFF2-40B4-BE49-F238E27FC236}">
                  <a16:creationId xmlns:a16="http://schemas.microsoft.com/office/drawing/2014/main" id="{FD13ADF9-FA1B-4789-9509-035938D441EA}"/>
                </a:ext>
              </a:extLst>
            </p:cNvPr>
            <p:cNvSpPr txBox="1"/>
            <p:nvPr/>
          </p:nvSpPr>
          <p:spPr>
            <a:xfrm>
              <a:off x="4606022" y="4227762"/>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2546839" y="3705650"/>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210423"/>
              <a:ext cx="4593020" cy="369332"/>
            </a:xfrm>
            <a:prstGeom prst="rect">
              <a:avLst/>
            </a:prstGeom>
            <a:noFill/>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はずれ</a:t>
              </a:r>
            </a:p>
          </p:txBody>
        </p:sp>
      </p:grpSp>
      <p:grpSp>
        <p:nvGrpSpPr>
          <p:cNvPr id="3" name="グループ化 2"/>
          <p:cNvGrpSpPr/>
          <p:nvPr/>
        </p:nvGrpSpPr>
        <p:grpSpPr>
          <a:xfrm>
            <a:off x="2023872" y="3714753"/>
            <a:ext cx="1223353" cy="1162189"/>
            <a:chOff x="2023872" y="3714753"/>
            <a:chExt cx="1223353" cy="1162189"/>
          </a:xfrm>
        </p:grpSpPr>
        <p:sp>
          <p:nvSpPr>
            <p:cNvPr id="330" name="星: 5 pt 329">
              <a:extLst>
                <a:ext uri="{FF2B5EF4-FFF2-40B4-BE49-F238E27FC236}">
                  <a16:creationId xmlns:a16="http://schemas.microsoft.com/office/drawing/2014/main" id="{C3982EAB-CFD2-459C-80C4-285B57F5E230}"/>
                </a:ext>
              </a:extLst>
            </p:cNvPr>
            <p:cNvSpPr>
              <a:spLocks noChangeAspect="1"/>
            </p:cNvSpPr>
            <p:nvPr/>
          </p:nvSpPr>
          <p:spPr>
            <a:xfrm>
              <a:off x="2023872"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dirty="0">
                <a:solidFill>
                  <a:srgbClr val="FF0000"/>
                </a:solidFill>
              </a:endParaRPr>
            </a:p>
          </p:txBody>
        </p:sp>
        <p:sp>
          <p:nvSpPr>
            <p:cNvPr id="334" name="正方形/長方形 333"/>
            <p:cNvSpPr/>
            <p:nvPr/>
          </p:nvSpPr>
          <p:spPr>
            <a:xfrm>
              <a:off x="2194561" y="4203610"/>
              <a:ext cx="881973" cy="369332"/>
            </a:xfrm>
            <a:prstGeom prst="rect">
              <a:avLst/>
            </a:prstGeom>
          </p:spPr>
          <p:txBody>
            <a:bodyPr wrap="none">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あたり</a:t>
              </a:r>
            </a:p>
          </p:txBody>
        </p:sp>
      </p:grpSp>
    </p:spTree>
    <p:extLst>
      <p:ext uri="{BB962C8B-B14F-4D97-AF65-F5344CB8AC3E}">
        <p14:creationId xmlns:p14="http://schemas.microsoft.com/office/powerpoint/2010/main" val="211203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368346" y="1033505"/>
            <a:ext cx="8576748" cy="72314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en-US" altLang="ja-JP" sz="2400" b="1" dirty="0">
                <a:solidFill>
                  <a:srgbClr val="0070C0"/>
                </a:solidFill>
              </a:rPr>
              <a:t>1</a:t>
            </a:r>
            <a:r>
              <a:rPr lang="ja-JP" altLang="en-US" sz="2400" b="1" dirty="0">
                <a:solidFill>
                  <a:srgbClr val="0070C0"/>
                </a:solidFill>
              </a:rPr>
              <a:t>時間に</a:t>
            </a:r>
            <a:r>
              <a:rPr lang="en-US" altLang="ja-JP" sz="2400" b="1" dirty="0">
                <a:solidFill>
                  <a:srgbClr val="0070C0"/>
                </a:solidFill>
              </a:rPr>
              <a:t>30</a:t>
            </a:r>
            <a:r>
              <a:rPr lang="ja-JP" altLang="en-US" sz="2400" b="1" dirty="0">
                <a:solidFill>
                  <a:srgbClr val="0070C0"/>
                </a:solidFill>
              </a:rPr>
              <a:t>㎜以上の雨</a:t>
            </a:r>
            <a:r>
              <a:rPr lang="ja-JP" altLang="en-US" sz="2400" dirty="0"/>
              <a:t>がふる回数が増えてきているね。</a:t>
            </a:r>
            <a:endParaRPr lang="en-US" altLang="ja-JP" sz="2400" dirty="0"/>
          </a:p>
        </p:txBody>
      </p:sp>
      <p:graphicFrame>
        <p:nvGraphicFramePr>
          <p:cNvPr id="17" name="グラフ 16">
            <a:extLst>
              <a:ext uri="{FF2B5EF4-FFF2-40B4-BE49-F238E27FC236}">
                <a16:creationId xmlns:a16="http://schemas.microsoft.com/office/drawing/2014/main" id="{64FD7C86-5ECA-4A26-AD2D-B0DBAAAFAE2B}"/>
              </a:ext>
            </a:extLst>
          </p:cNvPr>
          <p:cNvGraphicFramePr>
            <a:graphicFrameLocks/>
          </p:cNvGraphicFramePr>
          <p:nvPr>
            <p:extLst>
              <p:ext uri="{D42A27DB-BD31-4B8C-83A1-F6EECF244321}">
                <p14:modId xmlns:p14="http://schemas.microsoft.com/office/powerpoint/2010/main" val="2435317101"/>
              </p:ext>
            </p:extLst>
          </p:nvPr>
        </p:nvGraphicFramePr>
        <p:xfrm>
          <a:off x="368346" y="2402885"/>
          <a:ext cx="8409329" cy="409085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0" descr="天気のマーク「雨（傘）」">
            <a:extLst>
              <a:ext uri="{FF2B5EF4-FFF2-40B4-BE49-F238E27FC236}">
                <a16:creationId xmlns:a16="http://schemas.microsoft.com/office/drawing/2014/main" id="{E20CA8D7-65EF-4366-8015-70F05DCE64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80524">
            <a:off x="7668513" y="49027"/>
            <a:ext cx="1278635" cy="132272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8C7A46C5-FEDE-48A3-BAC7-ED7665B482F1}"/>
              </a:ext>
            </a:extLst>
          </p:cNvPr>
          <p:cNvSpPr/>
          <p:nvPr/>
        </p:nvSpPr>
        <p:spPr>
          <a:xfrm>
            <a:off x="4205675" y="6631138"/>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
        <p:nvSpPr>
          <p:cNvPr id="25" name="サブタイトル 2">
            <a:extLst>
              <a:ext uri="{FF2B5EF4-FFF2-40B4-BE49-F238E27FC236}">
                <a16:creationId xmlns:a16="http://schemas.microsoft.com/office/drawing/2014/main" id="{32EBB729-0957-4938-AA00-34B984688427}"/>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70C0"/>
                </a:solidFill>
                <a:uFill>
                  <a:solidFill>
                    <a:srgbClr val="008000"/>
                  </a:solidFill>
                </a:uFill>
                <a:latin typeface="メイリオ" panose="020B0604030504040204" pitchFamily="50" charset="-128"/>
                <a:ea typeface="メイリオ" panose="020B0604030504040204" pitchFamily="50" charset="-128"/>
              </a:rPr>
              <a:t>雨</a:t>
            </a:r>
            <a:r>
              <a:rPr lang="ja-JP" altLang="en-US" sz="3600" b="1" u="sng" dirty="0">
                <a:solidFill>
                  <a:srgbClr val="008000"/>
                </a:solidFill>
                <a:latin typeface="メイリオ" panose="020B0604030504040204" pitchFamily="50" charset="-128"/>
                <a:ea typeface="メイリオ" panose="020B0604030504040204" pitchFamily="50" charset="-128"/>
              </a:rPr>
              <a:t>のふり方が変わってきた！？</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6" name="吹き出し: 角を丸めた四角形 5">
            <a:extLst>
              <a:ext uri="{FF2B5EF4-FFF2-40B4-BE49-F238E27FC236}">
                <a16:creationId xmlns:a16="http://schemas.microsoft.com/office/drawing/2014/main" id="{630C7123-1E85-4570-99DE-0BA2158342D8}"/>
              </a:ext>
            </a:extLst>
          </p:cNvPr>
          <p:cNvSpPr/>
          <p:nvPr/>
        </p:nvSpPr>
        <p:spPr>
          <a:xfrm>
            <a:off x="61176" y="1829203"/>
            <a:ext cx="4815623" cy="701890"/>
          </a:xfrm>
          <a:prstGeom prst="wedgeRoundRectCallout">
            <a:avLst>
              <a:gd name="adj1" fmla="val 14488"/>
              <a:gd name="adj2" fmla="val -830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90000" tIns="108000" rtlCol="0" anchor="ctr"/>
          <a:lstStyle/>
          <a:p>
            <a:pPr algn="ctr"/>
            <a:r>
              <a:rPr kumimoji="1" lang="ja-JP" altLang="en-US" b="1" dirty="0">
                <a:solidFill>
                  <a:srgbClr val="0070C0"/>
                </a:solidFill>
                <a:latin typeface="メイリオ" panose="020B0604030504040204" pitchFamily="50" charset="-128"/>
                <a:ea typeface="メイリオ" panose="020B0604030504040204" pitchFamily="50" charset="-128"/>
              </a:rPr>
              <a:t>バケツをひっくり返したような雨。</a:t>
            </a:r>
            <a:endParaRPr kumimoji="1" lang="en-US" altLang="ja-JP" b="1" dirty="0">
              <a:solidFill>
                <a:srgbClr val="0070C0"/>
              </a:solidFill>
              <a:latin typeface="メイリオ" panose="020B0604030504040204" pitchFamily="50" charset="-128"/>
              <a:ea typeface="メイリオ" panose="020B0604030504040204" pitchFamily="50" charset="-128"/>
            </a:endParaRPr>
          </a:p>
          <a:p>
            <a:pPr algn="ctr"/>
            <a:r>
              <a:rPr kumimoji="1" lang="ja-JP" altLang="en-US" b="1" dirty="0">
                <a:solidFill>
                  <a:srgbClr val="0070C0"/>
                </a:solidFill>
                <a:latin typeface="メイリオ" panose="020B0604030504040204" pitchFamily="50" charset="-128"/>
                <a:ea typeface="メイリオ" panose="020B0604030504040204" pitchFamily="50" charset="-128"/>
              </a:rPr>
              <a:t>道路が川のようになっちゃうよ！</a:t>
            </a:r>
          </a:p>
        </p:txBody>
      </p:sp>
      <p:pic>
        <p:nvPicPr>
          <p:cNvPr id="4" name="グラフィックス 3" descr="矢印: 緩い曲線">
            <a:extLst>
              <a:ext uri="{FF2B5EF4-FFF2-40B4-BE49-F238E27FC236}">
                <a16:creationId xmlns:a16="http://schemas.microsoft.com/office/drawing/2014/main" id="{4F2209E4-CCF9-4492-9817-A5F5D8A26F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954366">
            <a:off x="2743506" y="4194193"/>
            <a:ext cx="4854238" cy="1130015"/>
          </a:xfrm>
          <a:prstGeom prst="rect">
            <a:avLst/>
          </a:prstGeom>
        </p:spPr>
      </p:pic>
      <p:sp>
        <p:nvSpPr>
          <p:cNvPr id="3" name="スライド番号プレースホルダー 2">
            <a:extLst>
              <a:ext uri="{FF2B5EF4-FFF2-40B4-BE49-F238E27FC236}">
                <a16:creationId xmlns:a16="http://schemas.microsoft.com/office/drawing/2014/main" id="{7362237B-205F-4C4F-91BA-7C3B88423512}"/>
              </a:ext>
            </a:extLst>
          </p:cNvPr>
          <p:cNvSpPr>
            <a:spLocks noGrp="1"/>
          </p:cNvSpPr>
          <p:nvPr>
            <p:ph type="sldNum" sz="quarter" idx="12"/>
          </p:nvPr>
        </p:nvSpPr>
        <p:spPr/>
        <p:txBody>
          <a:bodyPr/>
          <a:lstStyle/>
          <a:p>
            <a:fld id="{2559E306-2ECC-45F4-9E94-B54F3BFAC461}" type="slidenum">
              <a:rPr lang="ja-JP" altLang="en-US" smtClean="0"/>
              <a:pPr/>
              <a:t>21</a:t>
            </a:fld>
            <a:endParaRPr lang="ja-JP" altLang="en-US" dirty="0"/>
          </a:p>
        </p:txBody>
      </p:sp>
    </p:spTree>
    <p:extLst>
      <p:ext uri="{BB962C8B-B14F-4D97-AF65-F5344CB8AC3E}">
        <p14:creationId xmlns:p14="http://schemas.microsoft.com/office/powerpoint/2010/main" val="230792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0663FB2-645F-4725-8E87-25C5C42935A7}"/>
              </a:ext>
            </a:extLst>
          </p:cNvPr>
          <p:cNvPicPr>
            <a:picLocks noChangeAspect="1"/>
          </p:cNvPicPr>
          <p:nvPr/>
        </p:nvPicPr>
        <p:blipFill>
          <a:blip r:embed="rId3"/>
          <a:stretch>
            <a:fillRect/>
          </a:stretch>
        </p:blipFill>
        <p:spPr>
          <a:xfrm>
            <a:off x="727797" y="1983731"/>
            <a:ext cx="7396748" cy="4394820"/>
          </a:xfrm>
          <a:prstGeom prst="rect">
            <a:avLst/>
          </a:prstGeom>
        </p:spPr>
      </p:pic>
      <p:sp>
        <p:nvSpPr>
          <p:cNvPr id="43" name="テキスト ボックス 42">
            <a:extLst>
              <a:ext uri="{FF2B5EF4-FFF2-40B4-BE49-F238E27FC236}">
                <a16:creationId xmlns:a16="http://schemas.microsoft.com/office/drawing/2014/main" id="{4124C587-0B6E-4C7A-879A-7AD150F12B4D}"/>
              </a:ext>
            </a:extLst>
          </p:cNvPr>
          <p:cNvSpPr txBox="1"/>
          <p:nvPr/>
        </p:nvSpPr>
        <p:spPr>
          <a:xfrm>
            <a:off x="1649096" y="6298982"/>
            <a:ext cx="6015247"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栃木県で熱中症で救急車で運ばれた人数（</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月）</a:t>
            </a:r>
            <a:endParaRPr lang="en-US" altLang="ja-JP" dirty="0">
              <a:latin typeface="メイリオ" panose="020B0604030504040204" pitchFamily="50" charset="-128"/>
              <a:ea typeface="メイリオ" panose="020B0604030504040204" pitchFamily="50" charset="-128"/>
            </a:endParaRPr>
          </a:p>
        </p:txBody>
      </p:sp>
      <p:pic>
        <p:nvPicPr>
          <p:cNvPr id="15" name="Picture 6" descr="暑い人のイラスト（男性）">
            <a:extLst>
              <a:ext uri="{FF2B5EF4-FFF2-40B4-BE49-F238E27FC236}">
                <a16:creationId xmlns:a16="http://schemas.microsoft.com/office/drawing/2014/main" id="{3C8184F9-7042-4209-9263-936EAEE39F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0086" y="1845313"/>
            <a:ext cx="1590828" cy="159082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0180F463-8AC4-452E-9871-7D7CF19DD0D7}"/>
              </a:ext>
            </a:extLst>
          </p:cNvPr>
          <p:cNvSpPr/>
          <p:nvPr/>
        </p:nvSpPr>
        <p:spPr>
          <a:xfrm>
            <a:off x="4277573" y="6644011"/>
            <a:ext cx="4572000" cy="246221"/>
          </a:xfrm>
          <a:prstGeom prst="rect">
            <a:avLst/>
          </a:prstGeom>
        </p:spPr>
        <p:txBody>
          <a:bodyPr>
            <a:spAutoFit/>
          </a:bodyPr>
          <a:lstStyle/>
          <a:p>
            <a:r>
              <a:rPr lang="ja-JP" altLang="en-US" sz="1000" dirty="0">
                <a:latin typeface="メイリオ" panose="020B0604030504040204" pitchFamily="50" charset="-128"/>
                <a:ea typeface="メイリオ" panose="020B0604030504040204" pitchFamily="50" charset="-128"/>
              </a:rPr>
              <a:t>出典：国立環境研究所　環境展望台ウェブサイト</a:t>
            </a:r>
          </a:p>
        </p:txBody>
      </p:sp>
      <p:sp>
        <p:nvSpPr>
          <p:cNvPr id="5" name="四角形: 角を丸くする 4">
            <a:extLst>
              <a:ext uri="{FF2B5EF4-FFF2-40B4-BE49-F238E27FC236}">
                <a16:creationId xmlns:a16="http://schemas.microsoft.com/office/drawing/2014/main" id="{83BC3704-DDD1-444F-B805-381A27F4D28B}"/>
              </a:ext>
            </a:extLst>
          </p:cNvPr>
          <p:cNvSpPr/>
          <p:nvPr/>
        </p:nvSpPr>
        <p:spPr>
          <a:xfrm>
            <a:off x="6858000" y="2181225"/>
            <a:ext cx="544286" cy="40544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サブタイトル 2">
            <a:extLst>
              <a:ext uri="{FF2B5EF4-FFF2-40B4-BE49-F238E27FC236}">
                <a16:creationId xmlns:a16="http://schemas.microsoft.com/office/drawing/2014/main" id="{C89E8B54-6BF7-451A-A4E3-971DC74E63C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気候の変化が栃木県にあたえている影響</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980B222-91FD-4EDD-BCB3-9F45A4399C65}"/>
              </a:ext>
            </a:extLst>
          </p:cNvPr>
          <p:cNvSpPr>
            <a:spLocks noGrp="1"/>
          </p:cNvSpPr>
          <p:nvPr>
            <p:ph type="sldNum" sz="quarter" idx="12"/>
          </p:nvPr>
        </p:nvSpPr>
        <p:spPr/>
        <p:txBody>
          <a:bodyPr/>
          <a:lstStyle/>
          <a:p>
            <a:fld id="{2559E306-2ECC-45F4-9E94-B54F3BFAC461}" type="slidenum">
              <a:rPr lang="ja-JP" altLang="en-US" smtClean="0"/>
              <a:pPr/>
              <a:t>22</a:t>
            </a:fld>
            <a:endParaRPr lang="ja-JP" altLang="en-US" dirty="0"/>
          </a:p>
        </p:txBody>
      </p:sp>
      <p:sp>
        <p:nvSpPr>
          <p:cNvPr id="14"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368346" y="1033505"/>
            <a:ext cx="8576748" cy="72314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t>気温が高くなると・・・</a:t>
            </a:r>
            <a:r>
              <a:rPr lang="ja-JP" altLang="en-US" sz="2400" b="1" dirty="0">
                <a:solidFill>
                  <a:srgbClr val="FF0000"/>
                </a:solidFill>
              </a:rPr>
              <a:t>熱中症</a:t>
            </a:r>
            <a:r>
              <a:rPr lang="ja-JP" altLang="en-US" sz="2400" dirty="0"/>
              <a:t>になる人が増える！</a:t>
            </a:r>
            <a:endParaRPr lang="en-US" altLang="ja-JP" sz="2400" dirty="0"/>
          </a:p>
        </p:txBody>
      </p:sp>
      <p:pic>
        <p:nvPicPr>
          <p:cNvPr id="1026" name="Picture 2" descr="急ぐ救急車のイラスト">
            <a:extLst>
              <a:ext uri="{FF2B5EF4-FFF2-40B4-BE49-F238E27FC236}">
                <a16:creationId xmlns:a16="http://schemas.microsoft.com/office/drawing/2014/main" id="{1FCD363D-E121-44F8-ABEC-CC3F77706EB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59165">
            <a:off x="7137267" y="1616817"/>
            <a:ext cx="1633627" cy="119799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613558" y="22294"/>
            <a:ext cx="1371600" cy="338554"/>
          </a:xfrm>
          <a:prstGeom prst="rect">
            <a:avLst/>
          </a:prstGeom>
          <a:noFill/>
        </p:spPr>
        <p:txBody>
          <a:bodyPr wrap="square" rtlCol="0">
            <a:spAutoFit/>
          </a:bodyPr>
          <a:lstStyle/>
          <a:p>
            <a:r>
              <a:rPr kumimoji="1" lang="ja-JP" altLang="en-US" sz="1600" dirty="0">
                <a:solidFill>
                  <a:srgbClr val="008000"/>
                </a:solidFill>
                <a:latin typeface="メイリオ" panose="020B0604030504040204" pitchFamily="50" charset="-128"/>
                <a:ea typeface="メイリオ" panose="020B0604030504040204" pitchFamily="50" charset="-128"/>
              </a:rPr>
              <a:t>えいきょう</a:t>
            </a:r>
          </a:p>
        </p:txBody>
      </p:sp>
      <p:sp>
        <p:nvSpPr>
          <p:cNvPr id="13" name="テキスト ボックス 12"/>
          <p:cNvSpPr txBox="1"/>
          <p:nvPr/>
        </p:nvSpPr>
        <p:spPr>
          <a:xfrm>
            <a:off x="3776933" y="931722"/>
            <a:ext cx="1759571" cy="307777"/>
          </a:xfrm>
          <a:prstGeom prst="rect">
            <a:avLst/>
          </a:prstGeom>
          <a:noFill/>
        </p:spPr>
        <p:txBody>
          <a:bodyPr wrap="square" rtlCol="0">
            <a:spAutoFit/>
          </a:bodyPr>
          <a:lstStyle/>
          <a:p>
            <a:r>
              <a:rPr kumimoji="1" lang="ja-JP" altLang="en-US" sz="1400" dirty="0">
                <a:solidFill>
                  <a:srgbClr val="FF0000"/>
                </a:solidFill>
                <a:latin typeface="メイリオ" panose="020B0604030504040204" pitchFamily="50" charset="-128"/>
                <a:ea typeface="メイリオ" panose="020B0604030504040204" pitchFamily="50" charset="-128"/>
              </a:rPr>
              <a:t>ねっちゅうしょう</a:t>
            </a:r>
          </a:p>
        </p:txBody>
      </p:sp>
    </p:spTree>
    <p:extLst>
      <p:ext uri="{BB962C8B-B14F-4D97-AF65-F5344CB8AC3E}">
        <p14:creationId xmlns:p14="http://schemas.microsoft.com/office/powerpoint/2010/main" val="409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664001" y="1981579"/>
            <a:ext cx="4100051" cy="4561129"/>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3602" y="1969610"/>
            <a:ext cx="4100051" cy="4573098"/>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D15C0B9-7074-41F3-AC25-99ACC2992FD7}"/>
              </a:ext>
            </a:extLst>
          </p:cNvPr>
          <p:cNvSpPr>
            <a:spLocks noGrp="1"/>
          </p:cNvSpPr>
          <p:nvPr>
            <p:ph type="sldNum" sz="quarter" idx="12"/>
          </p:nvPr>
        </p:nvSpPr>
        <p:spPr/>
        <p:txBody>
          <a:bodyPr/>
          <a:lstStyle/>
          <a:p>
            <a:fld id="{2559E306-2ECC-45F4-9E94-B54F3BFAC461}" type="slidenum">
              <a:rPr lang="ja-JP" altLang="en-US" smtClean="0"/>
              <a:pPr/>
              <a:t>23</a:t>
            </a:fld>
            <a:endParaRPr lang="ja-JP" altLang="en-US" dirty="0"/>
          </a:p>
        </p:txBody>
      </p:sp>
      <p:sp>
        <p:nvSpPr>
          <p:cNvPr id="19"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368346" y="1033505"/>
            <a:ext cx="8576748" cy="72314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t>気温が高くなると・・・農作物などにも影響が！</a:t>
            </a:r>
            <a:endParaRPr lang="en-US" altLang="ja-JP" sz="2400" dirty="0"/>
          </a:p>
        </p:txBody>
      </p:sp>
      <p:pic>
        <p:nvPicPr>
          <p:cNvPr id="24" name="図 23" descr="ウシ, 哺乳類, 動物, 食べる が含まれている画像&#10;&#10;自動的に生成された説明">
            <a:extLst>
              <a:ext uri="{FF2B5EF4-FFF2-40B4-BE49-F238E27FC236}">
                <a16:creationId xmlns:a16="http://schemas.microsoft.com/office/drawing/2014/main" id="{FD86DF5C-F7B6-4192-8EC5-F8AB07838E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156" y="2356964"/>
            <a:ext cx="3613321" cy="2718749"/>
          </a:xfrm>
          <a:prstGeom prst="rect">
            <a:avLst/>
          </a:prstGeom>
        </p:spPr>
      </p:pic>
      <p:sp>
        <p:nvSpPr>
          <p:cNvPr id="29" name="テキスト ボックス 28">
            <a:extLst>
              <a:ext uri="{FF2B5EF4-FFF2-40B4-BE49-F238E27FC236}">
                <a16:creationId xmlns:a16="http://schemas.microsoft.com/office/drawing/2014/main" id="{FE4412C6-03A3-4BDA-AD70-BD61B715A646}"/>
              </a:ext>
            </a:extLst>
          </p:cNvPr>
          <p:cNvSpPr txBox="1"/>
          <p:nvPr/>
        </p:nvSpPr>
        <p:spPr>
          <a:xfrm>
            <a:off x="620777" y="5209046"/>
            <a:ext cx="3356077"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暑さでばてた乳牛</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→暑さで死んでしまったり、おいしい牛乳が出せなくなったり･･･</a:t>
            </a:r>
            <a:endParaRPr lang="en-US" altLang="ja-JP" dirty="0">
              <a:latin typeface="メイリオ" panose="020B0604030504040204" pitchFamily="50" charset="-128"/>
              <a:ea typeface="メイリオ" panose="020B0604030504040204" pitchFamily="50" charset="-128"/>
            </a:endParaRPr>
          </a:p>
        </p:txBody>
      </p:sp>
      <p:pic>
        <p:nvPicPr>
          <p:cNvPr id="30" name="Picture 2" descr="温度計のイラスト">
            <a:extLst>
              <a:ext uri="{FF2B5EF4-FFF2-40B4-BE49-F238E27FC236}">
                <a16:creationId xmlns:a16="http://schemas.microsoft.com/office/drawing/2014/main" id="{C17DAEF3-459B-4266-BEEE-A4B1F9E15F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31754">
            <a:off x="7661667" y="728419"/>
            <a:ext cx="1274646" cy="133122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2117" y="2381842"/>
            <a:ext cx="1923681" cy="2372104"/>
          </a:xfrm>
          <a:prstGeom prst="rect">
            <a:avLst/>
          </a:prstGeom>
          <a:noFill/>
          <a:ln>
            <a:noFill/>
          </a:ln>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46928" y="2390057"/>
            <a:ext cx="1856344" cy="2372400"/>
          </a:xfrm>
          <a:prstGeom prst="rect">
            <a:avLst/>
          </a:prstGeom>
          <a:noFill/>
          <a:ln>
            <a:noFill/>
          </a:ln>
        </p:spPr>
      </p:pic>
      <p:sp>
        <p:nvSpPr>
          <p:cNvPr id="5" name="テキスト ボックス 4"/>
          <p:cNvSpPr txBox="1"/>
          <p:nvPr/>
        </p:nvSpPr>
        <p:spPr>
          <a:xfrm>
            <a:off x="5122178" y="5438294"/>
            <a:ext cx="3377380"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ブ</a:t>
            </a:r>
            <a:r>
              <a:rPr lang="ja-JP" altLang="ja-JP" dirty="0">
                <a:latin typeface="メイリオ" panose="020B0604030504040204" pitchFamily="50" charset="-128"/>
                <a:ea typeface="メイリオ" panose="020B0604030504040204" pitchFamily="50" charset="-128"/>
              </a:rPr>
              <a:t>ドウにおける着色不良</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→暑さでブドウがきれいに色づかないことも･･･</a:t>
            </a:r>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9957" y="5012891"/>
            <a:ext cx="1570296" cy="1570296"/>
          </a:xfrm>
          <a:prstGeom prst="rect">
            <a:avLst/>
          </a:prstGeom>
        </p:spPr>
      </p:pic>
      <p:sp>
        <p:nvSpPr>
          <p:cNvPr id="10" name="テキスト ボックス 9"/>
          <p:cNvSpPr txBox="1"/>
          <p:nvPr/>
        </p:nvSpPr>
        <p:spPr>
          <a:xfrm>
            <a:off x="6486865" y="5256617"/>
            <a:ext cx="2695353"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ちゃくしょくふりょう</a:t>
            </a:r>
          </a:p>
        </p:txBody>
      </p:sp>
      <p:sp>
        <p:nvSpPr>
          <p:cNvPr id="11" name="円形吹き出し 10"/>
          <p:cNvSpPr/>
          <p:nvPr/>
        </p:nvSpPr>
        <p:spPr>
          <a:xfrm>
            <a:off x="4450494" y="2154022"/>
            <a:ext cx="958645" cy="811162"/>
          </a:xfrm>
          <a:prstGeom prst="wedgeEllipseCallout">
            <a:avLst>
              <a:gd name="adj1" fmla="val 23783"/>
              <a:gd name="adj2" fmla="val 66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en-US" altLang="ja-JP" sz="4400" dirty="0">
                <a:solidFill>
                  <a:schemeClr val="tx1"/>
                </a:solidFill>
                <a:latin typeface="メイリオ" panose="020B0604030504040204" pitchFamily="50" charset="-128"/>
                <a:ea typeface="メイリオ" panose="020B0604030504040204" pitchFamily="50" charset="-128"/>
              </a:rPr>
              <a:t>×</a:t>
            </a:r>
            <a:endParaRPr kumimoji="1" lang="ja-JP" altLang="en-US" sz="4400" dirty="0">
              <a:solidFill>
                <a:schemeClr val="tx1"/>
              </a:solidFill>
              <a:latin typeface="メイリオ" panose="020B0604030504040204" pitchFamily="50" charset="-128"/>
              <a:ea typeface="メイリオ" panose="020B0604030504040204" pitchFamily="50" charset="-128"/>
            </a:endParaRPr>
          </a:p>
        </p:txBody>
      </p:sp>
      <p:sp>
        <p:nvSpPr>
          <p:cNvPr id="20" name="円形吹き出し 19"/>
          <p:cNvSpPr/>
          <p:nvPr/>
        </p:nvSpPr>
        <p:spPr>
          <a:xfrm>
            <a:off x="8082459" y="2173791"/>
            <a:ext cx="958645" cy="811162"/>
          </a:xfrm>
          <a:prstGeom prst="wedgeEllipseCallout">
            <a:avLst>
              <a:gd name="adj1" fmla="val -34679"/>
              <a:gd name="adj2" fmla="val 5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a:t>
            </a:r>
          </a:p>
        </p:txBody>
      </p:sp>
      <p:sp>
        <p:nvSpPr>
          <p:cNvPr id="15" name="テキスト ボックス 14"/>
          <p:cNvSpPr txBox="1"/>
          <p:nvPr/>
        </p:nvSpPr>
        <p:spPr>
          <a:xfrm>
            <a:off x="3992615" y="946286"/>
            <a:ext cx="175957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のうさくもつ</a:t>
            </a:r>
          </a:p>
        </p:txBody>
      </p:sp>
      <p:sp>
        <p:nvSpPr>
          <p:cNvPr id="22" name="テキスト ボックス 21"/>
          <p:cNvSpPr txBox="1"/>
          <p:nvPr/>
        </p:nvSpPr>
        <p:spPr>
          <a:xfrm>
            <a:off x="6012829" y="963880"/>
            <a:ext cx="175957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えいきょう</a:t>
            </a:r>
          </a:p>
        </p:txBody>
      </p:sp>
      <p:sp>
        <p:nvSpPr>
          <p:cNvPr id="25" name="サブタイトル 2">
            <a:extLst>
              <a:ext uri="{FF2B5EF4-FFF2-40B4-BE49-F238E27FC236}">
                <a16:creationId xmlns:a16="http://schemas.microsoft.com/office/drawing/2014/main" id="{C89E8B54-6BF7-451A-A4E3-971DC74E63C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気候の変化が栃木県にあたえている影響</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0" y="1582487"/>
            <a:ext cx="1734759" cy="1734759"/>
          </a:xfrm>
          <a:prstGeom prst="rect">
            <a:avLst/>
          </a:prstGeom>
        </p:spPr>
      </p:pic>
      <p:sp>
        <p:nvSpPr>
          <p:cNvPr id="26" name="テキスト ボックス 25"/>
          <p:cNvSpPr txBox="1"/>
          <p:nvPr/>
        </p:nvSpPr>
        <p:spPr>
          <a:xfrm>
            <a:off x="5896877" y="4838944"/>
            <a:ext cx="3285341"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（出典：農林水産省、</a:t>
            </a:r>
            <a:r>
              <a:rPr kumimoji="1" lang="en-US" altLang="ja-JP" sz="1600" dirty="0">
                <a:latin typeface="メイリオ" panose="020B0604030504040204" pitchFamily="50" charset="-128"/>
                <a:ea typeface="メイリオ" panose="020B0604030504040204" pitchFamily="50" charset="-128"/>
              </a:rPr>
              <a:t>2018</a:t>
            </a:r>
            <a:r>
              <a:rPr kumimoji="1" lang="ja-JP" altLang="en-US" sz="1600" dirty="0">
                <a:latin typeface="メイリオ" panose="020B0604030504040204" pitchFamily="50" charset="-128"/>
                <a:ea typeface="メイリオ" panose="020B0604030504040204" pitchFamily="50" charset="-128"/>
              </a:rPr>
              <a:t>）</a:t>
            </a:r>
          </a:p>
        </p:txBody>
      </p:sp>
      <p:sp>
        <p:nvSpPr>
          <p:cNvPr id="27" name="テキスト ボックス 26"/>
          <p:cNvSpPr txBox="1"/>
          <p:nvPr/>
        </p:nvSpPr>
        <p:spPr>
          <a:xfrm>
            <a:off x="7613190" y="30896"/>
            <a:ext cx="1371600" cy="338554"/>
          </a:xfrm>
          <a:prstGeom prst="rect">
            <a:avLst/>
          </a:prstGeom>
          <a:noFill/>
        </p:spPr>
        <p:txBody>
          <a:bodyPr wrap="square" rtlCol="0">
            <a:spAutoFit/>
          </a:bodyPr>
          <a:lstStyle/>
          <a:p>
            <a:r>
              <a:rPr kumimoji="1" lang="ja-JP" altLang="en-US" sz="1600" dirty="0">
                <a:solidFill>
                  <a:srgbClr val="008000"/>
                </a:solidFill>
                <a:latin typeface="メイリオ" panose="020B0604030504040204" pitchFamily="50" charset="-128"/>
                <a:ea typeface="メイリオ" panose="020B0604030504040204" pitchFamily="50" charset="-128"/>
              </a:rPr>
              <a:t>えいきょう</a:t>
            </a:r>
          </a:p>
        </p:txBody>
      </p:sp>
    </p:spTree>
    <p:extLst>
      <p:ext uri="{BB962C8B-B14F-4D97-AF65-F5344CB8AC3E}">
        <p14:creationId xmlns:p14="http://schemas.microsoft.com/office/powerpoint/2010/main" val="213414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273129" y="5537499"/>
            <a:ext cx="5496529" cy="1284022"/>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B050"/>
              </a:buClr>
              <a:buNone/>
            </a:pPr>
            <a:r>
              <a:rPr lang="en-US" altLang="ja-JP" sz="2400" dirty="0" smtClean="0">
                <a:solidFill>
                  <a:schemeClr val="accent1"/>
                </a:solidFill>
              </a:rPr>
              <a:t>2019</a:t>
            </a:r>
            <a:r>
              <a:rPr lang="ja-JP" altLang="en-US" sz="2400" dirty="0" smtClean="0">
                <a:solidFill>
                  <a:schemeClr val="accent1"/>
                </a:solidFill>
              </a:rPr>
              <a:t>年</a:t>
            </a:r>
            <a:r>
              <a:rPr lang="ja-JP" altLang="en-US" sz="2400" dirty="0">
                <a:solidFill>
                  <a:schemeClr val="accent1"/>
                </a:solidFill>
              </a:rPr>
              <a:t>の台風</a:t>
            </a:r>
            <a:r>
              <a:rPr lang="en-US" altLang="ja-JP" sz="2400" dirty="0">
                <a:solidFill>
                  <a:schemeClr val="accent1"/>
                </a:solidFill>
              </a:rPr>
              <a:t>19</a:t>
            </a:r>
            <a:r>
              <a:rPr lang="ja-JP" altLang="en-US" sz="2400" dirty="0">
                <a:solidFill>
                  <a:schemeClr val="accent1"/>
                </a:solidFill>
              </a:rPr>
              <a:t>号の大雨</a:t>
            </a:r>
            <a:endParaRPr lang="en-US" altLang="ja-JP" sz="2400" dirty="0">
              <a:solidFill>
                <a:schemeClr val="accent1"/>
              </a:solidFill>
            </a:endParaRPr>
          </a:p>
          <a:p>
            <a:pPr marL="0" indent="0">
              <a:buClr>
                <a:srgbClr val="00B050"/>
              </a:buClr>
              <a:buNone/>
            </a:pPr>
            <a:r>
              <a:rPr lang="ja-JP" altLang="en-US" sz="2400" dirty="0">
                <a:solidFill>
                  <a:schemeClr val="accent1"/>
                </a:solidFill>
              </a:rPr>
              <a:t>　　</a:t>
            </a:r>
            <a:r>
              <a:rPr lang="ja-JP" altLang="en-US" sz="2400" dirty="0">
                <a:solidFill>
                  <a:srgbClr val="FF00FF"/>
                </a:solidFill>
              </a:rPr>
              <a:t>ピンク：</a:t>
            </a:r>
            <a:r>
              <a:rPr lang="en-US" altLang="ja-JP" sz="2400" dirty="0">
                <a:solidFill>
                  <a:srgbClr val="FF00FF"/>
                </a:solidFill>
              </a:rPr>
              <a:t>1</a:t>
            </a:r>
            <a:r>
              <a:rPr lang="ja-JP" altLang="en-US" sz="2400" dirty="0">
                <a:solidFill>
                  <a:srgbClr val="FF00FF"/>
                </a:solidFill>
              </a:rPr>
              <a:t>時間に</a:t>
            </a:r>
            <a:r>
              <a:rPr lang="en-US" altLang="ja-JP" sz="2400" dirty="0">
                <a:solidFill>
                  <a:srgbClr val="FF00FF"/>
                </a:solidFill>
              </a:rPr>
              <a:t>30mm</a:t>
            </a:r>
            <a:r>
              <a:rPr lang="ja-JP" altLang="en-US" sz="2400" dirty="0">
                <a:solidFill>
                  <a:srgbClr val="FF00FF"/>
                </a:solidFill>
              </a:rPr>
              <a:t>以上の雨</a:t>
            </a:r>
            <a:endParaRPr lang="en-US" altLang="ja-JP" sz="2400" dirty="0">
              <a:solidFill>
                <a:srgbClr val="FF00FF"/>
              </a:solidFill>
            </a:endParaRPr>
          </a:p>
          <a:p>
            <a:pPr marL="0" indent="0">
              <a:buClr>
                <a:srgbClr val="00B050"/>
              </a:buClr>
              <a:buNone/>
            </a:pPr>
            <a:r>
              <a:rPr lang="ja-JP" altLang="en-US" sz="2400" dirty="0">
                <a:solidFill>
                  <a:schemeClr val="accent1"/>
                </a:solidFill>
              </a:rPr>
              <a:t>　　　　</a:t>
            </a:r>
            <a:r>
              <a:rPr lang="ja-JP" altLang="en-US" sz="2400" dirty="0">
                <a:solidFill>
                  <a:srgbClr val="FF0000"/>
                </a:solidFill>
              </a:rPr>
              <a:t>赤：</a:t>
            </a:r>
            <a:r>
              <a:rPr lang="en-US" altLang="ja-JP" sz="2400" dirty="0">
                <a:solidFill>
                  <a:srgbClr val="FF0000"/>
                </a:solidFill>
              </a:rPr>
              <a:t>1</a:t>
            </a:r>
            <a:r>
              <a:rPr lang="ja-JP" altLang="en-US" sz="2400" dirty="0">
                <a:solidFill>
                  <a:srgbClr val="FF0000"/>
                </a:solidFill>
              </a:rPr>
              <a:t>時間に</a:t>
            </a:r>
            <a:r>
              <a:rPr lang="en-US" altLang="ja-JP" sz="2400" dirty="0">
                <a:solidFill>
                  <a:srgbClr val="FF0000"/>
                </a:solidFill>
              </a:rPr>
              <a:t>50mm</a:t>
            </a:r>
            <a:r>
              <a:rPr lang="ja-JP" altLang="en-US" sz="2400" dirty="0">
                <a:solidFill>
                  <a:srgbClr val="FF0000"/>
                </a:solidFill>
              </a:rPr>
              <a:t>以上の雨</a:t>
            </a:r>
            <a:endParaRPr lang="en-US" altLang="ja-JP" sz="2400" dirty="0">
              <a:solidFill>
                <a:srgbClr val="FF0000"/>
              </a:solidFill>
            </a:endParaRPr>
          </a:p>
        </p:txBody>
      </p:sp>
      <p:sp>
        <p:nvSpPr>
          <p:cNvPr id="14" name="正方形/長方形 13">
            <a:extLst>
              <a:ext uri="{FF2B5EF4-FFF2-40B4-BE49-F238E27FC236}">
                <a16:creationId xmlns:a16="http://schemas.microsoft.com/office/drawing/2014/main" id="{8C7A46C5-FEDE-48A3-BAC7-ED7665B482F1}"/>
              </a:ext>
            </a:extLst>
          </p:cNvPr>
          <p:cNvSpPr/>
          <p:nvPr/>
        </p:nvSpPr>
        <p:spPr>
          <a:xfrm>
            <a:off x="3021394" y="5320823"/>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出典：日本気象協会　</a:t>
            </a:r>
            <a:r>
              <a:rPr lang="en-US" altLang="ja-JP" sz="1000" dirty="0">
                <a:solidFill>
                  <a:srgbClr val="000000"/>
                </a:solidFill>
                <a:latin typeface="メイリオ" panose="020B0604030504040204" pitchFamily="50" charset="-128"/>
                <a:ea typeface="メイリオ" panose="020B0604030504040204" pitchFamily="50" charset="-128"/>
              </a:rPr>
              <a:t>tenki.jp</a:t>
            </a:r>
            <a:r>
              <a:rPr lang="ja-JP" altLang="en-US" sz="1000" dirty="0">
                <a:solidFill>
                  <a:srgbClr val="000000"/>
                </a:solidFill>
                <a:latin typeface="メイリオ" panose="020B0604030504040204" pitchFamily="50" charset="-128"/>
                <a:ea typeface="メイリオ" panose="020B0604030504040204" pitchFamily="50" charset="-128"/>
              </a:rPr>
              <a:t>より</a:t>
            </a:r>
            <a:endParaRPr lang="ja-JP" altLang="en-US" sz="1000" dirty="0"/>
          </a:p>
        </p:txBody>
      </p:sp>
      <p:grpSp>
        <p:nvGrpSpPr>
          <p:cNvPr id="7" name="グループ化 6"/>
          <p:cNvGrpSpPr>
            <a:grpSpLocks noChangeAspect="1"/>
          </p:cNvGrpSpPr>
          <p:nvPr/>
        </p:nvGrpSpPr>
        <p:grpSpPr>
          <a:xfrm>
            <a:off x="152857" y="1803747"/>
            <a:ext cx="4833829" cy="3568027"/>
            <a:chOff x="1312365" y="2817095"/>
            <a:chExt cx="5180107" cy="3823627"/>
          </a:xfrm>
        </p:grpSpPr>
        <p:pic>
          <p:nvPicPr>
            <p:cNvPr id="2" name="図 1">
              <a:extLst>
                <a:ext uri="{FF2B5EF4-FFF2-40B4-BE49-F238E27FC236}">
                  <a16:creationId xmlns:a16="http://schemas.microsoft.com/office/drawing/2014/main" id="{20973A60-2A8D-4339-ABF0-6D068731879D}"/>
                </a:ext>
              </a:extLst>
            </p:cNvPr>
            <p:cNvPicPr>
              <a:picLocks noChangeAspect="1"/>
            </p:cNvPicPr>
            <p:nvPr/>
          </p:nvPicPr>
          <p:blipFill>
            <a:blip r:embed="rId3"/>
            <a:stretch>
              <a:fillRect/>
            </a:stretch>
          </p:blipFill>
          <p:spPr>
            <a:xfrm>
              <a:off x="1539472" y="2817095"/>
              <a:ext cx="4953000" cy="3718560"/>
            </a:xfrm>
            <a:prstGeom prst="rect">
              <a:avLst/>
            </a:prstGeom>
          </p:spPr>
        </p:pic>
        <p:sp>
          <p:nvSpPr>
            <p:cNvPr id="3" name="楕円 2">
              <a:extLst>
                <a:ext uri="{FF2B5EF4-FFF2-40B4-BE49-F238E27FC236}">
                  <a16:creationId xmlns:a16="http://schemas.microsoft.com/office/drawing/2014/main" id="{1B80CF3E-A7B3-4817-9B60-C8EB40F7DD13}"/>
                </a:ext>
              </a:extLst>
            </p:cNvPr>
            <p:cNvSpPr>
              <a:spLocks noChangeAspect="1"/>
            </p:cNvSpPr>
            <p:nvPr/>
          </p:nvSpPr>
          <p:spPr>
            <a:xfrm>
              <a:off x="1312365" y="5582993"/>
              <a:ext cx="2186199"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楕円 12">
              <a:extLst>
                <a:ext uri="{FF2B5EF4-FFF2-40B4-BE49-F238E27FC236}">
                  <a16:creationId xmlns:a16="http://schemas.microsoft.com/office/drawing/2014/main" id="{107BB428-F7D1-4694-BC53-7A809C7A0D77}"/>
                </a:ext>
              </a:extLst>
            </p:cNvPr>
            <p:cNvSpPr>
              <a:spLocks noChangeAspect="1"/>
            </p:cNvSpPr>
            <p:nvPr/>
          </p:nvSpPr>
          <p:spPr>
            <a:xfrm>
              <a:off x="3373713" y="2822720"/>
              <a:ext cx="1284517" cy="733963"/>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 name="楕円 15">
              <a:extLst>
                <a:ext uri="{FF2B5EF4-FFF2-40B4-BE49-F238E27FC236}">
                  <a16:creationId xmlns:a16="http://schemas.microsoft.com/office/drawing/2014/main" id="{F02228D1-DE62-4A0E-832F-3101508CC870}"/>
                </a:ext>
              </a:extLst>
            </p:cNvPr>
            <p:cNvSpPr>
              <a:spLocks noChangeAspect="1"/>
            </p:cNvSpPr>
            <p:nvPr/>
          </p:nvSpPr>
          <p:spPr>
            <a:xfrm rot="1388136">
              <a:off x="2879708" y="4565929"/>
              <a:ext cx="1166427"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 name="楕円 19">
              <a:extLst>
                <a:ext uri="{FF2B5EF4-FFF2-40B4-BE49-F238E27FC236}">
                  <a16:creationId xmlns:a16="http://schemas.microsoft.com/office/drawing/2014/main" id="{33D228CF-D792-47F8-8878-F7E164FB7002}"/>
                </a:ext>
              </a:extLst>
            </p:cNvPr>
            <p:cNvSpPr>
              <a:spLocks noChangeAspect="1"/>
            </p:cNvSpPr>
            <p:nvPr/>
          </p:nvSpPr>
          <p:spPr>
            <a:xfrm>
              <a:off x="4022979" y="5552349"/>
              <a:ext cx="1180355"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フリーフォーム: 図形 4">
              <a:extLst>
                <a:ext uri="{FF2B5EF4-FFF2-40B4-BE49-F238E27FC236}">
                  <a16:creationId xmlns:a16="http://schemas.microsoft.com/office/drawing/2014/main" id="{F3F04FD1-F58D-4E71-AFDA-75A08FE6CFF9}"/>
                </a:ext>
              </a:extLst>
            </p:cNvPr>
            <p:cNvSpPr/>
            <p:nvPr/>
          </p:nvSpPr>
          <p:spPr>
            <a:xfrm>
              <a:off x="2911833" y="3283723"/>
              <a:ext cx="2077031" cy="2581836"/>
            </a:xfrm>
            <a:custGeom>
              <a:avLst/>
              <a:gdLst>
                <a:gd name="connsiteX0" fmla="*/ 237473 w 2077031"/>
                <a:gd name="connsiteY0" fmla="*/ 613186 h 2581836"/>
                <a:gd name="connsiteX1" fmla="*/ 291261 w 2077031"/>
                <a:gd name="connsiteY1" fmla="*/ 591671 h 2581836"/>
                <a:gd name="connsiteX2" fmla="*/ 312776 w 2077031"/>
                <a:gd name="connsiteY2" fmla="*/ 559398 h 2581836"/>
                <a:gd name="connsiteX3" fmla="*/ 377322 w 2077031"/>
                <a:gd name="connsiteY3" fmla="*/ 537883 h 2581836"/>
                <a:gd name="connsiteX4" fmla="*/ 409595 w 2077031"/>
                <a:gd name="connsiteY4" fmla="*/ 527125 h 2581836"/>
                <a:gd name="connsiteX5" fmla="*/ 474141 w 2077031"/>
                <a:gd name="connsiteY5" fmla="*/ 494852 h 2581836"/>
                <a:gd name="connsiteX6" fmla="*/ 538687 w 2077031"/>
                <a:gd name="connsiteY6" fmla="*/ 473337 h 2581836"/>
                <a:gd name="connsiteX7" fmla="*/ 570960 w 2077031"/>
                <a:gd name="connsiteY7" fmla="*/ 451822 h 2581836"/>
                <a:gd name="connsiteX8" fmla="*/ 592475 w 2077031"/>
                <a:gd name="connsiteY8" fmla="*/ 430306 h 2581836"/>
                <a:gd name="connsiteX9" fmla="*/ 624748 w 2077031"/>
                <a:gd name="connsiteY9" fmla="*/ 419549 h 2581836"/>
                <a:gd name="connsiteX10" fmla="*/ 667779 w 2077031"/>
                <a:gd name="connsiteY10" fmla="*/ 376518 h 2581836"/>
                <a:gd name="connsiteX11" fmla="*/ 732325 w 2077031"/>
                <a:gd name="connsiteY11" fmla="*/ 344245 h 2581836"/>
                <a:gd name="connsiteX12" fmla="*/ 764598 w 2077031"/>
                <a:gd name="connsiteY12" fmla="*/ 311972 h 2581836"/>
                <a:gd name="connsiteX13" fmla="*/ 861416 w 2077031"/>
                <a:gd name="connsiteY13" fmla="*/ 258184 h 2581836"/>
                <a:gd name="connsiteX14" fmla="*/ 904447 w 2077031"/>
                <a:gd name="connsiteY14" fmla="*/ 215153 h 2581836"/>
                <a:gd name="connsiteX15" fmla="*/ 936720 w 2077031"/>
                <a:gd name="connsiteY15" fmla="*/ 182880 h 2581836"/>
                <a:gd name="connsiteX16" fmla="*/ 968993 w 2077031"/>
                <a:gd name="connsiteY16" fmla="*/ 161365 h 2581836"/>
                <a:gd name="connsiteX17" fmla="*/ 1001266 w 2077031"/>
                <a:gd name="connsiteY17" fmla="*/ 129092 h 2581836"/>
                <a:gd name="connsiteX18" fmla="*/ 1065812 w 2077031"/>
                <a:gd name="connsiteY18" fmla="*/ 107577 h 2581836"/>
                <a:gd name="connsiteX19" fmla="*/ 1098085 w 2077031"/>
                <a:gd name="connsiteY19" fmla="*/ 96819 h 2581836"/>
                <a:gd name="connsiteX20" fmla="*/ 1194903 w 2077031"/>
                <a:gd name="connsiteY20" fmla="*/ 43031 h 2581836"/>
                <a:gd name="connsiteX21" fmla="*/ 1216419 w 2077031"/>
                <a:gd name="connsiteY21" fmla="*/ 21516 h 2581836"/>
                <a:gd name="connsiteX22" fmla="*/ 1259449 w 2077031"/>
                <a:gd name="connsiteY22" fmla="*/ 10758 h 2581836"/>
                <a:gd name="connsiteX23" fmla="*/ 1291722 w 2077031"/>
                <a:gd name="connsiteY23" fmla="*/ 0 h 2581836"/>
                <a:gd name="connsiteX24" fmla="*/ 1453087 w 2077031"/>
                <a:gd name="connsiteY24" fmla="*/ 21516 h 2581836"/>
                <a:gd name="connsiteX25" fmla="*/ 1517633 w 2077031"/>
                <a:gd name="connsiteY25" fmla="*/ 43031 h 2581836"/>
                <a:gd name="connsiteX26" fmla="*/ 1614452 w 2077031"/>
                <a:gd name="connsiteY26" fmla="*/ 86062 h 2581836"/>
                <a:gd name="connsiteX27" fmla="*/ 1646725 w 2077031"/>
                <a:gd name="connsiteY27" fmla="*/ 96819 h 2581836"/>
                <a:gd name="connsiteX28" fmla="*/ 1678998 w 2077031"/>
                <a:gd name="connsiteY28" fmla="*/ 118334 h 2581836"/>
                <a:gd name="connsiteX29" fmla="*/ 1700513 w 2077031"/>
                <a:gd name="connsiteY29" fmla="*/ 139850 h 2581836"/>
                <a:gd name="connsiteX30" fmla="*/ 1765059 w 2077031"/>
                <a:gd name="connsiteY30" fmla="*/ 182880 h 2581836"/>
                <a:gd name="connsiteX31" fmla="*/ 1818847 w 2077031"/>
                <a:gd name="connsiteY31" fmla="*/ 225911 h 2581836"/>
                <a:gd name="connsiteX32" fmla="*/ 1894151 w 2077031"/>
                <a:gd name="connsiteY32" fmla="*/ 333487 h 2581836"/>
                <a:gd name="connsiteX33" fmla="*/ 1915666 w 2077031"/>
                <a:gd name="connsiteY33" fmla="*/ 365760 h 2581836"/>
                <a:gd name="connsiteX34" fmla="*/ 1980212 w 2077031"/>
                <a:gd name="connsiteY34" fmla="*/ 387276 h 2581836"/>
                <a:gd name="connsiteX35" fmla="*/ 2001727 w 2077031"/>
                <a:gd name="connsiteY35" fmla="*/ 451822 h 2581836"/>
                <a:gd name="connsiteX36" fmla="*/ 2012485 w 2077031"/>
                <a:gd name="connsiteY36" fmla="*/ 537883 h 2581836"/>
                <a:gd name="connsiteX37" fmla="*/ 2034000 w 2077031"/>
                <a:gd name="connsiteY37" fmla="*/ 634702 h 2581836"/>
                <a:gd name="connsiteX38" fmla="*/ 2044758 w 2077031"/>
                <a:gd name="connsiteY38" fmla="*/ 1140311 h 2581836"/>
                <a:gd name="connsiteX39" fmla="*/ 2055515 w 2077031"/>
                <a:gd name="connsiteY39" fmla="*/ 1172584 h 2581836"/>
                <a:gd name="connsiteX40" fmla="*/ 2077031 w 2077031"/>
                <a:gd name="connsiteY40" fmla="*/ 1204857 h 2581836"/>
                <a:gd name="connsiteX41" fmla="*/ 1980212 w 2077031"/>
                <a:gd name="connsiteY41" fmla="*/ 1237130 h 2581836"/>
                <a:gd name="connsiteX42" fmla="*/ 1969454 w 2077031"/>
                <a:gd name="connsiteY42" fmla="*/ 1269403 h 2581836"/>
                <a:gd name="connsiteX43" fmla="*/ 1990969 w 2077031"/>
                <a:gd name="connsiteY43" fmla="*/ 1538344 h 2581836"/>
                <a:gd name="connsiteX44" fmla="*/ 2001727 w 2077031"/>
                <a:gd name="connsiteY44" fmla="*/ 1570617 h 2581836"/>
                <a:gd name="connsiteX45" fmla="*/ 1990969 w 2077031"/>
                <a:gd name="connsiteY45" fmla="*/ 1764254 h 2581836"/>
                <a:gd name="connsiteX46" fmla="*/ 1980212 w 2077031"/>
                <a:gd name="connsiteY46" fmla="*/ 1796527 h 2581836"/>
                <a:gd name="connsiteX47" fmla="*/ 1947939 w 2077031"/>
                <a:gd name="connsiteY47" fmla="*/ 1828800 h 2581836"/>
                <a:gd name="connsiteX48" fmla="*/ 1937181 w 2077031"/>
                <a:gd name="connsiteY48" fmla="*/ 1861073 h 2581836"/>
                <a:gd name="connsiteX49" fmla="*/ 1904908 w 2077031"/>
                <a:gd name="connsiteY49" fmla="*/ 1925619 h 2581836"/>
                <a:gd name="connsiteX50" fmla="*/ 1883393 w 2077031"/>
                <a:gd name="connsiteY50" fmla="*/ 2011680 h 2581836"/>
                <a:gd name="connsiteX51" fmla="*/ 1861878 w 2077031"/>
                <a:gd name="connsiteY51" fmla="*/ 2043953 h 2581836"/>
                <a:gd name="connsiteX52" fmla="*/ 1775816 w 2077031"/>
                <a:gd name="connsiteY52" fmla="*/ 2065469 h 2581836"/>
                <a:gd name="connsiteX53" fmla="*/ 1625209 w 2077031"/>
                <a:gd name="connsiteY53" fmla="*/ 2086984 h 2581836"/>
                <a:gd name="connsiteX54" fmla="*/ 1592936 w 2077031"/>
                <a:gd name="connsiteY54" fmla="*/ 2108499 h 2581836"/>
                <a:gd name="connsiteX55" fmla="*/ 1571421 w 2077031"/>
                <a:gd name="connsiteY55" fmla="*/ 2140772 h 2581836"/>
                <a:gd name="connsiteX56" fmla="*/ 1356268 w 2077031"/>
                <a:gd name="connsiteY56" fmla="*/ 2151530 h 2581836"/>
                <a:gd name="connsiteX57" fmla="*/ 1291722 w 2077031"/>
                <a:gd name="connsiteY57" fmla="*/ 2205318 h 2581836"/>
                <a:gd name="connsiteX58" fmla="*/ 1259449 w 2077031"/>
                <a:gd name="connsiteY58" fmla="*/ 2237591 h 2581836"/>
                <a:gd name="connsiteX59" fmla="*/ 1205661 w 2077031"/>
                <a:gd name="connsiteY59" fmla="*/ 2280622 h 2581836"/>
                <a:gd name="connsiteX60" fmla="*/ 1205661 w 2077031"/>
                <a:gd name="connsiteY60" fmla="*/ 2355925 h 2581836"/>
                <a:gd name="connsiteX61" fmla="*/ 1237934 w 2077031"/>
                <a:gd name="connsiteY61" fmla="*/ 2377440 h 2581836"/>
                <a:gd name="connsiteX62" fmla="*/ 1259449 w 2077031"/>
                <a:gd name="connsiteY62" fmla="*/ 2345167 h 2581836"/>
                <a:gd name="connsiteX63" fmla="*/ 1065812 w 2077031"/>
                <a:gd name="connsiteY63" fmla="*/ 2355925 h 2581836"/>
                <a:gd name="connsiteX64" fmla="*/ 1055054 w 2077031"/>
                <a:gd name="connsiteY64" fmla="*/ 2463502 h 2581836"/>
                <a:gd name="connsiteX65" fmla="*/ 1022781 w 2077031"/>
                <a:gd name="connsiteY65" fmla="*/ 2485017 h 2581836"/>
                <a:gd name="connsiteX66" fmla="*/ 925962 w 2077031"/>
                <a:gd name="connsiteY66" fmla="*/ 2560320 h 2581836"/>
                <a:gd name="connsiteX67" fmla="*/ 861416 w 2077031"/>
                <a:gd name="connsiteY67" fmla="*/ 2581836 h 2581836"/>
                <a:gd name="connsiteX68" fmla="*/ 700052 w 2077031"/>
                <a:gd name="connsiteY68" fmla="*/ 2571078 h 2581836"/>
                <a:gd name="connsiteX69" fmla="*/ 646263 w 2077031"/>
                <a:gd name="connsiteY69" fmla="*/ 2517290 h 2581836"/>
                <a:gd name="connsiteX70" fmla="*/ 603233 w 2077031"/>
                <a:gd name="connsiteY70" fmla="*/ 2441986 h 2581836"/>
                <a:gd name="connsiteX71" fmla="*/ 570960 w 2077031"/>
                <a:gd name="connsiteY71" fmla="*/ 2409713 h 2581836"/>
                <a:gd name="connsiteX72" fmla="*/ 538687 w 2077031"/>
                <a:gd name="connsiteY72" fmla="*/ 2398956 h 2581836"/>
                <a:gd name="connsiteX73" fmla="*/ 226715 w 2077031"/>
                <a:gd name="connsiteY73" fmla="*/ 2377440 h 2581836"/>
                <a:gd name="connsiteX74" fmla="*/ 172927 w 2077031"/>
                <a:gd name="connsiteY74" fmla="*/ 2302137 h 2581836"/>
                <a:gd name="connsiteX75" fmla="*/ 151412 w 2077031"/>
                <a:gd name="connsiteY75" fmla="*/ 2237591 h 2581836"/>
                <a:gd name="connsiteX76" fmla="*/ 119139 w 2077031"/>
                <a:gd name="connsiteY76" fmla="*/ 2173045 h 2581836"/>
                <a:gd name="connsiteX77" fmla="*/ 86866 w 2077031"/>
                <a:gd name="connsiteY77" fmla="*/ 2162287 h 2581836"/>
                <a:gd name="connsiteX78" fmla="*/ 22320 w 2077031"/>
                <a:gd name="connsiteY78" fmla="*/ 2119257 h 2581836"/>
                <a:gd name="connsiteX79" fmla="*/ 22320 w 2077031"/>
                <a:gd name="connsiteY79" fmla="*/ 2033196 h 2581836"/>
                <a:gd name="connsiteX80" fmla="*/ 86866 w 2077031"/>
                <a:gd name="connsiteY80" fmla="*/ 1990165 h 2581836"/>
                <a:gd name="connsiteX81" fmla="*/ 119139 w 2077031"/>
                <a:gd name="connsiteY81" fmla="*/ 1957892 h 2581836"/>
                <a:gd name="connsiteX82" fmla="*/ 140654 w 2077031"/>
                <a:gd name="connsiteY82" fmla="*/ 1925619 h 2581836"/>
                <a:gd name="connsiteX83" fmla="*/ 172927 w 2077031"/>
                <a:gd name="connsiteY83" fmla="*/ 1914862 h 2581836"/>
                <a:gd name="connsiteX84" fmla="*/ 183685 w 2077031"/>
                <a:gd name="connsiteY84" fmla="*/ 1775012 h 2581836"/>
                <a:gd name="connsiteX85" fmla="*/ 205200 w 2077031"/>
                <a:gd name="connsiteY85" fmla="*/ 1688951 h 2581836"/>
                <a:gd name="connsiteX86" fmla="*/ 237473 w 2077031"/>
                <a:gd name="connsiteY86" fmla="*/ 1667436 h 2581836"/>
                <a:gd name="connsiteX87" fmla="*/ 258988 w 2077031"/>
                <a:gd name="connsiteY87" fmla="*/ 1645920 h 2581836"/>
                <a:gd name="connsiteX88" fmla="*/ 302019 w 2077031"/>
                <a:gd name="connsiteY88" fmla="*/ 1635163 h 2581836"/>
                <a:gd name="connsiteX89" fmla="*/ 334292 w 2077031"/>
                <a:gd name="connsiteY89" fmla="*/ 1624405 h 2581836"/>
                <a:gd name="connsiteX90" fmla="*/ 302019 w 2077031"/>
                <a:gd name="connsiteY90" fmla="*/ 1602890 h 2581836"/>
                <a:gd name="connsiteX91" fmla="*/ 269746 w 2077031"/>
                <a:gd name="connsiteY91" fmla="*/ 1592132 h 2581836"/>
                <a:gd name="connsiteX92" fmla="*/ 205200 w 2077031"/>
                <a:gd name="connsiteY92" fmla="*/ 1549102 h 2581836"/>
                <a:gd name="connsiteX93" fmla="*/ 194442 w 2077031"/>
                <a:gd name="connsiteY93" fmla="*/ 1516829 h 2581836"/>
                <a:gd name="connsiteX94" fmla="*/ 140654 w 2077031"/>
                <a:gd name="connsiteY94" fmla="*/ 1473798 h 2581836"/>
                <a:gd name="connsiteX95" fmla="*/ 76108 w 2077031"/>
                <a:gd name="connsiteY95" fmla="*/ 1452283 h 2581836"/>
                <a:gd name="connsiteX96" fmla="*/ 43835 w 2077031"/>
                <a:gd name="connsiteY96" fmla="*/ 1430767 h 2581836"/>
                <a:gd name="connsiteX97" fmla="*/ 11562 w 2077031"/>
                <a:gd name="connsiteY97" fmla="*/ 1420010 h 2581836"/>
                <a:gd name="connsiteX98" fmla="*/ 805 w 2077031"/>
                <a:gd name="connsiteY98" fmla="*/ 1387737 h 2581836"/>
                <a:gd name="connsiteX99" fmla="*/ 22320 w 2077031"/>
                <a:gd name="connsiteY99" fmla="*/ 1161826 h 2581836"/>
                <a:gd name="connsiteX100" fmla="*/ 43835 w 2077031"/>
                <a:gd name="connsiteY100" fmla="*/ 1129553 h 2581836"/>
                <a:gd name="connsiteX101" fmla="*/ 54593 w 2077031"/>
                <a:gd name="connsiteY101" fmla="*/ 677732 h 2581836"/>
                <a:gd name="connsiteX102" fmla="*/ 140654 w 2077031"/>
                <a:gd name="connsiteY102" fmla="*/ 645459 h 2581836"/>
                <a:gd name="connsiteX103" fmla="*/ 205200 w 2077031"/>
                <a:gd name="connsiteY103" fmla="*/ 623944 h 2581836"/>
                <a:gd name="connsiteX104" fmla="*/ 237473 w 2077031"/>
                <a:gd name="connsiteY104" fmla="*/ 602429 h 2581836"/>
                <a:gd name="connsiteX105" fmla="*/ 258988 w 2077031"/>
                <a:gd name="connsiteY105" fmla="*/ 580913 h 2581836"/>
                <a:gd name="connsiteX106" fmla="*/ 291261 w 2077031"/>
                <a:gd name="connsiteY106" fmla="*/ 570156 h 2581836"/>
                <a:gd name="connsiteX107" fmla="*/ 345049 w 2077031"/>
                <a:gd name="connsiteY107" fmla="*/ 537883 h 2581836"/>
                <a:gd name="connsiteX108" fmla="*/ 398838 w 2077031"/>
                <a:gd name="connsiteY108" fmla="*/ 505610 h 2581836"/>
                <a:gd name="connsiteX109" fmla="*/ 452626 w 2077031"/>
                <a:gd name="connsiteY109" fmla="*/ 473337 h 2581836"/>
                <a:gd name="connsiteX110" fmla="*/ 484899 w 2077031"/>
                <a:gd name="connsiteY110" fmla="*/ 441064 h 2581836"/>
                <a:gd name="connsiteX111" fmla="*/ 517172 w 2077031"/>
                <a:gd name="connsiteY111" fmla="*/ 430306 h 2581836"/>
                <a:gd name="connsiteX112" fmla="*/ 689294 w 2077031"/>
                <a:gd name="connsiteY112" fmla="*/ 419549 h 2581836"/>
                <a:gd name="connsiteX113" fmla="*/ 710809 w 2077031"/>
                <a:gd name="connsiteY113" fmla="*/ 398033 h 2581836"/>
                <a:gd name="connsiteX114" fmla="*/ 764598 w 2077031"/>
                <a:gd name="connsiteY114" fmla="*/ 365760 h 2581836"/>
                <a:gd name="connsiteX115" fmla="*/ 839901 w 2077031"/>
                <a:gd name="connsiteY115" fmla="*/ 290457 h 2581836"/>
                <a:gd name="connsiteX116" fmla="*/ 882932 w 2077031"/>
                <a:gd name="connsiteY116" fmla="*/ 247426 h 25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077031" h="2581836">
                  <a:moveTo>
                    <a:pt x="237473" y="613186"/>
                  </a:moveTo>
                  <a:cubicBezTo>
                    <a:pt x="255402" y="606014"/>
                    <a:pt x="275547" y="602895"/>
                    <a:pt x="291261" y="591671"/>
                  </a:cubicBezTo>
                  <a:cubicBezTo>
                    <a:pt x="301782" y="584156"/>
                    <a:pt x="301812" y="566250"/>
                    <a:pt x="312776" y="559398"/>
                  </a:cubicBezTo>
                  <a:cubicBezTo>
                    <a:pt x="332008" y="547378"/>
                    <a:pt x="355807" y="545055"/>
                    <a:pt x="377322" y="537883"/>
                  </a:cubicBezTo>
                  <a:lnTo>
                    <a:pt x="409595" y="527125"/>
                  </a:lnTo>
                  <a:cubicBezTo>
                    <a:pt x="444156" y="492566"/>
                    <a:pt x="417495" y="511846"/>
                    <a:pt x="474141" y="494852"/>
                  </a:cubicBezTo>
                  <a:cubicBezTo>
                    <a:pt x="495864" y="488335"/>
                    <a:pt x="538687" y="473337"/>
                    <a:pt x="538687" y="473337"/>
                  </a:cubicBezTo>
                  <a:cubicBezTo>
                    <a:pt x="549445" y="466165"/>
                    <a:pt x="560864" y="459899"/>
                    <a:pt x="570960" y="451822"/>
                  </a:cubicBezTo>
                  <a:cubicBezTo>
                    <a:pt x="578880" y="445486"/>
                    <a:pt x="583778" y="435524"/>
                    <a:pt x="592475" y="430306"/>
                  </a:cubicBezTo>
                  <a:cubicBezTo>
                    <a:pt x="602199" y="424472"/>
                    <a:pt x="613990" y="423135"/>
                    <a:pt x="624748" y="419549"/>
                  </a:cubicBezTo>
                  <a:cubicBezTo>
                    <a:pt x="639092" y="405205"/>
                    <a:pt x="648535" y="382933"/>
                    <a:pt x="667779" y="376518"/>
                  </a:cubicBezTo>
                  <a:cubicBezTo>
                    <a:pt x="700123" y="365736"/>
                    <a:pt x="704520" y="367415"/>
                    <a:pt x="732325" y="344245"/>
                  </a:cubicBezTo>
                  <a:cubicBezTo>
                    <a:pt x="744012" y="334506"/>
                    <a:pt x="752589" y="321312"/>
                    <a:pt x="764598" y="311972"/>
                  </a:cubicBezTo>
                  <a:cubicBezTo>
                    <a:pt x="820083" y="268817"/>
                    <a:pt x="812723" y="274415"/>
                    <a:pt x="861416" y="258184"/>
                  </a:cubicBezTo>
                  <a:lnTo>
                    <a:pt x="904447" y="215153"/>
                  </a:lnTo>
                  <a:cubicBezTo>
                    <a:pt x="915205" y="204395"/>
                    <a:pt x="924061" y="191319"/>
                    <a:pt x="936720" y="182880"/>
                  </a:cubicBezTo>
                  <a:cubicBezTo>
                    <a:pt x="947478" y="175708"/>
                    <a:pt x="959061" y="169642"/>
                    <a:pt x="968993" y="161365"/>
                  </a:cubicBezTo>
                  <a:cubicBezTo>
                    <a:pt x="980680" y="151626"/>
                    <a:pt x="987967" y="136480"/>
                    <a:pt x="1001266" y="129092"/>
                  </a:cubicBezTo>
                  <a:cubicBezTo>
                    <a:pt x="1021091" y="118078"/>
                    <a:pt x="1044297" y="114749"/>
                    <a:pt x="1065812" y="107577"/>
                  </a:cubicBezTo>
                  <a:cubicBezTo>
                    <a:pt x="1076570" y="103991"/>
                    <a:pt x="1088650" y="103109"/>
                    <a:pt x="1098085" y="96819"/>
                  </a:cubicBezTo>
                  <a:cubicBezTo>
                    <a:pt x="1172066" y="47499"/>
                    <a:pt x="1138100" y="61967"/>
                    <a:pt x="1194903" y="43031"/>
                  </a:cubicBezTo>
                  <a:cubicBezTo>
                    <a:pt x="1202075" y="35859"/>
                    <a:pt x="1207347" y="26052"/>
                    <a:pt x="1216419" y="21516"/>
                  </a:cubicBezTo>
                  <a:cubicBezTo>
                    <a:pt x="1229643" y="14904"/>
                    <a:pt x="1245233" y="14820"/>
                    <a:pt x="1259449" y="10758"/>
                  </a:cubicBezTo>
                  <a:cubicBezTo>
                    <a:pt x="1270352" y="7643"/>
                    <a:pt x="1280964" y="3586"/>
                    <a:pt x="1291722" y="0"/>
                  </a:cubicBezTo>
                  <a:cubicBezTo>
                    <a:pt x="1372606" y="7353"/>
                    <a:pt x="1391108" y="2922"/>
                    <a:pt x="1453087" y="21516"/>
                  </a:cubicBezTo>
                  <a:cubicBezTo>
                    <a:pt x="1474810" y="28033"/>
                    <a:pt x="1498763" y="30451"/>
                    <a:pt x="1517633" y="43031"/>
                  </a:cubicBezTo>
                  <a:cubicBezTo>
                    <a:pt x="1568775" y="77125"/>
                    <a:pt x="1537643" y="60459"/>
                    <a:pt x="1614452" y="86062"/>
                  </a:cubicBezTo>
                  <a:lnTo>
                    <a:pt x="1646725" y="96819"/>
                  </a:lnTo>
                  <a:cubicBezTo>
                    <a:pt x="1657483" y="103991"/>
                    <a:pt x="1668902" y="110257"/>
                    <a:pt x="1678998" y="118334"/>
                  </a:cubicBezTo>
                  <a:cubicBezTo>
                    <a:pt x="1686918" y="124670"/>
                    <a:pt x="1692399" y="133764"/>
                    <a:pt x="1700513" y="139850"/>
                  </a:cubicBezTo>
                  <a:cubicBezTo>
                    <a:pt x="1721199" y="155365"/>
                    <a:pt x="1746775" y="164595"/>
                    <a:pt x="1765059" y="182880"/>
                  </a:cubicBezTo>
                  <a:cubicBezTo>
                    <a:pt x="1795716" y="213538"/>
                    <a:pt x="1778135" y="198770"/>
                    <a:pt x="1818847" y="225911"/>
                  </a:cubicBezTo>
                  <a:cubicBezTo>
                    <a:pt x="1917787" y="374319"/>
                    <a:pt x="1814494" y="221967"/>
                    <a:pt x="1894151" y="333487"/>
                  </a:cubicBezTo>
                  <a:cubicBezTo>
                    <a:pt x="1901666" y="344008"/>
                    <a:pt x="1904702" y="358908"/>
                    <a:pt x="1915666" y="365760"/>
                  </a:cubicBezTo>
                  <a:cubicBezTo>
                    <a:pt x="1934898" y="377780"/>
                    <a:pt x="1980212" y="387276"/>
                    <a:pt x="1980212" y="387276"/>
                  </a:cubicBezTo>
                  <a:cubicBezTo>
                    <a:pt x="1987384" y="408791"/>
                    <a:pt x="1998914" y="429318"/>
                    <a:pt x="2001727" y="451822"/>
                  </a:cubicBezTo>
                  <a:cubicBezTo>
                    <a:pt x="2005313" y="480509"/>
                    <a:pt x="2008089" y="509309"/>
                    <a:pt x="2012485" y="537883"/>
                  </a:cubicBezTo>
                  <a:cubicBezTo>
                    <a:pt x="2017949" y="573401"/>
                    <a:pt x="2025432" y="600430"/>
                    <a:pt x="2034000" y="634702"/>
                  </a:cubicBezTo>
                  <a:cubicBezTo>
                    <a:pt x="2037586" y="803238"/>
                    <a:pt x="2038020" y="971871"/>
                    <a:pt x="2044758" y="1140311"/>
                  </a:cubicBezTo>
                  <a:cubicBezTo>
                    <a:pt x="2045211" y="1151641"/>
                    <a:pt x="2050444" y="1162442"/>
                    <a:pt x="2055515" y="1172584"/>
                  </a:cubicBezTo>
                  <a:cubicBezTo>
                    <a:pt x="2061297" y="1184148"/>
                    <a:pt x="2069859" y="1194099"/>
                    <a:pt x="2077031" y="1204857"/>
                  </a:cubicBezTo>
                  <a:cubicBezTo>
                    <a:pt x="2013198" y="1268687"/>
                    <a:pt x="2126522" y="1163974"/>
                    <a:pt x="1980212" y="1237130"/>
                  </a:cubicBezTo>
                  <a:cubicBezTo>
                    <a:pt x="1970070" y="1242201"/>
                    <a:pt x="1973040" y="1258645"/>
                    <a:pt x="1969454" y="1269403"/>
                  </a:cubicBezTo>
                  <a:cubicBezTo>
                    <a:pt x="1973812" y="1347841"/>
                    <a:pt x="1974132" y="1454160"/>
                    <a:pt x="1990969" y="1538344"/>
                  </a:cubicBezTo>
                  <a:cubicBezTo>
                    <a:pt x="1993193" y="1549463"/>
                    <a:pt x="1998141" y="1559859"/>
                    <a:pt x="2001727" y="1570617"/>
                  </a:cubicBezTo>
                  <a:cubicBezTo>
                    <a:pt x="1998141" y="1635163"/>
                    <a:pt x="1997098" y="1699900"/>
                    <a:pt x="1990969" y="1764254"/>
                  </a:cubicBezTo>
                  <a:cubicBezTo>
                    <a:pt x="1989894" y="1775542"/>
                    <a:pt x="1986502" y="1787092"/>
                    <a:pt x="1980212" y="1796527"/>
                  </a:cubicBezTo>
                  <a:cubicBezTo>
                    <a:pt x="1971773" y="1809186"/>
                    <a:pt x="1958697" y="1818042"/>
                    <a:pt x="1947939" y="1828800"/>
                  </a:cubicBezTo>
                  <a:cubicBezTo>
                    <a:pt x="1944353" y="1839558"/>
                    <a:pt x="1942252" y="1850931"/>
                    <a:pt x="1937181" y="1861073"/>
                  </a:cubicBezTo>
                  <a:cubicBezTo>
                    <a:pt x="1910890" y="1913655"/>
                    <a:pt x="1918427" y="1871543"/>
                    <a:pt x="1904908" y="1925619"/>
                  </a:cubicBezTo>
                  <a:cubicBezTo>
                    <a:pt x="1898769" y="1950176"/>
                    <a:pt x="1895690" y="1987086"/>
                    <a:pt x="1883393" y="2011680"/>
                  </a:cubicBezTo>
                  <a:cubicBezTo>
                    <a:pt x="1877611" y="2023244"/>
                    <a:pt x="1871974" y="2035876"/>
                    <a:pt x="1861878" y="2043953"/>
                  </a:cubicBezTo>
                  <a:cubicBezTo>
                    <a:pt x="1850996" y="2052659"/>
                    <a:pt x="1778262" y="2065120"/>
                    <a:pt x="1775816" y="2065469"/>
                  </a:cubicBezTo>
                  <a:cubicBezTo>
                    <a:pt x="1596940" y="2091022"/>
                    <a:pt x="1746813" y="2062663"/>
                    <a:pt x="1625209" y="2086984"/>
                  </a:cubicBezTo>
                  <a:cubicBezTo>
                    <a:pt x="1614451" y="2094156"/>
                    <a:pt x="1602078" y="2099357"/>
                    <a:pt x="1592936" y="2108499"/>
                  </a:cubicBezTo>
                  <a:cubicBezTo>
                    <a:pt x="1583794" y="2117641"/>
                    <a:pt x="1584141" y="2138459"/>
                    <a:pt x="1571421" y="2140772"/>
                  </a:cubicBezTo>
                  <a:cubicBezTo>
                    <a:pt x="1500772" y="2153617"/>
                    <a:pt x="1427986" y="2147944"/>
                    <a:pt x="1356268" y="2151530"/>
                  </a:cubicBezTo>
                  <a:cubicBezTo>
                    <a:pt x="1261982" y="2245816"/>
                    <a:pt x="1381585" y="2130433"/>
                    <a:pt x="1291722" y="2205318"/>
                  </a:cubicBezTo>
                  <a:cubicBezTo>
                    <a:pt x="1280035" y="2215057"/>
                    <a:pt x="1271136" y="2227852"/>
                    <a:pt x="1259449" y="2237591"/>
                  </a:cubicBezTo>
                  <a:cubicBezTo>
                    <a:pt x="1178036" y="2305435"/>
                    <a:pt x="1268247" y="2218033"/>
                    <a:pt x="1205661" y="2280622"/>
                  </a:cubicBezTo>
                  <a:cubicBezTo>
                    <a:pt x="1195983" y="2309655"/>
                    <a:pt x="1184648" y="2324406"/>
                    <a:pt x="1205661" y="2355925"/>
                  </a:cubicBezTo>
                  <a:cubicBezTo>
                    <a:pt x="1212833" y="2366683"/>
                    <a:pt x="1227176" y="2370268"/>
                    <a:pt x="1237934" y="2377440"/>
                  </a:cubicBezTo>
                  <a:cubicBezTo>
                    <a:pt x="1245106" y="2366682"/>
                    <a:pt x="1272278" y="2346771"/>
                    <a:pt x="1259449" y="2345167"/>
                  </a:cubicBezTo>
                  <a:cubicBezTo>
                    <a:pt x="1195303" y="2337149"/>
                    <a:pt x="1121758" y="2323535"/>
                    <a:pt x="1065812" y="2355925"/>
                  </a:cubicBezTo>
                  <a:cubicBezTo>
                    <a:pt x="1034624" y="2373981"/>
                    <a:pt x="1066450" y="2429314"/>
                    <a:pt x="1055054" y="2463502"/>
                  </a:cubicBezTo>
                  <a:cubicBezTo>
                    <a:pt x="1050965" y="2475768"/>
                    <a:pt x="1032713" y="2476740"/>
                    <a:pt x="1022781" y="2485017"/>
                  </a:cubicBezTo>
                  <a:cubicBezTo>
                    <a:pt x="985651" y="2515958"/>
                    <a:pt x="980344" y="2542192"/>
                    <a:pt x="925962" y="2560320"/>
                  </a:cubicBezTo>
                  <a:lnTo>
                    <a:pt x="861416" y="2581836"/>
                  </a:lnTo>
                  <a:cubicBezTo>
                    <a:pt x="807628" y="2578250"/>
                    <a:pt x="751686" y="2586568"/>
                    <a:pt x="700052" y="2571078"/>
                  </a:cubicBezTo>
                  <a:cubicBezTo>
                    <a:pt x="675765" y="2563792"/>
                    <a:pt x="646263" y="2517290"/>
                    <a:pt x="646263" y="2517290"/>
                  </a:cubicBezTo>
                  <a:cubicBezTo>
                    <a:pt x="633111" y="2490985"/>
                    <a:pt x="622239" y="2464794"/>
                    <a:pt x="603233" y="2441986"/>
                  </a:cubicBezTo>
                  <a:cubicBezTo>
                    <a:pt x="593494" y="2430299"/>
                    <a:pt x="583619" y="2418152"/>
                    <a:pt x="570960" y="2409713"/>
                  </a:cubicBezTo>
                  <a:cubicBezTo>
                    <a:pt x="561525" y="2403423"/>
                    <a:pt x="549872" y="2400820"/>
                    <a:pt x="538687" y="2398956"/>
                  </a:cubicBezTo>
                  <a:cubicBezTo>
                    <a:pt x="450583" y="2384272"/>
                    <a:pt x="297204" y="2380965"/>
                    <a:pt x="226715" y="2377440"/>
                  </a:cubicBezTo>
                  <a:cubicBezTo>
                    <a:pt x="192058" y="2342783"/>
                    <a:pt x="191806" y="2349335"/>
                    <a:pt x="172927" y="2302137"/>
                  </a:cubicBezTo>
                  <a:cubicBezTo>
                    <a:pt x="164504" y="2281080"/>
                    <a:pt x="158584" y="2259106"/>
                    <a:pt x="151412" y="2237591"/>
                  </a:cubicBezTo>
                  <a:cubicBezTo>
                    <a:pt x="144326" y="2216332"/>
                    <a:pt x="138096" y="2188211"/>
                    <a:pt x="119139" y="2173045"/>
                  </a:cubicBezTo>
                  <a:cubicBezTo>
                    <a:pt x="110284" y="2165961"/>
                    <a:pt x="96779" y="2167794"/>
                    <a:pt x="86866" y="2162287"/>
                  </a:cubicBezTo>
                  <a:cubicBezTo>
                    <a:pt x="64262" y="2149729"/>
                    <a:pt x="22320" y="2119257"/>
                    <a:pt x="22320" y="2119257"/>
                  </a:cubicBezTo>
                  <a:cubicBezTo>
                    <a:pt x="12757" y="2090570"/>
                    <a:pt x="-1913" y="2064352"/>
                    <a:pt x="22320" y="2033196"/>
                  </a:cubicBezTo>
                  <a:cubicBezTo>
                    <a:pt x="38195" y="2012785"/>
                    <a:pt x="68581" y="2008450"/>
                    <a:pt x="86866" y="1990165"/>
                  </a:cubicBezTo>
                  <a:cubicBezTo>
                    <a:pt x="97624" y="1979407"/>
                    <a:pt x="109400" y="1969579"/>
                    <a:pt x="119139" y="1957892"/>
                  </a:cubicBezTo>
                  <a:cubicBezTo>
                    <a:pt x="127416" y="1947960"/>
                    <a:pt x="130558" y="1933696"/>
                    <a:pt x="140654" y="1925619"/>
                  </a:cubicBezTo>
                  <a:cubicBezTo>
                    <a:pt x="149509" y="1918535"/>
                    <a:pt x="162169" y="1918448"/>
                    <a:pt x="172927" y="1914862"/>
                  </a:cubicBezTo>
                  <a:cubicBezTo>
                    <a:pt x="176513" y="1868245"/>
                    <a:pt x="177073" y="1821296"/>
                    <a:pt x="183685" y="1775012"/>
                  </a:cubicBezTo>
                  <a:cubicBezTo>
                    <a:pt x="187867" y="1745739"/>
                    <a:pt x="180596" y="1705353"/>
                    <a:pt x="205200" y="1688951"/>
                  </a:cubicBezTo>
                  <a:cubicBezTo>
                    <a:pt x="215958" y="1681779"/>
                    <a:pt x="227377" y="1675513"/>
                    <a:pt x="237473" y="1667436"/>
                  </a:cubicBezTo>
                  <a:cubicBezTo>
                    <a:pt x="245393" y="1661100"/>
                    <a:pt x="249916" y="1650456"/>
                    <a:pt x="258988" y="1645920"/>
                  </a:cubicBezTo>
                  <a:cubicBezTo>
                    <a:pt x="272212" y="1639308"/>
                    <a:pt x="287803" y="1639225"/>
                    <a:pt x="302019" y="1635163"/>
                  </a:cubicBezTo>
                  <a:cubicBezTo>
                    <a:pt x="312922" y="1632048"/>
                    <a:pt x="323534" y="1627991"/>
                    <a:pt x="334292" y="1624405"/>
                  </a:cubicBezTo>
                  <a:cubicBezTo>
                    <a:pt x="323534" y="1617233"/>
                    <a:pt x="313583" y="1608672"/>
                    <a:pt x="302019" y="1602890"/>
                  </a:cubicBezTo>
                  <a:cubicBezTo>
                    <a:pt x="291877" y="1597819"/>
                    <a:pt x="279659" y="1597639"/>
                    <a:pt x="269746" y="1592132"/>
                  </a:cubicBezTo>
                  <a:cubicBezTo>
                    <a:pt x="247142" y="1579574"/>
                    <a:pt x="205200" y="1549102"/>
                    <a:pt x="205200" y="1549102"/>
                  </a:cubicBezTo>
                  <a:cubicBezTo>
                    <a:pt x="201614" y="1538344"/>
                    <a:pt x="200276" y="1526553"/>
                    <a:pt x="194442" y="1516829"/>
                  </a:cubicBezTo>
                  <a:cubicBezTo>
                    <a:pt x="186313" y="1503280"/>
                    <a:pt x="152649" y="1479129"/>
                    <a:pt x="140654" y="1473798"/>
                  </a:cubicBezTo>
                  <a:cubicBezTo>
                    <a:pt x="119930" y="1464587"/>
                    <a:pt x="76108" y="1452283"/>
                    <a:pt x="76108" y="1452283"/>
                  </a:cubicBezTo>
                  <a:cubicBezTo>
                    <a:pt x="65350" y="1445111"/>
                    <a:pt x="55399" y="1436549"/>
                    <a:pt x="43835" y="1430767"/>
                  </a:cubicBezTo>
                  <a:cubicBezTo>
                    <a:pt x="33693" y="1425696"/>
                    <a:pt x="19580" y="1428028"/>
                    <a:pt x="11562" y="1420010"/>
                  </a:cubicBezTo>
                  <a:cubicBezTo>
                    <a:pt x="3544" y="1411992"/>
                    <a:pt x="4391" y="1398495"/>
                    <a:pt x="805" y="1387737"/>
                  </a:cubicBezTo>
                  <a:cubicBezTo>
                    <a:pt x="1076" y="1382865"/>
                    <a:pt x="-6932" y="1220329"/>
                    <a:pt x="22320" y="1161826"/>
                  </a:cubicBezTo>
                  <a:cubicBezTo>
                    <a:pt x="28102" y="1150262"/>
                    <a:pt x="36663" y="1140311"/>
                    <a:pt x="43835" y="1129553"/>
                  </a:cubicBezTo>
                  <a:cubicBezTo>
                    <a:pt x="47421" y="978946"/>
                    <a:pt x="40954" y="827763"/>
                    <a:pt x="54593" y="677732"/>
                  </a:cubicBezTo>
                  <a:cubicBezTo>
                    <a:pt x="56655" y="655045"/>
                    <a:pt x="138428" y="646066"/>
                    <a:pt x="140654" y="645459"/>
                  </a:cubicBezTo>
                  <a:cubicBezTo>
                    <a:pt x="162534" y="639492"/>
                    <a:pt x="186330" y="636524"/>
                    <a:pt x="205200" y="623944"/>
                  </a:cubicBezTo>
                  <a:cubicBezTo>
                    <a:pt x="215958" y="616772"/>
                    <a:pt x="227377" y="610506"/>
                    <a:pt x="237473" y="602429"/>
                  </a:cubicBezTo>
                  <a:cubicBezTo>
                    <a:pt x="245393" y="596093"/>
                    <a:pt x="250291" y="586131"/>
                    <a:pt x="258988" y="580913"/>
                  </a:cubicBezTo>
                  <a:cubicBezTo>
                    <a:pt x="268712" y="575079"/>
                    <a:pt x="280503" y="573742"/>
                    <a:pt x="291261" y="570156"/>
                  </a:cubicBezTo>
                  <a:cubicBezTo>
                    <a:pt x="345774" y="515641"/>
                    <a:pt x="275226" y="579776"/>
                    <a:pt x="345049" y="537883"/>
                  </a:cubicBezTo>
                  <a:cubicBezTo>
                    <a:pt x="418883" y="493583"/>
                    <a:pt x="307416" y="536082"/>
                    <a:pt x="398838" y="505610"/>
                  </a:cubicBezTo>
                  <a:cubicBezTo>
                    <a:pt x="465838" y="438606"/>
                    <a:pt x="368842" y="529192"/>
                    <a:pt x="452626" y="473337"/>
                  </a:cubicBezTo>
                  <a:cubicBezTo>
                    <a:pt x="465285" y="464898"/>
                    <a:pt x="472241" y="449503"/>
                    <a:pt x="484899" y="441064"/>
                  </a:cubicBezTo>
                  <a:cubicBezTo>
                    <a:pt x="494334" y="434774"/>
                    <a:pt x="505895" y="431493"/>
                    <a:pt x="517172" y="430306"/>
                  </a:cubicBezTo>
                  <a:cubicBezTo>
                    <a:pt x="574342" y="424288"/>
                    <a:pt x="631920" y="423135"/>
                    <a:pt x="689294" y="419549"/>
                  </a:cubicBezTo>
                  <a:cubicBezTo>
                    <a:pt x="696466" y="412377"/>
                    <a:pt x="702112" y="403251"/>
                    <a:pt x="710809" y="398033"/>
                  </a:cubicBezTo>
                  <a:cubicBezTo>
                    <a:pt x="752931" y="372760"/>
                    <a:pt x="734861" y="405410"/>
                    <a:pt x="764598" y="365760"/>
                  </a:cubicBezTo>
                  <a:cubicBezTo>
                    <a:pt x="822138" y="289039"/>
                    <a:pt x="779492" y="310592"/>
                    <a:pt x="839901" y="290457"/>
                  </a:cubicBezTo>
                  <a:cubicBezTo>
                    <a:pt x="865864" y="251512"/>
                    <a:pt x="849852" y="263966"/>
                    <a:pt x="882932" y="247426"/>
                  </a:cubicBezTo>
                </a:path>
              </a:pathLst>
            </a:cu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a:extLst>
              <a:ext uri="{FF2B5EF4-FFF2-40B4-BE49-F238E27FC236}">
                <a16:creationId xmlns:a16="http://schemas.microsoft.com/office/drawing/2014/main" id="{9374DD75-B9FC-46C6-9A6F-0DECE8BDEDF1}"/>
              </a:ext>
            </a:extLst>
          </p:cNvPr>
          <p:cNvSpPr>
            <a:spLocks noGrp="1"/>
          </p:cNvSpPr>
          <p:nvPr>
            <p:ph type="sldNum" sz="quarter" idx="12"/>
          </p:nvPr>
        </p:nvSpPr>
        <p:spPr/>
        <p:txBody>
          <a:bodyPr/>
          <a:lstStyle/>
          <a:p>
            <a:fld id="{2559E306-2ECC-45F4-9E94-B54F3BFAC461}" type="slidenum">
              <a:rPr lang="ja-JP" altLang="en-US" smtClean="0"/>
              <a:pPr/>
              <a:t>24</a:t>
            </a:fld>
            <a:endParaRPr lang="ja-JP" altLang="en-US" dirty="0"/>
          </a:p>
        </p:txBody>
      </p:sp>
      <p:grpSp>
        <p:nvGrpSpPr>
          <p:cNvPr id="6" name="グループ化 5"/>
          <p:cNvGrpSpPr/>
          <p:nvPr/>
        </p:nvGrpSpPr>
        <p:grpSpPr>
          <a:xfrm>
            <a:off x="5027027" y="2180067"/>
            <a:ext cx="5451354" cy="3263866"/>
            <a:chOff x="4833372" y="2419985"/>
            <a:chExt cx="5451354" cy="3263866"/>
          </a:xfrm>
        </p:grpSpPr>
        <p:pic>
          <p:nvPicPr>
            <p:cNvPr id="18" name="図 17">
              <a:extLst>
                <a:ext uri="{FF2B5EF4-FFF2-40B4-BE49-F238E27FC236}">
                  <a16:creationId xmlns:a16="http://schemas.microsoft.com/office/drawing/2014/main" id="{7FDE080B-82D9-4792-8320-1A59010CCCC6}"/>
                </a:ext>
              </a:extLst>
            </p:cNvPr>
            <p:cNvPicPr>
              <a:picLocks noChangeAspect="1"/>
            </p:cNvPicPr>
            <p:nvPr/>
          </p:nvPicPr>
          <p:blipFill>
            <a:blip r:embed="rId4"/>
            <a:stretch>
              <a:fillRect/>
            </a:stretch>
          </p:blipFill>
          <p:spPr>
            <a:xfrm>
              <a:off x="4833372" y="2419985"/>
              <a:ext cx="4069080" cy="2758440"/>
            </a:xfrm>
            <a:prstGeom prst="rect">
              <a:avLst/>
            </a:prstGeom>
          </p:spPr>
        </p:pic>
        <p:sp>
          <p:nvSpPr>
            <p:cNvPr id="19" name="テキスト ボックス 18">
              <a:extLst>
                <a:ext uri="{FF2B5EF4-FFF2-40B4-BE49-F238E27FC236}">
                  <a16:creationId xmlns:a16="http://schemas.microsoft.com/office/drawing/2014/main" id="{78098511-4A8D-4568-AB01-B1D1F937AD3D}"/>
                </a:ext>
              </a:extLst>
            </p:cNvPr>
            <p:cNvSpPr txBox="1"/>
            <p:nvPr/>
          </p:nvSpPr>
          <p:spPr>
            <a:xfrm>
              <a:off x="7851579" y="5106770"/>
              <a:ext cx="1783480" cy="215444"/>
            </a:xfrm>
            <a:prstGeom prst="rect">
              <a:avLst/>
            </a:prstGeom>
            <a:noFill/>
          </p:spPr>
          <p:txBody>
            <a:bodyPr wrap="square" rtlCol="0">
              <a:spAutoFit/>
            </a:bodyPr>
            <a:lstStyle/>
            <a:p>
              <a:r>
                <a:rPr lang="ja-JP" altLang="en-US" sz="800" dirty="0">
                  <a:solidFill>
                    <a:srgbClr val="000000"/>
                  </a:solidFill>
                  <a:latin typeface="メイリオ" panose="020B0604030504040204" pitchFamily="50" charset="-128"/>
                  <a:ea typeface="メイリオ" panose="020B0604030504040204" pitchFamily="50" charset="-128"/>
                </a:rPr>
                <a:t>ていぼうけっかい</a:t>
              </a:r>
            </a:p>
          </p:txBody>
        </p:sp>
        <p:sp>
          <p:nvSpPr>
            <p:cNvPr id="21" name="正方形/長方形 20">
              <a:extLst>
                <a:ext uri="{FF2B5EF4-FFF2-40B4-BE49-F238E27FC236}">
                  <a16:creationId xmlns:a16="http://schemas.microsoft.com/office/drawing/2014/main" id="{878152B2-1AE3-4D9A-8653-97C9F02959F1}"/>
                </a:ext>
              </a:extLst>
            </p:cNvPr>
            <p:cNvSpPr/>
            <p:nvPr/>
          </p:nvSpPr>
          <p:spPr>
            <a:xfrm>
              <a:off x="5076659" y="5214492"/>
              <a:ext cx="5208067" cy="469359"/>
            </a:xfrm>
            <a:prstGeom prst="rect">
              <a:avLst/>
            </a:prstGeom>
          </p:spPr>
          <p:txBody>
            <a:bodyPr wrap="square">
              <a:spAutoFit/>
            </a:bodyPr>
            <a:lstStyle/>
            <a:p>
              <a:r>
                <a:rPr lang="ja-JP" altLang="en-US" sz="1400" dirty="0">
                  <a:solidFill>
                    <a:srgbClr val="000000"/>
                  </a:solidFill>
                  <a:latin typeface="メイリオ" panose="020B0604030504040204" pitchFamily="50" charset="-128"/>
                  <a:ea typeface="メイリオ" panose="020B0604030504040204" pitchFamily="50" charset="-128"/>
                </a:rPr>
                <a:t>令和元年東日本台風による秋山川の堤防決壊</a:t>
              </a:r>
              <a:endParaRPr lang="en-US" altLang="ja-JP" sz="1400" dirty="0">
                <a:solidFill>
                  <a:srgbClr val="000000"/>
                </a:solidFill>
                <a:latin typeface="メイリオ" panose="020B0604030504040204" pitchFamily="50" charset="-128"/>
                <a:ea typeface="メイリオ" panose="020B0604030504040204" pitchFamily="50" charset="-128"/>
              </a:endParaRPr>
            </a:p>
            <a:p>
              <a:pPr algn="ctr"/>
              <a:r>
                <a:rPr lang="ja-JP" altLang="en-US" sz="1000" dirty="0">
                  <a:solidFill>
                    <a:srgbClr val="000000"/>
                  </a:solidFill>
                  <a:latin typeface="メイリオ" panose="020B0604030504040204" pitchFamily="50" charset="-128"/>
                  <a:ea typeface="メイリオ" panose="020B0604030504040204" pitchFamily="50" charset="-128"/>
                </a:rPr>
                <a:t>            （佐野市、</a:t>
              </a:r>
              <a:r>
                <a:rPr lang="en-US" altLang="ja-JP" sz="1000" dirty="0">
                  <a:solidFill>
                    <a:srgbClr val="000000"/>
                  </a:solidFill>
                  <a:latin typeface="メイリオ" panose="020B0604030504040204" pitchFamily="50" charset="-128"/>
                  <a:ea typeface="メイリオ" panose="020B0604030504040204" pitchFamily="50" charset="-128"/>
                </a:rPr>
                <a:t>2019 </a:t>
              </a:r>
              <a:r>
                <a:rPr lang="ja-JP" altLang="en-US" sz="1000" dirty="0">
                  <a:solidFill>
                    <a:srgbClr val="000000"/>
                  </a:solidFill>
                  <a:latin typeface="メイリオ" panose="020B0604030504040204" pitchFamily="50" charset="-128"/>
                  <a:ea typeface="メイリオ" panose="020B0604030504040204" pitchFamily="50" charset="-128"/>
                </a:rPr>
                <a:t>年</a:t>
              </a:r>
              <a:r>
                <a:rPr lang="en-US" altLang="ja-JP" sz="1000" dirty="0">
                  <a:solidFill>
                    <a:srgbClr val="000000"/>
                  </a:solidFill>
                  <a:latin typeface="メイリオ" panose="020B0604030504040204" pitchFamily="50" charset="-128"/>
                  <a:ea typeface="メイリオ" panose="020B0604030504040204" pitchFamily="50" charset="-128"/>
                </a:rPr>
                <a:t>10 </a:t>
              </a:r>
              <a:r>
                <a:rPr lang="ja-JP" altLang="en-US" sz="1000" dirty="0">
                  <a:solidFill>
                    <a:srgbClr val="000000"/>
                  </a:solidFill>
                  <a:latin typeface="メイリオ" panose="020B0604030504040204" pitchFamily="50" charset="-128"/>
                  <a:ea typeface="メイリオ" panose="020B0604030504040204" pitchFamily="50" charset="-128"/>
                </a:rPr>
                <a:t>月）</a:t>
              </a:r>
              <a:endParaRPr lang="ja-JP" altLang="en-US" sz="1000" dirty="0"/>
            </a:p>
          </p:txBody>
        </p:sp>
      </p:grpSp>
      <p:sp>
        <p:nvSpPr>
          <p:cNvPr id="23"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368346" y="1033505"/>
            <a:ext cx="8576748" cy="72314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t>雨がたくさんふると・・・川のはんらん、洪水など</a:t>
            </a:r>
            <a:endParaRPr lang="en-US" altLang="ja-JP" sz="2400" dirty="0"/>
          </a:p>
        </p:txBody>
      </p:sp>
      <p:pic>
        <p:nvPicPr>
          <p:cNvPr id="11" name="Picture 10" descr="天気のマーク「雨（傘）」">
            <a:extLst>
              <a:ext uri="{FF2B5EF4-FFF2-40B4-BE49-F238E27FC236}">
                <a16:creationId xmlns:a16="http://schemas.microsoft.com/office/drawing/2014/main" id="{708ACBDC-1759-4087-93C8-B0E6E1B6C2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280524">
            <a:off x="7704173" y="942305"/>
            <a:ext cx="1278635" cy="1322727"/>
          </a:xfrm>
          <a:prstGeom prst="rect">
            <a:avLst/>
          </a:prstGeom>
          <a:noFill/>
          <a:extLst>
            <a:ext uri="{909E8E84-426E-40DD-AFC4-6F175D3DCCD1}">
              <a14:hiddenFill xmlns:a14="http://schemas.microsoft.com/office/drawing/2010/main">
                <a:solidFill>
                  <a:srgbClr val="FFFFFF"/>
                </a:solidFill>
              </a14:hiddenFill>
            </a:ext>
          </a:extLst>
        </p:spPr>
      </p:pic>
      <p:sp>
        <p:nvSpPr>
          <p:cNvPr id="22" name="サブタイトル 2">
            <a:extLst>
              <a:ext uri="{FF2B5EF4-FFF2-40B4-BE49-F238E27FC236}">
                <a16:creationId xmlns:a16="http://schemas.microsoft.com/office/drawing/2014/main" id="{C89E8B54-6BF7-451A-A4E3-971DC74E63C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気候の変化が栃木県にあたえている影響</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613190" y="30896"/>
            <a:ext cx="1371600" cy="338554"/>
          </a:xfrm>
          <a:prstGeom prst="rect">
            <a:avLst/>
          </a:prstGeom>
          <a:noFill/>
        </p:spPr>
        <p:txBody>
          <a:bodyPr wrap="square" rtlCol="0">
            <a:spAutoFit/>
          </a:bodyPr>
          <a:lstStyle/>
          <a:p>
            <a:r>
              <a:rPr kumimoji="1" lang="ja-JP" altLang="en-US" sz="1600" dirty="0">
                <a:solidFill>
                  <a:srgbClr val="008000"/>
                </a:solidFill>
                <a:latin typeface="メイリオ" panose="020B0604030504040204" pitchFamily="50" charset="-128"/>
                <a:ea typeface="メイリオ" panose="020B0604030504040204" pitchFamily="50" charset="-128"/>
              </a:rPr>
              <a:t>えいきょう</a:t>
            </a:r>
          </a:p>
        </p:txBody>
      </p:sp>
    </p:spTree>
    <p:extLst>
      <p:ext uri="{BB962C8B-B14F-4D97-AF65-F5344CB8AC3E}">
        <p14:creationId xmlns:p14="http://schemas.microsoft.com/office/powerpoint/2010/main" val="183010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オンライン メディア 2" title="2100￥ﾹﾴ ￦ﾜﾪ￦ﾝﾥ￣ﾁﾮ￥ﾤﾩ￦ﾰﾗ￤ﾺﾈ￥ﾠﾱ ￥ﾤﾏ">
            <a:hlinkClick r:id="" action="ppaction://media"/>
            <a:extLst>
              <a:ext uri="{FF2B5EF4-FFF2-40B4-BE49-F238E27FC236}">
                <a16:creationId xmlns:a16="http://schemas.microsoft.com/office/drawing/2014/main" id="{D34765D8-E66F-4A02-BC9A-448042E7A9EB}"/>
              </a:ext>
            </a:extLst>
          </p:cNvPr>
          <p:cNvPicPr>
            <a:picLocks noRot="1" noChangeAspect="1"/>
          </p:cNvPicPr>
          <p:nvPr>
            <a:videoFile r:link="rId1"/>
          </p:nvPr>
        </p:nvPicPr>
        <p:blipFill>
          <a:blip r:embed="rId4"/>
          <a:stretch>
            <a:fillRect/>
          </a:stretch>
        </p:blipFill>
        <p:spPr>
          <a:xfrm>
            <a:off x="317660" y="1885553"/>
            <a:ext cx="8161774" cy="4590998"/>
          </a:xfrm>
          <a:prstGeom prst="rect">
            <a:avLst/>
          </a:prstGeom>
        </p:spPr>
      </p:pic>
      <p:sp>
        <p:nvSpPr>
          <p:cNvPr id="4" name="サブタイトル 2">
            <a:extLst>
              <a:ext uri="{FF2B5EF4-FFF2-40B4-BE49-F238E27FC236}">
                <a16:creationId xmlns:a16="http://schemas.microsoft.com/office/drawing/2014/main" id="{7ADAD96F-8BB6-44FB-8C57-9A33C64261F6}"/>
              </a:ext>
            </a:extLst>
          </p:cNvPr>
          <p:cNvSpPr txBox="1">
            <a:spLocks/>
          </p:cNvSpPr>
          <p:nvPr/>
        </p:nvSpPr>
        <p:spPr>
          <a:xfrm>
            <a:off x="0" y="8287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b="1" u="sng" dirty="0">
                <a:solidFill>
                  <a:srgbClr val="008000"/>
                </a:solidFill>
                <a:latin typeface="メイリオ" panose="020B0604030504040204" pitchFamily="50" charset="-128"/>
                <a:ea typeface="メイリオ" panose="020B0604030504040204" pitchFamily="50" charset="-128"/>
              </a:rPr>
              <a:t>動画</a:t>
            </a:r>
            <a:endParaRPr lang="en-US" altLang="ja-JP" sz="4800" b="1" u="sng" dirty="0">
              <a:solidFill>
                <a:srgbClr val="008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54B1BDF-CAE1-4B16-9874-330CBBDE81F3}"/>
              </a:ext>
            </a:extLst>
          </p:cNvPr>
          <p:cNvSpPr txBox="1"/>
          <p:nvPr/>
        </p:nvSpPr>
        <p:spPr>
          <a:xfrm>
            <a:off x="798740" y="790161"/>
            <a:ext cx="7976770"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では未来の気候はどうなるんだろう。</a:t>
            </a:r>
            <a:r>
              <a:rPr lang="ja-JP" altLang="en-US" sz="3600" dirty="0">
                <a:latin typeface="メイリオ" panose="020B0604030504040204" pitchFamily="50" charset="-128"/>
                <a:ea typeface="メイリオ" panose="020B0604030504040204" pitchFamily="50" charset="-128"/>
              </a:rPr>
              <a:t>ここで動画を見てみよう！</a:t>
            </a:r>
            <a:endParaRPr kumimoji="1" lang="ja-JP" altLang="en-US" sz="360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A7C0D845-BE67-4E04-BE5F-9554DC80E3BC}"/>
              </a:ext>
            </a:extLst>
          </p:cNvPr>
          <p:cNvSpPr>
            <a:spLocks noGrp="1"/>
          </p:cNvSpPr>
          <p:nvPr>
            <p:ph type="sldNum" sz="quarter" idx="12"/>
          </p:nvPr>
        </p:nvSpPr>
        <p:spPr/>
        <p:txBody>
          <a:bodyPr/>
          <a:lstStyle/>
          <a:p>
            <a:fld id="{2559E306-2ECC-45F4-9E94-B54F3BFAC461}" type="slidenum">
              <a:rPr lang="ja-JP" altLang="en-US" smtClean="0"/>
              <a:pPr/>
              <a:t>25</a:t>
            </a:fld>
            <a:endParaRPr lang="ja-JP" altLang="en-US" dirty="0"/>
          </a:p>
        </p:txBody>
      </p:sp>
    </p:spTree>
    <p:extLst>
      <p:ext uri="{BB962C8B-B14F-4D97-AF65-F5344CB8AC3E}">
        <p14:creationId xmlns:p14="http://schemas.microsoft.com/office/powerpoint/2010/main" val="6338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40D93F2-6076-4B5B-B93B-C201812D0CC9}"/>
              </a:ext>
            </a:extLst>
          </p:cNvPr>
          <p:cNvSpPr/>
          <p:nvPr/>
        </p:nvSpPr>
        <p:spPr>
          <a:xfrm>
            <a:off x="1432560" y="2209800"/>
            <a:ext cx="8610600" cy="1569660"/>
          </a:xfrm>
          <a:prstGeom prst="rect">
            <a:avLst/>
          </a:prstGeom>
        </p:spPr>
        <p:txBody>
          <a:bodyPr wrap="square">
            <a:spAutoFit/>
          </a:bodyPr>
          <a:lstStyle/>
          <a:p>
            <a:r>
              <a:rPr lang="en-US" altLang="ja-JP" sz="9600" dirty="0">
                <a:latin typeface="メイリオ" panose="020B0604030504040204" pitchFamily="50" charset="-128"/>
                <a:ea typeface="メイリオ" panose="020B0604030504040204" pitchFamily="50" charset="-128"/>
              </a:rPr>
              <a:t>-</a:t>
            </a:r>
            <a:r>
              <a:rPr lang="ja-JP" altLang="en-US" sz="9600" dirty="0">
                <a:latin typeface="メイリオ" panose="020B0604030504040204" pitchFamily="50" charset="-128"/>
                <a:ea typeface="メイリオ" panose="020B0604030504040204" pitchFamily="50" charset="-128"/>
              </a:rPr>
              <a:t>休み時間</a:t>
            </a:r>
            <a:r>
              <a:rPr lang="en-US" altLang="ja-JP" sz="9600" dirty="0">
                <a:latin typeface="メイリオ" panose="020B0604030504040204" pitchFamily="50" charset="-128"/>
                <a:ea typeface="メイリオ" panose="020B0604030504040204" pitchFamily="50" charset="-128"/>
              </a:rPr>
              <a:t>-</a:t>
            </a:r>
            <a:endParaRPr lang="ja-JP" altLang="ja-JP" sz="9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B2226DE-4B0B-4D63-920B-D9DE70C0B160}"/>
              </a:ext>
            </a:extLst>
          </p:cNvPr>
          <p:cNvSpPr>
            <a:spLocks noGrp="1"/>
          </p:cNvSpPr>
          <p:nvPr>
            <p:ph type="sldNum" sz="quarter" idx="12"/>
          </p:nvPr>
        </p:nvSpPr>
        <p:spPr/>
        <p:txBody>
          <a:bodyPr/>
          <a:lstStyle/>
          <a:p>
            <a:fld id="{2559E306-2ECC-45F4-9E94-B54F3BFAC461}" type="slidenum">
              <a:rPr lang="ja-JP" altLang="en-US" smtClean="0"/>
              <a:pPr/>
              <a:t>26</a:t>
            </a:fld>
            <a:endParaRPr lang="ja-JP" altLang="en-US" dirty="0"/>
          </a:p>
        </p:txBody>
      </p:sp>
    </p:spTree>
    <p:extLst>
      <p:ext uri="{BB962C8B-B14F-4D97-AF65-F5344CB8AC3E}">
        <p14:creationId xmlns:p14="http://schemas.microsoft.com/office/powerpoint/2010/main" val="176788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今日の授業で学ぶこと</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AF75D4-ACB0-476D-8595-1DB30ADC433D}"/>
              </a:ext>
            </a:extLst>
          </p:cNvPr>
          <p:cNvSpPr>
            <a:spLocks noGrp="1"/>
          </p:cNvSpPr>
          <p:nvPr>
            <p:ph type="sldNum" sz="quarter" idx="12"/>
          </p:nvPr>
        </p:nvSpPr>
        <p:spPr/>
        <p:txBody>
          <a:bodyPr/>
          <a:lstStyle/>
          <a:p>
            <a:fld id="{2559E306-2ECC-45F4-9E94-B54F3BFAC461}" type="slidenum">
              <a:rPr lang="ja-JP" altLang="en-US" smtClean="0"/>
              <a:pPr/>
              <a:t>27</a:t>
            </a:fld>
            <a:endParaRPr lang="ja-JP" altLang="en-US" dirty="0"/>
          </a:p>
        </p:txBody>
      </p:sp>
      <p:pic>
        <p:nvPicPr>
          <p:cNvPr id="7" name="図 6">
            <a:extLst>
              <a:ext uri="{FF2B5EF4-FFF2-40B4-BE49-F238E27FC236}">
                <a16:creationId xmlns:a16="http://schemas.microsoft.com/office/drawing/2014/main" id="{FC09F2F3-6326-4767-AA07-32C82AE391C0}"/>
              </a:ext>
            </a:extLst>
          </p:cNvPr>
          <p:cNvPicPr>
            <a:picLocks noChangeAspect="1"/>
          </p:cNvPicPr>
          <p:nvPr/>
        </p:nvPicPr>
        <p:blipFill>
          <a:blip r:embed="rId3"/>
          <a:stretch>
            <a:fillRect/>
          </a:stretch>
        </p:blipFill>
        <p:spPr>
          <a:xfrm>
            <a:off x="6281739" y="3910478"/>
            <a:ext cx="2453640" cy="2453640"/>
          </a:xfrm>
          <a:prstGeom prst="rect">
            <a:avLst/>
          </a:prstGeom>
        </p:spPr>
      </p:pic>
      <p:sp>
        <p:nvSpPr>
          <p:cNvPr id="9" name="正方形/長方形 8">
            <a:extLst>
              <a:ext uri="{FF2B5EF4-FFF2-40B4-BE49-F238E27FC236}">
                <a16:creationId xmlns:a16="http://schemas.microsoft.com/office/drawing/2014/main" id="{A1BBA99E-EEFD-4EB7-B597-21D409B7A8E5}"/>
              </a:ext>
            </a:extLst>
          </p:cNvPr>
          <p:cNvSpPr/>
          <p:nvPr/>
        </p:nvSpPr>
        <p:spPr>
          <a:xfrm>
            <a:off x="415225" y="1563756"/>
            <a:ext cx="8592141" cy="2677656"/>
          </a:xfrm>
          <a:prstGeom prst="rect">
            <a:avLst/>
          </a:prstGeom>
        </p:spPr>
        <p:txBody>
          <a:bodyPr wrap="square">
            <a:spAutoFit/>
          </a:bodyPr>
          <a:lstStyle/>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身近な気候の変化</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くらしの変化と地球温暖化</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地球温暖化をとめよう！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気候変動に“適応”しよう！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501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DEA9D1D-8FDC-45D7-9902-762A3138AF67}"/>
              </a:ext>
            </a:extLst>
          </p:cNvPr>
          <p:cNvPicPr>
            <a:picLocks noChangeAspect="1"/>
          </p:cNvPicPr>
          <p:nvPr/>
        </p:nvPicPr>
        <p:blipFill>
          <a:blip r:embed="rId3"/>
          <a:stretch>
            <a:fillRect/>
          </a:stretch>
        </p:blipFill>
        <p:spPr>
          <a:xfrm>
            <a:off x="2471772" y="1418246"/>
            <a:ext cx="3596640" cy="4922520"/>
          </a:xfrm>
          <a:prstGeom prst="rect">
            <a:avLst/>
          </a:prstGeom>
        </p:spPr>
      </p:pic>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b="1" u="sng" dirty="0">
                <a:solidFill>
                  <a:srgbClr val="008000"/>
                </a:solidFill>
                <a:latin typeface="メイリオ" panose="020B0604030504040204" pitchFamily="50" charset="-128"/>
                <a:ea typeface="メイリオ" panose="020B0604030504040204" pitchFamily="50" charset="-128"/>
              </a:rPr>
              <a:t>どうしてこうなったんだろう？</a:t>
            </a:r>
            <a:endParaRPr lang="en-US" altLang="ja-JP" sz="4800" b="1" u="sng" dirty="0">
              <a:solidFill>
                <a:srgbClr val="008000"/>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95DD6A0C-AB43-4155-8161-DA3C59F9BEE4}"/>
              </a:ext>
            </a:extLst>
          </p:cNvPr>
          <p:cNvSpPr>
            <a:spLocks noGrp="1"/>
          </p:cNvSpPr>
          <p:nvPr>
            <p:ph type="sldNum" sz="quarter" idx="12"/>
          </p:nvPr>
        </p:nvSpPr>
        <p:spPr/>
        <p:txBody>
          <a:bodyPr/>
          <a:lstStyle/>
          <a:p>
            <a:fld id="{2559E306-2ECC-45F4-9E94-B54F3BFAC461}" type="slidenum">
              <a:rPr lang="ja-JP" altLang="en-US" smtClean="0"/>
              <a:pPr/>
              <a:t>28</a:t>
            </a:fld>
            <a:endParaRPr lang="ja-JP" altLang="en-US" dirty="0"/>
          </a:p>
        </p:txBody>
      </p:sp>
      <p:pic>
        <p:nvPicPr>
          <p:cNvPr id="4" name="図 3">
            <a:extLst>
              <a:ext uri="{FF2B5EF4-FFF2-40B4-BE49-F238E27FC236}">
                <a16:creationId xmlns:a16="http://schemas.microsoft.com/office/drawing/2014/main" id="{25F2CCAD-8E49-4291-8768-5B6600B3EE32}"/>
              </a:ext>
            </a:extLst>
          </p:cNvPr>
          <p:cNvPicPr>
            <a:picLocks noChangeAspect="1"/>
          </p:cNvPicPr>
          <p:nvPr/>
        </p:nvPicPr>
        <p:blipFill>
          <a:blip r:embed="rId4"/>
          <a:stretch>
            <a:fillRect/>
          </a:stretch>
        </p:blipFill>
        <p:spPr>
          <a:xfrm>
            <a:off x="5285352" y="4195839"/>
            <a:ext cx="3596640" cy="2019300"/>
          </a:xfrm>
          <a:prstGeom prst="rect">
            <a:avLst/>
          </a:prstGeom>
        </p:spPr>
      </p:pic>
    </p:spTree>
    <p:extLst>
      <p:ext uri="{BB962C8B-B14F-4D97-AF65-F5344CB8AC3E}">
        <p14:creationId xmlns:p14="http://schemas.microsoft.com/office/powerpoint/2010/main" val="356266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7FAC0E51-B478-4260-B6C8-0DB78286ED45}"/>
              </a:ext>
            </a:extLst>
          </p:cNvPr>
          <p:cNvSpPr txBox="1">
            <a:spLocks/>
          </p:cNvSpPr>
          <p:nvPr/>
        </p:nvSpPr>
        <p:spPr>
          <a:xfrm>
            <a:off x="321517" y="250723"/>
            <a:ext cx="8624775" cy="3397378"/>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355600" indent="-355600">
              <a:buClr>
                <a:srgbClr val="00B050"/>
              </a:buClr>
              <a:buFont typeface="Wingdings" panose="05000000000000000000" pitchFamily="2" charset="2"/>
              <a:buChar char="l"/>
            </a:pPr>
            <a:r>
              <a:rPr lang="ja-JP" altLang="en-US" sz="3200" dirty="0"/>
              <a:t>事前アンケートの「くらし」の結果を</a:t>
            </a:r>
            <a:endParaRPr lang="en-US" altLang="ja-JP" sz="3200" dirty="0"/>
          </a:p>
          <a:p>
            <a:pPr marL="0" indent="324000">
              <a:buClr>
                <a:srgbClr val="00B050"/>
              </a:buClr>
              <a:buNone/>
            </a:pPr>
            <a:r>
              <a:rPr lang="ja-JP" altLang="en-US" sz="3200" dirty="0"/>
              <a:t>見ていこう！</a:t>
            </a:r>
            <a:endParaRPr lang="en-US" altLang="ja-JP" sz="3200" dirty="0"/>
          </a:p>
          <a:p>
            <a:pPr>
              <a:lnSpc>
                <a:spcPct val="150000"/>
              </a:lnSpc>
              <a:buClr>
                <a:srgbClr val="00B050"/>
              </a:buClr>
              <a:buFont typeface="Wingdings" panose="05000000000000000000" pitchFamily="2" charset="2"/>
              <a:buChar char="l"/>
            </a:pPr>
            <a:r>
              <a:rPr lang="ja-JP" altLang="en-US" sz="3200" dirty="0"/>
              <a:t>昔と今ではなにがどう変わってきたかな？</a:t>
            </a:r>
            <a:endParaRPr lang="en-US" altLang="ja-JP" sz="3200" dirty="0"/>
          </a:p>
        </p:txBody>
      </p:sp>
      <p:pic>
        <p:nvPicPr>
          <p:cNvPr id="3074" name="Picture 2" descr="家・建物のイラスト「１階建て一軒家」">
            <a:extLst>
              <a:ext uri="{FF2B5EF4-FFF2-40B4-BE49-F238E27FC236}">
                <a16:creationId xmlns:a16="http://schemas.microsoft.com/office/drawing/2014/main" id="{56F9F84D-1586-4371-BE6E-3564230710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377" y="3102195"/>
            <a:ext cx="1554915" cy="155491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78AA19EC-82C4-4EDF-ADCD-63A3AC5B06FA}"/>
              </a:ext>
            </a:extLst>
          </p:cNvPr>
          <p:cNvSpPr>
            <a:spLocks noGrp="1"/>
          </p:cNvSpPr>
          <p:nvPr>
            <p:ph type="sldNum" sz="quarter" idx="12"/>
          </p:nvPr>
        </p:nvSpPr>
        <p:spPr/>
        <p:txBody>
          <a:bodyPr/>
          <a:lstStyle/>
          <a:p>
            <a:fld id="{2559E306-2ECC-45F4-9E94-B54F3BFAC461}" type="slidenum">
              <a:rPr lang="ja-JP" altLang="en-US" smtClean="0"/>
              <a:pPr/>
              <a:t>29</a:t>
            </a:fld>
            <a:endParaRPr lang="ja-JP" altLang="en-US" dirty="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80" r="-286" b="41295"/>
          <a:stretch/>
        </p:blipFill>
        <p:spPr>
          <a:xfrm>
            <a:off x="280219" y="3776414"/>
            <a:ext cx="3244645" cy="2691164"/>
          </a:xfrm>
          <a:prstGeom prst="rect">
            <a:avLst/>
          </a:prstGeom>
          <a:ln>
            <a:solidFill>
              <a:srgbClr val="002060"/>
            </a:solidFill>
          </a:ln>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b="44067"/>
          <a:stretch/>
        </p:blipFill>
        <p:spPr>
          <a:xfrm>
            <a:off x="3633127" y="3776414"/>
            <a:ext cx="3387105" cy="2679543"/>
          </a:xfrm>
          <a:prstGeom prst="rect">
            <a:avLst/>
          </a:prstGeom>
          <a:ln>
            <a:solidFill>
              <a:srgbClr val="002060"/>
            </a:solidFill>
          </a:ln>
        </p:spPr>
      </p:pic>
    </p:spTree>
    <p:extLst>
      <p:ext uri="{BB962C8B-B14F-4D97-AF65-F5344CB8AC3E}">
        <p14:creationId xmlns:p14="http://schemas.microsoft.com/office/powerpoint/2010/main" val="161329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今日のキーワード</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C9EFF55-3085-42BA-A7F9-98F66A28F0E4}"/>
              </a:ext>
            </a:extLst>
          </p:cNvPr>
          <p:cNvSpPr/>
          <p:nvPr/>
        </p:nvSpPr>
        <p:spPr>
          <a:xfrm>
            <a:off x="2061361" y="1953065"/>
            <a:ext cx="5425289" cy="1569660"/>
          </a:xfrm>
          <a:prstGeom prst="rect">
            <a:avLst/>
          </a:prstGeom>
        </p:spPr>
        <p:txBody>
          <a:bodyPr wrap="square">
            <a:spAutoFit/>
          </a:bodyPr>
          <a:lstStyle/>
          <a:p>
            <a:r>
              <a:rPr lang="ja-JP" altLang="en-US" sz="9600" dirty="0">
                <a:solidFill>
                  <a:srgbClr val="00B050"/>
                </a:solidFill>
                <a:latin typeface="メイリオ" panose="020B0604030504040204" pitchFamily="50" charset="-128"/>
                <a:ea typeface="メイリオ" panose="020B0604030504040204" pitchFamily="50" charset="-128"/>
              </a:rPr>
              <a:t>気候変動</a:t>
            </a:r>
          </a:p>
        </p:txBody>
      </p:sp>
      <p:sp>
        <p:nvSpPr>
          <p:cNvPr id="11" name="テキスト ボックス 10">
            <a:extLst>
              <a:ext uri="{FF2B5EF4-FFF2-40B4-BE49-F238E27FC236}">
                <a16:creationId xmlns:a16="http://schemas.microsoft.com/office/drawing/2014/main" id="{5C3AFD59-3D49-4C54-9203-D433EFAFC603}"/>
              </a:ext>
            </a:extLst>
          </p:cNvPr>
          <p:cNvSpPr txBox="1"/>
          <p:nvPr/>
        </p:nvSpPr>
        <p:spPr>
          <a:xfrm>
            <a:off x="2538430" y="1262431"/>
            <a:ext cx="4493538" cy="830997"/>
          </a:xfrm>
          <a:prstGeom prst="rect">
            <a:avLst/>
          </a:prstGeom>
          <a:noFill/>
        </p:spPr>
        <p:txBody>
          <a:bodyPr wrap="none" rtlCol="0">
            <a:spAutoFit/>
          </a:bodyPr>
          <a:lstStyle/>
          <a:p>
            <a:r>
              <a:rPr lang="ja-JP" altLang="en-US" sz="4800" dirty="0">
                <a:solidFill>
                  <a:srgbClr val="00B050"/>
                </a:solidFill>
                <a:latin typeface="メイリオ" panose="020B0604030504040204" pitchFamily="50" charset="-128"/>
                <a:ea typeface="メイリオ" panose="020B0604030504040204" pitchFamily="50" charset="-128"/>
              </a:rPr>
              <a:t>きこうへんどう</a:t>
            </a:r>
            <a:endParaRPr kumimoji="1" lang="ja-JP" altLang="en-US" sz="4800" dirty="0">
              <a:solidFill>
                <a:srgbClr val="00B050"/>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72EE0DFF-E526-450B-920D-4B948DDB7DCC}"/>
              </a:ext>
            </a:extLst>
          </p:cNvPr>
          <p:cNvPicPr>
            <a:picLocks noChangeAspect="1"/>
          </p:cNvPicPr>
          <p:nvPr/>
        </p:nvPicPr>
        <p:blipFill>
          <a:blip r:embed="rId3"/>
          <a:stretch>
            <a:fillRect/>
          </a:stretch>
        </p:blipFill>
        <p:spPr>
          <a:xfrm>
            <a:off x="795113" y="4313557"/>
            <a:ext cx="2263140" cy="2407920"/>
          </a:xfrm>
          <a:prstGeom prst="rect">
            <a:avLst/>
          </a:prstGeom>
        </p:spPr>
      </p:pic>
      <p:pic>
        <p:nvPicPr>
          <p:cNvPr id="10" name="図 9">
            <a:extLst>
              <a:ext uri="{FF2B5EF4-FFF2-40B4-BE49-F238E27FC236}">
                <a16:creationId xmlns:a16="http://schemas.microsoft.com/office/drawing/2014/main" id="{DF925A02-5375-47E8-B308-D87978A68A88}"/>
              </a:ext>
            </a:extLst>
          </p:cNvPr>
          <p:cNvPicPr>
            <a:picLocks noChangeAspect="1"/>
          </p:cNvPicPr>
          <p:nvPr/>
        </p:nvPicPr>
        <p:blipFill>
          <a:blip r:embed="rId4"/>
          <a:stretch>
            <a:fillRect/>
          </a:stretch>
        </p:blipFill>
        <p:spPr>
          <a:xfrm>
            <a:off x="3147864" y="3482977"/>
            <a:ext cx="2004060" cy="2034540"/>
          </a:xfrm>
          <a:prstGeom prst="rect">
            <a:avLst/>
          </a:prstGeom>
        </p:spPr>
      </p:pic>
      <p:pic>
        <p:nvPicPr>
          <p:cNvPr id="13" name="図 12">
            <a:extLst>
              <a:ext uri="{FF2B5EF4-FFF2-40B4-BE49-F238E27FC236}">
                <a16:creationId xmlns:a16="http://schemas.microsoft.com/office/drawing/2014/main" id="{E6065554-F871-41CF-A94C-1640534DDC35}"/>
              </a:ext>
            </a:extLst>
          </p:cNvPr>
          <p:cNvPicPr>
            <a:picLocks noChangeAspect="1"/>
          </p:cNvPicPr>
          <p:nvPr/>
        </p:nvPicPr>
        <p:blipFill>
          <a:blip r:embed="rId5"/>
          <a:stretch>
            <a:fillRect/>
          </a:stretch>
        </p:blipFill>
        <p:spPr>
          <a:xfrm>
            <a:off x="5244201" y="3624192"/>
            <a:ext cx="2842260" cy="3246120"/>
          </a:xfrm>
          <a:prstGeom prst="rect">
            <a:avLst/>
          </a:prstGeom>
        </p:spPr>
      </p:pic>
      <p:pic>
        <p:nvPicPr>
          <p:cNvPr id="16" name="図 15">
            <a:extLst>
              <a:ext uri="{FF2B5EF4-FFF2-40B4-BE49-F238E27FC236}">
                <a16:creationId xmlns:a16="http://schemas.microsoft.com/office/drawing/2014/main" id="{D6476D71-EF5D-4979-868D-73D67F21F4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4021" y="3536295"/>
            <a:ext cx="3065535" cy="3176720"/>
          </a:xfrm>
          <a:prstGeom prst="rect">
            <a:avLst/>
          </a:prstGeom>
        </p:spPr>
      </p:pic>
      <p:pic>
        <p:nvPicPr>
          <p:cNvPr id="14" name="図 13">
            <a:extLst>
              <a:ext uri="{FF2B5EF4-FFF2-40B4-BE49-F238E27FC236}">
                <a16:creationId xmlns:a16="http://schemas.microsoft.com/office/drawing/2014/main" id="{69EB4454-8D8B-421B-8787-C6802A78E319}"/>
              </a:ext>
            </a:extLst>
          </p:cNvPr>
          <p:cNvPicPr>
            <a:picLocks noChangeAspect="1"/>
          </p:cNvPicPr>
          <p:nvPr/>
        </p:nvPicPr>
        <p:blipFill>
          <a:blip r:embed="rId7"/>
          <a:stretch>
            <a:fillRect/>
          </a:stretch>
        </p:blipFill>
        <p:spPr>
          <a:xfrm>
            <a:off x="5080666" y="3764055"/>
            <a:ext cx="2994660" cy="2994660"/>
          </a:xfrm>
          <a:prstGeom prst="rect">
            <a:avLst/>
          </a:prstGeom>
        </p:spPr>
      </p:pic>
      <p:sp>
        <p:nvSpPr>
          <p:cNvPr id="4" name="スライド番号プレースホルダー 3">
            <a:extLst>
              <a:ext uri="{FF2B5EF4-FFF2-40B4-BE49-F238E27FC236}">
                <a16:creationId xmlns:a16="http://schemas.microsoft.com/office/drawing/2014/main" id="{3560B2F2-9138-4C93-8343-09020059EAB1}"/>
              </a:ext>
            </a:extLst>
          </p:cNvPr>
          <p:cNvSpPr>
            <a:spLocks noGrp="1"/>
          </p:cNvSpPr>
          <p:nvPr>
            <p:ph type="sldNum" sz="quarter" idx="12"/>
          </p:nvPr>
        </p:nvSpPr>
        <p:spPr/>
        <p:txBody>
          <a:bodyPr/>
          <a:lstStyle/>
          <a:p>
            <a:fld id="{2559E306-2ECC-45F4-9E94-B54F3BFAC461}" type="slidenum">
              <a:rPr lang="ja-JP" altLang="en-US" smtClean="0"/>
              <a:pPr/>
              <a:t>3</a:t>
            </a:fld>
            <a:endParaRPr lang="ja-JP" altLang="en-US" dirty="0"/>
          </a:p>
        </p:txBody>
      </p:sp>
    </p:spTree>
    <p:extLst>
      <p:ext uri="{BB962C8B-B14F-4D97-AF65-F5344CB8AC3E}">
        <p14:creationId xmlns:p14="http://schemas.microsoft.com/office/powerpoint/2010/main" val="41529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nodeType="afterEffect">
                                  <p:stCondLst>
                                    <p:cond delay="12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スライド番号プレースホルダー 6">
            <a:extLst>
              <a:ext uri="{FF2B5EF4-FFF2-40B4-BE49-F238E27FC236}">
                <a16:creationId xmlns:a16="http://schemas.microsoft.com/office/drawing/2014/main" id="{B2AF6641-00E7-4350-A3C8-2F3FB477B832}"/>
              </a:ext>
            </a:extLst>
          </p:cNvPr>
          <p:cNvSpPr>
            <a:spLocks noGrp="1"/>
          </p:cNvSpPr>
          <p:nvPr>
            <p:ph type="sldNum" sz="quarter" idx="12"/>
          </p:nvPr>
        </p:nvSpPr>
        <p:spPr>
          <a:xfrm>
            <a:off x="7095262" y="6522779"/>
            <a:ext cx="2057400" cy="365125"/>
          </a:xfrm>
        </p:spPr>
        <p:txBody>
          <a:bodyPr/>
          <a:lstStyle/>
          <a:p>
            <a:fld id="{2559E306-2ECC-45F4-9E94-B54F3BFAC461}" type="slidenum">
              <a:rPr lang="ja-JP" altLang="en-US" smtClean="0">
                <a:latin typeface="HG丸ｺﾞｼｯｸM-PRO" panose="020F0600000000000000" pitchFamily="50" charset="-128"/>
                <a:ea typeface="HG丸ｺﾞｼｯｸM-PRO" panose="020F0600000000000000" pitchFamily="50" charset="-128"/>
              </a:rPr>
              <a:pPr/>
              <a:t>30</a:t>
            </a:fld>
            <a:endParaRPr lang="ja-JP" altLang="en-US" sz="2000" dirty="0">
              <a:latin typeface="HG丸ｺﾞｼｯｸM-PRO" panose="020F0600000000000000" pitchFamily="50" charset="-128"/>
              <a:ea typeface="HG丸ｺﾞｼｯｸM-PRO" panose="020F0600000000000000" pitchFamily="50" charset="-128"/>
            </a:endParaRPr>
          </a:p>
        </p:txBody>
      </p:sp>
      <p:sp>
        <p:nvSpPr>
          <p:cNvPr id="1233" name="サブタイトル 2">
            <a:extLst>
              <a:ext uri="{FF2B5EF4-FFF2-40B4-BE49-F238E27FC236}">
                <a16:creationId xmlns:a16="http://schemas.microsoft.com/office/drawing/2014/main" id="{D6718D2D-B10F-4FBD-ADAE-452C90BCB045}"/>
              </a:ext>
            </a:extLst>
          </p:cNvPr>
          <p:cNvSpPr txBox="1">
            <a:spLocks/>
          </p:cNvSpPr>
          <p:nvPr/>
        </p:nvSpPr>
        <p:spPr>
          <a:xfrm>
            <a:off x="1037383" y="879604"/>
            <a:ext cx="6733954" cy="7009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ts val="1900"/>
              </a:lnSpc>
              <a:buNone/>
            </a:pPr>
            <a:r>
              <a:rPr lang="ja-JP" altLang="en-US" sz="1800" dirty="0">
                <a:highlight>
                  <a:srgbClr val="FFFF00"/>
                </a:highlight>
                <a:latin typeface="HGSｺﾞｼｯｸE" panose="020B0900000000000000" pitchFamily="50" charset="-128"/>
                <a:ea typeface="HGSｺﾞｼｯｸE" panose="020B0900000000000000" pitchFamily="50" charset="-128"/>
              </a:rPr>
              <a:t>結果：昔に比べて便利なモノが多く使われるようになったね</a:t>
            </a:r>
            <a:endParaRPr lang="en-US" altLang="ja-JP" sz="1800" dirty="0">
              <a:highlight>
                <a:srgbClr val="FFFF00"/>
              </a:highlight>
              <a:latin typeface="HGSｺﾞｼｯｸE" panose="020B0900000000000000" pitchFamily="50" charset="-128"/>
              <a:ea typeface="HGSｺﾞｼｯｸE" panose="020B0900000000000000" pitchFamily="50" charset="-128"/>
            </a:endParaRPr>
          </a:p>
        </p:txBody>
      </p:sp>
      <p:sp>
        <p:nvSpPr>
          <p:cNvPr id="1234" name="テキスト ボックス 1233">
            <a:extLst>
              <a:ext uri="{FF2B5EF4-FFF2-40B4-BE49-F238E27FC236}">
                <a16:creationId xmlns:a16="http://schemas.microsoft.com/office/drawing/2014/main" id="{00F51247-97A9-4725-AD55-DE7FC0F5B6A0}"/>
              </a:ext>
            </a:extLst>
          </p:cNvPr>
          <p:cNvSpPr txBox="1"/>
          <p:nvPr/>
        </p:nvSpPr>
        <p:spPr>
          <a:xfrm>
            <a:off x="808762" y="1448696"/>
            <a:ext cx="7315200" cy="2185214"/>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kumimoji="1" lang="en-US" altLang="ja-JP" dirty="0"/>
          </a:p>
          <a:p>
            <a:pPr algn="ctr"/>
            <a:r>
              <a:rPr kumimoji="1" lang="en-US" altLang="ja-JP" sz="2800" dirty="0">
                <a:latin typeface="メイリオ" panose="020B0604030504040204" pitchFamily="50" charset="-128"/>
                <a:ea typeface="メイリオ" panose="020B0604030504040204" pitchFamily="50" charset="-128"/>
              </a:rPr>
              <a:t>Excel</a:t>
            </a:r>
            <a:r>
              <a:rPr kumimoji="1" lang="ja-JP" altLang="en-US" sz="2800" dirty="0">
                <a:latin typeface="メイリオ" panose="020B0604030504040204" pitchFamily="50" charset="-128"/>
                <a:ea typeface="メイリオ" panose="020B0604030504040204" pitchFamily="50" charset="-128"/>
              </a:rPr>
              <a:t>上で作成されたグラフを貼る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kumimoji="1" lang="ja-JP" altLang="en-US" dirty="0"/>
          </a:p>
        </p:txBody>
      </p:sp>
      <p:sp>
        <p:nvSpPr>
          <p:cNvPr id="7" name="コンテンツ プレースホルダー 3">
            <a:extLst>
              <a:ext uri="{FF2B5EF4-FFF2-40B4-BE49-F238E27FC236}">
                <a16:creationId xmlns:a16="http://schemas.microsoft.com/office/drawing/2014/main" id="{7FAC0E51-B478-4260-B6C8-0DB78286ED45}"/>
              </a:ext>
            </a:extLst>
          </p:cNvPr>
          <p:cNvSpPr txBox="1">
            <a:spLocks/>
          </p:cNvSpPr>
          <p:nvPr/>
        </p:nvSpPr>
        <p:spPr>
          <a:xfrm>
            <a:off x="808763" y="4821083"/>
            <a:ext cx="7315200" cy="1498500"/>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lnSpc>
                <a:spcPct val="150000"/>
              </a:lnSpc>
              <a:buClr>
                <a:srgbClr val="00B050"/>
              </a:buClr>
              <a:buFont typeface="Wingdings" panose="05000000000000000000" pitchFamily="2" charset="2"/>
              <a:buChar char="l"/>
            </a:pPr>
            <a:r>
              <a:rPr lang="ja-JP" altLang="en-US" sz="3200" dirty="0"/>
              <a:t>気づいたことを発表してみよう！</a:t>
            </a:r>
            <a:endParaRPr lang="en-US" altLang="ja-JP" sz="3200" dirty="0"/>
          </a:p>
        </p:txBody>
      </p:sp>
    </p:spTree>
    <p:extLst>
      <p:ext uri="{BB962C8B-B14F-4D97-AF65-F5344CB8AC3E}">
        <p14:creationId xmlns:p14="http://schemas.microsoft.com/office/powerpoint/2010/main" val="420322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a:extLst>
              <a:ext uri="{FF2B5EF4-FFF2-40B4-BE49-F238E27FC236}">
                <a16:creationId xmlns:a16="http://schemas.microsoft.com/office/drawing/2014/main" id="{325D471F-C633-49DD-82B8-FA32FB0F4894}"/>
              </a:ext>
            </a:extLst>
          </p:cNvPr>
          <p:cNvSpPr/>
          <p:nvPr/>
        </p:nvSpPr>
        <p:spPr>
          <a:xfrm>
            <a:off x="133787" y="1739850"/>
            <a:ext cx="4237043" cy="316385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pic>
        <p:nvPicPr>
          <p:cNvPr id="17" name="Picture 86" descr="掃除用具のイラスト「ほうき」">
            <a:extLst>
              <a:ext uri="{FF2B5EF4-FFF2-40B4-BE49-F238E27FC236}">
                <a16:creationId xmlns:a16="http://schemas.microsoft.com/office/drawing/2014/main" id="{242130A8-A97D-4C4B-B34F-8F72CE87F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49897">
            <a:off x="1102904" y="3436578"/>
            <a:ext cx="962531" cy="13799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0" descr="掃除用具のイラスト「掃除機」">
            <a:extLst>
              <a:ext uri="{FF2B5EF4-FFF2-40B4-BE49-F238E27FC236}">
                <a16:creationId xmlns:a16="http://schemas.microsoft.com/office/drawing/2014/main" id="{5B0E4565-6965-480F-837D-D755F055F5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7598" y="3140740"/>
            <a:ext cx="1423218" cy="142321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61BE6C35-8D58-457E-8081-3DF965E593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9062" y="3078317"/>
            <a:ext cx="1375027" cy="1375027"/>
          </a:xfrm>
          <a:prstGeom prst="rect">
            <a:avLst/>
          </a:prstGeom>
        </p:spPr>
      </p:pic>
      <p:sp>
        <p:nvSpPr>
          <p:cNvPr id="29" name="テキスト ボックス 28">
            <a:extLst>
              <a:ext uri="{FF2B5EF4-FFF2-40B4-BE49-F238E27FC236}">
                <a16:creationId xmlns:a16="http://schemas.microsoft.com/office/drawing/2014/main" id="{9F2CBEFE-7B19-451E-8DC5-03CBE8BE4929}"/>
              </a:ext>
            </a:extLst>
          </p:cNvPr>
          <p:cNvSpPr txBox="1"/>
          <p:nvPr/>
        </p:nvSpPr>
        <p:spPr>
          <a:xfrm>
            <a:off x="2134838" y="1190726"/>
            <a:ext cx="339173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の子ども時代やその前</a:t>
            </a:r>
          </a:p>
        </p:txBody>
      </p:sp>
      <p:grpSp>
        <p:nvGrpSpPr>
          <p:cNvPr id="48" name="グループ化 47">
            <a:extLst>
              <a:ext uri="{FF2B5EF4-FFF2-40B4-BE49-F238E27FC236}">
                <a16:creationId xmlns:a16="http://schemas.microsoft.com/office/drawing/2014/main" id="{37BBBF75-EC97-4CBA-AF04-5A9D36C78822}"/>
              </a:ext>
            </a:extLst>
          </p:cNvPr>
          <p:cNvGrpSpPr/>
          <p:nvPr/>
        </p:nvGrpSpPr>
        <p:grpSpPr>
          <a:xfrm>
            <a:off x="4694030" y="1730367"/>
            <a:ext cx="4237043" cy="3163857"/>
            <a:chOff x="6404794" y="2467802"/>
            <a:chExt cx="5649391" cy="4218476"/>
          </a:xfrm>
        </p:grpSpPr>
        <p:sp>
          <p:nvSpPr>
            <p:cNvPr id="59" name="楕円 58">
              <a:extLst>
                <a:ext uri="{FF2B5EF4-FFF2-40B4-BE49-F238E27FC236}">
                  <a16:creationId xmlns:a16="http://schemas.microsoft.com/office/drawing/2014/main" id="{F36A7B86-4BF0-4AF0-B1A8-91062F6D8D84}"/>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pic>
          <p:nvPicPr>
            <p:cNvPr id="60" name="Picture 80" descr="掃除用具のイラスト「掃除機」">
              <a:extLst>
                <a:ext uri="{FF2B5EF4-FFF2-40B4-BE49-F238E27FC236}">
                  <a16:creationId xmlns:a16="http://schemas.microsoft.com/office/drawing/2014/main" id="{3EA6AD20-7852-4CF0-B7E4-35116F316C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0009" y="4689951"/>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CB7964DA-565F-4134-8248-ACB1C565D4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9836" y="4269677"/>
              <a:ext cx="1833369" cy="1833369"/>
            </a:xfrm>
            <a:prstGeom prst="rect">
              <a:avLst/>
            </a:prstGeom>
          </p:spPr>
        </p:pic>
      </p:grpSp>
      <p:sp>
        <p:nvSpPr>
          <p:cNvPr id="3" name="スライド番号プレースホルダー 2">
            <a:extLst>
              <a:ext uri="{FF2B5EF4-FFF2-40B4-BE49-F238E27FC236}">
                <a16:creationId xmlns:a16="http://schemas.microsoft.com/office/drawing/2014/main" id="{545C8B92-7AB8-4D5B-B4C8-4AC2B185F0AA}"/>
              </a:ext>
            </a:extLst>
          </p:cNvPr>
          <p:cNvSpPr>
            <a:spLocks noGrp="1"/>
          </p:cNvSpPr>
          <p:nvPr>
            <p:ph type="sldNum" sz="quarter" idx="12"/>
          </p:nvPr>
        </p:nvSpPr>
        <p:spPr/>
        <p:txBody>
          <a:bodyPr/>
          <a:lstStyle/>
          <a:p>
            <a:fld id="{2559E306-2ECC-45F4-9E94-B54F3BFAC461}" type="slidenum">
              <a:rPr lang="ja-JP" altLang="en-US" smtClean="0">
                <a:latin typeface="メイリオ" panose="020B0604030504040204" pitchFamily="50" charset="-128"/>
                <a:ea typeface="メイリオ" panose="020B0604030504040204" pitchFamily="50" charset="-128"/>
              </a:rPr>
              <a:pPr/>
              <a:t>31</a:t>
            </a:fld>
            <a:endParaRPr lang="ja-JP" altLang="en-US" dirty="0">
              <a:latin typeface="メイリオ" panose="020B0604030504040204" pitchFamily="50" charset="-128"/>
              <a:ea typeface="メイリオ" panose="020B0604030504040204" pitchFamily="50" charset="-128"/>
            </a:endParaRPr>
          </a:p>
        </p:txBody>
      </p:sp>
      <p:pic>
        <p:nvPicPr>
          <p:cNvPr id="63" name="図 62">
            <a:extLst>
              <a:ext uri="{FF2B5EF4-FFF2-40B4-BE49-F238E27FC236}">
                <a16:creationId xmlns:a16="http://schemas.microsoft.com/office/drawing/2014/main" id="{0F110C33-9F93-471F-AB82-8D036402AF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1193" y="1962601"/>
            <a:ext cx="1872561" cy="902323"/>
          </a:xfrm>
          <a:prstGeom prst="rect">
            <a:avLst/>
          </a:prstGeom>
        </p:spPr>
      </p:pic>
      <p:pic>
        <p:nvPicPr>
          <p:cNvPr id="1050" name="Picture 26">
            <a:extLst>
              <a:ext uri="{FF2B5EF4-FFF2-40B4-BE49-F238E27FC236}">
                <a16:creationId xmlns:a16="http://schemas.microsoft.com/office/drawing/2014/main" id="{3E535FF0-F162-49C3-BBA7-944966BB2F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71272" y="1987403"/>
            <a:ext cx="1321251" cy="135756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3D336824-4E1E-47E9-8FDB-B9EBFEFA56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343" y="1848839"/>
            <a:ext cx="2353260" cy="1731414"/>
          </a:xfrm>
          <a:prstGeom prst="rect">
            <a:avLst/>
          </a:prstGeom>
        </p:spPr>
      </p:pic>
      <p:pic>
        <p:nvPicPr>
          <p:cNvPr id="6" name="図 5">
            <a:extLst>
              <a:ext uri="{FF2B5EF4-FFF2-40B4-BE49-F238E27FC236}">
                <a16:creationId xmlns:a16="http://schemas.microsoft.com/office/drawing/2014/main" id="{1C2D304D-BC07-4C1B-A0E4-C811E11A6B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2065" y="1708715"/>
            <a:ext cx="1133954" cy="1792379"/>
          </a:xfrm>
          <a:prstGeom prst="rect">
            <a:avLst/>
          </a:prstGeom>
        </p:spPr>
      </p:pic>
      <p:pic>
        <p:nvPicPr>
          <p:cNvPr id="7" name="図 6">
            <a:extLst>
              <a:ext uri="{FF2B5EF4-FFF2-40B4-BE49-F238E27FC236}">
                <a16:creationId xmlns:a16="http://schemas.microsoft.com/office/drawing/2014/main" id="{5D22DA05-06DB-430F-9DB1-67BB9BB45EC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98336" y="3220777"/>
            <a:ext cx="1286367" cy="1286367"/>
          </a:xfrm>
          <a:prstGeom prst="rect">
            <a:avLst/>
          </a:prstGeom>
        </p:spPr>
      </p:pic>
      <p:pic>
        <p:nvPicPr>
          <p:cNvPr id="5" name="図 4">
            <a:extLst>
              <a:ext uri="{FF2B5EF4-FFF2-40B4-BE49-F238E27FC236}">
                <a16:creationId xmlns:a16="http://schemas.microsoft.com/office/drawing/2014/main" id="{D28692E0-1C6F-4548-BDBD-735A46B962E2}"/>
              </a:ext>
            </a:extLst>
          </p:cNvPr>
          <p:cNvPicPr>
            <a:picLocks noChangeAspect="1"/>
          </p:cNvPicPr>
          <p:nvPr/>
        </p:nvPicPr>
        <p:blipFill>
          <a:blip r:embed="rId11"/>
          <a:stretch>
            <a:fillRect/>
          </a:stretch>
        </p:blipFill>
        <p:spPr>
          <a:xfrm>
            <a:off x="387354" y="711459"/>
            <a:ext cx="1836420" cy="952500"/>
          </a:xfrm>
          <a:prstGeom prst="rect">
            <a:avLst/>
          </a:prstGeom>
        </p:spPr>
      </p:pic>
      <p:pic>
        <p:nvPicPr>
          <p:cNvPr id="8" name="図 7">
            <a:extLst>
              <a:ext uri="{FF2B5EF4-FFF2-40B4-BE49-F238E27FC236}">
                <a16:creationId xmlns:a16="http://schemas.microsoft.com/office/drawing/2014/main" id="{10811884-08B2-4A25-B2A5-6A34DBF9B94E}"/>
              </a:ext>
            </a:extLst>
          </p:cNvPr>
          <p:cNvPicPr>
            <a:picLocks noChangeAspect="1"/>
          </p:cNvPicPr>
          <p:nvPr/>
        </p:nvPicPr>
        <p:blipFill>
          <a:blip r:embed="rId12"/>
          <a:stretch>
            <a:fillRect/>
          </a:stretch>
        </p:blipFill>
        <p:spPr>
          <a:xfrm>
            <a:off x="5773893" y="586619"/>
            <a:ext cx="1973580" cy="1005840"/>
          </a:xfrm>
          <a:prstGeom prst="rect">
            <a:avLst/>
          </a:prstGeom>
        </p:spPr>
      </p:pic>
      <p:sp>
        <p:nvSpPr>
          <p:cNvPr id="2" name="テキスト ボックス 1"/>
          <p:cNvSpPr txBox="1"/>
          <p:nvPr/>
        </p:nvSpPr>
        <p:spPr>
          <a:xfrm>
            <a:off x="387354" y="5558118"/>
            <a:ext cx="8543719" cy="954107"/>
          </a:xfrm>
          <a:prstGeom prst="rect">
            <a:avLst/>
          </a:prstGeom>
          <a:noFill/>
        </p:spPr>
        <p:txBody>
          <a:bodyPr wrap="square" rtlCol="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昔の人とわたしたちのくらしでは、使っているものがぜんぜん違う！べんりなくらしになった！</a:t>
            </a:r>
            <a:endParaRPr kumimoji="1" lang="en-US" altLang="ja-JP" sz="28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8959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48A46B9-8A83-4901-AF8A-A4DBA4AEB992}"/>
              </a:ext>
            </a:extLst>
          </p:cNvPr>
          <p:cNvSpPr>
            <a:spLocks noGrp="1"/>
          </p:cNvSpPr>
          <p:nvPr>
            <p:ph type="sldNum" sz="quarter" idx="12"/>
          </p:nvPr>
        </p:nvSpPr>
        <p:spPr/>
        <p:txBody>
          <a:bodyPr/>
          <a:lstStyle/>
          <a:p>
            <a:fld id="{2559E306-2ECC-45F4-9E94-B54F3BFAC461}" type="slidenum">
              <a:rPr lang="ja-JP" altLang="en-US" smtClean="0"/>
              <a:pPr/>
              <a:t>32</a:t>
            </a:fld>
            <a:endParaRPr lang="ja-JP" altLang="en-US" dirty="0"/>
          </a:p>
        </p:txBody>
      </p:sp>
      <p:grpSp>
        <p:nvGrpSpPr>
          <p:cNvPr id="5" name="グループ化 4"/>
          <p:cNvGrpSpPr/>
          <p:nvPr/>
        </p:nvGrpSpPr>
        <p:grpSpPr>
          <a:xfrm>
            <a:off x="3934003" y="2238863"/>
            <a:ext cx="4690938" cy="3437213"/>
            <a:chOff x="4424620" y="3141230"/>
            <a:chExt cx="4690938" cy="3437213"/>
          </a:xfrm>
        </p:grpSpPr>
        <p:grpSp>
          <p:nvGrpSpPr>
            <p:cNvPr id="4" name="グループ化 3">
              <a:extLst>
                <a:ext uri="{FF2B5EF4-FFF2-40B4-BE49-F238E27FC236}">
                  <a16:creationId xmlns:a16="http://schemas.microsoft.com/office/drawing/2014/main" id="{954AC460-3CEE-46EF-86B8-2D9ECAC2C973}"/>
                </a:ext>
              </a:extLst>
            </p:cNvPr>
            <p:cNvGrpSpPr/>
            <p:nvPr/>
          </p:nvGrpSpPr>
          <p:grpSpPr>
            <a:xfrm>
              <a:off x="4424620" y="3197182"/>
              <a:ext cx="4531804" cy="3381261"/>
              <a:chOff x="6011779" y="2467802"/>
              <a:chExt cx="6042406" cy="4508347"/>
            </a:xfrm>
          </p:grpSpPr>
          <p:sp>
            <p:nvSpPr>
              <p:cNvPr id="15" name="楕円 14">
                <a:extLst>
                  <a:ext uri="{FF2B5EF4-FFF2-40B4-BE49-F238E27FC236}">
                    <a16:creationId xmlns:a16="http://schemas.microsoft.com/office/drawing/2014/main" id="{F7C1BAB6-1E9B-4462-A9ED-3F2C8D316C1C}"/>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6" name="Picture 80" descr="掃除用具のイラスト「掃除機」">
                <a:extLst>
                  <a:ext uri="{FF2B5EF4-FFF2-40B4-BE49-F238E27FC236}">
                    <a16:creationId xmlns:a16="http://schemas.microsoft.com/office/drawing/2014/main" id="{1DB02661-58BA-436E-B8BC-2DEB55E19B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779" y="4210342"/>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3D0AF55B-4F64-441F-9E45-6F7791114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2917" y="5142780"/>
                <a:ext cx="1833370" cy="1833369"/>
              </a:xfrm>
              <a:prstGeom prst="rect">
                <a:avLst/>
              </a:prstGeom>
            </p:spPr>
          </p:pic>
        </p:grpSp>
        <p:pic>
          <p:nvPicPr>
            <p:cNvPr id="25" name="図 24" descr="ケーキ が含まれている画像&#10;&#10;自動的に生成された説明">
              <a:extLst>
                <a:ext uri="{FF2B5EF4-FFF2-40B4-BE49-F238E27FC236}">
                  <a16:creationId xmlns:a16="http://schemas.microsoft.com/office/drawing/2014/main" id="{3114C74F-A374-45A1-9C0E-8AAD57A9DB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9073" y="3141230"/>
              <a:ext cx="1776943" cy="1172782"/>
            </a:xfrm>
            <a:prstGeom prst="rect">
              <a:avLst/>
            </a:prstGeom>
          </p:spPr>
        </p:pic>
        <p:pic>
          <p:nvPicPr>
            <p:cNvPr id="29" name="図 28">
              <a:extLst>
                <a:ext uri="{FF2B5EF4-FFF2-40B4-BE49-F238E27FC236}">
                  <a16:creationId xmlns:a16="http://schemas.microsoft.com/office/drawing/2014/main" id="{8BE4EEBC-4DB6-4B66-9669-74AB5012BB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2997" y="4552603"/>
              <a:ext cx="1872561" cy="902323"/>
            </a:xfrm>
            <a:prstGeom prst="rect">
              <a:avLst/>
            </a:prstGeom>
          </p:spPr>
        </p:pic>
        <p:pic>
          <p:nvPicPr>
            <p:cNvPr id="2" name="図 1">
              <a:extLst>
                <a:ext uri="{FF2B5EF4-FFF2-40B4-BE49-F238E27FC236}">
                  <a16:creationId xmlns:a16="http://schemas.microsoft.com/office/drawing/2014/main" id="{6BC7F861-62A0-44BD-A513-1DAE4D1D30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0420" y="3265088"/>
              <a:ext cx="1444877" cy="1085182"/>
            </a:xfrm>
            <a:prstGeom prst="rect">
              <a:avLst/>
            </a:prstGeom>
          </p:spPr>
        </p:pic>
      </p:grpSp>
      <p:pic>
        <p:nvPicPr>
          <p:cNvPr id="6" name="図 5">
            <a:extLst>
              <a:ext uri="{FF2B5EF4-FFF2-40B4-BE49-F238E27FC236}">
                <a16:creationId xmlns:a16="http://schemas.microsoft.com/office/drawing/2014/main" id="{3239D2AB-932C-4A02-9757-E06617431FCF}"/>
              </a:ext>
            </a:extLst>
          </p:cNvPr>
          <p:cNvPicPr>
            <a:picLocks noChangeAspect="1"/>
          </p:cNvPicPr>
          <p:nvPr/>
        </p:nvPicPr>
        <p:blipFill>
          <a:blip r:embed="rId8"/>
          <a:stretch>
            <a:fillRect/>
          </a:stretch>
        </p:blipFill>
        <p:spPr>
          <a:xfrm>
            <a:off x="2787751" y="3497390"/>
            <a:ext cx="1104900" cy="685800"/>
          </a:xfrm>
          <a:prstGeom prst="rect">
            <a:avLst/>
          </a:prstGeom>
        </p:spPr>
      </p:pic>
      <p:pic>
        <p:nvPicPr>
          <p:cNvPr id="7" name="図 6">
            <a:extLst>
              <a:ext uri="{FF2B5EF4-FFF2-40B4-BE49-F238E27FC236}">
                <a16:creationId xmlns:a16="http://schemas.microsoft.com/office/drawing/2014/main" id="{AE02C132-2CFE-458D-96A1-BC68BC9F0BA7}"/>
              </a:ext>
            </a:extLst>
          </p:cNvPr>
          <p:cNvPicPr>
            <a:picLocks noChangeAspect="1"/>
          </p:cNvPicPr>
          <p:nvPr/>
        </p:nvPicPr>
        <p:blipFill>
          <a:blip r:embed="rId9"/>
          <a:stretch>
            <a:fillRect/>
          </a:stretch>
        </p:blipFill>
        <p:spPr>
          <a:xfrm>
            <a:off x="794672" y="2575816"/>
            <a:ext cx="1684020" cy="2148840"/>
          </a:xfrm>
          <a:prstGeom prst="rect">
            <a:avLst/>
          </a:prstGeom>
        </p:spPr>
      </p:pic>
      <p:sp>
        <p:nvSpPr>
          <p:cNvPr id="17" name="テキスト ボックス 16">
            <a:extLst>
              <a:ext uri="{FF2B5EF4-FFF2-40B4-BE49-F238E27FC236}">
                <a16:creationId xmlns:a16="http://schemas.microsoft.com/office/drawing/2014/main" id="{AC416544-E9CD-4C4D-A0AC-CBBE0E98E9F1}"/>
              </a:ext>
            </a:extLst>
          </p:cNvPr>
          <p:cNvSpPr txBox="1"/>
          <p:nvPr/>
        </p:nvSpPr>
        <p:spPr>
          <a:xfrm>
            <a:off x="794672" y="631519"/>
            <a:ext cx="7830269" cy="646331"/>
          </a:xfrm>
          <a:prstGeom prst="rect">
            <a:avLst/>
          </a:prstGeom>
          <a:noFill/>
        </p:spPr>
        <p:txBody>
          <a:bodyPr wrap="square" rtlCol="0">
            <a:spAutoFit/>
          </a:bodyPr>
          <a:lstStyle/>
          <a:p>
            <a:r>
              <a:rPr lang="ja-JP" altLang="en-US" sz="3600" b="1" dirty="0">
                <a:solidFill>
                  <a:schemeClr val="tx2"/>
                </a:solidFill>
                <a:highlight>
                  <a:srgbClr val="FFFF00"/>
                </a:highlight>
                <a:latin typeface="メイリオ" panose="020B0604030504040204" pitchFamily="50" charset="-128"/>
                <a:ea typeface="メイリオ" panose="020B0604030504040204" pitchFamily="50" charset="-128"/>
              </a:rPr>
              <a:t>便利になったのは何のおかげかな？</a:t>
            </a:r>
          </a:p>
        </p:txBody>
      </p:sp>
    </p:spTree>
    <p:extLst>
      <p:ext uri="{BB962C8B-B14F-4D97-AF65-F5344CB8AC3E}">
        <p14:creationId xmlns:p14="http://schemas.microsoft.com/office/powerpoint/2010/main" val="12115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グラフィックス 49" descr="山形の矢印">
            <a:extLst>
              <a:ext uri="{FF2B5EF4-FFF2-40B4-BE49-F238E27FC236}">
                <a16:creationId xmlns:a16="http://schemas.microsoft.com/office/drawing/2014/main" id="{133DE391-8F7F-4950-B6BA-590A1F750DC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278469" y="3287064"/>
            <a:ext cx="1108710" cy="685800"/>
          </a:xfrm>
          <a:prstGeom prst="rect">
            <a:avLst/>
          </a:prstGeom>
        </p:spPr>
      </p:pic>
      <p:sp>
        <p:nvSpPr>
          <p:cNvPr id="3" name="スライド番号プレースホルダー 2">
            <a:extLst>
              <a:ext uri="{FF2B5EF4-FFF2-40B4-BE49-F238E27FC236}">
                <a16:creationId xmlns:a16="http://schemas.microsoft.com/office/drawing/2014/main" id="{648A46B9-8A83-4901-AF8A-A4DBA4AEB992}"/>
              </a:ext>
            </a:extLst>
          </p:cNvPr>
          <p:cNvSpPr>
            <a:spLocks noGrp="1"/>
          </p:cNvSpPr>
          <p:nvPr>
            <p:ph type="sldNum" sz="quarter" idx="12"/>
          </p:nvPr>
        </p:nvSpPr>
        <p:spPr/>
        <p:txBody>
          <a:bodyPr/>
          <a:lstStyle/>
          <a:p>
            <a:fld id="{2559E306-2ECC-45F4-9E94-B54F3BFAC461}" type="slidenum">
              <a:rPr lang="ja-JP" altLang="en-US" smtClean="0"/>
              <a:pPr/>
              <a:t>33</a:t>
            </a:fld>
            <a:endParaRPr lang="ja-JP" altLang="en-US" dirty="0"/>
          </a:p>
        </p:txBody>
      </p:sp>
      <p:grpSp>
        <p:nvGrpSpPr>
          <p:cNvPr id="23" name="グループ化 22">
            <a:extLst>
              <a:ext uri="{FF2B5EF4-FFF2-40B4-BE49-F238E27FC236}">
                <a16:creationId xmlns:a16="http://schemas.microsoft.com/office/drawing/2014/main" id="{320DF507-CF54-4AA1-9717-09B2EEFBA2E3}"/>
              </a:ext>
            </a:extLst>
          </p:cNvPr>
          <p:cNvGrpSpPr>
            <a:grpSpLocks noChangeAspect="1"/>
          </p:cNvGrpSpPr>
          <p:nvPr/>
        </p:nvGrpSpPr>
        <p:grpSpPr>
          <a:xfrm>
            <a:off x="246248" y="1692888"/>
            <a:ext cx="1554669" cy="1814857"/>
            <a:chOff x="8151497" y="2253027"/>
            <a:chExt cx="2698123" cy="3149680"/>
          </a:xfrm>
        </p:grpSpPr>
        <p:pic>
          <p:nvPicPr>
            <p:cNvPr id="30" name="Picture 2" descr="電力のマーク">
              <a:extLst>
                <a:ext uri="{FF2B5EF4-FFF2-40B4-BE49-F238E27FC236}">
                  <a16:creationId xmlns:a16="http://schemas.microsoft.com/office/drawing/2014/main" id="{AE74BDF4-314F-4FF3-8C37-AD379E20946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1497" y="2253027"/>
              <a:ext cx="2698123" cy="269812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3AB47286-01F9-4505-991E-775FF7378C8F}"/>
                </a:ext>
              </a:extLst>
            </p:cNvPr>
            <p:cNvSpPr txBox="1"/>
            <p:nvPr/>
          </p:nvSpPr>
          <p:spPr>
            <a:xfrm>
              <a:off x="8522484" y="4281001"/>
              <a:ext cx="1956148" cy="1121706"/>
            </a:xfrm>
            <a:prstGeom prst="rect">
              <a:avLst/>
            </a:prstGeom>
            <a:noFill/>
          </p:spPr>
          <p:txBody>
            <a:bodyPr wrap="square" rtlCol="0">
              <a:spAutoFit/>
            </a:bodyPr>
            <a:lstStyle/>
            <a:p>
              <a:r>
                <a:rPr lang="ja-JP" altLang="en-US" sz="3600" b="1" dirty="0">
                  <a:solidFill>
                    <a:srgbClr val="FF0000"/>
                  </a:solidFill>
                  <a:highlight>
                    <a:srgbClr val="FFFF00"/>
                  </a:highlight>
                  <a:latin typeface="メイリオ" panose="020B0604030504040204" pitchFamily="50" charset="-128"/>
                  <a:ea typeface="メイリオ" panose="020B0604030504040204" pitchFamily="50" charset="-128"/>
                </a:rPr>
                <a:t>電気</a:t>
              </a:r>
            </a:p>
          </p:txBody>
        </p:sp>
      </p:grpSp>
      <p:grpSp>
        <p:nvGrpSpPr>
          <p:cNvPr id="32" name="グループ化 31">
            <a:extLst>
              <a:ext uri="{FF2B5EF4-FFF2-40B4-BE49-F238E27FC236}">
                <a16:creationId xmlns:a16="http://schemas.microsoft.com/office/drawing/2014/main" id="{B0BB7A43-4A5B-4DBB-96D1-A45114CC195C}"/>
              </a:ext>
            </a:extLst>
          </p:cNvPr>
          <p:cNvGrpSpPr/>
          <p:nvPr/>
        </p:nvGrpSpPr>
        <p:grpSpPr>
          <a:xfrm>
            <a:off x="1847507" y="1841731"/>
            <a:ext cx="1269427" cy="1648455"/>
            <a:chOff x="4297632" y="3460388"/>
            <a:chExt cx="1080000" cy="1471240"/>
          </a:xfrm>
        </p:grpSpPr>
        <p:pic>
          <p:nvPicPr>
            <p:cNvPr id="33" name="図 32" descr="星のマーク&#10;&#10;自動的に生成された説明">
              <a:extLst>
                <a:ext uri="{FF2B5EF4-FFF2-40B4-BE49-F238E27FC236}">
                  <a16:creationId xmlns:a16="http://schemas.microsoft.com/office/drawing/2014/main" id="{70843761-C02E-46CB-B598-FC754045BC8F}"/>
                </a:ext>
              </a:extLst>
            </p:cNvPr>
            <p:cNvPicPr>
              <a:picLocks/>
            </p:cNvPicPr>
            <p:nvPr/>
          </p:nvPicPr>
          <p:blipFill rotWithShape="1">
            <a:blip r:embed="rId6" cstate="email">
              <a:extLst>
                <a:ext uri="{28A0092B-C50C-407E-A947-70E740481C1C}">
                  <a14:useLocalDpi xmlns:a14="http://schemas.microsoft.com/office/drawing/2010/main"/>
                </a:ext>
              </a:extLst>
            </a:blip>
            <a:srcRect t="-166"/>
            <a:stretch/>
          </p:blipFill>
          <p:spPr>
            <a:xfrm>
              <a:off x="4297632" y="3460388"/>
              <a:ext cx="1080000" cy="1080000"/>
            </a:xfrm>
            <a:prstGeom prst="flowChartConnector">
              <a:avLst/>
            </a:prstGeom>
            <a:ln w="88900">
              <a:solidFill>
                <a:srgbClr val="7DBD00"/>
              </a:solidFill>
            </a:ln>
          </p:spPr>
        </p:pic>
        <p:sp>
          <p:nvSpPr>
            <p:cNvPr id="40" name="テキスト ボックス 39">
              <a:extLst>
                <a:ext uri="{FF2B5EF4-FFF2-40B4-BE49-F238E27FC236}">
                  <a16:creationId xmlns:a16="http://schemas.microsoft.com/office/drawing/2014/main" id="{4CE9FDAA-0313-4150-860F-26114A48F1D6}"/>
                </a:ext>
              </a:extLst>
            </p:cNvPr>
            <p:cNvSpPr txBox="1"/>
            <p:nvPr/>
          </p:nvSpPr>
          <p:spPr>
            <a:xfrm>
              <a:off x="4342457" y="4354780"/>
              <a:ext cx="982543" cy="576848"/>
            </a:xfrm>
            <a:prstGeom prst="rect">
              <a:avLst/>
            </a:prstGeom>
            <a:noFill/>
          </p:spPr>
          <p:txBody>
            <a:bodyPr wrap="square" rtlCol="0">
              <a:spAutoFit/>
            </a:bodyPr>
            <a:lstStyle/>
            <a:p>
              <a:r>
                <a:rPr lang="ja-JP" altLang="en-US" sz="3600" b="1" dirty="0">
                  <a:solidFill>
                    <a:srgbClr val="FF0000"/>
                  </a:solidFill>
                  <a:highlight>
                    <a:srgbClr val="FFFF00"/>
                  </a:highlight>
                  <a:latin typeface="メイリオ" panose="020B0604030504040204" pitchFamily="50" charset="-128"/>
                  <a:ea typeface="メイリオ" panose="020B0604030504040204" pitchFamily="50" charset="-128"/>
                </a:rPr>
                <a:t>ガス</a:t>
              </a:r>
            </a:p>
          </p:txBody>
        </p:sp>
      </p:grpSp>
      <p:pic>
        <p:nvPicPr>
          <p:cNvPr id="2" name="図 1">
            <a:extLst>
              <a:ext uri="{FF2B5EF4-FFF2-40B4-BE49-F238E27FC236}">
                <a16:creationId xmlns:a16="http://schemas.microsoft.com/office/drawing/2014/main" id="{675C00ED-3678-452A-9713-85915845C80D}"/>
              </a:ext>
            </a:extLst>
          </p:cNvPr>
          <p:cNvPicPr>
            <a:picLocks noChangeAspect="1"/>
          </p:cNvPicPr>
          <p:nvPr/>
        </p:nvPicPr>
        <p:blipFill>
          <a:blip r:embed="rId7"/>
          <a:stretch>
            <a:fillRect/>
          </a:stretch>
        </p:blipFill>
        <p:spPr>
          <a:xfrm>
            <a:off x="595582" y="3576990"/>
            <a:ext cx="2400300" cy="1539240"/>
          </a:xfrm>
          <a:prstGeom prst="rect">
            <a:avLst/>
          </a:prstGeom>
        </p:spPr>
      </p:pic>
      <p:sp>
        <p:nvSpPr>
          <p:cNvPr id="43" name="テキスト ボックス 42">
            <a:extLst>
              <a:ext uri="{FF2B5EF4-FFF2-40B4-BE49-F238E27FC236}">
                <a16:creationId xmlns:a16="http://schemas.microsoft.com/office/drawing/2014/main" id="{BF4904A7-5D17-411E-B9CC-73CEA721B1EA}"/>
              </a:ext>
            </a:extLst>
          </p:cNvPr>
          <p:cNvSpPr txBox="1"/>
          <p:nvPr/>
        </p:nvSpPr>
        <p:spPr>
          <a:xfrm>
            <a:off x="773319" y="4890014"/>
            <a:ext cx="2044827" cy="646331"/>
          </a:xfrm>
          <a:prstGeom prst="rect">
            <a:avLst/>
          </a:prstGeom>
          <a:noFill/>
        </p:spPr>
        <p:txBody>
          <a:bodyPr wrap="square" rtlCol="0">
            <a:spAutoFit/>
          </a:bodyPr>
          <a:lstStyle/>
          <a:p>
            <a:r>
              <a:rPr lang="ja-JP" altLang="en-US" sz="3600" b="1" dirty="0">
                <a:solidFill>
                  <a:srgbClr val="FF0000"/>
                </a:solidFill>
                <a:highlight>
                  <a:srgbClr val="FFFF00"/>
                </a:highlight>
                <a:latin typeface="メイリオ" panose="020B0604030504040204" pitchFamily="50" charset="-128"/>
                <a:ea typeface="メイリオ" panose="020B0604030504040204" pitchFamily="50" charset="-128"/>
              </a:rPr>
              <a:t>ガソリン</a:t>
            </a:r>
          </a:p>
        </p:txBody>
      </p:sp>
      <p:sp>
        <p:nvSpPr>
          <p:cNvPr id="44" name="テキスト ボックス 43">
            <a:extLst>
              <a:ext uri="{FF2B5EF4-FFF2-40B4-BE49-F238E27FC236}">
                <a16:creationId xmlns:a16="http://schemas.microsoft.com/office/drawing/2014/main" id="{1FA2F553-F02A-40B3-BCE9-F2618F8C5F57}"/>
              </a:ext>
            </a:extLst>
          </p:cNvPr>
          <p:cNvSpPr txBox="1"/>
          <p:nvPr/>
        </p:nvSpPr>
        <p:spPr>
          <a:xfrm>
            <a:off x="0" y="390542"/>
            <a:ext cx="9143999" cy="1446550"/>
          </a:xfrm>
          <a:prstGeom prst="rect">
            <a:avLst/>
          </a:prstGeom>
          <a:noFill/>
        </p:spPr>
        <p:txBody>
          <a:bodyPr wrap="square" rtlCol="0">
            <a:spAutoFit/>
          </a:bodyPr>
          <a:lstStyle/>
          <a:p>
            <a:pPr algn="ctr"/>
            <a:r>
              <a:rPr lang="ja-JP" altLang="en-US" sz="8800" b="1" dirty="0">
                <a:solidFill>
                  <a:srgbClr val="FF0000"/>
                </a:solidFill>
                <a:latin typeface="メイリオ" panose="020B0604030504040204" pitchFamily="50" charset="-128"/>
                <a:ea typeface="メイリオ" panose="020B0604030504040204" pitchFamily="50" charset="-128"/>
              </a:rPr>
              <a:t>エネルギー</a:t>
            </a:r>
            <a:endParaRPr lang="en-US" altLang="ja-JP" sz="8800" b="1" dirty="0">
              <a:solidFill>
                <a:srgbClr val="FF0000"/>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4387179" y="2099132"/>
            <a:ext cx="4690938" cy="3437213"/>
            <a:chOff x="4424620" y="3141230"/>
            <a:chExt cx="4690938" cy="3437213"/>
          </a:xfrm>
        </p:grpSpPr>
        <p:grpSp>
          <p:nvGrpSpPr>
            <p:cNvPr id="4" name="グループ化 3">
              <a:extLst>
                <a:ext uri="{FF2B5EF4-FFF2-40B4-BE49-F238E27FC236}">
                  <a16:creationId xmlns:a16="http://schemas.microsoft.com/office/drawing/2014/main" id="{954AC460-3CEE-46EF-86B8-2D9ECAC2C973}"/>
                </a:ext>
              </a:extLst>
            </p:cNvPr>
            <p:cNvGrpSpPr/>
            <p:nvPr/>
          </p:nvGrpSpPr>
          <p:grpSpPr>
            <a:xfrm>
              <a:off x="4424620" y="3197182"/>
              <a:ext cx="4531804" cy="3381261"/>
              <a:chOff x="6011779" y="2467802"/>
              <a:chExt cx="6042406" cy="4508347"/>
            </a:xfrm>
          </p:grpSpPr>
          <p:sp>
            <p:nvSpPr>
              <p:cNvPr id="15" name="楕円 14">
                <a:extLst>
                  <a:ext uri="{FF2B5EF4-FFF2-40B4-BE49-F238E27FC236}">
                    <a16:creationId xmlns:a16="http://schemas.microsoft.com/office/drawing/2014/main" id="{F7C1BAB6-1E9B-4462-A9ED-3F2C8D316C1C}"/>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pic>
            <p:nvPicPr>
              <p:cNvPr id="16" name="Picture 80" descr="掃除用具のイラスト「掃除機」">
                <a:extLst>
                  <a:ext uri="{FF2B5EF4-FFF2-40B4-BE49-F238E27FC236}">
                    <a16:creationId xmlns:a16="http://schemas.microsoft.com/office/drawing/2014/main" id="{1DB02661-58BA-436E-B8BC-2DEB55E19B2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1779" y="4210342"/>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3D0AF55B-4F64-441F-9E45-6F7791114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72917" y="5142780"/>
                <a:ext cx="1833370" cy="1833369"/>
              </a:xfrm>
              <a:prstGeom prst="rect">
                <a:avLst/>
              </a:prstGeom>
            </p:spPr>
          </p:pic>
        </p:grpSp>
        <p:pic>
          <p:nvPicPr>
            <p:cNvPr id="25" name="図 24" descr="ケーキ が含まれている画像&#10;&#10;自動的に生成された説明">
              <a:extLst>
                <a:ext uri="{FF2B5EF4-FFF2-40B4-BE49-F238E27FC236}">
                  <a16:creationId xmlns:a16="http://schemas.microsoft.com/office/drawing/2014/main" id="{3114C74F-A374-45A1-9C0E-8AAD57A9DB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59073" y="3141230"/>
              <a:ext cx="1776943" cy="1172782"/>
            </a:xfrm>
            <a:prstGeom prst="rect">
              <a:avLst/>
            </a:prstGeom>
          </p:spPr>
        </p:pic>
        <p:pic>
          <p:nvPicPr>
            <p:cNvPr id="29" name="図 28">
              <a:extLst>
                <a:ext uri="{FF2B5EF4-FFF2-40B4-BE49-F238E27FC236}">
                  <a16:creationId xmlns:a16="http://schemas.microsoft.com/office/drawing/2014/main" id="{8BE4EEBC-4DB6-4B66-9669-74AB5012BBB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42997" y="4552603"/>
              <a:ext cx="1872561" cy="902323"/>
            </a:xfrm>
            <a:prstGeom prst="rect">
              <a:avLst/>
            </a:prstGeom>
          </p:spPr>
        </p:pic>
        <p:pic>
          <p:nvPicPr>
            <p:cNvPr id="46" name="図 45">
              <a:extLst>
                <a:ext uri="{FF2B5EF4-FFF2-40B4-BE49-F238E27FC236}">
                  <a16:creationId xmlns:a16="http://schemas.microsoft.com/office/drawing/2014/main" id="{23C451B3-196A-4975-B0EA-A953CA518EB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00420" y="3265088"/>
              <a:ext cx="1444877" cy="1085182"/>
            </a:xfrm>
            <a:prstGeom prst="rect">
              <a:avLst/>
            </a:prstGeom>
          </p:spPr>
        </p:pic>
      </p:grpSp>
      <p:sp>
        <p:nvSpPr>
          <p:cNvPr id="24" name="テキスト ボックス 23">
            <a:extLst>
              <a:ext uri="{FF2B5EF4-FFF2-40B4-BE49-F238E27FC236}">
                <a16:creationId xmlns:a16="http://schemas.microsoft.com/office/drawing/2014/main" id="{1FA2F553-F02A-40B3-BCE9-F2618F8C5F57}"/>
              </a:ext>
            </a:extLst>
          </p:cNvPr>
          <p:cNvSpPr txBox="1"/>
          <p:nvPr/>
        </p:nvSpPr>
        <p:spPr>
          <a:xfrm>
            <a:off x="141202" y="5669737"/>
            <a:ext cx="8936915" cy="1077218"/>
          </a:xfrm>
          <a:prstGeom prst="rect">
            <a:avLst/>
          </a:prstGeom>
          <a:noFill/>
        </p:spPr>
        <p:txBody>
          <a:bodyPr wrap="square" rtlCol="0">
            <a:spAutoFit/>
          </a:bodyPr>
          <a:lstStyle/>
          <a:p>
            <a:pPr algn="just"/>
            <a:r>
              <a:rPr lang="ja-JP" altLang="en-US" sz="3200" b="1" dirty="0">
                <a:solidFill>
                  <a:srgbClr val="002060"/>
                </a:solidFill>
                <a:latin typeface="メイリオ" panose="020B0604030504040204" pitchFamily="50" charset="-128"/>
                <a:ea typeface="メイリオ" panose="020B0604030504040204" pitchFamily="50" charset="-128"/>
              </a:rPr>
              <a:t>動かすこと以外にも、光ったり、温度を変えたり、音を出すためにも、エネルギーが必要！</a:t>
            </a:r>
            <a:endParaRPr lang="en-US" altLang="ja-JP" sz="32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74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A1DD169A-13D7-4174-A7B8-BD9E2534C404}"/>
              </a:ext>
            </a:extLst>
          </p:cNvPr>
          <p:cNvSpPr txBox="1"/>
          <p:nvPr/>
        </p:nvSpPr>
        <p:spPr>
          <a:xfrm>
            <a:off x="192895" y="580040"/>
            <a:ext cx="8951105" cy="1323439"/>
          </a:xfrm>
          <a:prstGeom prst="rect">
            <a:avLst/>
          </a:prstGeom>
          <a:noFill/>
        </p:spPr>
        <p:txBody>
          <a:bodyPr wrap="square" rtlCol="0">
            <a:spAutoFit/>
          </a:bodyPr>
          <a:lstStyle/>
          <a:p>
            <a:pPr algn="just"/>
            <a:r>
              <a:rPr lang="ja-JP" altLang="en-US" sz="4000" b="1" u="sng" dirty="0">
                <a:highlight>
                  <a:srgbClr val="FFFF00"/>
                </a:highlight>
                <a:latin typeface="メイリオ" panose="020B0604030504040204" pitchFamily="50" charset="-128"/>
                <a:ea typeface="メイリオ" panose="020B0604030504040204" pitchFamily="50" charset="-128"/>
              </a:rPr>
              <a:t>電気・ガス・ガソリンなど</a:t>
            </a:r>
            <a:r>
              <a:rPr lang="ja-JP" altLang="en-US" sz="4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rPr>
              <a:t>を</a:t>
            </a:r>
            <a:r>
              <a:rPr lang="ja-JP" altLang="en-US" sz="4000" b="1" dirty="0">
                <a:solidFill>
                  <a:schemeClr val="bg1">
                    <a:lumMod val="50000"/>
                  </a:schemeClr>
                </a:solidFill>
                <a:highlight>
                  <a:srgbClr val="FFFF00"/>
                </a:highlight>
                <a:latin typeface="メイリオ" panose="020B0604030504040204" pitchFamily="50" charset="-128"/>
                <a:ea typeface="メイリオ" panose="020B0604030504040204" pitchFamily="50" charset="-128"/>
              </a:rPr>
              <a:t>使うと</a:t>
            </a:r>
            <a:endParaRPr lang="en-US" altLang="ja-JP" sz="4000" b="1" dirty="0">
              <a:solidFill>
                <a:schemeClr val="bg1">
                  <a:lumMod val="50000"/>
                </a:schemeClr>
              </a:solidFill>
              <a:highlight>
                <a:srgbClr val="FFFF00"/>
              </a:highlight>
              <a:latin typeface="メイリオ" panose="020B0604030504040204" pitchFamily="50" charset="-128"/>
              <a:ea typeface="メイリオ" panose="020B0604030504040204" pitchFamily="50" charset="-128"/>
            </a:endParaRPr>
          </a:p>
          <a:p>
            <a:pPr algn="just"/>
            <a:r>
              <a:rPr lang="ja-JP" altLang="en-US" sz="4000" b="1" dirty="0">
                <a:solidFill>
                  <a:srgbClr val="FF0000"/>
                </a:solidFill>
                <a:highlight>
                  <a:srgbClr val="FFFF00"/>
                </a:highlight>
                <a:latin typeface="メイリオ" panose="020B0604030504040204" pitchFamily="50" charset="-128"/>
                <a:ea typeface="メイリオ" panose="020B0604030504040204" pitchFamily="50" charset="-128"/>
              </a:rPr>
              <a:t>二酸化炭素（</a:t>
            </a:r>
            <a:r>
              <a:rPr lang="en-US" altLang="ja-JP" sz="4000" b="1" dirty="0">
                <a:solidFill>
                  <a:srgbClr val="FF0000"/>
                </a:solidFill>
                <a:highlight>
                  <a:srgbClr val="FFFF00"/>
                </a:highlight>
                <a:latin typeface="メイリオ" panose="020B0604030504040204" pitchFamily="50" charset="-128"/>
                <a:ea typeface="メイリオ" panose="020B0604030504040204" pitchFamily="50" charset="-128"/>
              </a:rPr>
              <a:t>CO</a:t>
            </a:r>
            <a:r>
              <a:rPr lang="en-US" altLang="ja-JP" sz="4000" b="1" baseline="-25000" dirty="0">
                <a:solidFill>
                  <a:srgbClr val="FF0000"/>
                </a:solidFill>
                <a:highlight>
                  <a:srgbClr val="FFFF00"/>
                </a:highlight>
                <a:latin typeface="メイリオ" panose="020B0604030504040204" pitchFamily="50" charset="-128"/>
                <a:ea typeface="メイリオ" panose="020B0604030504040204" pitchFamily="50" charset="-128"/>
              </a:rPr>
              <a:t>2</a:t>
            </a:r>
            <a:r>
              <a:rPr lang="ja-JP" altLang="en-US" sz="4000" b="1" dirty="0">
                <a:solidFill>
                  <a:srgbClr val="FF0000"/>
                </a:solidFill>
                <a:highlight>
                  <a:srgbClr val="FFFF00"/>
                </a:highlight>
                <a:latin typeface="メイリオ" panose="020B0604030504040204" pitchFamily="50" charset="-128"/>
                <a:ea typeface="メイリオ" panose="020B0604030504040204" pitchFamily="50" charset="-128"/>
              </a:rPr>
              <a:t>）</a:t>
            </a:r>
            <a:r>
              <a:rPr lang="ja-JP" altLang="en-US" sz="4000" b="1" dirty="0">
                <a:solidFill>
                  <a:schemeClr val="bg1">
                    <a:lumMod val="50000"/>
                  </a:schemeClr>
                </a:solidFill>
                <a:highlight>
                  <a:srgbClr val="FFFF00"/>
                </a:highlight>
                <a:latin typeface="メイリオ" panose="020B0604030504040204" pitchFamily="50" charset="-128"/>
                <a:ea typeface="メイリオ" panose="020B0604030504040204" pitchFamily="50" charset="-128"/>
              </a:rPr>
              <a:t>が</a:t>
            </a:r>
            <a:r>
              <a:rPr lang="ja-JP" altLang="en-US" sz="4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rPr>
              <a:t>出てくるよ！</a:t>
            </a:r>
          </a:p>
        </p:txBody>
      </p:sp>
      <p:sp>
        <p:nvSpPr>
          <p:cNvPr id="9" name="スライド番号プレースホルダー 8">
            <a:extLst>
              <a:ext uri="{FF2B5EF4-FFF2-40B4-BE49-F238E27FC236}">
                <a16:creationId xmlns:a16="http://schemas.microsoft.com/office/drawing/2014/main" id="{346EACDC-4405-4352-AFB6-9360E8447FDC}"/>
              </a:ext>
            </a:extLst>
          </p:cNvPr>
          <p:cNvSpPr>
            <a:spLocks noGrp="1"/>
          </p:cNvSpPr>
          <p:nvPr>
            <p:ph type="sldNum" sz="quarter" idx="12"/>
          </p:nvPr>
        </p:nvSpPr>
        <p:spPr/>
        <p:txBody>
          <a:bodyPr/>
          <a:lstStyle/>
          <a:p>
            <a:fld id="{2559E306-2ECC-45F4-9E94-B54F3BFAC461}" type="slidenum">
              <a:rPr lang="ja-JP" altLang="en-US" smtClean="0"/>
              <a:pPr/>
              <a:t>34</a:t>
            </a:fld>
            <a:endParaRPr lang="ja-JP" altLang="en-US" dirty="0"/>
          </a:p>
        </p:txBody>
      </p:sp>
      <p:pic>
        <p:nvPicPr>
          <p:cNvPr id="21" name="図 20">
            <a:extLst>
              <a:ext uri="{FF2B5EF4-FFF2-40B4-BE49-F238E27FC236}">
                <a16:creationId xmlns:a16="http://schemas.microsoft.com/office/drawing/2014/main" id="{DC298A0C-E892-4749-9727-421352EBE54D}"/>
              </a:ext>
            </a:extLst>
          </p:cNvPr>
          <p:cNvPicPr>
            <a:picLocks noChangeAspect="1"/>
          </p:cNvPicPr>
          <p:nvPr/>
        </p:nvPicPr>
        <p:blipFill>
          <a:blip r:embed="rId3"/>
          <a:stretch>
            <a:fillRect/>
          </a:stretch>
        </p:blipFill>
        <p:spPr>
          <a:xfrm>
            <a:off x="628650" y="2513261"/>
            <a:ext cx="5515042" cy="4052310"/>
          </a:xfrm>
          <a:prstGeom prst="rect">
            <a:avLst/>
          </a:prstGeom>
        </p:spPr>
      </p:pic>
      <p:sp>
        <p:nvSpPr>
          <p:cNvPr id="22" name="思考の吹き出し: 雲形 21">
            <a:extLst>
              <a:ext uri="{FF2B5EF4-FFF2-40B4-BE49-F238E27FC236}">
                <a16:creationId xmlns:a16="http://schemas.microsoft.com/office/drawing/2014/main" id="{0A98CD7B-C2A4-4D34-A34E-3FFC53BB7522}"/>
              </a:ext>
            </a:extLst>
          </p:cNvPr>
          <p:cNvSpPr/>
          <p:nvPr/>
        </p:nvSpPr>
        <p:spPr>
          <a:xfrm flipV="1">
            <a:off x="6147925" y="2095218"/>
            <a:ext cx="2436047" cy="1662658"/>
          </a:xfrm>
          <a:prstGeom prst="cloudCallout">
            <a:avLst>
              <a:gd name="adj1" fmla="val -61140"/>
              <a:gd name="adj2" fmla="val -41313"/>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3B686732-10B6-4422-ABA1-50626BFB4F5D}"/>
              </a:ext>
            </a:extLst>
          </p:cNvPr>
          <p:cNvSpPr txBox="1"/>
          <p:nvPr/>
        </p:nvSpPr>
        <p:spPr>
          <a:xfrm>
            <a:off x="6691033" y="2430731"/>
            <a:ext cx="1349830" cy="830997"/>
          </a:xfrm>
          <a:prstGeom prst="rect">
            <a:avLst/>
          </a:prstGeom>
          <a:noFill/>
        </p:spPr>
        <p:txBody>
          <a:bodyPr wrap="square" rtlCol="0">
            <a:spAutoFit/>
          </a:bodyPr>
          <a:lstStyle/>
          <a:p>
            <a:r>
              <a:rPr kumimoji="1" lang="en-US" altLang="ja-JP" sz="4800" b="1" dirty="0">
                <a:solidFill>
                  <a:schemeClr val="bg1"/>
                </a:solidFill>
                <a:latin typeface="Tahoma" panose="020B0604030504040204" pitchFamily="34" charset="0"/>
                <a:ea typeface="Tahoma" panose="020B0604030504040204" pitchFamily="34" charset="0"/>
                <a:cs typeface="Tahoma" panose="020B0604030504040204" pitchFamily="34" charset="0"/>
              </a:rPr>
              <a:t>CO</a:t>
            </a:r>
            <a:r>
              <a:rPr kumimoji="1" lang="en-US" altLang="ja-JP" sz="4800" b="1" baseline="-25000"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kumimoji="1" lang="ja-JP" altLang="en-US" sz="3600" b="1" baseline="-25000" dirty="0">
              <a:solidFill>
                <a:schemeClr val="bg1"/>
              </a:solidFill>
              <a:latin typeface="Tahoma" panose="020B0604030504040204" pitchFamily="34" charset="0"/>
              <a:ea typeface="HG丸ｺﾞｼｯｸM-PRO" panose="020F0600000000000000" pitchFamily="50" charset="-128"/>
              <a:cs typeface="Tahoma" panose="020B0604030504040204" pitchFamily="34" charset="0"/>
            </a:endParaRPr>
          </a:p>
        </p:txBody>
      </p:sp>
    </p:spTree>
    <p:extLst>
      <p:ext uri="{BB962C8B-B14F-4D97-AF65-F5344CB8AC3E}">
        <p14:creationId xmlns:p14="http://schemas.microsoft.com/office/powerpoint/2010/main" val="29151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wipe(left)">
                                      <p:cBhvr>
                                        <p:cTn id="12"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F7685A-353D-4019-8192-F40F239D9CC0}"/>
              </a:ext>
            </a:extLst>
          </p:cNvPr>
          <p:cNvSpPr>
            <a:spLocks noGrp="1"/>
          </p:cNvSpPr>
          <p:nvPr>
            <p:ph type="sldNum" sz="quarter" idx="12"/>
          </p:nvPr>
        </p:nvSpPr>
        <p:spPr/>
        <p:txBody>
          <a:bodyPr/>
          <a:lstStyle/>
          <a:p>
            <a:fld id="{2559E306-2ECC-45F4-9E94-B54F3BFAC461}" type="slidenum">
              <a:rPr lang="ja-JP" altLang="en-US" smtClean="0"/>
              <a:pPr/>
              <a:t>35</a:t>
            </a:fld>
            <a:endParaRPr lang="ja-JP" altLang="en-US" dirty="0"/>
          </a:p>
        </p:txBody>
      </p:sp>
      <p:pic>
        <p:nvPicPr>
          <p:cNvPr id="3" name="Picture 2" descr="3.1-co2history">
            <a:extLst>
              <a:ext uri="{FF2B5EF4-FFF2-40B4-BE49-F238E27FC236}">
                <a16:creationId xmlns:a16="http://schemas.microsoft.com/office/drawing/2014/main" id="{4306F887-AD3B-4360-88FD-5F851F4BBB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 y="1620441"/>
            <a:ext cx="7071360" cy="49941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528925D-1D74-46E7-9E49-BC68C25D9AD8}"/>
              </a:ext>
            </a:extLst>
          </p:cNvPr>
          <p:cNvSpPr txBox="1"/>
          <p:nvPr/>
        </p:nvSpPr>
        <p:spPr>
          <a:xfrm>
            <a:off x="7754066" y="974110"/>
            <a:ext cx="1358746" cy="707886"/>
          </a:xfrm>
          <a:prstGeom prst="rect">
            <a:avLst/>
          </a:prstGeom>
          <a:solidFill>
            <a:schemeClr val="accent2">
              <a:lumMod val="20000"/>
              <a:lumOff val="80000"/>
            </a:schemeClr>
          </a:solidFill>
          <a:ln>
            <a:noFill/>
          </a:ln>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今：</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en-US" altLang="ja-JP" sz="2000" b="1" dirty="0">
                <a:solidFill>
                  <a:srgbClr val="FF0000"/>
                </a:solidFill>
                <a:latin typeface="メイリオ" panose="020B0604030504040204" pitchFamily="50" charset="-128"/>
                <a:ea typeface="メイリオ" panose="020B0604030504040204" pitchFamily="50" charset="-128"/>
              </a:rPr>
              <a:t>410ppm</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C1B075C-E512-424C-B60D-29A811585C28}"/>
              </a:ext>
            </a:extLst>
          </p:cNvPr>
          <p:cNvSpPr txBox="1"/>
          <p:nvPr/>
        </p:nvSpPr>
        <p:spPr>
          <a:xfrm>
            <a:off x="4191000" y="6557266"/>
            <a:ext cx="4349968"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出典：東北大学大学院理学研究科 大気海洋変動観測研究センター</a:t>
            </a:r>
          </a:p>
        </p:txBody>
      </p:sp>
      <p:sp>
        <p:nvSpPr>
          <p:cNvPr id="10" name="サブタイトル 2">
            <a:extLst>
              <a:ext uri="{FF2B5EF4-FFF2-40B4-BE49-F238E27FC236}">
                <a16:creationId xmlns:a16="http://schemas.microsoft.com/office/drawing/2014/main" id="{1EC43B34-A62D-44CF-B15F-C978267C62EC}"/>
              </a:ext>
            </a:extLst>
          </p:cNvPr>
          <p:cNvSpPr txBox="1">
            <a:spLocks/>
          </p:cNvSpPr>
          <p:nvPr/>
        </p:nvSpPr>
        <p:spPr>
          <a:xfrm>
            <a:off x="0" y="281533"/>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大気中の二酸化炭素の世界平均濃度</a:t>
            </a:r>
            <a:endParaRPr lang="en-US" altLang="ja-JP" sz="3600" b="1" u="sng" dirty="0">
              <a:solidFill>
                <a:srgbClr val="008000"/>
              </a:solidFill>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6DC8FF09-135D-4047-BFF8-1D71C3686502}"/>
              </a:ext>
            </a:extLst>
          </p:cNvPr>
          <p:cNvSpPr/>
          <p:nvPr/>
        </p:nvSpPr>
        <p:spPr>
          <a:xfrm>
            <a:off x="7174230" y="940967"/>
            <a:ext cx="180000" cy="18058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14">
            <a:extLst>
              <a:ext uri="{FF2B5EF4-FFF2-40B4-BE49-F238E27FC236}">
                <a16:creationId xmlns:a16="http://schemas.microsoft.com/office/drawing/2014/main" id="{3F100BE5-927D-4FDC-932B-4AD82E30E513}"/>
              </a:ext>
            </a:extLst>
          </p:cNvPr>
          <p:cNvSpPr>
            <a:spLocks noChangeShapeType="1"/>
          </p:cNvSpPr>
          <p:nvPr/>
        </p:nvSpPr>
        <p:spPr bwMode="auto">
          <a:xfrm flipV="1">
            <a:off x="6927121" y="1082197"/>
            <a:ext cx="318317" cy="93610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panose="020B0604030504040204" pitchFamily="34" charset="-128"/>
              <a:ea typeface="Meiryo" panose="020B0604030504040204" pitchFamily="34" charset="-128"/>
            </a:endParaRPr>
          </a:p>
        </p:txBody>
      </p:sp>
      <p:sp>
        <p:nvSpPr>
          <p:cNvPr id="14" name="Line 15">
            <a:extLst>
              <a:ext uri="{FF2B5EF4-FFF2-40B4-BE49-F238E27FC236}">
                <a16:creationId xmlns:a16="http://schemas.microsoft.com/office/drawing/2014/main" id="{607E0E40-7427-4A3A-972C-654179E0CFAA}"/>
              </a:ext>
            </a:extLst>
          </p:cNvPr>
          <p:cNvSpPr>
            <a:spLocks noChangeShapeType="1"/>
          </p:cNvSpPr>
          <p:nvPr/>
        </p:nvSpPr>
        <p:spPr bwMode="auto">
          <a:xfrm>
            <a:off x="7384949" y="1121549"/>
            <a:ext cx="318317" cy="210760"/>
          </a:xfrm>
          <a:prstGeom prst="line">
            <a:avLst/>
          </a:prstGeom>
          <a:ln w="57150">
            <a:headEnd type="triangle" w="med" len="med"/>
            <a:tailEnd/>
          </a:ln>
        </p:spPr>
        <p:style>
          <a:lnRef idx="1">
            <a:schemeClr val="accent2"/>
          </a:lnRef>
          <a:fillRef idx="0">
            <a:schemeClr val="accent2"/>
          </a:fillRef>
          <a:effectRef idx="0">
            <a:schemeClr val="accent2"/>
          </a:effectRef>
          <a:fontRef idx="minor">
            <a:schemeClr val="tx1"/>
          </a:fontRef>
        </p:style>
        <p:txBody>
          <a:bodyPr/>
          <a:lstStyle/>
          <a:p>
            <a:endParaRPr lang="ja-JP" altLang="en-US">
              <a:latin typeface="Meiryo" panose="020B0604030504040204" pitchFamily="34" charset="-128"/>
              <a:ea typeface="Meiryo" panose="020B0604030504040204" pitchFamily="34" charset="-128"/>
            </a:endParaRPr>
          </a:p>
        </p:txBody>
      </p:sp>
      <p:sp>
        <p:nvSpPr>
          <p:cNvPr id="4" name="テキスト ボックス 3"/>
          <p:cNvSpPr txBox="1"/>
          <p:nvPr/>
        </p:nvSpPr>
        <p:spPr>
          <a:xfrm>
            <a:off x="7354230" y="104"/>
            <a:ext cx="1402669" cy="338554"/>
          </a:xfrm>
          <a:prstGeom prst="rect">
            <a:avLst/>
          </a:prstGeom>
          <a:noFill/>
        </p:spPr>
        <p:txBody>
          <a:bodyPr wrap="square" rtlCol="0">
            <a:spAutoFit/>
          </a:bodyPr>
          <a:lstStyle/>
          <a:p>
            <a:r>
              <a:rPr kumimoji="1" lang="ja-JP" altLang="en-US" sz="1600" dirty="0">
                <a:solidFill>
                  <a:srgbClr val="008000"/>
                </a:solidFill>
              </a:rPr>
              <a:t>のうど</a:t>
            </a:r>
          </a:p>
        </p:txBody>
      </p:sp>
    </p:spTree>
    <p:extLst>
      <p:ext uri="{BB962C8B-B14F-4D97-AF65-F5344CB8AC3E}">
        <p14:creationId xmlns:p14="http://schemas.microsoft.com/office/powerpoint/2010/main" val="346622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3">
            <a:extLst>
              <a:ext uri="{FF2B5EF4-FFF2-40B4-BE49-F238E27FC236}">
                <a16:creationId xmlns:a16="http://schemas.microsoft.com/office/drawing/2014/main" id="{61D47E77-3259-44C5-B800-C81D5997F590}"/>
              </a:ext>
            </a:extLst>
          </p:cNvPr>
          <p:cNvSpPr txBox="1">
            <a:spLocks/>
          </p:cNvSpPr>
          <p:nvPr/>
        </p:nvSpPr>
        <p:spPr>
          <a:xfrm>
            <a:off x="143435" y="978944"/>
            <a:ext cx="8623376" cy="2806712"/>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buClr>
                <a:srgbClr val="00B050"/>
              </a:buClr>
              <a:buNone/>
            </a:pPr>
            <a:r>
              <a:rPr lang="ja-JP" altLang="en-US" sz="3600" spc="-75" dirty="0"/>
              <a:t>　　</a:t>
            </a:r>
            <a:endParaRPr lang="en-US" altLang="ja-JP" sz="3600" spc="-75" dirty="0"/>
          </a:p>
          <a:p>
            <a:pPr marL="0" indent="0">
              <a:lnSpc>
                <a:spcPts val="4350"/>
              </a:lnSpc>
              <a:buClr>
                <a:srgbClr val="00B050"/>
              </a:buClr>
              <a:buNone/>
            </a:pPr>
            <a:r>
              <a:rPr lang="ja-JP" altLang="en-US" sz="3600" spc="-75" dirty="0">
                <a:solidFill>
                  <a:srgbClr val="FF0000"/>
                </a:solidFill>
              </a:rPr>
              <a:t>　　　</a:t>
            </a:r>
            <a:r>
              <a:rPr lang="ja-JP" altLang="en-US" sz="4950" spc="-75" dirty="0">
                <a:solidFill>
                  <a:srgbClr val="FF0000"/>
                </a:solidFill>
              </a:rPr>
              <a:t>二酸化炭素（</a:t>
            </a:r>
            <a:r>
              <a:rPr lang="en-US" altLang="ja-JP" sz="4950" spc="-75" dirty="0">
                <a:solidFill>
                  <a:srgbClr val="FF0000"/>
                </a:solidFill>
              </a:rPr>
              <a:t>CO</a:t>
            </a:r>
            <a:r>
              <a:rPr lang="en-US" altLang="ja-JP" sz="4950" spc="-75" baseline="-25000" dirty="0">
                <a:solidFill>
                  <a:srgbClr val="FF0000"/>
                </a:solidFill>
              </a:rPr>
              <a:t>2</a:t>
            </a:r>
            <a:r>
              <a:rPr lang="ja-JP" altLang="en-US" sz="4950" spc="-75" dirty="0">
                <a:solidFill>
                  <a:srgbClr val="FF0000"/>
                </a:solidFill>
              </a:rPr>
              <a:t>）</a:t>
            </a:r>
            <a:r>
              <a:rPr lang="ja-JP" altLang="en-US" sz="4950" spc="-75" dirty="0"/>
              <a:t>で</a:t>
            </a:r>
            <a:endParaRPr lang="en-US" altLang="ja-JP" sz="4950" spc="-75" dirty="0"/>
          </a:p>
          <a:p>
            <a:pPr marL="0" indent="0" algn="ctr">
              <a:buClr>
                <a:srgbClr val="00B050"/>
              </a:buClr>
              <a:buNone/>
            </a:pPr>
            <a:r>
              <a:rPr lang="ja-JP" altLang="en-US" sz="4950" spc="-75" dirty="0"/>
              <a:t>　何がおきている？</a:t>
            </a:r>
            <a:endParaRPr lang="en-US" altLang="ja-JP" sz="4950" spc="-75" dirty="0"/>
          </a:p>
        </p:txBody>
      </p:sp>
      <p:pic>
        <p:nvPicPr>
          <p:cNvPr id="10242" name="Picture 2" descr="二酸化炭素（CO2）のシルエット | 無料のAi・PNG白黒シルエットイラスト">
            <a:extLst>
              <a:ext uri="{FF2B5EF4-FFF2-40B4-BE49-F238E27FC236}">
                <a16:creationId xmlns:a16="http://schemas.microsoft.com/office/drawing/2014/main" id="{A87F113B-3BEC-4529-B23A-D7D6A91B673A}"/>
              </a:ext>
            </a:extLst>
          </p:cNvPr>
          <p:cNvPicPr>
            <a:picLocks noChangeAspect="1" noChangeArrowheads="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10372" y="292300"/>
            <a:ext cx="2233628" cy="223362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煙突｜シルエット イラストの無料ダウンロードサイト「シルエットAC」">
            <a:extLst>
              <a:ext uri="{FF2B5EF4-FFF2-40B4-BE49-F238E27FC236}">
                <a16:creationId xmlns:a16="http://schemas.microsoft.com/office/drawing/2014/main" id="{EA6CDE56-2898-40FB-B068-A3072D65CF14}"/>
              </a:ext>
            </a:extLst>
          </p:cNvPr>
          <p:cNvPicPr>
            <a:picLocks noChangeAspect="1" noChangeArrowheads="1"/>
          </p:cNvPicPr>
          <p:nvPr/>
        </p:nvPicPr>
        <p:blipFill>
          <a:blip r:embed="rId4"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2083936"/>
            <a:ext cx="1727339" cy="172733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434B85C-A50C-4981-82CA-ECCAF49DBBAB}"/>
              </a:ext>
            </a:extLst>
          </p:cNvPr>
          <p:cNvSpPr>
            <a:spLocks noGrp="1"/>
          </p:cNvSpPr>
          <p:nvPr>
            <p:ph type="sldNum" sz="quarter" idx="12"/>
          </p:nvPr>
        </p:nvSpPr>
        <p:spPr/>
        <p:txBody>
          <a:bodyPr/>
          <a:lstStyle/>
          <a:p>
            <a:fld id="{2559E306-2ECC-45F4-9E94-B54F3BFAC461}" type="slidenum">
              <a:rPr lang="ja-JP" altLang="en-US" smtClean="0"/>
              <a:pPr/>
              <a:t>36</a:t>
            </a:fld>
            <a:endParaRPr lang="ja-JP" altLang="en-US" dirty="0"/>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1557" y="3775557"/>
            <a:ext cx="3082443" cy="3082443"/>
          </a:xfrm>
          <a:prstGeom prst="rect">
            <a:avLst/>
          </a:prstGeom>
        </p:spPr>
      </p:pic>
    </p:spTree>
    <p:extLst>
      <p:ext uri="{BB962C8B-B14F-4D97-AF65-F5344CB8AC3E}">
        <p14:creationId xmlns:p14="http://schemas.microsoft.com/office/powerpoint/2010/main" val="2388138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24B8DB9-8E55-4E1A-8825-17FE3CA25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9476" y="1558930"/>
            <a:ext cx="4312920" cy="4381500"/>
          </a:xfrm>
          <a:prstGeom prst="rect">
            <a:avLst/>
          </a:prstGeom>
        </p:spPr>
      </p:pic>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37</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11988" y="286913"/>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smtClean="0">
                <a:solidFill>
                  <a:srgbClr val="008000"/>
                </a:solidFill>
                <a:latin typeface="メイリオ" panose="020B0604030504040204" pitchFamily="50" charset="-128"/>
                <a:ea typeface="メイリオ" panose="020B0604030504040204" pitchFamily="50" charset="-128"/>
              </a:rPr>
              <a:t>二酸化炭素の特徴</a:t>
            </a:r>
            <a:endParaRPr lang="en-US" altLang="ja-JP" sz="3600" b="1" u="sng" dirty="0">
              <a:solidFill>
                <a:srgbClr val="008000"/>
              </a:solidFill>
              <a:latin typeface="メイリオ" panose="020B0604030504040204" pitchFamily="50" charset="-128"/>
              <a:ea typeface="メイリオ" panose="020B0604030504040204" pitchFamily="50" charset="-128"/>
            </a:endParaRPr>
          </a:p>
        </p:txBody>
      </p:sp>
      <p:sp>
        <p:nvSpPr>
          <p:cNvPr id="7" name="AutoShape 4" descr="温暖化の仕組み">
            <a:extLst>
              <a:ext uri="{FF2B5EF4-FFF2-40B4-BE49-F238E27FC236}">
                <a16:creationId xmlns:a16="http://schemas.microsoft.com/office/drawing/2014/main" id="{F8C4900D-6287-403F-9DB9-A055A8F910C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a:extLst>
              <a:ext uri="{FF2B5EF4-FFF2-40B4-BE49-F238E27FC236}">
                <a16:creationId xmlns:a16="http://schemas.microsoft.com/office/drawing/2014/main" id="{466DCEC1-7C6F-43EF-B6AB-A75F580BD869}"/>
              </a:ext>
            </a:extLst>
          </p:cNvPr>
          <p:cNvSpPr txBox="1"/>
          <p:nvPr/>
        </p:nvSpPr>
        <p:spPr>
          <a:xfrm>
            <a:off x="791852" y="945237"/>
            <a:ext cx="390665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約</a:t>
            </a:r>
            <a:r>
              <a:rPr lang="en-US" altLang="ja-JP" sz="3200" b="1" dirty="0">
                <a:latin typeface="メイリオ" panose="020B0604030504040204" pitchFamily="50" charset="-128"/>
                <a:ea typeface="メイリオ" panose="020B0604030504040204" pitchFamily="50" charset="-128"/>
              </a:rPr>
              <a:t>200</a:t>
            </a:r>
            <a:r>
              <a:rPr lang="ja-JP" altLang="en-US" sz="3200" b="1" dirty="0">
                <a:latin typeface="メイリオ" panose="020B0604030504040204" pitchFamily="50" charset="-128"/>
                <a:ea typeface="メイリオ" panose="020B0604030504040204" pitchFamily="50" charset="-128"/>
              </a:rPr>
              <a:t>年前の地球</a:t>
            </a:r>
          </a:p>
        </p:txBody>
      </p:sp>
      <p:sp>
        <p:nvSpPr>
          <p:cNvPr id="12" name="テキスト ボックス 11">
            <a:extLst>
              <a:ext uri="{FF2B5EF4-FFF2-40B4-BE49-F238E27FC236}">
                <a16:creationId xmlns:a16="http://schemas.microsoft.com/office/drawing/2014/main" id="{1CFA73E4-95A1-4C2D-A899-0D56DD22C1A0}"/>
              </a:ext>
            </a:extLst>
          </p:cNvPr>
          <p:cNvSpPr txBox="1"/>
          <p:nvPr/>
        </p:nvSpPr>
        <p:spPr>
          <a:xfrm>
            <a:off x="5803015" y="945237"/>
            <a:ext cx="2225842" cy="584775"/>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今の</a:t>
            </a:r>
            <a:r>
              <a:rPr kumimoji="1" lang="ja-JP" altLang="en-US" sz="3200" b="1" dirty="0">
                <a:latin typeface="メイリオ" panose="020B0604030504040204" pitchFamily="50" charset="-128"/>
                <a:ea typeface="メイリオ" panose="020B0604030504040204" pitchFamily="50" charset="-128"/>
              </a:rPr>
              <a:t>地球</a:t>
            </a:r>
          </a:p>
        </p:txBody>
      </p:sp>
      <p:sp>
        <p:nvSpPr>
          <p:cNvPr id="19" name="テキスト ボックス 18">
            <a:extLst>
              <a:ext uri="{FF2B5EF4-FFF2-40B4-BE49-F238E27FC236}">
                <a16:creationId xmlns:a16="http://schemas.microsoft.com/office/drawing/2014/main" id="{2628104A-A161-4C3D-9D5B-D3FF2C25FAEC}"/>
              </a:ext>
            </a:extLst>
          </p:cNvPr>
          <p:cNvSpPr txBox="1"/>
          <p:nvPr/>
        </p:nvSpPr>
        <p:spPr>
          <a:xfrm>
            <a:off x="98188" y="6093952"/>
            <a:ext cx="8947624" cy="1031051"/>
          </a:xfrm>
          <a:prstGeom prst="rect">
            <a:avLst/>
          </a:prstGeom>
          <a:noFill/>
        </p:spPr>
        <p:txBody>
          <a:bodyPr wrap="square" rtlCol="0">
            <a:spAutoFit/>
          </a:bodyPr>
          <a:lstStyle/>
          <a:p>
            <a:pPr algn="ctr">
              <a:lnSpc>
                <a:spcPct val="150000"/>
              </a:lnSpc>
            </a:pPr>
            <a:r>
              <a:rPr lang="ja-JP" altLang="en-US" b="1" dirty="0">
                <a:solidFill>
                  <a:srgbClr val="FF0000"/>
                </a:solidFill>
                <a:latin typeface="メイリオ" panose="020B0604030504040204" pitchFamily="50" charset="-128"/>
                <a:ea typeface="メイリオ" panose="020B0604030504040204" pitchFamily="50" charset="-128"/>
              </a:rPr>
              <a:t>二酸化炭素（</a:t>
            </a:r>
            <a:r>
              <a:rPr lang="en-US" altLang="ja-JP" b="1" dirty="0">
                <a:solidFill>
                  <a:srgbClr val="FF0000"/>
                </a:solidFill>
                <a:latin typeface="メイリオ" panose="020B0604030504040204" pitchFamily="50" charset="-128"/>
                <a:ea typeface="メイリオ" panose="020B0604030504040204" pitchFamily="50" charset="-128"/>
              </a:rPr>
              <a:t>CO2</a:t>
            </a:r>
            <a:r>
              <a:rPr lang="ja-JP" altLang="en-US" b="1" dirty="0">
                <a:solidFill>
                  <a:srgbClr val="FF0000"/>
                </a:solidFill>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には、</a:t>
            </a:r>
            <a:r>
              <a:rPr lang="ja-JP" altLang="en-US" b="1" dirty="0">
                <a:solidFill>
                  <a:srgbClr val="FF0000"/>
                </a:solidFill>
                <a:latin typeface="メイリオ" panose="020B0604030504040204" pitchFamily="50" charset="-128"/>
                <a:ea typeface="メイリオ" panose="020B0604030504040204" pitchFamily="50" charset="-128"/>
              </a:rPr>
              <a:t>お布団のように熱をにがさない性質</a:t>
            </a:r>
            <a:r>
              <a:rPr lang="ja-JP" altLang="en-US" b="1" dirty="0">
                <a:latin typeface="メイリオ" panose="020B0604030504040204" pitchFamily="50" charset="-128"/>
                <a:ea typeface="メイリオ" panose="020B0604030504040204" pitchFamily="50" charset="-128"/>
              </a:rPr>
              <a:t>があるよ！</a:t>
            </a:r>
          </a:p>
          <a:p>
            <a:pPr algn="ctr"/>
            <a:r>
              <a:rPr kumimoji="1" lang="en-US" altLang="ja-JP" b="1" dirty="0" smtClean="0">
                <a:latin typeface="メイリオ" panose="020B0604030504040204" pitchFamily="50" charset="-128"/>
                <a:ea typeface="メイリオ" panose="020B0604030504040204" pitchFamily="50" charset="-128"/>
              </a:rPr>
              <a:t>CO</a:t>
            </a:r>
            <a:r>
              <a:rPr kumimoji="1" lang="en-US" altLang="ja-JP" b="1" baseline="-25000" dirty="0" smtClean="0">
                <a:latin typeface="メイリオ" panose="020B0604030504040204" pitchFamily="50" charset="-128"/>
                <a:ea typeface="メイリオ" panose="020B0604030504040204" pitchFamily="50" charset="-128"/>
              </a:rPr>
              <a:t>2</a:t>
            </a:r>
            <a:r>
              <a:rPr kumimoji="1" lang="ja-JP" altLang="en-US" b="1" dirty="0">
                <a:latin typeface="メイリオ" panose="020B0604030504040204" pitchFamily="50" charset="-128"/>
                <a:ea typeface="メイリオ" panose="020B0604030504040204" pitchFamily="50" charset="-128"/>
              </a:rPr>
              <a:t>濃度が上がると、</a:t>
            </a:r>
            <a:r>
              <a:rPr kumimoji="1" lang="ja-JP" altLang="en-US" b="1" dirty="0">
                <a:solidFill>
                  <a:srgbClr val="FF0000"/>
                </a:solidFill>
                <a:latin typeface="メイリオ" panose="020B0604030504040204" pitchFamily="50" charset="-128"/>
                <a:ea typeface="メイリオ" panose="020B0604030504040204" pitchFamily="50" charset="-128"/>
              </a:rPr>
              <a:t>熱をもっと吸収して、地球が熱をため込んでしまいます</a:t>
            </a:r>
            <a:r>
              <a:rPr kumimoji="1" lang="ja-JP" altLang="en-US" b="1" dirty="0" smtClean="0">
                <a:solidFill>
                  <a:srgbClr val="FF0000"/>
                </a:solidFill>
                <a:latin typeface="メイリオ" panose="020B0604030504040204" pitchFamily="50" charset="-128"/>
                <a:ea typeface="メイリオ" panose="020B0604030504040204" pitchFamily="50" charset="-128"/>
              </a:rPr>
              <a:t>。</a:t>
            </a:r>
            <a:endParaRPr kumimoji="1" lang="en-US" altLang="ja-JP" b="1" dirty="0" smtClean="0">
              <a:solidFill>
                <a:srgbClr val="FF0000"/>
              </a:solidFill>
              <a:latin typeface="メイリオ" panose="020B0604030504040204" pitchFamily="50" charset="-128"/>
              <a:ea typeface="メイリオ" panose="020B0604030504040204" pitchFamily="50" charset="-128"/>
            </a:endParaRPr>
          </a:p>
          <a:p>
            <a:pPr algn="ct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AC69546-D63D-4464-AC2F-8D9C9A81C5BE}"/>
              </a:ext>
            </a:extLst>
          </p:cNvPr>
          <p:cNvSpPr txBox="1"/>
          <p:nvPr/>
        </p:nvSpPr>
        <p:spPr>
          <a:xfrm>
            <a:off x="6023473" y="5904469"/>
            <a:ext cx="3318885"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出典：延岡市</a:t>
            </a:r>
            <a:r>
              <a:rPr kumimoji="1" lang="en-US" altLang="ja-JP" sz="1100" dirty="0">
                <a:latin typeface="メイリオ" panose="020B0604030504040204" pitchFamily="50" charset="-128"/>
                <a:ea typeface="メイリオ" panose="020B0604030504040204" pitchFamily="50" charset="-128"/>
              </a:rPr>
              <a:t>HP</a:t>
            </a:r>
            <a:r>
              <a:rPr kumimoji="1" lang="ja-JP" altLang="en-US" sz="1100" dirty="0">
                <a:latin typeface="メイリオ" panose="020B0604030504040204" pitchFamily="50" charset="-128"/>
                <a:ea typeface="メイリオ" panose="020B0604030504040204" pitchFamily="50" charset="-128"/>
              </a:rPr>
              <a:t>（地球温暖化について学ぼう）</a:t>
            </a:r>
          </a:p>
        </p:txBody>
      </p:sp>
      <p:sp>
        <p:nvSpPr>
          <p:cNvPr id="17" name="円 14">
            <a:extLst>
              <a:ext uri="{FF2B5EF4-FFF2-40B4-BE49-F238E27FC236}">
                <a16:creationId xmlns:a16="http://schemas.microsoft.com/office/drawing/2014/main" id="{0121FCF7-A241-4B57-BCA8-81E9CF7F8D47}"/>
              </a:ext>
            </a:extLst>
          </p:cNvPr>
          <p:cNvSpPr/>
          <p:nvPr/>
        </p:nvSpPr>
        <p:spPr>
          <a:xfrm rot="16200000">
            <a:off x="4872049" y="3517609"/>
            <a:ext cx="3294000" cy="3294000"/>
          </a:xfrm>
          <a:prstGeom prst="pie">
            <a:avLst>
              <a:gd name="adj1" fmla="val 0"/>
              <a:gd name="adj2" fmla="val 5400001"/>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8" name="円 9">
            <a:extLst>
              <a:ext uri="{FF2B5EF4-FFF2-40B4-BE49-F238E27FC236}">
                <a16:creationId xmlns:a16="http://schemas.microsoft.com/office/drawing/2014/main" id="{B8A3B8D2-EEB2-45EE-860C-DD7178740BE8}"/>
              </a:ext>
            </a:extLst>
          </p:cNvPr>
          <p:cNvSpPr/>
          <p:nvPr/>
        </p:nvSpPr>
        <p:spPr>
          <a:xfrm rot="16200000">
            <a:off x="2655007" y="3510079"/>
            <a:ext cx="4434084" cy="4576726"/>
          </a:xfrm>
          <a:prstGeom prst="pie">
            <a:avLst>
              <a:gd name="adj1" fmla="val 21560445"/>
              <a:gd name="adj2" fmla="val 5520810"/>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pic>
        <p:nvPicPr>
          <p:cNvPr id="5" name="図 4">
            <a:extLst>
              <a:ext uri="{FF2B5EF4-FFF2-40B4-BE49-F238E27FC236}">
                <a16:creationId xmlns:a16="http://schemas.microsoft.com/office/drawing/2014/main" id="{2E827D31-7E0F-4EB5-A91C-F7F522BA7B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804" y="1566617"/>
            <a:ext cx="4312920" cy="4381500"/>
          </a:xfrm>
          <a:prstGeom prst="rect">
            <a:avLst/>
          </a:prstGeom>
        </p:spPr>
      </p:pic>
      <p:pic>
        <p:nvPicPr>
          <p:cNvPr id="8" name="図 7"/>
          <p:cNvPicPr>
            <a:picLocks noChangeAspect="1"/>
          </p:cNvPicPr>
          <p:nvPr/>
        </p:nvPicPr>
        <p:blipFill>
          <a:blip r:embed="rId5">
            <a:clrChange>
              <a:clrFrom>
                <a:srgbClr val="000000">
                  <a:alpha val="0"/>
                </a:srgbClr>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7003" y="4452885"/>
            <a:ext cx="2100578" cy="775685"/>
          </a:xfrm>
          <a:prstGeom prst="rect">
            <a:avLst/>
          </a:prstGeom>
        </p:spPr>
      </p:pic>
      <p:pic>
        <p:nvPicPr>
          <p:cNvPr id="16" name="図 15"/>
          <p:cNvPicPr>
            <a:picLocks noChangeAspect="1"/>
          </p:cNvPicPr>
          <p:nvPr/>
        </p:nvPicPr>
        <p:blipFill rotWithShape="1">
          <a:blip r:embed="rId6">
            <a:duotone>
              <a:prstClr val="black"/>
              <a:schemeClr val="bg1">
                <a:tint val="45000"/>
                <a:satMod val="400000"/>
              </a:schemeClr>
            </a:duotone>
            <a:extLst>
              <a:ext uri="{28A0092B-C50C-407E-A947-70E740481C1C}">
                <a14:useLocalDpi xmlns:a14="http://schemas.microsoft.com/office/drawing/2010/main" val="0"/>
              </a:ext>
            </a:extLst>
          </a:blip>
          <a:srcRect r="46583" b="-863"/>
          <a:stretch/>
        </p:blipFill>
        <p:spPr>
          <a:xfrm flipV="1">
            <a:off x="2609711" y="5065598"/>
            <a:ext cx="1575337" cy="78238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8789" y="4543690"/>
            <a:ext cx="1930231" cy="777600"/>
          </a:xfrm>
          <a:prstGeom prst="rect">
            <a:avLst/>
          </a:prstGeom>
        </p:spPr>
      </p:pic>
      <p:pic>
        <p:nvPicPr>
          <p:cNvPr id="21" name="図 20"/>
          <p:cNvPicPr>
            <a:picLocks noChangeAspect="1"/>
          </p:cNvPicPr>
          <p:nvPr/>
        </p:nvPicPr>
        <p:blipFill rotWithShape="1">
          <a:blip r:embed="rId6">
            <a:duotone>
              <a:prstClr val="black"/>
              <a:schemeClr val="bg1">
                <a:tint val="45000"/>
                <a:satMod val="400000"/>
              </a:schemeClr>
            </a:duotone>
            <a:extLst>
              <a:ext uri="{28A0092B-C50C-407E-A947-70E740481C1C}">
                <a14:useLocalDpi xmlns:a14="http://schemas.microsoft.com/office/drawing/2010/main" val="0"/>
              </a:ext>
            </a:extLst>
          </a:blip>
          <a:srcRect r="46583" b="-863"/>
          <a:stretch/>
        </p:blipFill>
        <p:spPr>
          <a:xfrm>
            <a:off x="5007713" y="5083445"/>
            <a:ext cx="1980000" cy="779396"/>
          </a:xfrm>
          <a:prstGeom prst="rect">
            <a:avLst/>
          </a:prstGeom>
        </p:spPr>
      </p:pic>
      <p:sp>
        <p:nvSpPr>
          <p:cNvPr id="22" name="円弧 21"/>
          <p:cNvSpPr/>
          <p:nvPr/>
        </p:nvSpPr>
        <p:spPr>
          <a:xfrm rot="7900508">
            <a:off x="5030345" y="3947136"/>
            <a:ext cx="900000" cy="584775"/>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13699492" flipH="1">
            <a:off x="5952403" y="3947136"/>
            <a:ext cx="900000" cy="584775"/>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5380115" y="27128"/>
            <a:ext cx="1558905" cy="338554"/>
          </a:xfrm>
          <a:prstGeom prst="rect">
            <a:avLst/>
          </a:prstGeom>
          <a:noFill/>
        </p:spPr>
        <p:txBody>
          <a:bodyPr wrap="square" rtlCol="0">
            <a:spAutoFit/>
          </a:bodyPr>
          <a:lstStyle/>
          <a:p>
            <a:r>
              <a:rPr kumimoji="1" lang="ja-JP" altLang="en-US" sz="1600" dirty="0" smtClean="0">
                <a:solidFill>
                  <a:srgbClr val="008000"/>
                </a:solidFill>
                <a:latin typeface="メイリオ" panose="020B0604030504040204" pitchFamily="50" charset="-128"/>
                <a:ea typeface="メイリオ" panose="020B0604030504040204" pitchFamily="50" charset="-128"/>
              </a:rPr>
              <a:t>とくちょう</a:t>
            </a:r>
            <a:endParaRPr kumimoji="1" lang="ja-JP" altLang="en-US" sz="1600" dirty="0">
              <a:solidFill>
                <a:srgbClr val="008000"/>
              </a:solidFill>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8209" y="3688674"/>
            <a:ext cx="875338" cy="875338"/>
          </a:xfrm>
          <a:prstGeom prst="rect">
            <a:avLst/>
          </a:prstGeom>
        </p:spPr>
      </p:pic>
      <p:sp>
        <p:nvSpPr>
          <p:cNvPr id="9" name="テキスト ボックス 8"/>
          <p:cNvSpPr txBox="1"/>
          <p:nvPr/>
        </p:nvSpPr>
        <p:spPr>
          <a:xfrm>
            <a:off x="1019439" y="4687629"/>
            <a:ext cx="1332956" cy="369332"/>
          </a:xfrm>
          <a:prstGeom prst="rect">
            <a:avLst/>
          </a:prstGeom>
          <a:solidFill>
            <a:srgbClr val="FBFB9B"/>
          </a:solidFill>
        </p:spPr>
        <p:txBody>
          <a:bodyPr wrap="square" rtlCol="0">
            <a:spAutoFit/>
          </a:bodyPr>
          <a:lstStyle/>
          <a:p>
            <a:r>
              <a:rPr kumimoji="1" lang="ja-JP" altLang="en-US" dirty="0" smtClean="0"/>
              <a:t>二酸化炭素</a:t>
            </a:r>
            <a:endParaRPr kumimoji="1" lang="ja-JP" altLang="en-US" dirty="0"/>
          </a:p>
        </p:txBody>
      </p:sp>
      <p:sp>
        <p:nvSpPr>
          <p:cNvPr id="26" name="テキスト ボックス 25"/>
          <p:cNvSpPr txBox="1"/>
          <p:nvPr/>
        </p:nvSpPr>
        <p:spPr>
          <a:xfrm>
            <a:off x="6947108" y="4585385"/>
            <a:ext cx="1332956" cy="369332"/>
          </a:xfrm>
          <a:prstGeom prst="rect">
            <a:avLst/>
          </a:prstGeom>
          <a:solidFill>
            <a:srgbClr val="FAD434"/>
          </a:solidFill>
        </p:spPr>
        <p:txBody>
          <a:bodyPr wrap="square" rtlCol="0">
            <a:spAutoFit/>
          </a:bodyPr>
          <a:lstStyle/>
          <a:p>
            <a:r>
              <a:rPr kumimoji="1" lang="ja-JP" altLang="en-US" dirty="0" smtClean="0"/>
              <a:t>二酸化炭素</a:t>
            </a:r>
            <a:endParaRPr kumimoji="1" lang="ja-JP" altLang="en-US" dirty="0"/>
          </a:p>
        </p:txBody>
      </p:sp>
    </p:spTree>
    <p:extLst>
      <p:ext uri="{BB962C8B-B14F-4D97-AF65-F5344CB8AC3E}">
        <p14:creationId xmlns:p14="http://schemas.microsoft.com/office/powerpoint/2010/main" val="183644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63E60F-E76C-4923-B690-CB465C28F4A9}"/>
              </a:ext>
            </a:extLst>
          </p:cNvPr>
          <p:cNvPicPr>
            <a:picLocks noChangeAspect="1"/>
          </p:cNvPicPr>
          <p:nvPr/>
        </p:nvPicPr>
        <p:blipFill>
          <a:blip r:embed="rId3"/>
          <a:stretch>
            <a:fillRect/>
          </a:stretch>
        </p:blipFill>
        <p:spPr>
          <a:xfrm>
            <a:off x="5952819" y="1561225"/>
            <a:ext cx="3063240" cy="2263140"/>
          </a:xfrm>
          <a:prstGeom prst="rect">
            <a:avLst/>
          </a:prstGeom>
        </p:spPr>
      </p:pic>
      <p:pic>
        <p:nvPicPr>
          <p:cNvPr id="6" name="図 5">
            <a:extLst>
              <a:ext uri="{FF2B5EF4-FFF2-40B4-BE49-F238E27FC236}">
                <a16:creationId xmlns:a16="http://schemas.microsoft.com/office/drawing/2014/main" id="{9C640635-C03A-46CD-92EA-58A5496BCB42}"/>
              </a:ext>
            </a:extLst>
          </p:cNvPr>
          <p:cNvPicPr>
            <a:picLocks noChangeAspect="1"/>
          </p:cNvPicPr>
          <p:nvPr/>
        </p:nvPicPr>
        <p:blipFill>
          <a:blip r:embed="rId4"/>
          <a:stretch>
            <a:fillRect/>
          </a:stretch>
        </p:blipFill>
        <p:spPr>
          <a:xfrm>
            <a:off x="151832" y="1265452"/>
            <a:ext cx="3878580" cy="2849880"/>
          </a:xfrm>
          <a:prstGeom prst="rect">
            <a:avLst/>
          </a:prstGeom>
        </p:spPr>
      </p:pic>
      <p:pic>
        <p:nvPicPr>
          <p:cNvPr id="26" name="グラフィックス 25" descr="山形の矢印">
            <a:extLst>
              <a:ext uri="{FF2B5EF4-FFF2-40B4-BE49-F238E27FC236}">
                <a16:creationId xmlns:a16="http://schemas.microsoft.com/office/drawing/2014/main" id="{A33A6E1E-99C4-4EA6-B50F-2C961203F06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397656" y="2274380"/>
            <a:ext cx="1431025" cy="885170"/>
          </a:xfrm>
          <a:prstGeom prst="rect">
            <a:avLst/>
          </a:prstGeom>
        </p:spPr>
      </p:pic>
      <p:sp>
        <p:nvSpPr>
          <p:cNvPr id="30" name="テキスト ボックス 29">
            <a:extLst>
              <a:ext uri="{FF2B5EF4-FFF2-40B4-BE49-F238E27FC236}">
                <a16:creationId xmlns:a16="http://schemas.microsoft.com/office/drawing/2014/main" id="{3A86568B-9948-4E9C-87CE-8BE497F3EBC8}"/>
              </a:ext>
            </a:extLst>
          </p:cNvPr>
          <p:cNvSpPr txBox="1"/>
          <p:nvPr/>
        </p:nvSpPr>
        <p:spPr>
          <a:xfrm>
            <a:off x="-149087" y="4707247"/>
            <a:ext cx="9442174" cy="1200329"/>
          </a:xfrm>
          <a:prstGeom prst="rect">
            <a:avLst/>
          </a:prstGeom>
          <a:noFill/>
        </p:spPr>
        <p:txBody>
          <a:bodyPr wrap="square" rtlCol="0">
            <a:spAutoFit/>
          </a:bodyPr>
          <a:lstStyle/>
          <a:p>
            <a:pPr algn="ctr"/>
            <a:r>
              <a:rPr lang="ja-JP" altLang="en-US" sz="3600" b="1" dirty="0">
                <a:solidFill>
                  <a:srgbClr val="FF0000"/>
                </a:solidFill>
                <a:highlight>
                  <a:srgbClr val="FFFF00"/>
                </a:highlight>
                <a:latin typeface="メイリオ" panose="020B0604030504040204" pitchFamily="50" charset="-128"/>
                <a:ea typeface="メイリオ" panose="020B0604030504040204" pitchFamily="50" charset="-128"/>
              </a:rPr>
              <a:t>二酸化炭素（</a:t>
            </a:r>
            <a:r>
              <a:rPr lang="en-US" altLang="ja-JP" sz="3600" b="1" dirty="0">
                <a:solidFill>
                  <a:srgbClr val="FF0000"/>
                </a:solidFill>
                <a:highlight>
                  <a:srgbClr val="FFFF00"/>
                </a:highlight>
                <a:latin typeface="メイリオ" panose="020B0604030504040204" pitchFamily="50" charset="-128"/>
                <a:ea typeface="メイリオ" panose="020B0604030504040204" pitchFamily="50" charset="-128"/>
              </a:rPr>
              <a:t>CO</a:t>
            </a:r>
            <a:r>
              <a:rPr lang="en-US" altLang="ja-JP" sz="3600" b="1" baseline="-25000" dirty="0">
                <a:solidFill>
                  <a:srgbClr val="FF0000"/>
                </a:solidFill>
                <a:highlight>
                  <a:srgbClr val="FFFF00"/>
                </a:highlight>
                <a:latin typeface="メイリオ" panose="020B0604030504040204" pitchFamily="50" charset="-128"/>
                <a:ea typeface="メイリオ" panose="020B0604030504040204" pitchFamily="50" charset="-128"/>
              </a:rPr>
              <a:t>2</a:t>
            </a:r>
            <a:r>
              <a:rPr lang="en-US" altLang="ja-JP" sz="3600" b="1" dirty="0">
                <a:solidFill>
                  <a:srgbClr val="FF0000"/>
                </a:solidFill>
                <a:highlight>
                  <a:srgbClr val="FFFF00"/>
                </a:highlight>
                <a:latin typeface="メイリオ" panose="020B0604030504040204" pitchFamily="50" charset="-128"/>
                <a:ea typeface="メイリオ" panose="020B0604030504040204" pitchFamily="50" charset="-128"/>
              </a:rPr>
              <a:t>)</a:t>
            </a:r>
            <a:r>
              <a:rPr lang="ja-JP" altLang="en-US" sz="36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rPr>
              <a:t>を多く出すくらしになって地球が熱をためこむようになってきたよ。</a:t>
            </a:r>
            <a:endParaRPr lang="ja-JP" altLang="en-US" sz="45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0A11A181-5FFD-41E1-BA10-19C20493195D}"/>
              </a:ext>
            </a:extLst>
          </p:cNvPr>
          <p:cNvSpPr>
            <a:spLocks noGrp="1"/>
          </p:cNvSpPr>
          <p:nvPr>
            <p:ph type="sldNum" sz="quarter" idx="12"/>
          </p:nvPr>
        </p:nvSpPr>
        <p:spPr/>
        <p:txBody>
          <a:bodyPr/>
          <a:lstStyle/>
          <a:p>
            <a:fld id="{2559E306-2ECC-45F4-9E94-B54F3BFAC461}" type="slidenum">
              <a:rPr lang="ja-JP" altLang="en-US" smtClean="0"/>
              <a:pPr/>
              <a:t>38</a:t>
            </a:fld>
            <a:endParaRPr lang="ja-JP" altLang="en-US" dirty="0"/>
          </a:p>
        </p:txBody>
      </p:sp>
      <p:sp>
        <p:nvSpPr>
          <p:cNvPr id="4" name="思考の吹き出し: 雲形 3">
            <a:extLst>
              <a:ext uri="{FF2B5EF4-FFF2-40B4-BE49-F238E27FC236}">
                <a16:creationId xmlns:a16="http://schemas.microsoft.com/office/drawing/2014/main" id="{1D10ACE0-0FF1-4C4C-9A3E-18BF576098A0}"/>
              </a:ext>
            </a:extLst>
          </p:cNvPr>
          <p:cNvSpPr/>
          <p:nvPr/>
        </p:nvSpPr>
        <p:spPr>
          <a:xfrm rot="21000390" flipV="1">
            <a:off x="3931714" y="1243028"/>
            <a:ext cx="1355357" cy="950526"/>
          </a:xfrm>
          <a:prstGeom prst="cloudCallout">
            <a:avLst>
              <a:gd name="adj1" fmla="val -61140"/>
              <a:gd name="adj2" fmla="val -41313"/>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64C1C816-EBCF-4E2B-A0B9-6AF68BEB0FA7}"/>
              </a:ext>
            </a:extLst>
          </p:cNvPr>
          <p:cNvSpPr txBox="1"/>
          <p:nvPr/>
        </p:nvSpPr>
        <p:spPr>
          <a:xfrm>
            <a:off x="4163870" y="1404385"/>
            <a:ext cx="949299" cy="584775"/>
          </a:xfrm>
          <a:prstGeom prst="rect">
            <a:avLst/>
          </a:prstGeom>
          <a:noFill/>
        </p:spPr>
        <p:txBody>
          <a:bodyPr wrap="none" rtlCol="0">
            <a:spAutoFit/>
          </a:bodyPr>
          <a:lstStyle/>
          <a:p>
            <a:r>
              <a:rPr kumimoji="1" lang="en-US" altLang="ja-JP" sz="3200" b="1" dirty="0">
                <a:solidFill>
                  <a:schemeClr val="bg1"/>
                </a:solidFill>
                <a:latin typeface="Tahoma" panose="020B0604030504040204" pitchFamily="34" charset="0"/>
                <a:ea typeface="Tahoma" panose="020B0604030504040204" pitchFamily="34" charset="0"/>
                <a:cs typeface="Tahoma" panose="020B0604030504040204" pitchFamily="34" charset="0"/>
              </a:rPr>
              <a:t>CO</a:t>
            </a:r>
            <a:r>
              <a:rPr kumimoji="1" lang="en-US" altLang="ja-JP" sz="3200" b="1" baseline="-25000"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kumimoji="1" lang="ja-JP" altLang="en-US" sz="3200" b="1" baseline="-25000" dirty="0">
              <a:solidFill>
                <a:schemeClr val="bg1"/>
              </a:solidFill>
              <a:latin typeface="Tahoma" panose="020B0604030504040204" pitchFamily="34" charset="0"/>
              <a:ea typeface="HG丸ｺﾞｼｯｸM-PRO" panose="020F0600000000000000" pitchFamily="50" charset="-128"/>
              <a:cs typeface="Tahoma" panose="020B0604030504040204" pitchFamily="34" charset="0"/>
            </a:endParaRPr>
          </a:p>
        </p:txBody>
      </p:sp>
    </p:spTree>
    <p:extLst>
      <p:ext uri="{BB962C8B-B14F-4D97-AF65-F5344CB8AC3E}">
        <p14:creationId xmlns:p14="http://schemas.microsoft.com/office/powerpoint/2010/main" val="304360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今日の授業で学ぶこと</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DB76AE4-9363-4159-AABD-4D63A5DBF891}"/>
              </a:ext>
            </a:extLst>
          </p:cNvPr>
          <p:cNvSpPr>
            <a:spLocks noGrp="1"/>
          </p:cNvSpPr>
          <p:nvPr>
            <p:ph type="sldNum" sz="quarter" idx="12"/>
          </p:nvPr>
        </p:nvSpPr>
        <p:spPr/>
        <p:txBody>
          <a:bodyPr/>
          <a:lstStyle/>
          <a:p>
            <a:fld id="{2559E306-2ECC-45F4-9E94-B54F3BFAC461}" type="slidenum">
              <a:rPr lang="ja-JP" altLang="en-US" smtClean="0"/>
              <a:pPr/>
              <a:t>39</a:t>
            </a:fld>
            <a:endParaRPr lang="ja-JP" altLang="en-US" dirty="0"/>
          </a:p>
        </p:txBody>
      </p:sp>
      <p:pic>
        <p:nvPicPr>
          <p:cNvPr id="7" name="図 6">
            <a:extLst>
              <a:ext uri="{FF2B5EF4-FFF2-40B4-BE49-F238E27FC236}">
                <a16:creationId xmlns:a16="http://schemas.microsoft.com/office/drawing/2014/main" id="{C8684684-099D-46CB-94E8-667F56E32F6B}"/>
              </a:ext>
            </a:extLst>
          </p:cNvPr>
          <p:cNvPicPr>
            <a:picLocks noChangeAspect="1"/>
          </p:cNvPicPr>
          <p:nvPr/>
        </p:nvPicPr>
        <p:blipFill>
          <a:blip r:embed="rId3"/>
          <a:stretch>
            <a:fillRect/>
          </a:stretch>
        </p:blipFill>
        <p:spPr>
          <a:xfrm>
            <a:off x="6281739" y="3910478"/>
            <a:ext cx="2453640" cy="2453640"/>
          </a:xfrm>
          <a:prstGeom prst="rect">
            <a:avLst/>
          </a:prstGeom>
        </p:spPr>
      </p:pic>
      <p:sp>
        <p:nvSpPr>
          <p:cNvPr id="8" name="正方形/長方形 7">
            <a:extLst>
              <a:ext uri="{FF2B5EF4-FFF2-40B4-BE49-F238E27FC236}">
                <a16:creationId xmlns:a16="http://schemas.microsoft.com/office/drawing/2014/main" id="{A1BBA99E-EEFD-4EB7-B597-21D409B7A8E5}"/>
              </a:ext>
            </a:extLst>
          </p:cNvPr>
          <p:cNvSpPr/>
          <p:nvPr/>
        </p:nvSpPr>
        <p:spPr>
          <a:xfrm>
            <a:off x="415225" y="1563756"/>
            <a:ext cx="8592141" cy="2677656"/>
          </a:xfrm>
          <a:prstGeom prst="rect">
            <a:avLst/>
          </a:prstGeom>
        </p:spPr>
        <p:txBody>
          <a:bodyPr wrap="square">
            <a:spAutoFit/>
          </a:bodyPr>
          <a:lstStyle/>
          <a:p>
            <a:pPr marL="385763" indent="-385763">
              <a:lnSpc>
                <a:spcPct val="150000"/>
              </a:lnSpc>
              <a:buFont typeface="+mj-lt"/>
              <a:buAutoNum type="arabicPeriod"/>
            </a:pPr>
            <a:r>
              <a:rPr lang="ja-JP" altLang="en-US" sz="2800" b="1" dirty="0">
                <a:solidFill>
                  <a:schemeClr val="bg1">
                    <a:lumMod val="85000"/>
                  </a:schemeClr>
                </a:solidFill>
                <a:latin typeface="メイリオ" panose="020B0604030504040204" pitchFamily="50" charset="-128"/>
                <a:ea typeface="メイリオ" panose="020B0604030504040204" pitchFamily="50" charset="-128"/>
              </a:rPr>
              <a:t>身近な気候の変化</a:t>
            </a:r>
            <a:endParaRPr lang="en-US" altLang="ja-JP" sz="2800" b="1" dirty="0">
              <a:solidFill>
                <a:schemeClr val="bg1">
                  <a:lumMod val="8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くらしの変化と地球温暖化</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地球温暖化をとめよう！</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気候変動に“適応”しよう！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726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今日の授業で学ぶこと</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107528C9-F6FF-4938-9374-90F33FAD733F}"/>
              </a:ext>
            </a:extLst>
          </p:cNvPr>
          <p:cNvSpPr>
            <a:spLocks noGrp="1"/>
          </p:cNvSpPr>
          <p:nvPr>
            <p:ph type="sldNum" sz="quarter" idx="12"/>
          </p:nvPr>
        </p:nvSpPr>
        <p:spPr/>
        <p:txBody>
          <a:bodyPr/>
          <a:lstStyle/>
          <a:p>
            <a:fld id="{2559E306-2ECC-45F4-9E94-B54F3BFAC461}" type="slidenum">
              <a:rPr lang="ja-JP" altLang="en-US" smtClean="0"/>
              <a:pPr/>
              <a:t>4</a:t>
            </a:fld>
            <a:endParaRPr lang="ja-JP" altLang="en-US" dirty="0"/>
          </a:p>
        </p:txBody>
      </p:sp>
      <p:pic>
        <p:nvPicPr>
          <p:cNvPr id="9" name="図 8">
            <a:extLst>
              <a:ext uri="{FF2B5EF4-FFF2-40B4-BE49-F238E27FC236}">
                <a16:creationId xmlns:a16="http://schemas.microsoft.com/office/drawing/2014/main" id="{F5AF79E2-7BBB-450D-B4B6-D79899259F3C}"/>
              </a:ext>
            </a:extLst>
          </p:cNvPr>
          <p:cNvPicPr>
            <a:picLocks noChangeAspect="1"/>
          </p:cNvPicPr>
          <p:nvPr/>
        </p:nvPicPr>
        <p:blipFill>
          <a:blip r:embed="rId3"/>
          <a:stretch>
            <a:fillRect/>
          </a:stretch>
        </p:blipFill>
        <p:spPr>
          <a:xfrm>
            <a:off x="6281739" y="3910478"/>
            <a:ext cx="2453640" cy="2453640"/>
          </a:xfrm>
          <a:prstGeom prst="rect">
            <a:avLst/>
          </a:prstGeom>
        </p:spPr>
      </p:pic>
      <p:sp>
        <p:nvSpPr>
          <p:cNvPr id="7" name="正方形/長方形 6">
            <a:extLst>
              <a:ext uri="{FF2B5EF4-FFF2-40B4-BE49-F238E27FC236}">
                <a16:creationId xmlns:a16="http://schemas.microsoft.com/office/drawing/2014/main" id="{A1BBA99E-EEFD-4EB7-B597-21D409B7A8E5}"/>
              </a:ext>
            </a:extLst>
          </p:cNvPr>
          <p:cNvSpPr/>
          <p:nvPr/>
        </p:nvSpPr>
        <p:spPr>
          <a:xfrm>
            <a:off x="415225" y="1563756"/>
            <a:ext cx="8592141" cy="2677656"/>
          </a:xfrm>
          <a:prstGeom prst="rect">
            <a:avLst/>
          </a:prstGeom>
        </p:spPr>
        <p:txBody>
          <a:bodyPr wrap="square">
            <a:spAutoFit/>
          </a:bodyPr>
          <a:lstStyle/>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身近な気候の変化</a:t>
            </a:r>
            <a:endParaRPr lang="en-US" altLang="ja-JP" sz="2800" b="1" dirty="0">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くらしの変化と地球温暖化</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地球温暖化をとめよう！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気候変動に“適応”しよう！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303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サブタイトル 2">
            <a:extLst>
              <a:ext uri="{FF2B5EF4-FFF2-40B4-BE49-F238E27FC236}">
                <a16:creationId xmlns:a16="http://schemas.microsoft.com/office/drawing/2014/main" id="{F49A17AC-73AD-4EE9-B4F4-4C06B7530A9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地球温暖化をとめよう！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91725BD2-3D20-44F9-98BE-2069B7DCDB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
        <p:nvSpPr>
          <p:cNvPr id="4" name="正方形/長方形 3">
            <a:extLst>
              <a:ext uri="{FF2B5EF4-FFF2-40B4-BE49-F238E27FC236}">
                <a16:creationId xmlns:a16="http://schemas.microsoft.com/office/drawing/2014/main" id="{22217223-302D-48C0-92EF-452C300143E9}"/>
              </a:ext>
            </a:extLst>
          </p:cNvPr>
          <p:cNvSpPr/>
          <p:nvPr/>
        </p:nvSpPr>
        <p:spPr>
          <a:xfrm>
            <a:off x="97134" y="1111835"/>
            <a:ext cx="8850989" cy="1908215"/>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①二酸化炭素を</a:t>
            </a:r>
            <a:endParaRPr lang="en-US" altLang="ja-JP" sz="3600" b="1" dirty="0">
              <a:solidFill>
                <a:srgbClr val="00B0F0"/>
              </a:solidFill>
              <a:latin typeface="メイリオ" panose="020B0604030504040204" pitchFamily="50" charset="-128"/>
              <a:ea typeface="メイリオ" panose="020B0604030504040204" pitchFamily="50" charset="-128"/>
            </a:endParaRPr>
          </a:p>
          <a:p>
            <a:pPr indent="450850"/>
            <a:r>
              <a:rPr lang="ja-JP" altLang="en-US" sz="3600" b="1" dirty="0">
                <a:solidFill>
                  <a:srgbClr val="00B0F0"/>
                </a:solidFill>
                <a:latin typeface="メイリオ" panose="020B0604030504040204" pitchFamily="50" charset="-128"/>
                <a:ea typeface="メイリオ" panose="020B0604030504040204" pitchFamily="50" charset="-128"/>
              </a:rPr>
              <a:t>なるべく出さないようにしよう！</a:t>
            </a:r>
            <a:endParaRPr lang="en-US" altLang="ja-JP" sz="3600" b="1" dirty="0">
              <a:solidFill>
                <a:srgbClr val="00B0F0"/>
              </a:solidFill>
              <a:latin typeface="メイリオ" panose="020B0604030504040204" pitchFamily="50" charset="-128"/>
              <a:ea typeface="メイリオ" panose="020B0604030504040204" pitchFamily="50" charset="-128"/>
            </a:endParaRPr>
          </a:p>
          <a:p>
            <a:endParaRPr lang="en-US" altLang="ja-JP" sz="1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endParaRPr>
          </a:p>
          <a:p>
            <a:pPr algn="ctr"/>
            <a:r>
              <a:rPr lang="en-US" altLang="ja-JP" sz="3600" b="1" dirty="0">
                <a:solidFill>
                  <a:srgbClr val="0070C0"/>
                </a:solidFill>
                <a:highlight>
                  <a:srgbClr val="FFFF00"/>
                </a:highlight>
                <a:latin typeface="メイリオ" panose="020B0604030504040204" pitchFamily="50" charset="-128"/>
                <a:ea typeface="メイリオ" panose="020B0604030504040204" pitchFamily="50" charset="-128"/>
              </a:rPr>
              <a:t>COOL CHOICE=</a:t>
            </a:r>
            <a:r>
              <a:rPr lang="ja-JP" altLang="en-US" sz="3600" b="1" dirty="0">
                <a:solidFill>
                  <a:srgbClr val="0070C0"/>
                </a:solidFill>
                <a:highlight>
                  <a:srgbClr val="FFFF00"/>
                </a:highlight>
                <a:latin typeface="メイリオ" panose="020B0604030504040204" pitchFamily="50" charset="-128"/>
                <a:ea typeface="メイリオ" panose="020B0604030504040204" pitchFamily="50" charset="-128"/>
              </a:rPr>
              <a:t>「賢い選択」</a:t>
            </a:r>
            <a:endParaRPr lang="ja-JP" altLang="en-US" sz="4500" b="1" dirty="0">
              <a:solidFill>
                <a:srgbClr val="0070C0"/>
              </a:solidFill>
              <a:highlight>
                <a:srgbClr val="FFFF00"/>
              </a:highlight>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1546408" y="2097276"/>
            <a:ext cx="5947294" cy="348757"/>
            <a:chOff x="1546408" y="2097276"/>
            <a:chExt cx="5947294" cy="348757"/>
          </a:xfrm>
        </p:grpSpPr>
        <p:sp>
          <p:nvSpPr>
            <p:cNvPr id="12" name="テキスト ボックス 11">
              <a:extLst>
                <a:ext uri="{FF2B5EF4-FFF2-40B4-BE49-F238E27FC236}">
                  <a16:creationId xmlns:a16="http://schemas.microsoft.com/office/drawing/2014/main" id="{5CEB5EEB-6509-45F3-ACDC-B6BC89796F4C}"/>
                </a:ext>
              </a:extLst>
            </p:cNvPr>
            <p:cNvSpPr txBox="1"/>
            <p:nvPr/>
          </p:nvSpPr>
          <p:spPr>
            <a:xfrm>
              <a:off x="5301357"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かしこ</a:t>
              </a:r>
            </a:p>
          </p:txBody>
        </p:sp>
        <p:sp>
          <p:nvSpPr>
            <p:cNvPr id="13" name="テキスト ボックス 12">
              <a:extLst>
                <a:ext uri="{FF2B5EF4-FFF2-40B4-BE49-F238E27FC236}">
                  <a16:creationId xmlns:a16="http://schemas.microsoft.com/office/drawing/2014/main" id="{C60B682A-CCAB-4050-A4E6-44333BBD6190}"/>
                </a:ext>
              </a:extLst>
            </p:cNvPr>
            <p:cNvSpPr txBox="1"/>
            <p:nvPr/>
          </p:nvSpPr>
          <p:spPr>
            <a:xfrm>
              <a:off x="6330655" y="2107479"/>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せんたく</a:t>
              </a:r>
            </a:p>
          </p:txBody>
        </p:sp>
        <p:sp>
          <p:nvSpPr>
            <p:cNvPr id="21" name="テキスト ボックス 20">
              <a:extLst>
                <a:ext uri="{FF2B5EF4-FFF2-40B4-BE49-F238E27FC236}">
                  <a16:creationId xmlns:a16="http://schemas.microsoft.com/office/drawing/2014/main" id="{69310DF1-7058-4F33-87E7-660677467EBA}"/>
                </a:ext>
              </a:extLst>
            </p:cNvPr>
            <p:cNvSpPr txBox="1"/>
            <p:nvPr/>
          </p:nvSpPr>
          <p:spPr>
            <a:xfrm>
              <a:off x="1546408"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クール</a:t>
              </a:r>
            </a:p>
          </p:txBody>
        </p:sp>
        <p:sp>
          <p:nvSpPr>
            <p:cNvPr id="22" name="テキスト ボックス 21">
              <a:extLst>
                <a:ext uri="{FF2B5EF4-FFF2-40B4-BE49-F238E27FC236}">
                  <a16:creationId xmlns:a16="http://schemas.microsoft.com/office/drawing/2014/main" id="{DD89572E-D47C-4463-A4C9-B5F127458BE1}"/>
                </a:ext>
              </a:extLst>
            </p:cNvPr>
            <p:cNvSpPr txBox="1"/>
            <p:nvPr/>
          </p:nvSpPr>
          <p:spPr>
            <a:xfrm>
              <a:off x="3130179" y="2097276"/>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チョイス</a:t>
              </a:r>
            </a:p>
          </p:txBody>
        </p:sp>
      </p:gr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702" y="3718930"/>
            <a:ext cx="5125399" cy="2883037"/>
          </a:xfrm>
          <a:prstGeom prst="rect">
            <a:avLst/>
          </a:prstGeom>
        </p:spPr>
      </p:pic>
      <p:sp>
        <p:nvSpPr>
          <p:cNvPr id="9" name="角丸四角形吹き出し 8"/>
          <p:cNvSpPr/>
          <p:nvPr/>
        </p:nvSpPr>
        <p:spPr>
          <a:xfrm>
            <a:off x="82438" y="3120226"/>
            <a:ext cx="3450444" cy="1763965"/>
          </a:xfrm>
          <a:prstGeom prst="wedgeRoundRectCallout">
            <a:avLst>
              <a:gd name="adj1" fmla="val 48473"/>
              <a:gd name="adj2" fmla="val 736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動画を見てみよう！</a:t>
            </a:r>
          </a:p>
        </p:txBody>
      </p:sp>
      <p:sp>
        <p:nvSpPr>
          <p:cNvPr id="5" name="テキスト ボックス 4"/>
          <p:cNvSpPr txBox="1"/>
          <p:nvPr/>
        </p:nvSpPr>
        <p:spPr>
          <a:xfrm>
            <a:off x="1937872" y="-35858"/>
            <a:ext cx="2528046" cy="400110"/>
          </a:xfrm>
          <a:prstGeom prst="rect">
            <a:avLst/>
          </a:prstGeom>
          <a:noFill/>
        </p:spPr>
        <p:txBody>
          <a:bodyPr wrap="square" rtlCol="0">
            <a:spAutoFit/>
          </a:bodyPr>
          <a:lstStyle/>
          <a:p>
            <a:r>
              <a:rPr kumimoji="1" lang="ja-JP" altLang="en-US" sz="2000" b="1" dirty="0" smtClean="0">
                <a:solidFill>
                  <a:srgbClr val="008000"/>
                </a:solidFill>
              </a:rPr>
              <a:t>ちきゅうおんだんか</a:t>
            </a:r>
            <a:endParaRPr kumimoji="1" lang="ja-JP" altLang="en-US" sz="2000" b="1" dirty="0">
              <a:solidFill>
                <a:srgbClr val="008000"/>
              </a:solidFill>
            </a:endParaRPr>
          </a:p>
        </p:txBody>
      </p:sp>
      <p:pic>
        <p:nvPicPr>
          <p:cNvPr id="15" name="図 14">
            <a:extLst>
              <a:ext uri="{FF2B5EF4-FFF2-40B4-BE49-F238E27FC236}">
                <a16:creationId xmlns:a16="http://schemas.microsoft.com/office/drawing/2014/main" id="{9A59162A-F1CD-4931-8682-E5C08D0CA6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3314" y="1695413"/>
            <a:ext cx="1432560" cy="1432560"/>
          </a:xfrm>
          <a:prstGeom prst="rect">
            <a:avLst/>
          </a:prstGeom>
        </p:spPr>
      </p:pic>
    </p:spTree>
    <p:extLst>
      <p:ext uri="{BB962C8B-B14F-4D97-AF65-F5344CB8AC3E}">
        <p14:creationId xmlns:p14="http://schemas.microsoft.com/office/powerpoint/2010/main" val="2614152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F2D37B7-F283-4914-812D-281F4D644A87}"/>
              </a:ext>
            </a:extLst>
          </p:cNvPr>
          <p:cNvPicPr>
            <a:picLocks noChangeAspect="1"/>
          </p:cNvPicPr>
          <p:nvPr/>
        </p:nvPicPr>
        <p:blipFill rotWithShape="1">
          <a:blip r:embed="rId3"/>
          <a:srcRect b="6796"/>
          <a:stretch/>
        </p:blipFill>
        <p:spPr>
          <a:xfrm>
            <a:off x="4847582" y="2719421"/>
            <a:ext cx="4267200" cy="4105028"/>
          </a:xfrm>
          <a:prstGeom prst="rect">
            <a:avLst/>
          </a:prstGeom>
        </p:spPr>
      </p:pic>
      <p:pic>
        <p:nvPicPr>
          <p:cNvPr id="6" name="図 5">
            <a:extLst>
              <a:ext uri="{FF2B5EF4-FFF2-40B4-BE49-F238E27FC236}">
                <a16:creationId xmlns:a16="http://schemas.microsoft.com/office/drawing/2014/main" id="{BBEA96CE-AB08-47CF-B5E9-773A559B8F55}"/>
              </a:ext>
            </a:extLst>
          </p:cNvPr>
          <p:cNvPicPr>
            <a:picLocks noChangeAspect="1"/>
          </p:cNvPicPr>
          <p:nvPr/>
        </p:nvPicPr>
        <p:blipFill>
          <a:blip r:embed="rId4"/>
          <a:stretch>
            <a:fillRect/>
          </a:stretch>
        </p:blipFill>
        <p:spPr>
          <a:xfrm>
            <a:off x="136881" y="5470139"/>
            <a:ext cx="2209800" cy="1341120"/>
          </a:xfrm>
          <a:prstGeom prst="rect">
            <a:avLst/>
          </a:prstGeom>
        </p:spPr>
      </p:pic>
      <p:sp>
        <p:nvSpPr>
          <p:cNvPr id="10" name="サブタイトル 2">
            <a:extLst>
              <a:ext uri="{FF2B5EF4-FFF2-40B4-BE49-F238E27FC236}">
                <a16:creationId xmlns:a16="http://schemas.microsoft.com/office/drawing/2014/main" id="{F49A17AC-73AD-4EE9-B4F4-4C06B7530A9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地球温暖化をとめよう！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18" name="四角形: メモ 17">
            <a:extLst>
              <a:ext uri="{FF2B5EF4-FFF2-40B4-BE49-F238E27FC236}">
                <a16:creationId xmlns:a16="http://schemas.microsoft.com/office/drawing/2014/main" id="{49ECDC87-F82A-4CEE-A1DB-FAC6D60579A8}"/>
              </a:ext>
            </a:extLst>
          </p:cNvPr>
          <p:cNvSpPr/>
          <p:nvPr/>
        </p:nvSpPr>
        <p:spPr>
          <a:xfrm>
            <a:off x="274895" y="3258828"/>
            <a:ext cx="4781199" cy="221131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p>
          <a:p>
            <a:r>
              <a:rPr lang="ja-JP" altLang="en-US" sz="2400" b="1" dirty="0" smtClean="0">
                <a:solidFill>
                  <a:schemeClr val="tx1"/>
                </a:solidFill>
                <a:latin typeface="メイリオ" panose="020B0604030504040204" pitchFamily="50" charset="-128"/>
                <a:ea typeface="メイリオ" panose="020B0604030504040204" pitchFamily="50" charset="-128"/>
              </a:rPr>
              <a:t>☑冷蔵庫を開けっぱなしにしない</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☑バスや電車の利用や、近いときは自転車や徒歩</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91725BD2-3D20-44F9-98BE-2069B7DCDB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
        <p:nvSpPr>
          <p:cNvPr id="2" name="スライド番号プレースホルダー 1">
            <a:extLst>
              <a:ext uri="{FF2B5EF4-FFF2-40B4-BE49-F238E27FC236}">
                <a16:creationId xmlns:a16="http://schemas.microsoft.com/office/drawing/2014/main" id="{E1DF0C60-E6A3-4B02-92F7-41B72CE213A0}"/>
              </a:ext>
            </a:extLst>
          </p:cNvPr>
          <p:cNvSpPr>
            <a:spLocks noGrp="1"/>
          </p:cNvSpPr>
          <p:nvPr>
            <p:ph type="sldNum" sz="quarter" idx="12"/>
          </p:nvPr>
        </p:nvSpPr>
        <p:spPr/>
        <p:txBody>
          <a:bodyPr/>
          <a:lstStyle/>
          <a:p>
            <a:fld id="{2559E306-2ECC-45F4-9E94-B54F3BFAC461}" type="slidenum">
              <a:rPr lang="ja-JP" altLang="en-US" smtClean="0"/>
              <a:pPr/>
              <a:t>41</a:t>
            </a:fld>
            <a:endParaRPr lang="ja-JP" altLang="en-US" dirty="0"/>
          </a:p>
        </p:txBody>
      </p:sp>
      <p:pic>
        <p:nvPicPr>
          <p:cNvPr id="15" name="図 14">
            <a:extLst>
              <a:ext uri="{FF2B5EF4-FFF2-40B4-BE49-F238E27FC236}">
                <a16:creationId xmlns:a16="http://schemas.microsoft.com/office/drawing/2014/main" id="{7B24B85E-AB54-494B-AE2E-D3D2DD679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6217" y="5074025"/>
            <a:ext cx="1909482" cy="1909482"/>
          </a:xfrm>
          <a:prstGeom prst="rect">
            <a:avLst/>
          </a:prstGeom>
        </p:spPr>
      </p:pic>
      <p:sp>
        <p:nvSpPr>
          <p:cNvPr id="17" name="正方形/長方形 16">
            <a:extLst>
              <a:ext uri="{FF2B5EF4-FFF2-40B4-BE49-F238E27FC236}">
                <a16:creationId xmlns:a16="http://schemas.microsoft.com/office/drawing/2014/main" id="{22217223-302D-48C0-92EF-452C300143E9}"/>
              </a:ext>
            </a:extLst>
          </p:cNvPr>
          <p:cNvSpPr/>
          <p:nvPr/>
        </p:nvSpPr>
        <p:spPr>
          <a:xfrm>
            <a:off x="97134" y="1111835"/>
            <a:ext cx="8850989" cy="1908215"/>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①二酸化炭素を</a:t>
            </a:r>
            <a:endParaRPr lang="en-US" altLang="ja-JP" sz="3600" b="1" dirty="0">
              <a:solidFill>
                <a:srgbClr val="00B0F0"/>
              </a:solidFill>
              <a:latin typeface="メイリオ" panose="020B0604030504040204" pitchFamily="50" charset="-128"/>
              <a:ea typeface="メイリオ" panose="020B0604030504040204" pitchFamily="50" charset="-128"/>
            </a:endParaRPr>
          </a:p>
          <a:p>
            <a:pPr indent="450850"/>
            <a:r>
              <a:rPr lang="ja-JP" altLang="en-US" sz="3600" b="1" dirty="0">
                <a:solidFill>
                  <a:srgbClr val="00B0F0"/>
                </a:solidFill>
                <a:latin typeface="メイリオ" panose="020B0604030504040204" pitchFamily="50" charset="-128"/>
                <a:ea typeface="メイリオ" panose="020B0604030504040204" pitchFamily="50" charset="-128"/>
              </a:rPr>
              <a:t>なるべく出さないようにしよう！</a:t>
            </a:r>
            <a:endParaRPr lang="en-US" altLang="ja-JP" sz="3600" b="1" dirty="0">
              <a:solidFill>
                <a:srgbClr val="00B0F0"/>
              </a:solidFill>
              <a:latin typeface="メイリオ" panose="020B0604030504040204" pitchFamily="50" charset="-128"/>
              <a:ea typeface="メイリオ" panose="020B0604030504040204" pitchFamily="50" charset="-128"/>
            </a:endParaRPr>
          </a:p>
          <a:p>
            <a:endParaRPr lang="en-US" altLang="ja-JP" sz="1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endParaRPr>
          </a:p>
          <a:p>
            <a:pPr algn="ctr"/>
            <a:r>
              <a:rPr lang="en-US" altLang="ja-JP" sz="3600" b="1" dirty="0">
                <a:solidFill>
                  <a:srgbClr val="0070C0"/>
                </a:solidFill>
                <a:highlight>
                  <a:srgbClr val="FFFF00"/>
                </a:highlight>
                <a:latin typeface="メイリオ" panose="020B0604030504040204" pitchFamily="50" charset="-128"/>
                <a:ea typeface="メイリオ" panose="020B0604030504040204" pitchFamily="50" charset="-128"/>
              </a:rPr>
              <a:t>COOL CHOICE=</a:t>
            </a:r>
            <a:r>
              <a:rPr lang="ja-JP" altLang="en-US" sz="3600" b="1" dirty="0">
                <a:solidFill>
                  <a:srgbClr val="0070C0"/>
                </a:solidFill>
                <a:highlight>
                  <a:srgbClr val="FFFF00"/>
                </a:highlight>
                <a:latin typeface="メイリオ" panose="020B0604030504040204" pitchFamily="50" charset="-128"/>
                <a:ea typeface="メイリオ" panose="020B0604030504040204" pitchFamily="50" charset="-128"/>
              </a:rPr>
              <a:t>「賢い選択」</a:t>
            </a:r>
            <a:endParaRPr lang="ja-JP" altLang="en-US" sz="4500" b="1" dirty="0">
              <a:solidFill>
                <a:srgbClr val="0070C0"/>
              </a:solidFill>
              <a:highlight>
                <a:srgbClr val="FFFF00"/>
              </a:highlight>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22217223-302D-48C0-92EF-452C300143E9}"/>
              </a:ext>
            </a:extLst>
          </p:cNvPr>
          <p:cNvSpPr/>
          <p:nvPr/>
        </p:nvSpPr>
        <p:spPr>
          <a:xfrm>
            <a:off x="97134" y="1111835"/>
            <a:ext cx="8850989" cy="1908215"/>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①二酸化炭素を</a:t>
            </a:r>
            <a:endParaRPr lang="en-US" altLang="ja-JP" sz="3600" b="1" dirty="0">
              <a:solidFill>
                <a:srgbClr val="00B0F0"/>
              </a:solidFill>
              <a:latin typeface="メイリオ" panose="020B0604030504040204" pitchFamily="50" charset="-128"/>
              <a:ea typeface="メイリオ" panose="020B0604030504040204" pitchFamily="50" charset="-128"/>
            </a:endParaRPr>
          </a:p>
          <a:p>
            <a:pPr indent="450850"/>
            <a:r>
              <a:rPr lang="ja-JP" altLang="en-US" sz="3600" b="1" dirty="0">
                <a:solidFill>
                  <a:srgbClr val="00B0F0"/>
                </a:solidFill>
                <a:latin typeface="メイリオ" panose="020B0604030504040204" pitchFamily="50" charset="-128"/>
                <a:ea typeface="メイリオ" panose="020B0604030504040204" pitchFamily="50" charset="-128"/>
              </a:rPr>
              <a:t>なるべく出さないようにしよう！</a:t>
            </a:r>
            <a:endParaRPr lang="en-US" altLang="ja-JP" sz="3600" b="1" dirty="0">
              <a:solidFill>
                <a:srgbClr val="00B0F0"/>
              </a:solidFill>
              <a:latin typeface="メイリオ" panose="020B0604030504040204" pitchFamily="50" charset="-128"/>
              <a:ea typeface="メイリオ" panose="020B0604030504040204" pitchFamily="50" charset="-128"/>
            </a:endParaRPr>
          </a:p>
          <a:p>
            <a:endParaRPr lang="en-US" altLang="ja-JP" sz="1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endParaRPr>
          </a:p>
          <a:p>
            <a:pPr algn="ctr"/>
            <a:r>
              <a:rPr lang="en-US" altLang="ja-JP" sz="3600" b="1" dirty="0">
                <a:solidFill>
                  <a:srgbClr val="0070C0"/>
                </a:solidFill>
                <a:highlight>
                  <a:srgbClr val="FFFF00"/>
                </a:highlight>
                <a:latin typeface="メイリオ" panose="020B0604030504040204" pitchFamily="50" charset="-128"/>
                <a:ea typeface="メイリオ" panose="020B0604030504040204" pitchFamily="50" charset="-128"/>
              </a:rPr>
              <a:t>COOL CHOICE=</a:t>
            </a:r>
            <a:r>
              <a:rPr lang="ja-JP" altLang="en-US" sz="3600" b="1" dirty="0">
                <a:solidFill>
                  <a:srgbClr val="0070C0"/>
                </a:solidFill>
                <a:highlight>
                  <a:srgbClr val="FFFF00"/>
                </a:highlight>
                <a:latin typeface="メイリオ" panose="020B0604030504040204" pitchFamily="50" charset="-128"/>
                <a:ea typeface="メイリオ" panose="020B0604030504040204" pitchFamily="50" charset="-128"/>
              </a:rPr>
              <a:t>「賢い選択」</a:t>
            </a:r>
            <a:endParaRPr lang="ja-JP" altLang="en-US" sz="4500" b="1" dirty="0">
              <a:solidFill>
                <a:srgbClr val="0070C0"/>
              </a:solidFill>
              <a:highlight>
                <a:srgbClr val="FFFF00"/>
              </a:highlight>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1546408" y="2097276"/>
            <a:ext cx="5947294" cy="348757"/>
            <a:chOff x="1546408" y="2097276"/>
            <a:chExt cx="5947294" cy="348757"/>
          </a:xfrm>
        </p:grpSpPr>
        <p:sp>
          <p:nvSpPr>
            <p:cNvPr id="28" name="テキスト ボックス 27">
              <a:extLst>
                <a:ext uri="{FF2B5EF4-FFF2-40B4-BE49-F238E27FC236}">
                  <a16:creationId xmlns:a16="http://schemas.microsoft.com/office/drawing/2014/main" id="{5CEB5EEB-6509-45F3-ACDC-B6BC89796F4C}"/>
                </a:ext>
              </a:extLst>
            </p:cNvPr>
            <p:cNvSpPr txBox="1"/>
            <p:nvPr/>
          </p:nvSpPr>
          <p:spPr>
            <a:xfrm>
              <a:off x="5301357"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かしこ</a:t>
              </a:r>
            </a:p>
          </p:txBody>
        </p:sp>
        <p:sp>
          <p:nvSpPr>
            <p:cNvPr id="29" name="テキスト ボックス 28">
              <a:extLst>
                <a:ext uri="{FF2B5EF4-FFF2-40B4-BE49-F238E27FC236}">
                  <a16:creationId xmlns:a16="http://schemas.microsoft.com/office/drawing/2014/main" id="{C60B682A-CCAB-4050-A4E6-44333BBD6190}"/>
                </a:ext>
              </a:extLst>
            </p:cNvPr>
            <p:cNvSpPr txBox="1"/>
            <p:nvPr/>
          </p:nvSpPr>
          <p:spPr>
            <a:xfrm>
              <a:off x="6330655" y="2107479"/>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せんたく</a:t>
              </a:r>
            </a:p>
          </p:txBody>
        </p:sp>
        <p:sp>
          <p:nvSpPr>
            <p:cNvPr id="30" name="テキスト ボックス 29">
              <a:extLst>
                <a:ext uri="{FF2B5EF4-FFF2-40B4-BE49-F238E27FC236}">
                  <a16:creationId xmlns:a16="http://schemas.microsoft.com/office/drawing/2014/main" id="{69310DF1-7058-4F33-87E7-660677467EBA}"/>
                </a:ext>
              </a:extLst>
            </p:cNvPr>
            <p:cNvSpPr txBox="1"/>
            <p:nvPr/>
          </p:nvSpPr>
          <p:spPr>
            <a:xfrm>
              <a:off x="1546408"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クール</a:t>
              </a:r>
            </a:p>
          </p:txBody>
        </p:sp>
        <p:sp>
          <p:nvSpPr>
            <p:cNvPr id="31" name="テキスト ボックス 30">
              <a:extLst>
                <a:ext uri="{FF2B5EF4-FFF2-40B4-BE49-F238E27FC236}">
                  <a16:creationId xmlns:a16="http://schemas.microsoft.com/office/drawing/2014/main" id="{DD89572E-D47C-4463-A4C9-B5F127458BE1}"/>
                </a:ext>
              </a:extLst>
            </p:cNvPr>
            <p:cNvSpPr txBox="1"/>
            <p:nvPr/>
          </p:nvSpPr>
          <p:spPr>
            <a:xfrm>
              <a:off x="3130179" y="2097276"/>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チョイス</a:t>
              </a:r>
            </a:p>
          </p:txBody>
        </p:sp>
      </p:grpSp>
      <p:sp>
        <p:nvSpPr>
          <p:cNvPr id="32" name="テキスト ボックス 31"/>
          <p:cNvSpPr txBox="1"/>
          <p:nvPr/>
        </p:nvSpPr>
        <p:spPr>
          <a:xfrm>
            <a:off x="1937872" y="-35858"/>
            <a:ext cx="2528046" cy="400110"/>
          </a:xfrm>
          <a:prstGeom prst="rect">
            <a:avLst/>
          </a:prstGeom>
          <a:noFill/>
        </p:spPr>
        <p:txBody>
          <a:bodyPr wrap="square" rtlCol="0">
            <a:spAutoFit/>
          </a:bodyPr>
          <a:lstStyle/>
          <a:p>
            <a:r>
              <a:rPr kumimoji="1" lang="ja-JP" altLang="en-US" sz="2000" b="1" dirty="0" smtClean="0">
                <a:solidFill>
                  <a:srgbClr val="008000"/>
                </a:solidFill>
              </a:rPr>
              <a:t>ちきゅうおんだんか</a:t>
            </a:r>
            <a:endParaRPr kumimoji="1" lang="ja-JP" altLang="en-US" sz="2000" b="1" dirty="0">
              <a:solidFill>
                <a:srgbClr val="008000"/>
              </a:solidFill>
            </a:endParaRPr>
          </a:p>
        </p:txBody>
      </p:sp>
      <p:pic>
        <p:nvPicPr>
          <p:cNvPr id="33" name="図 32">
            <a:extLst>
              <a:ext uri="{FF2B5EF4-FFF2-40B4-BE49-F238E27FC236}">
                <a16:creationId xmlns:a16="http://schemas.microsoft.com/office/drawing/2014/main" id="{9A59162A-F1CD-4931-8682-E5C08D0CA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3314" y="1695413"/>
            <a:ext cx="1432560" cy="1432560"/>
          </a:xfrm>
          <a:prstGeom prst="rect">
            <a:avLst/>
          </a:prstGeom>
        </p:spPr>
      </p:pic>
    </p:spTree>
    <p:extLst>
      <p:ext uri="{BB962C8B-B14F-4D97-AF65-F5344CB8AC3E}">
        <p14:creationId xmlns:p14="http://schemas.microsoft.com/office/powerpoint/2010/main" val="3511406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B156ED5-38E3-49BB-A679-59D985BE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948" y="4534554"/>
            <a:ext cx="1882140" cy="1882140"/>
          </a:xfrm>
          <a:prstGeom prst="rect">
            <a:avLst/>
          </a:prstGeom>
        </p:spPr>
      </p:pic>
      <p:pic>
        <p:nvPicPr>
          <p:cNvPr id="3" name="図 2">
            <a:extLst>
              <a:ext uri="{FF2B5EF4-FFF2-40B4-BE49-F238E27FC236}">
                <a16:creationId xmlns:a16="http://schemas.microsoft.com/office/drawing/2014/main" id="{43E2EC60-AD6B-4A97-9DE5-C76BAC47556D}"/>
              </a:ext>
            </a:extLst>
          </p:cNvPr>
          <p:cNvPicPr>
            <a:picLocks noChangeAspect="1"/>
          </p:cNvPicPr>
          <p:nvPr/>
        </p:nvPicPr>
        <p:blipFill>
          <a:blip r:embed="rId4"/>
          <a:stretch>
            <a:fillRect/>
          </a:stretch>
        </p:blipFill>
        <p:spPr>
          <a:xfrm>
            <a:off x="693038" y="3819276"/>
            <a:ext cx="1935480" cy="1524000"/>
          </a:xfrm>
          <a:prstGeom prst="rect">
            <a:avLst/>
          </a:prstGeom>
        </p:spPr>
      </p:pic>
      <p:pic>
        <p:nvPicPr>
          <p:cNvPr id="6" name="図 5">
            <a:extLst>
              <a:ext uri="{FF2B5EF4-FFF2-40B4-BE49-F238E27FC236}">
                <a16:creationId xmlns:a16="http://schemas.microsoft.com/office/drawing/2014/main" id="{A82FB7D2-B0A9-416C-9DBE-84A5E623DC64}"/>
              </a:ext>
            </a:extLst>
          </p:cNvPr>
          <p:cNvPicPr>
            <a:picLocks noChangeAspect="1"/>
          </p:cNvPicPr>
          <p:nvPr/>
        </p:nvPicPr>
        <p:blipFill>
          <a:blip r:embed="rId5"/>
          <a:stretch>
            <a:fillRect/>
          </a:stretch>
        </p:blipFill>
        <p:spPr>
          <a:xfrm>
            <a:off x="2927562" y="3395445"/>
            <a:ext cx="2240280" cy="2164080"/>
          </a:xfrm>
          <a:prstGeom prst="rect">
            <a:avLst/>
          </a:prstGeom>
        </p:spPr>
      </p:pic>
      <p:pic>
        <p:nvPicPr>
          <p:cNvPr id="9" name="図 8">
            <a:extLst>
              <a:ext uri="{FF2B5EF4-FFF2-40B4-BE49-F238E27FC236}">
                <a16:creationId xmlns:a16="http://schemas.microsoft.com/office/drawing/2014/main" id="{9A59162A-F1CD-4931-8682-E5C08D0CA6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3314" y="1695413"/>
            <a:ext cx="1432560" cy="1432560"/>
          </a:xfrm>
          <a:prstGeom prst="rect">
            <a:avLst/>
          </a:prstGeom>
        </p:spPr>
      </p:pic>
      <p:sp>
        <p:nvSpPr>
          <p:cNvPr id="14" name="正方形/長方形 13">
            <a:extLst>
              <a:ext uri="{FF2B5EF4-FFF2-40B4-BE49-F238E27FC236}">
                <a16:creationId xmlns:a16="http://schemas.microsoft.com/office/drawing/2014/main" id="{FA3EAD14-9462-4888-9271-4BFADB05C969}"/>
              </a:ext>
            </a:extLst>
          </p:cNvPr>
          <p:cNvSpPr/>
          <p:nvPr/>
        </p:nvSpPr>
        <p:spPr>
          <a:xfrm>
            <a:off x="1351200" y="2957199"/>
            <a:ext cx="6641068" cy="646331"/>
          </a:xfrm>
          <a:prstGeom prst="rect">
            <a:avLst/>
          </a:prstGeom>
        </p:spPr>
        <p:txBody>
          <a:bodyPr wrap="square">
            <a:spAutoFit/>
          </a:bodyPr>
          <a:lstStyle/>
          <a:p>
            <a:r>
              <a:rPr lang="ja-JP" altLang="en-US" sz="3600" b="1" dirty="0">
                <a:solidFill>
                  <a:srgbClr val="002060"/>
                </a:solidFill>
                <a:latin typeface="メイリオ" panose="020B0604030504040204" pitchFamily="50" charset="-128"/>
                <a:ea typeface="メイリオ" panose="020B0604030504040204" pitchFamily="50" charset="-128"/>
              </a:rPr>
              <a:t>他にもできることはたくさん！</a:t>
            </a:r>
            <a:endParaRPr lang="ja-JP" altLang="en-US" sz="4500" b="1" dirty="0">
              <a:solidFill>
                <a:srgbClr val="00206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B7399C6C-9F0C-4574-80A6-D3EA38C6EB47}"/>
              </a:ext>
            </a:extLst>
          </p:cNvPr>
          <p:cNvSpPr txBox="1"/>
          <p:nvPr/>
        </p:nvSpPr>
        <p:spPr>
          <a:xfrm>
            <a:off x="7252982" y="4876100"/>
            <a:ext cx="13716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太陽光発電</a:t>
            </a:r>
          </a:p>
        </p:txBody>
      </p:sp>
      <p:sp>
        <p:nvSpPr>
          <p:cNvPr id="34" name="テキスト ボックス 33">
            <a:extLst>
              <a:ext uri="{FF2B5EF4-FFF2-40B4-BE49-F238E27FC236}">
                <a16:creationId xmlns:a16="http://schemas.microsoft.com/office/drawing/2014/main" id="{9D8031AF-5641-48DE-A46F-FABF54654008}"/>
              </a:ext>
            </a:extLst>
          </p:cNvPr>
          <p:cNvSpPr txBox="1"/>
          <p:nvPr/>
        </p:nvSpPr>
        <p:spPr>
          <a:xfrm>
            <a:off x="5727005" y="6356351"/>
            <a:ext cx="2095307"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電気自動車（</a:t>
            </a:r>
            <a:r>
              <a:rPr kumimoji="1" lang="en-US" altLang="ja-JP" dirty="0" smtClean="0">
                <a:latin typeface="メイリオ" panose="020B0604030504040204" pitchFamily="50" charset="-128"/>
                <a:ea typeface="メイリオ" panose="020B0604030504040204" pitchFamily="50" charset="-128"/>
              </a:rPr>
              <a:t>EV</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EA8AFCCE-89BB-44A8-9AEF-EA9BA8778197}"/>
              </a:ext>
            </a:extLst>
          </p:cNvPr>
          <p:cNvSpPr txBox="1"/>
          <p:nvPr/>
        </p:nvSpPr>
        <p:spPr>
          <a:xfrm>
            <a:off x="37137" y="3413127"/>
            <a:ext cx="2369382"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ゲームの時間は</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どうしよう</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DA9FF76-8A4F-400F-9A14-B867953F33EF}"/>
              </a:ext>
            </a:extLst>
          </p:cNvPr>
          <p:cNvSpPr txBox="1"/>
          <p:nvPr/>
        </p:nvSpPr>
        <p:spPr>
          <a:xfrm>
            <a:off x="1937872" y="6275768"/>
            <a:ext cx="2044373"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エアコンの温度</a:t>
            </a:r>
            <a:r>
              <a:rPr lang="ja-JP" altLang="en-US" dirty="0">
                <a:latin typeface="メイリオ" panose="020B0604030504040204" pitchFamily="50" charset="-128"/>
                <a:ea typeface="メイリオ" panose="020B0604030504040204" pitchFamily="50" charset="-128"/>
              </a:rPr>
              <a:t>は</a:t>
            </a:r>
          </a:p>
          <a:p>
            <a:r>
              <a:rPr lang="ja-JP" altLang="en-US" dirty="0">
                <a:latin typeface="メイリオ" panose="020B0604030504040204" pitchFamily="50" charset="-128"/>
                <a:ea typeface="メイリオ" panose="020B0604030504040204" pitchFamily="50" charset="-128"/>
              </a:rPr>
              <a:t>何℃にしよう</a:t>
            </a:r>
            <a:r>
              <a:rPr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cxnSp>
        <p:nvCxnSpPr>
          <p:cNvPr id="32" name="直線コネクタ 31">
            <a:extLst>
              <a:ext uri="{FF2B5EF4-FFF2-40B4-BE49-F238E27FC236}">
                <a16:creationId xmlns:a16="http://schemas.microsoft.com/office/drawing/2014/main" id="{FAC2213E-F98D-4C84-96BE-262AAA6F6933}"/>
              </a:ext>
            </a:extLst>
          </p:cNvPr>
          <p:cNvCxnSpPr>
            <a:cxnSpLocks/>
          </p:cNvCxnSpPr>
          <p:nvPr/>
        </p:nvCxnSpPr>
        <p:spPr>
          <a:xfrm>
            <a:off x="5301357" y="3491933"/>
            <a:ext cx="0" cy="3384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33B959F7-8AF6-4FBA-AA7B-71F0A1851AA0}"/>
              </a:ext>
            </a:extLst>
          </p:cNvPr>
          <p:cNvSpPr txBox="1"/>
          <p:nvPr/>
        </p:nvSpPr>
        <p:spPr>
          <a:xfrm>
            <a:off x="3178988" y="5475624"/>
            <a:ext cx="2121444" cy="800219"/>
          </a:xfrm>
          <a:prstGeom prst="rect">
            <a:avLst/>
          </a:prstGeom>
          <a:noFill/>
        </p:spPr>
        <p:txBody>
          <a:bodyPr wrap="square" rtlCol="0">
            <a:spAutoFit/>
          </a:bodyPr>
          <a:lstStyle/>
          <a:p>
            <a:pPr>
              <a:lnSpc>
                <a:spcPts val="1200"/>
              </a:lnSpc>
            </a:pPr>
            <a:r>
              <a:rPr kumimoji="1" lang="ja-JP" altLang="en-US"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ふろ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お風呂がさめないうちに</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DDE8D7CA-6539-4AB1-A67D-C8626AEDE5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
        <p:nvSpPr>
          <p:cNvPr id="2" name="スライド番号プレースホルダー 1">
            <a:extLst>
              <a:ext uri="{FF2B5EF4-FFF2-40B4-BE49-F238E27FC236}">
                <a16:creationId xmlns:a16="http://schemas.microsoft.com/office/drawing/2014/main" id="{C83A5B86-C5E0-4B16-A5CE-6CC971D7DD81}"/>
              </a:ext>
            </a:extLst>
          </p:cNvPr>
          <p:cNvSpPr>
            <a:spLocks noGrp="1"/>
          </p:cNvSpPr>
          <p:nvPr>
            <p:ph type="sldNum" sz="quarter" idx="12"/>
          </p:nvPr>
        </p:nvSpPr>
        <p:spPr/>
        <p:txBody>
          <a:bodyPr/>
          <a:lstStyle/>
          <a:p>
            <a:fld id="{2559E306-2ECC-45F4-9E94-B54F3BFAC461}" type="slidenum">
              <a:rPr lang="ja-JP" altLang="en-US" smtClean="0"/>
              <a:pPr/>
              <a:t>42</a:t>
            </a:fld>
            <a:endParaRPr lang="ja-JP" altLang="en-US" dirty="0"/>
          </a:p>
        </p:txBody>
      </p:sp>
      <p:pic>
        <p:nvPicPr>
          <p:cNvPr id="8" name="図 7">
            <a:extLst>
              <a:ext uri="{FF2B5EF4-FFF2-40B4-BE49-F238E27FC236}">
                <a16:creationId xmlns:a16="http://schemas.microsoft.com/office/drawing/2014/main" id="{3192C622-6CB3-4F2D-9F2A-F34C0B058424}"/>
              </a:ext>
            </a:extLst>
          </p:cNvPr>
          <p:cNvPicPr>
            <a:picLocks noChangeAspect="1"/>
          </p:cNvPicPr>
          <p:nvPr/>
        </p:nvPicPr>
        <p:blipFill>
          <a:blip r:embed="rId8"/>
          <a:stretch>
            <a:fillRect/>
          </a:stretch>
        </p:blipFill>
        <p:spPr>
          <a:xfrm>
            <a:off x="6886687" y="3485090"/>
            <a:ext cx="2103120" cy="1402080"/>
          </a:xfrm>
          <a:prstGeom prst="rect">
            <a:avLst/>
          </a:prstGeom>
        </p:spPr>
      </p:pic>
      <p:sp>
        <p:nvSpPr>
          <p:cNvPr id="25" name="サブタイトル 2">
            <a:extLst>
              <a:ext uri="{FF2B5EF4-FFF2-40B4-BE49-F238E27FC236}">
                <a16:creationId xmlns:a16="http://schemas.microsoft.com/office/drawing/2014/main" id="{F49A17AC-73AD-4EE9-B4F4-4C06B7530A9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smtClean="0">
                <a:solidFill>
                  <a:srgbClr val="008000"/>
                </a:solidFill>
                <a:latin typeface="メイリオ" panose="020B0604030504040204" pitchFamily="50" charset="-128"/>
                <a:ea typeface="メイリオ" panose="020B0604030504040204" pitchFamily="50" charset="-128"/>
              </a:rPr>
              <a:t>地球温暖化をとめよう！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937872" y="-35858"/>
            <a:ext cx="2528046" cy="400110"/>
          </a:xfrm>
          <a:prstGeom prst="rect">
            <a:avLst/>
          </a:prstGeom>
          <a:noFill/>
        </p:spPr>
        <p:txBody>
          <a:bodyPr wrap="square" rtlCol="0">
            <a:spAutoFit/>
          </a:bodyPr>
          <a:lstStyle/>
          <a:p>
            <a:r>
              <a:rPr kumimoji="1" lang="ja-JP" altLang="en-US" sz="2000" b="1" dirty="0" smtClean="0">
                <a:solidFill>
                  <a:srgbClr val="008000"/>
                </a:solidFill>
              </a:rPr>
              <a:t>ちきゅうおんだんか</a:t>
            </a:r>
            <a:endParaRPr kumimoji="1" lang="ja-JP" altLang="en-US" sz="2000" b="1" dirty="0">
              <a:solidFill>
                <a:srgbClr val="008000"/>
              </a:solidFill>
            </a:endParaRPr>
          </a:p>
        </p:txBody>
      </p:sp>
      <p:sp>
        <p:nvSpPr>
          <p:cNvPr id="31" name="正方形/長方形 30">
            <a:extLst>
              <a:ext uri="{FF2B5EF4-FFF2-40B4-BE49-F238E27FC236}">
                <a16:creationId xmlns:a16="http://schemas.microsoft.com/office/drawing/2014/main" id="{22217223-302D-48C0-92EF-452C300143E9}"/>
              </a:ext>
            </a:extLst>
          </p:cNvPr>
          <p:cNvSpPr/>
          <p:nvPr/>
        </p:nvSpPr>
        <p:spPr>
          <a:xfrm>
            <a:off x="97134" y="1111835"/>
            <a:ext cx="8850989" cy="1908215"/>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①二酸化炭素を</a:t>
            </a:r>
            <a:endParaRPr lang="en-US" altLang="ja-JP" sz="3600" b="1" dirty="0">
              <a:solidFill>
                <a:srgbClr val="00B0F0"/>
              </a:solidFill>
              <a:latin typeface="メイリオ" panose="020B0604030504040204" pitchFamily="50" charset="-128"/>
              <a:ea typeface="メイリオ" panose="020B0604030504040204" pitchFamily="50" charset="-128"/>
            </a:endParaRPr>
          </a:p>
          <a:p>
            <a:pPr indent="450850"/>
            <a:r>
              <a:rPr lang="ja-JP" altLang="en-US" sz="3600" b="1" dirty="0">
                <a:solidFill>
                  <a:srgbClr val="00B0F0"/>
                </a:solidFill>
                <a:latin typeface="メイリオ" panose="020B0604030504040204" pitchFamily="50" charset="-128"/>
                <a:ea typeface="メイリオ" panose="020B0604030504040204" pitchFamily="50" charset="-128"/>
              </a:rPr>
              <a:t>なるべく出さないようにしよう！</a:t>
            </a:r>
            <a:endParaRPr lang="en-US" altLang="ja-JP" sz="3600" b="1" dirty="0">
              <a:solidFill>
                <a:srgbClr val="00B0F0"/>
              </a:solidFill>
              <a:latin typeface="メイリオ" panose="020B0604030504040204" pitchFamily="50" charset="-128"/>
              <a:ea typeface="メイリオ" panose="020B0604030504040204" pitchFamily="50" charset="-128"/>
            </a:endParaRPr>
          </a:p>
          <a:p>
            <a:endParaRPr lang="en-US" altLang="ja-JP" sz="1000" b="1" dirty="0">
              <a:solidFill>
                <a:schemeClr val="tx1">
                  <a:lumMod val="50000"/>
                  <a:lumOff val="50000"/>
                </a:schemeClr>
              </a:solidFill>
              <a:highlight>
                <a:srgbClr val="FFFF00"/>
              </a:highlight>
              <a:latin typeface="メイリオ" panose="020B0604030504040204" pitchFamily="50" charset="-128"/>
              <a:ea typeface="メイリオ" panose="020B0604030504040204" pitchFamily="50" charset="-128"/>
            </a:endParaRPr>
          </a:p>
          <a:p>
            <a:pPr algn="ctr"/>
            <a:r>
              <a:rPr lang="en-US" altLang="ja-JP" sz="3600" b="1" dirty="0">
                <a:solidFill>
                  <a:srgbClr val="0070C0"/>
                </a:solidFill>
                <a:highlight>
                  <a:srgbClr val="FFFF00"/>
                </a:highlight>
                <a:latin typeface="メイリオ" panose="020B0604030504040204" pitchFamily="50" charset="-128"/>
                <a:ea typeface="メイリオ" panose="020B0604030504040204" pitchFamily="50" charset="-128"/>
              </a:rPr>
              <a:t>COOL CHOICE=</a:t>
            </a:r>
            <a:r>
              <a:rPr lang="ja-JP" altLang="en-US" sz="3600" b="1" dirty="0">
                <a:solidFill>
                  <a:srgbClr val="0070C0"/>
                </a:solidFill>
                <a:highlight>
                  <a:srgbClr val="FFFF00"/>
                </a:highlight>
                <a:latin typeface="メイリオ" panose="020B0604030504040204" pitchFamily="50" charset="-128"/>
                <a:ea typeface="メイリオ" panose="020B0604030504040204" pitchFamily="50" charset="-128"/>
              </a:rPr>
              <a:t>「賢い選択」</a:t>
            </a:r>
            <a:endParaRPr lang="ja-JP" altLang="en-US" sz="4500" b="1" dirty="0">
              <a:solidFill>
                <a:srgbClr val="0070C0"/>
              </a:solidFill>
              <a:highlight>
                <a:srgbClr val="FFFF00"/>
              </a:highlight>
              <a:latin typeface="メイリオ" panose="020B0604030504040204" pitchFamily="50" charset="-128"/>
              <a:ea typeface="メイリオ" panose="020B0604030504040204" pitchFamily="50" charset="-128"/>
            </a:endParaRPr>
          </a:p>
        </p:txBody>
      </p:sp>
      <p:grpSp>
        <p:nvGrpSpPr>
          <p:cNvPr id="33" name="グループ化 32"/>
          <p:cNvGrpSpPr/>
          <p:nvPr/>
        </p:nvGrpSpPr>
        <p:grpSpPr>
          <a:xfrm>
            <a:off x="1546408" y="2097276"/>
            <a:ext cx="5947294" cy="348757"/>
            <a:chOff x="1546408" y="2097276"/>
            <a:chExt cx="5947294" cy="348757"/>
          </a:xfrm>
        </p:grpSpPr>
        <p:sp>
          <p:nvSpPr>
            <p:cNvPr id="37" name="テキスト ボックス 36">
              <a:extLst>
                <a:ext uri="{FF2B5EF4-FFF2-40B4-BE49-F238E27FC236}">
                  <a16:creationId xmlns:a16="http://schemas.microsoft.com/office/drawing/2014/main" id="{5CEB5EEB-6509-45F3-ACDC-B6BC89796F4C}"/>
                </a:ext>
              </a:extLst>
            </p:cNvPr>
            <p:cNvSpPr txBox="1"/>
            <p:nvPr/>
          </p:nvSpPr>
          <p:spPr>
            <a:xfrm>
              <a:off x="5301357"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かしこ</a:t>
              </a:r>
            </a:p>
          </p:txBody>
        </p:sp>
        <p:sp>
          <p:nvSpPr>
            <p:cNvPr id="38" name="テキスト ボックス 37">
              <a:extLst>
                <a:ext uri="{FF2B5EF4-FFF2-40B4-BE49-F238E27FC236}">
                  <a16:creationId xmlns:a16="http://schemas.microsoft.com/office/drawing/2014/main" id="{C60B682A-CCAB-4050-A4E6-44333BBD6190}"/>
                </a:ext>
              </a:extLst>
            </p:cNvPr>
            <p:cNvSpPr txBox="1"/>
            <p:nvPr/>
          </p:nvSpPr>
          <p:spPr>
            <a:xfrm>
              <a:off x="6330655" y="2107479"/>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せんたく</a:t>
              </a:r>
            </a:p>
          </p:txBody>
        </p:sp>
        <p:sp>
          <p:nvSpPr>
            <p:cNvPr id="39" name="テキスト ボックス 38">
              <a:extLst>
                <a:ext uri="{FF2B5EF4-FFF2-40B4-BE49-F238E27FC236}">
                  <a16:creationId xmlns:a16="http://schemas.microsoft.com/office/drawing/2014/main" id="{69310DF1-7058-4F33-87E7-660677467EBA}"/>
                </a:ext>
              </a:extLst>
            </p:cNvPr>
            <p:cNvSpPr txBox="1"/>
            <p:nvPr/>
          </p:nvSpPr>
          <p:spPr>
            <a:xfrm>
              <a:off x="1546408" y="2097276"/>
              <a:ext cx="883559"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クール</a:t>
              </a:r>
            </a:p>
          </p:txBody>
        </p:sp>
        <p:sp>
          <p:nvSpPr>
            <p:cNvPr id="40" name="テキスト ボックス 39">
              <a:extLst>
                <a:ext uri="{FF2B5EF4-FFF2-40B4-BE49-F238E27FC236}">
                  <a16:creationId xmlns:a16="http://schemas.microsoft.com/office/drawing/2014/main" id="{DD89572E-D47C-4463-A4C9-B5F127458BE1}"/>
                </a:ext>
              </a:extLst>
            </p:cNvPr>
            <p:cNvSpPr txBox="1"/>
            <p:nvPr/>
          </p:nvSpPr>
          <p:spPr>
            <a:xfrm>
              <a:off x="3130179" y="2097276"/>
              <a:ext cx="1163047" cy="338554"/>
            </a:xfrm>
            <a:prstGeom prst="rect">
              <a:avLst/>
            </a:prstGeom>
            <a:noFill/>
          </p:spPr>
          <p:txBody>
            <a:bodyPr wrap="square" rtlCol="0">
              <a:spAutoFit/>
            </a:bodyPr>
            <a:lstStyle/>
            <a:p>
              <a:r>
                <a:rPr lang="ja-JP" altLang="en-US" sz="1600" dirty="0">
                  <a:solidFill>
                    <a:srgbClr val="7F7F7F"/>
                  </a:solidFill>
                  <a:latin typeface="メイリオ" panose="020B0604030504040204" pitchFamily="50" charset="-128"/>
                  <a:ea typeface="メイリオ" panose="020B0604030504040204" pitchFamily="50" charset="-128"/>
                </a:rPr>
                <a:t>チョイス</a:t>
              </a:r>
            </a:p>
          </p:txBody>
        </p:sp>
      </p:grpSp>
      <p:pic>
        <p:nvPicPr>
          <p:cNvPr id="4" name="図 3">
            <a:extLst>
              <a:ext uri="{FF2B5EF4-FFF2-40B4-BE49-F238E27FC236}">
                <a16:creationId xmlns:a16="http://schemas.microsoft.com/office/drawing/2014/main" id="{7B24B85E-AB54-494B-AE2E-D3D2DD679A38}"/>
              </a:ext>
            </a:extLst>
          </p:cNvPr>
          <p:cNvPicPr>
            <a:picLocks noChangeAspect="1"/>
          </p:cNvPicPr>
          <p:nvPr/>
        </p:nvPicPr>
        <p:blipFill>
          <a:blip r:embed="rId9"/>
          <a:stretch>
            <a:fillRect/>
          </a:stretch>
        </p:blipFill>
        <p:spPr>
          <a:xfrm>
            <a:off x="234713" y="5214773"/>
            <a:ext cx="1729740" cy="1661160"/>
          </a:xfrm>
          <a:prstGeom prst="rect">
            <a:avLst/>
          </a:prstGeom>
        </p:spPr>
      </p:pic>
    </p:spTree>
    <p:extLst>
      <p:ext uri="{BB962C8B-B14F-4D97-AF65-F5344CB8AC3E}">
        <p14:creationId xmlns:p14="http://schemas.microsoft.com/office/powerpoint/2010/main" val="2555272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F49A17AC-73AD-4EE9-B4F4-4C06B7530A95}"/>
              </a:ext>
            </a:extLst>
          </p:cNvPr>
          <p:cNvSpPr txBox="1">
            <a:spLocks/>
          </p:cNvSpPr>
          <p:nvPr/>
        </p:nvSpPr>
        <p:spPr>
          <a:xfrm>
            <a:off x="1" y="274716"/>
            <a:ext cx="9143999" cy="7020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地球温暖化をとめよう！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920" y="4249000"/>
            <a:ext cx="1603332" cy="102933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662" y="2110590"/>
            <a:ext cx="1739900" cy="1257078"/>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98" y="1450460"/>
            <a:ext cx="1932023" cy="1729160"/>
          </a:xfrm>
          <a:prstGeom prst="rect">
            <a:avLst/>
          </a:prstGeom>
        </p:spPr>
      </p:pic>
      <p:grpSp>
        <p:nvGrpSpPr>
          <p:cNvPr id="21" name="グループ化 20"/>
          <p:cNvGrpSpPr/>
          <p:nvPr/>
        </p:nvGrpSpPr>
        <p:grpSpPr>
          <a:xfrm>
            <a:off x="4035602" y="4210903"/>
            <a:ext cx="2280860" cy="1419464"/>
            <a:chOff x="3378674" y="4993599"/>
            <a:chExt cx="2462319" cy="1686193"/>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2172" y="5543479"/>
              <a:ext cx="948821" cy="1136313"/>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8674" y="5204382"/>
              <a:ext cx="1040306" cy="1245876"/>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041" y="4993599"/>
              <a:ext cx="1078351" cy="1078351"/>
            </a:xfrm>
            <a:prstGeom prst="rect">
              <a:avLst/>
            </a:prstGeom>
          </p:spPr>
        </p:pic>
      </p:grpSp>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5614" y="5283534"/>
            <a:ext cx="656006" cy="611726"/>
          </a:xfrm>
          <a:prstGeom prst="rect">
            <a:avLst/>
          </a:prstGeom>
        </p:spPr>
      </p:pic>
      <p:grpSp>
        <p:nvGrpSpPr>
          <p:cNvPr id="20" name="グループ化 19"/>
          <p:cNvGrpSpPr/>
          <p:nvPr/>
        </p:nvGrpSpPr>
        <p:grpSpPr>
          <a:xfrm>
            <a:off x="3827137" y="1525736"/>
            <a:ext cx="2107422" cy="1219726"/>
            <a:chOff x="2911783" y="1397425"/>
            <a:chExt cx="2153384" cy="1186336"/>
          </a:xfrm>
        </p:grpSpPr>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6370" y="1401807"/>
              <a:ext cx="1019435" cy="1181954"/>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11783" y="1807666"/>
              <a:ext cx="572296" cy="456406"/>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92955" y="1397425"/>
              <a:ext cx="572296" cy="456406"/>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2871" y="1465598"/>
              <a:ext cx="572296" cy="456406"/>
            </a:xfrm>
            <a:prstGeom prst="rect">
              <a:avLst/>
            </a:prstGeom>
          </p:spPr>
        </p:pic>
      </p:grpSp>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3480" y="4103316"/>
            <a:ext cx="1395847" cy="1249283"/>
          </a:xfrm>
          <a:prstGeom prst="rect">
            <a:avLst/>
          </a:prstGeom>
        </p:spPr>
      </p:pic>
      <p:sp>
        <p:nvSpPr>
          <p:cNvPr id="22" name="テキスト ボックス 21"/>
          <p:cNvSpPr txBox="1"/>
          <p:nvPr/>
        </p:nvSpPr>
        <p:spPr>
          <a:xfrm>
            <a:off x="397789" y="5935517"/>
            <a:ext cx="8348423"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木をきって使って植えて育てて、</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若くて元気な森を守ることは地球温暖化防止につながるよ</a:t>
            </a:r>
          </a:p>
        </p:txBody>
      </p:sp>
      <p:sp>
        <p:nvSpPr>
          <p:cNvPr id="28" name="右矢印 27"/>
          <p:cNvSpPr/>
          <p:nvPr/>
        </p:nvSpPr>
        <p:spPr>
          <a:xfrm>
            <a:off x="2939881" y="1843936"/>
            <a:ext cx="804147" cy="2947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右矢印 28"/>
          <p:cNvSpPr/>
          <p:nvPr/>
        </p:nvSpPr>
        <p:spPr>
          <a:xfrm rot="1405512">
            <a:off x="5985583" y="2061043"/>
            <a:ext cx="804147" cy="294770"/>
          </a:xfrm>
          <a:prstGeom prst="rightArrow">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右矢印 29"/>
          <p:cNvSpPr/>
          <p:nvPr/>
        </p:nvSpPr>
        <p:spPr>
          <a:xfrm rot="5400000">
            <a:off x="7369846" y="3603861"/>
            <a:ext cx="804147" cy="294770"/>
          </a:xfrm>
          <a:prstGeom prst="rightArrow">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右矢印 30"/>
          <p:cNvSpPr/>
          <p:nvPr/>
        </p:nvSpPr>
        <p:spPr>
          <a:xfrm rot="5400000">
            <a:off x="4785461" y="3319970"/>
            <a:ext cx="804147" cy="2947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右矢印 31"/>
          <p:cNvSpPr/>
          <p:nvPr/>
        </p:nvSpPr>
        <p:spPr>
          <a:xfrm rot="10800000">
            <a:off x="2987219" y="4680041"/>
            <a:ext cx="804147" cy="2947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右矢印 32"/>
          <p:cNvSpPr/>
          <p:nvPr/>
        </p:nvSpPr>
        <p:spPr>
          <a:xfrm rot="16200000">
            <a:off x="1509330" y="3367386"/>
            <a:ext cx="804147" cy="2947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625352" y="3337512"/>
            <a:ext cx="1176255" cy="461665"/>
          </a:xfrm>
          <a:prstGeom prst="rect">
            <a:avLst/>
          </a:prstGeom>
          <a:noFill/>
        </p:spPr>
        <p:txBody>
          <a:bodyPr wrap="square" rtlCol="0">
            <a:spAutoFit/>
          </a:bodyPr>
          <a:lstStyle/>
          <a:p>
            <a:r>
              <a:rPr kumimoji="1" lang="ja-JP" altLang="en-US" sz="2400" b="1" dirty="0">
                <a:solidFill>
                  <a:srgbClr val="0070C0"/>
                </a:solidFill>
                <a:latin typeface="メイリオ" panose="020B0604030504040204" pitchFamily="50" charset="-128"/>
                <a:ea typeface="メイリオ" panose="020B0604030504040204" pitchFamily="50" charset="-128"/>
              </a:rPr>
              <a:t>育てる</a:t>
            </a:r>
          </a:p>
        </p:txBody>
      </p:sp>
      <p:sp>
        <p:nvSpPr>
          <p:cNvPr id="38" name="テキスト ボックス 37"/>
          <p:cNvSpPr txBox="1"/>
          <p:nvPr/>
        </p:nvSpPr>
        <p:spPr>
          <a:xfrm>
            <a:off x="4432193" y="1008251"/>
            <a:ext cx="1176255" cy="461665"/>
          </a:xfrm>
          <a:prstGeom prst="rect">
            <a:avLst/>
          </a:prstGeom>
          <a:noFill/>
        </p:spPr>
        <p:txBody>
          <a:bodyPr wrap="square" rtlCol="0">
            <a:spAutoFit/>
          </a:bodyPr>
          <a:lstStyle/>
          <a:p>
            <a:r>
              <a:rPr kumimoji="1" lang="ja-JP" altLang="en-US" sz="2400" b="1" dirty="0">
                <a:solidFill>
                  <a:srgbClr val="0070C0"/>
                </a:solidFill>
                <a:latin typeface="メイリオ" panose="020B0604030504040204" pitchFamily="50" charset="-128"/>
                <a:ea typeface="メイリオ" panose="020B0604030504040204" pitchFamily="50" charset="-128"/>
              </a:rPr>
              <a:t>きる</a:t>
            </a:r>
          </a:p>
        </p:txBody>
      </p:sp>
      <p:sp>
        <p:nvSpPr>
          <p:cNvPr id="42" name="テキスト ボックス 41"/>
          <p:cNvSpPr txBox="1"/>
          <p:nvPr/>
        </p:nvSpPr>
        <p:spPr>
          <a:xfrm>
            <a:off x="3844065" y="3809334"/>
            <a:ext cx="1176255" cy="461665"/>
          </a:xfrm>
          <a:prstGeom prst="rect">
            <a:avLst/>
          </a:prstGeom>
          <a:noFill/>
        </p:spPr>
        <p:txBody>
          <a:bodyPr wrap="square" rtlCol="0">
            <a:spAutoFit/>
          </a:bodyPr>
          <a:lstStyle/>
          <a:p>
            <a:r>
              <a:rPr kumimoji="1" lang="ja-JP" altLang="en-US" sz="2400" b="1" dirty="0">
                <a:solidFill>
                  <a:srgbClr val="0070C0"/>
                </a:solidFill>
                <a:latin typeface="メイリオ" panose="020B0604030504040204" pitchFamily="50" charset="-128"/>
                <a:ea typeface="メイリオ" panose="020B0604030504040204" pitchFamily="50" charset="-128"/>
              </a:rPr>
              <a:t>植える</a:t>
            </a:r>
          </a:p>
        </p:txBody>
      </p:sp>
      <p:sp>
        <p:nvSpPr>
          <p:cNvPr id="43" name="テキスト ボックス 42"/>
          <p:cNvSpPr txBox="1"/>
          <p:nvPr/>
        </p:nvSpPr>
        <p:spPr>
          <a:xfrm>
            <a:off x="8039331" y="3495206"/>
            <a:ext cx="1176255" cy="461665"/>
          </a:xfrm>
          <a:prstGeom prst="rect">
            <a:avLst/>
          </a:prstGeom>
          <a:noFill/>
        </p:spPr>
        <p:txBody>
          <a:bodyPr wrap="square" rtlCol="0">
            <a:spAutoFit/>
          </a:bodyPr>
          <a:lstStyle/>
          <a:p>
            <a:r>
              <a:rPr kumimoji="1" lang="ja-JP" altLang="en-US" sz="2400" b="1" dirty="0">
                <a:solidFill>
                  <a:srgbClr val="0070C0"/>
                </a:solidFill>
                <a:latin typeface="メイリオ" panose="020B0604030504040204" pitchFamily="50" charset="-128"/>
                <a:ea typeface="メイリオ" panose="020B0604030504040204" pitchFamily="50" charset="-128"/>
              </a:rPr>
              <a:t>使う</a:t>
            </a:r>
          </a:p>
        </p:txBody>
      </p:sp>
      <p:grpSp>
        <p:nvGrpSpPr>
          <p:cNvPr id="48" name="グループ化 47"/>
          <p:cNvGrpSpPr/>
          <p:nvPr/>
        </p:nvGrpSpPr>
        <p:grpSpPr>
          <a:xfrm>
            <a:off x="310499" y="1002481"/>
            <a:ext cx="1088078" cy="483255"/>
            <a:chOff x="788399" y="1830454"/>
            <a:chExt cx="1088078" cy="483255"/>
          </a:xfrm>
        </p:grpSpPr>
        <p:sp>
          <p:nvSpPr>
            <p:cNvPr id="44" name="楕円 43"/>
            <p:cNvSpPr/>
            <p:nvPr/>
          </p:nvSpPr>
          <p:spPr>
            <a:xfrm>
              <a:off x="812263" y="1830454"/>
              <a:ext cx="789094" cy="4832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788399" y="1974841"/>
              <a:ext cx="1088078"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二酸化炭素</a:t>
              </a:r>
            </a:p>
          </p:txBody>
        </p:sp>
      </p:grpSp>
      <p:grpSp>
        <p:nvGrpSpPr>
          <p:cNvPr id="49" name="グループ化 48"/>
          <p:cNvGrpSpPr/>
          <p:nvPr/>
        </p:nvGrpSpPr>
        <p:grpSpPr>
          <a:xfrm>
            <a:off x="2312695" y="1013362"/>
            <a:ext cx="899056" cy="483255"/>
            <a:chOff x="1687372" y="1401474"/>
            <a:chExt cx="899056" cy="483255"/>
          </a:xfrm>
        </p:grpSpPr>
        <p:sp>
          <p:nvSpPr>
            <p:cNvPr id="46" name="楕円 45"/>
            <p:cNvSpPr/>
            <p:nvPr/>
          </p:nvSpPr>
          <p:spPr>
            <a:xfrm>
              <a:off x="1687372" y="1401474"/>
              <a:ext cx="789094" cy="48325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1861249" y="1534980"/>
              <a:ext cx="725179" cy="2616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酸素</a:t>
              </a:r>
            </a:p>
          </p:txBody>
        </p:sp>
      </p:grpSp>
      <p:sp>
        <p:nvSpPr>
          <p:cNvPr id="52" name="右矢印 51"/>
          <p:cNvSpPr/>
          <p:nvPr/>
        </p:nvSpPr>
        <p:spPr>
          <a:xfrm rot="16863898" flipV="1">
            <a:off x="2391040" y="1659882"/>
            <a:ext cx="445241" cy="19089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右矢印 52"/>
          <p:cNvSpPr/>
          <p:nvPr/>
        </p:nvSpPr>
        <p:spPr>
          <a:xfrm rot="4330746">
            <a:off x="753750" y="1639546"/>
            <a:ext cx="468524" cy="23007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7616438" y="4287802"/>
            <a:ext cx="1087489"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木造の家</a:t>
            </a:r>
          </a:p>
        </p:txBody>
      </p:sp>
      <p:sp>
        <p:nvSpPr>
          <p:cNvPr id="55" name="テキスト ボックス 54"/>
          <p:cNvSpPr txBox="1"/>
          <p:nvPr/>
        </p:nvSpPr>
        <p:spPr>
          <a:xfrm>
            <a:off x="7332732" y="5255133"/>
            <a:ext cx="1087489"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木の机</a:t>
            </a:r>
          </a:p>
        </p:txBody>
      </p:sp>
      <p:sp>
        <p:nvSpPr>
          <p:cNvPr id="39" name="テキスト ボックス 38"/>
          <p:cNvSpPr txBox="1"/>
          <p:nvPr/>
        </p:nvSpPr>
        <p:spPr>
          <a:xfrm>
            <a:off x="624604" y="1991321"/>
            <a:ext cx="572987"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吸収</a:t>
            </a:r>
          </a:p>
        </p:txBody>
      </p:sp>
      <p:sp>
        <p:nvSpPr>
          <p:cNvPr id="40" name="テキスト ボックス 39"/>
          <p:cNvSpPr txBox="1"/>
          <p:nvPr/>
        </p:nvSpPr>
        <p:spPr>
          <a:xfrm>
            <a:off x="2156138" y="1511198"/>
            <a:ext cx="572987"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発生</a:t>
            </a:r>
          </a:p>
        </p:txBody>
      </p:sp>
      <p:sp>
        <p:nvSpPr>
          <p:cNvPr id="41" name="テキスト ボックス 40"/>
          <p:cNvSpPr txBox="1"/>
          <p:nvPr/>
        </p:nvSpPr>
        <p:spPr>
          <a:xfrm>
            <a:off x="1937872" y="-35858"/>
            <a:ext cx="2528046" cy="400110"/>
          </a:xfrm>
          <a:prstGeom prst="rect">
            <a:avLst/>
          </a:prstGeom>
          <a:noFill/>
        </p:spPr>
        <p:txBody>
          <a:bodyPr wrap="square" rtlCol="0">
            <a:spAutoFit/>
          </a:bodyPr>
          <a:lstStyle/>
          <a:p>
            <a:r>
              <a:rPr kumimoji="1" lang="ja-JP" altLang="en-US" sz="2000" b="1" dirty="0" smtClean="0">
                <a:solidFill>
                  <a:srgbClr val="008000"/>
                </a:solidFill>
              </a:rPr>
              <a:t>ちきゅうおんだんか</a:t>
            </a:r>
            <a:endParaRPr kumimoji="1" lang="ja-JP" altLang="en-US" sz="2000" b="1" dirty="0">
              <a:solidFill>
                <a:srgbClr val="008000"/>
              </a:solidFill>
            </a:endParaRPr>
          </a:p>
        </p:txBody>
      </p:sp>
      <p:pic>
        <p:nvPicPr>
          <p:cNvPr id="50" name="図 49">
            <a:extLst>
              <a:ext uri="{FF2B5EF4-FFF2-40B4-BE49-F238E27FC236}">
                <a16:creationId xmlns:a16="http://schemas.microsoft.com/office/drawing/2014/main" id="{DDE8D7CA-6539-4AB1-A67D-C8626AEDE58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Tree>
    <p:extLst>
      <p:ext uri="{BB962C8B-B14F-4D97-AF65-F5344CB8AC3E}">
        <p14:creationId xmlns:p14="http://schemas.microsoft.com/office/powerpoint/2010/main" val="144264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今日の授業で学ぶこと</a:t>
            </a:r>
            <a:endParaRPr lang="ja-JP" altLang="en-US" sz="4800" u="sng" dirty="0">
              <a:solidFill>
                <a:srgbClr val="008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DB76AE4-9363-4159-AABD-4D63A5DBF891}"/>
              </a:ext>
            </a:extLst>
          </p:cNvPr>
          <p:cNvSpPr>
            <a:spLocks noGrp="1"/>
          </p:cNvSpPr>
          <p:nvPr>
            <p:ph type="sldNum" sz="quarter" idx="12"/>
          </p:nvPr>
        </p:nvSpPr>
        <p:spPr/>
        <p:txBody>
          <a:bodyPr/>
          <a:lstStyle/>
          <a:p>
            <a:fld id="{2559E306-2ECC-45F4-9E94-B54F3BFAC461}" type="slidenum">
              <a:rPr lang="ja-JP" altLang="en-US" smtClean="0"/>
              <a:pPr/>
              <a:t>44</a:t>
            </a:fld>
            <a:endParaRPr lang="ja-JP" altLang="en-US" dirty="0"/>
          </a:p>
        </p:txBody>
      </p:sp>
      <p:pic>
        <p:nvPicPr>
          <p:cNvPr id="7" name="図 6">
            <a:extLst>
              <a:ext uri="{FF2B5EF4-FFF2-40B4-BE49-F238E27FC236}">
                <a16:creationId xmlns:a16="http://schemas.microsoft.com/office/drawing/2014/main" id="{C8684684-099D-46CB-94E8-667F56E32F6B}"/>
              </a:ext>
            </a:extLst>
          </p:cNvPr>
          <p:cNvPicPr>
            <a:picLocks noChangeAspect="1"/>
          </p:cNvPicPr>
          <p:nvPr/>
        </p:nvPicPr>
        <p:blipFill>
          <a:blip r:embed="rId3"/>
          <a:stretch>
            <a:fillRect/>
          </a:stretch>
        </p:blipFill>
        <p:spPr>
          <a:xfrm>
            <a:off x="6281739" y="3910478"/>
            <a:ext cx="2453640" cy="2453640"/>
          </a:xfrm>
          <a:prstGeom prst="rect">
            <a:avLst/>
          </a:prstGeom>
        </p:spPr>
      </p:pic>
      <p:sp>
        <p:nvSpPr>
          <p:cNvPr id="8" name="正方形/長方形 7">
            <a:extLst>
              <a:ext uri="{FF2B5EF4-FFF2-40B4-BE49-F238E27FC236}">
                <a16:creationId xmlns:a16="http://schemas.microsoft.com/office/drawing/2014/main" id="{A1BBA99E-EEFD-4EB7-B597-21D409B7A8E5}"/>
              </a:ext>
            </a:extLst>
          </p:cNvPr>
          <p:cNvSpPr/>
          <p:nvPr/>
        </p:nvSpPr>
        <p:spPr>
          <a:xfrm>
            <a:off x="415225" y="1563756"/>
            <a:ext cx="8592141" cy="2677656"/>
          </a:xfrm>
          <a:prstGeom prst="rect">
            <a:avLst/>
          </a:prstGeom>
        </p:spPr>
        <p:txBody>
          <a:bodyPr wrap="square">
            <a:spAutoFit/>
          </a:bodyPr>
          <a:lstStyle/>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身近な気候の変化</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くらしの変化と地球温暖化</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solidFill>
                  <a:schemeClr val="bg1">
                    <a:lumMod val="75000"/>
                  </a:schemeClr>
                </a:solidFill>
                <a:latin typeface="メイリオ" panose="020B0604030504040204" pitchFamily="50" charset="-128"/>
                <a:ea typeface="メイリオ" panose="020B0604030504040204" pitchFamily="50" charset="-128"/>
              </a:rPr>
              <a:t>地球温暖化をとめよう！</a:t>
            </a:r>
            <a:endParaRPr lang="en-US" altLang="ja-JP" sz="2800" b="1" dirty="0">
              <a:solidFill>
                <a:schemeClr val="bg1">
                  <a:lumMod val="75000"/>
                </a:schemeClr>
              </a:solidFill>
              <a:latin typeface="メイリオ" panose="020B0604030504040204" pitchFamily="50" charset="-128"/>
              <a:ea typeface="メイリオ" panose="020B0604030504040204" pitchFamily="50" charset="-128"/>
            </a:endParaRPr>
          </a:p>
          <a:p>
            <a:pPr marL="385763" indent="-385763">
              <a:lnSpc>
                <a:spcPct val="150000"/>
              </a:lnSpc>
              <a:buFont typeface="+mj-lt"/>
              <a:buAutoNum type="arabicPeriod"/>
            </a:pPr>
            <a:r>
              <a:rPr lang="ja-JP" altLang="en-US" sz="2800" b="1" dirty="0">
                <a:latin typeface="メイリオ" panose="020B0604030504040204" pitchFamily="50" charset="-128"/>
                <a:ea typeface="メイリオ" panose="020B0604030504040204" pitchFamily="50" charset="-128"/>
              </a:rPr>
              <a:t>気候変動に“適応”しよう！</a:t>
            </a:r>
            <a:endParaRPr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28999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45</a:t>
            </a:fld>
            <a:endParaRPr lang="ja-JP" altLang="en-US" dirty="0"/>
          </a:p>
        </p:txBody>
      </p:sp>
      <p:grpSp>
        <p:nvGrpSpPr>
          <p:cNvPr id="4" name="グループ化 3">
            <a:extLst>
              <a:ext uri="{FF2B5EF4-FFF2-40B4-BE49-F238E27FC236}">
                <a16:creationId xmlns:a16="http://schemas.microsoft.com/office/drawing/2014/main" id="{7CC312E8-DAA7-4478-B95E-C3872334984E}"/>
              </a:ext>
            </a:extLst>
          </p:cNvPr>
          <p:cNvGrpSpPr/>
          <p:nvPr/>
        </p:nvGrpSpPr>
        <p:grpSpPr>
          <a:xfrm>
            <a:off x="392927" y="230522"/>
            <a:ext cx="8380326" cy="1261884"/>
            <a:chOff x="381838" y="492912"/>
            <a:chExt cx="8380326" cy="1261884"/>
          </a:xfrm>
        </p:grpSpPr>
        <p:sp>
          <p:nvSpPr>
            <p:cNvPr id="11" name="正方形/長方形 10">
              <a:extLst>
                <a:ext uri="{FF2B5EF4-FFF2-40B4-BE49-F238E27FC236}">
                  <a16:creationId xmlns:a16="http://schemas.microsoft.com/office/drawing/2014/main" id="{83101217-6787-455E-B4DC-71A7A5006C05}"/>
                </a:ext>
              </a:extLst>
            </p:cNvPr>
            <p:cNvSpPr/>
            <p:nvPr/>
          </p:nvSpPr>
          <p:spPr>
            <a:xfrm>
              <a:off x="381838" y="492912"/>
              <a:ext cx="8380326" cy="1261884"/>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chemeClr val="accent1">
                      <a:lumMod val="50000"/>
                    </a:schemeClr>
                  </a:solidFill>
                  <a:latin typeface="メイリオ" panose="020B0604030504040204" pitchFamily="50" charset="-128"/>
                  <a:ea typeface="メイリオ" panose="020B0604030504040204" pitchFamily="50" charset="-128"/>
                </a:rPr>
                <a:t>二酸化炭素をなるべく出さないようにしても</a:t>
              </a:r>
              <a:endParaRPr lang="en-US" altLang="ja-JP" sz="1100" b="1" dirty="0">
                <a:solidFill>
                  <a:schemeClr val="accent1">
                    <a:lumMod val="50000"/>
                  </a:schemeClr>
                </a:solidFill>
                <a:latin typeface="メイリオ" panose="020B0604030504040204" pitchFamily="50" charset="-128"/>
                <a:ea typeface="メイリオ" panose="020B0604030504040204" pitchFamily="50" charset="-128"/>
              </a:endParaRPr>
            </a:p>
            <a:p>
              <a:pPr marL="0" lvl="1" indent="0" algn="ctr">
                <a:spcBef>
                  <a:spcPts val="0"/>
                </a:spcBef>
                <a:buClr>
                  <a:srgbClr val="00B050"/>
                </a:buClr>
                <a:buNone/>
              </a:pPr>
              <a:endParaRPr lang="en-US" altLang="ja-JP" sz="1100" b="1" dirty="0">
                <a:solidFill>
                  <a:schemeClr val="accent1">
                    <a:lumMod val="50000"/>
                  </a:schemeClr>
                </a:solidFill>
                <a:latin typeface="メイリオ" panose="020B0604030504040204" pitchFamily="50" charset="-128"/>
                <a:ea typeface="メイリオ" panose="020B0604030504040204" pitchFamily="50" charset="-128"/>
              </a:endParaRPr>
            </a:p>
            <a:p>
              <a:pPr marL="0" lvl="1" indent="0" algn="ctr">
                <a:spcBef>
                  <a:spcPts val="0"/>
                </a:spcBef>
                <a:buClr>
                  <a:srgbClr val="00B050"/>
                </a:buClr>
                <a:buNone/>
              </a:pPr>
              <a:r>
                <a:rPr lang="ja-JP" altLang="en-US" sz="3200" b="1" dirty="0">
                  <a:solidFill>
                    <a:schemeClr val="accent1">
                      <a:lumMod val="50000"/>
                    </a:schemeClr>
                  </a:solidFill>
                  <a:latin typeface="メイリオ" panose="020B0604030504040204" pitchFamily="50" charset="-128"/>
                  <a:ea typeface="メイリオ" panose="020B0604030504040204" pitchFamily="50" charset="-128"/>
                </a:rPr>
                <a:t>影響はすぐにはなくならない。</a:t>
              </a:r>
              <a:endParaRPr lang="en-US" altLang="ja-JP" sz="32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679334A-967C-4E40-A0F9-E0F0B9506303}"/>
                </a:ext>
              </a:extLst>
            </p:cNvPr>
            <p:cNvSpPr txBox="1"/>
            <p:nvPr/>
          </p:nvSpPr>
          <p:spPr>
            <a:xfrm>
              <a:off x="1706374" y="927883"/>
              <a:ext cx="1805650" cy="307777"/>
            </a:xfrm>
            <a:prstGeom prst="rect">
              <a:avLst/>
            </a:prstGeom>
            <a:noFill/>
          </p:spPr>
          <p:txBody>
            <a:bodyPr wrap="square" rtlCol="0">
              <a:spAutoFit/>
            </a:bodyPr>
            <a:lstStyle/>
            <a:p>
              <a:r>
                <a:rPr lang="ja-JP" altLang="en-US" sz="1400" dirty="0">
                  <a:solidFill>
                    <a:schemeClr val="accent1">
                      <a:lumMod val="50000"/>
                    </a:schemeClr>
                  </a:solidFill>
                  <a:latin typeface="HG創英角ﾎﾟｯﾌﾟ体" panose="040B0A09000000000000" pitchFamily="49" charset="-128"/>
                  <a:ea typeface="HG創英角ﾎﾟｯﾌﾟ体" panose="040B0A09000000000000" pitchFamily="49" charset="-128"/>
                </a:rPr>
                <a:t>えいきょう</a:t>
              </a:r>
            </a:p>
          </p:txBody>
        </p:sp>
      </p:grpSp>
      <p:sp>
        <p:nvSpPr>
          <p:cNvPr id="7" name="正方形/長方形 6">
            <a:extLst>
              <a:ext uri="{FF2B5EF4-FFF2-40B4-BE49-F238E27FC236}">
                <a16:creationId xmlns:a16="http://schemas.microsoft.com/office/drawing/2014/main" id="{1854D436-E797-41DC-B159-10C6C54427AB}"/>
              </a:ext>
            </a:extLst>
          </p:cNvPr>
          <p:cNvSpPr/>
          <p:nvPr/>
        </p:nvSpPr>
        <p:spPr>
          <a:xfrm>
            <a:off x="458036" y="5908100"/>
            <a:ext cx="8380326" cy="584775"/>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rgbClr val="FF0000"/>
                </a:solidFill>
                <a:latin typeface="メイリオ" panose="020B0604030504040204" pitchFamily="50" charset="-128"/>
                <a:ea typeface="メイリオ" panose="020B0604030504040204" pitchFamily="50" charset="-128"/>
              </a:rPr>
              <a:t>じゃあ、どうする？</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8" name="楕円 7">
            <a:extLst>
              <a:ext uri="{FF2B5EF4-FFF2-40B4-BE49-F238E27FC236}">
                <a16:creationId xmlns:a16="http://schemas.microsoft.com/office/drawing/2014/main" id="{EB219F71-7548-4AA0-A8B3-0B41E885F3E8}"/>
              </a:ext>
            </a:extLst>
          </p:cNvPr>
          <p:cNvSpPr/>
          <p:nvPr/>
        </p:nvSpPr>
        <p:spPr>
          <a:xfrm>
            <a:off x="5837001" y="1862682"/>
            <a:ext cx="3137478" cy="2822561"/>
          </a:xfrm>
          <a:prstGeom prst="ellipse">
            <a:avLst/>
          </a:prstGeom>
          <a:gradFill>
            <a:gsLst>
              <a:gs pos="100000">
                <a:schemeClr val="accent1"/>
              </a:gs>
              <a:gs pos="4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F1950DB9-F403-4706-B05E-465309A49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533" y="3367043"/>
            <a:ext cx="2055384" cy="1544621"/>
          </a:xfrm>
          <a:prstGeom prst="rect">
            <a:avLst/>
          </a:prstGeom>
        </p:spPr>
      </p:pic>
      <p:sp>
        <p:nvSpPr>
          <p:cNvPr id="10" name="タイトル 1">
            <a:extLst>
              <a:ext uri="{FF2B5EF4-FFF2-40B4-BE49-F238E27FC236}">
                <a16:creationId xmlns:a16="http://schemas.microsoft.com/office/drawing/2014/main" id="{77779BBB-2C3B-444F-8967-71446B15EBAB}"/>
              </a:ext>
            </a:extLst>
          </p:cNvPr>
          <p:cNvSpPr txBox="1">
            <a:spLocks/>
          </p:cNvSpPr>
          <p:nvPr/>
        </p:nvSpPr>
        <p:spPr>
          <a:xfrm>
            <a:off x="6200046" y="2060573"/>
            <a:ext cx="2573207" cy="193619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200"/>
              </a:lnSpc>
            </a:pPr>
            <a:r>
              <a:rPr lang="ja-JP" altLang="en-US" sz="2000" dirty="0">
                <a:latin typeface="メイリオ" panose="020B0604030504040204" pitchFamily="50" charset="-128"/>
                <a:ea typeface="メイリオ" panose="020B0604030504040204" pitchFamily="50" charset="-128"/>
              </a:rPr>
              <a:t>気温の上昇によって、強くてはげしい雨が増えている</a:t>
            </a:r>
            <a:endParaRPr lang="en-US" altLang="ja-JP" sz="2000" dirty="0">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3398992" y="2257064"/>
            <a:ext cx="2359919" cy="1531488"/>
            <a:chOff x="-349315" y="2719787"/>
            <a:chExt cx="2359919" cy="1863597"/>
          </a:xfrm>
        </p:grpSpPr>
        <p:sp>
          <p:nvSpPr>
            <p:cNvPr id="14" name="楕円 13">
              <a:extLst>
                <a:ext uri="{FF2B5EF4-FFF2-40B4-BE49-F238E27FC236}">
                  <a16:creationId xmlns:a16="http://schemas.microsoft.com/office/drawing/2014/main" id="{E5F4A6A7-58DC-491A-804E-3136AE774656}"/>
                </a:ext>
              </a:extLst>
            </p:cNvPr>
            <p:cNvSpPr/>
            <p:nvPr/>
          </p:nvSpPr>
          <p:spPr>
            <a:xfrm>
              <a:off x="-349315" y="2719787"/>
              <a:ext cx="2286533" cy="1863597"/>
            </a:xfrm>
            <a:prstGeom prst="ellipse">
              <a:avLst/>
            </a:prstGeom>
            <a:gradFill>
              <a:gsLst>
                <a:gs pos="100000">
                  <a:schemeClr val="accent1"/>
                </a:gs>
                <a:gs pos="4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花, 食品 が含まれている画像&#10;&#10;自動的に生成された説明">
              <a:extLst>
                <a:ext uri="{FF2B5EF4-FFF2-40B4-BE49-F238E27FC236}">
                  <a16:creationId xmlns:a16="http://schemas.microsoft.com/office/drawing/2014/main" id="{83BE3D4D-65DA-429D-9CED-6B72A0E1E1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985" y="2969148"/>
              <a:ext cx="997619" cy="1357307"/>
            </a:xfrm>
            <a:prstGeom prst="rect">
              <a:avLst/>
            </a:prstGeom>
          </p:spPr>
        </p:pic>
        <p:sp>
          <p:nvSpPr>
            <p:cNvPr id="17" name="コンテンツ プレースホルダー 2">
              <a:extLst>
                <a:ext uri="{FF2B5EF4-FFF2-40B4-BE49-F238E27FC236}">
                  <a16:creationId xmlns:a16="http://schemas.microsoft.com/office/drawing/2014/main" id="{E80F6CF7-28E7-489F-BC65-5085152F7A98}"/>
                </a:ext>
              </a:extLst>
            </p:cNvPr>
            <p:cNvSpPr txBox="1">
              <a:spLocks/>
            </p:cNvSpPr>
            <p:nvPr/>
          </p:nvSpPr>
          <p:spPr>
            <a:xfrm>
              <a:off x="-258218" y="3337344"/>
              <a:ext cx="1841606" cy="1025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400"/>
                </a:lnSpc>
                <a:buNone/>
              </a:pPr>
              <a:r>
                <a:rPr lang="ja-JP" altLang="en-US" sz="2000" dirty="0">
                  <a:latin typeface="メイリオ" panose="020B0604030504040204" pitchFamily="50" charset="-128"/>
                  <a:ea typeface="メイリオ" panose="020B0604030504040204" pitchFamily="50" charset="-128"/>
                </a:rPr>
                <a:t>桜の開花が</a:t>
              </a:r>
              <a:endParaRPr lang="en-US" altLang="ja-JP" sz="2000" dirty="0">
                <a:latin typeface="メイリオ" panose="020B0604030504040204" pitchFamily="50" charset="-128"/>
                <a:ea typeface="メイリオ" panose="020B0604030504040204" pitchFamily="50" charset="-128"/>
              </a:endParaRPr>
            </a:p>
            <a:p>
              <a:pPr marL="0" indent="0">
                <a:lnSpc>
                  <a:spcPts val="1400"/>
                </a:lnSpc>
                <a:buNone/>
              </a:pPr>
              <a:r>
                <a:rPr lang="ja-JP" altLang="en-US" sz="2000" dirty="0">
                  <a:latin typeface="メイリオ" panose="020B0604030504040204" pitchFamily="50" charset="-128"/>
                  <a:ea typeface="メイリオ" panose="020B0604030504040204" pitchFamily="50" charset="-128"/>
                </a:rPr>
                <a:t>早まっている</a:t>
              </a:r>
            </a:p>
          </p:txBody>
        </p:sp>
      </p:grpSp>
      <p:grpSp>
        <p:nvGrpSpPr>
          <p:cNvPr id="18" name="グループ化 17"/>
          <p:cNvGrpSpPr/>
          <p:nvPr/>
        </p:nvGrpSpPr>
        <p:grpSpPr>
          <a:xfrm>
            <a:off x="42266" y="3388902"/>
            <a:ext cx="4037876" cy="2382206"/>
            <a:chOff x="2357456" y="4350310"/>
            <a:chExt cx="4037876" cy="2382206"/>
          </a:xfrm>
        </p:grpSpPr>
        <p:sp>
          <p:nvSpPr>
            <p:cNvPr id="19" name="楕円 18">
              <a:extLst>
                <a:ext uri="{FF2B5EF4-FFF2-40B4-BE49-F238E27FC236}">
                  <a16:creationId xmlns:a16="http://schemas.microsoft.com/office/drawing/2014/main" id="{2465FE8D-C715-4477-AE41-C2047BFED601}"/>
                </a:ext>
              </a:extLst>
            </p:cNvPr>
            <p:cNvSpPr/>
            <p:nvPr/>
          </p:nvSpPr>
          <p:spPr>
            <a:xfrm>
              <a:off x="2569358" y="4350310"/>
              <a:ext cx="3413075" cy="2382206"/>
            </a:xfrm>
            <a:prstGeom prst="ellipse">
              <a:avLst/>
            </a:prstGeom>
            <a:gradFill>
              <a:gsLst>
                <a:gs pos="100000">
                  <a:schemeClr val="accent1"/>
                </a:gs>
                <a:gs pos="4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chart">
              <a:extLst>
                <a:ext uri="{FF2B5EF4-FFF2-40B4-BE49-F238E27FC236}">
                  <a16:creationId xmlns:a16="http://schemas.microsoft.com/office/drawing/2014/main" id="{FD4E4D1A-B98D-4065-8FC9-8B6D33DE8D69}"/>
                </a:ext>
              </a:extLst>
            </p:cNvPr>
            <p:cNvPicPr>
              <a:picLocks noChangeAspect="1"/>
            </p:cNvPicPr>
            <p:nvPr/>
          </p:nvPicPr>
          <p:blipFill>
            <a:blip r:embed="rId5"/>
            <a:stretch>
              <a:fillRect/>
            </a:stretch>
          </p:blipFill>
          <p:spPr>
            <a:xfrm>
              <a:off x="2357456" y="5474959"/>
              <a:ext cx="1468182" cy="1221592"/>
            </a:xfrm>
            <a:prstGeom prst="rect">
              <a:avLst/>
            </a:prstGeom>
          </p:spPr>
        </p:pic>
        <p:pic>
          <p:nvPicPr>
            <p:cNvPr id="21" name="図 20">
              <a:extLst>
                <a:ext uri="{FF2B5EF4-FFF2-40B4-BE49-F238E27FC236}">
                  <a16:creationId xmlns:a16="http://schemas.microsoft.com/office/drawing/2014/main" id="{1BFF10A4-8418-457C-9202-CCFBFDFF2D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527" y="4847671"/>
              <a:ext cx="1834805" cy="1612997"/>
            </a:xfrm>
            <a:prstGeom prst="rect">
              <a:avLst/>
            </a:prstGeom>
          </p:spPr>
        </p:pic>
        <p:sp>
          <p:nvSpPr>
            <p:cNvPr id="22" name="コンテンツ プレースホルダー 2">
              <a:extLst>
                <a:ext uri="{FF2B5EF4-FFF2-40B4-BE49-F238E27FC236}">
                  <a16:creationId xmlns:a16="http://schemas.microsoft.com/office/drawing/2014/main" id="{10A3E179-4E26-48C0-AADA-615CABA03A7C}"/>
                </a:ext>
              </a:extLst>
            </p:cNvPr>
            <p:cNvSpPr txBox="1">
              <a:spLocks/>
            </p:cNvSpPr>
            <p:nvPr/>
          </p:nvSpPr>
          <p:spPr>
            <a:xfrm>
              <a:off x="3649216" y="6114778"/>
              <a:ext cx="2490464" cy="59975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buNone/>
              </a:pPr>
              <a:r>
                <a:rPr lang="ja-JP" altLang="en-US" sz="2000" dirty="0">
                  <a:latin typeface="メイリオ" panose="020B0604030504040204" pitchFamily="50" charset="-128"/>
                  <a:ea typeface="メイリオ" panose="020B0604030504040204" pitchFamily="50" charset="-128"/>
                </a:rPr>
                <a:t>熱中症のため</a:t>
              </a:r>
              <a:endParaRPr lang="en-US" altLang="ja-JP" sz="2000" dirty="0">
                <a:latin typeface="メイリオ" panose="020B0604030504040204" pitchFamily="50" charset="-128"/>
                <a:ea typeface="メイリオ" panose="020B0604030504040204" pitchFamily="50" charset="-128"/>
              </a:endParaRPr>
            </a:p>
            <a:p>
              <a:pPr marL="0" indent="0">
                <a:lnSpc>
                  <a:spcPts val="1200"/>
                </a:lnSpc>
                <a:buNone/>
              </a:pPr>
              <a:r>
                <a:rPr lang="ja-JP" altLang="en-US" sz="2000" dirty="0">
                  <a:latin typeface="メイリオ" panose="020B0604030504040204" pitchFamily="50" charset="-128"/>
                  <a:ea typeface="メイリオ" panose="020B0604030504040204" pitchFamily="50" charset="-128"/>
                </a:rPr>
                <a:t>救急者送者数がふえている</a:t>
              </a:r>
            </a:p>
          </p:txBody>
        </p:sp>
        <p:sp>
          <p:nvSpPr>
            <p:cNvPr id="23" name="コンテンツ プレースホルダー 2">
              <a:extLst>
                <a:ext uri="{FF2B5EF4-FFF2-40B4-BE49-F238E27FC236}">
                  <a16:creationId xmlns:a16="http://schemas.microsoft.com/office/drawing/2014/main" id="{96D04961-B7BC-4A30-9FD7-3C6CB2255701}"/>
                </a:ext>
              </a:extLst>
            </p:cNvPr>
            <p:cNvSpPr txBox="1">
              <a:spLocks/>
            </p:cNvSpPr>
            <p:nvPr/>
          </p:nvSpPr>
          <p:spPr>
            <a:xfrm>
              <a:off x="2784570" y="4983942"/>
              <a:ext cx="2245902" cy="764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buNone/>
              </a:pPr>
              <a:r>
                <a:rPr lang="ja-JP" altLang="en-US" sz="2000" dirty="0">
                  <a:latin typeface="メイリオ" panose="020B0604030504040204" pitchFamily="50" charset="-128"/>
                  <a:ea typeface="メイリオ" panose="020B0604030504040204" pitchFamily="50" charset="-128"/>
                </a:rPr>
                <a:t>気温の上昇</a:t>
              </a:r>
              <a:endParaRPr lang="en-US" altLang="ja-JP" sz="2000" dirty="0">
                <a:latin typeface="メイリオ" panose="020B0604030504040204" pitchFamily="50" charset="-128"/>
                <a:ea typeface="メイリオ" panose="020B0604030504040204" pitchFamily="50" charset="-128"/>
              </a:endParaRPr>
            </a:p>
            <a:p>
              <a:pPr marL="0" indent="0">
                <a:lnSpc>
                  <a:spcPts val="1700"/>
                </a:lnSpc>
                <a:buNone/>
              </a:pPr>
              <a:r>
                <a:rPr lang="ja-JP" altLang="en-US" sz="2000" dirty="0">
                  <a:latin typeface="メイリオ" panose="020B0604030504040204" pitchFamily="50" charset="-128"/>
                  <a:ea typeface="メイリオ" panose="020B0604030504040204" pitchFamily="50" charset="-128"/>
                </a:rPr>
                <a:t>真夏日増えている</a:t>
              </a:r>
            </a:p>
          </p:txBody>
        </p:sp>
      </p:grpSp>
      <p:sp>
        <p:nvSpPr>
          <p:cNvPr id="24" name="楕円 23">
            <a:extLst>
              <a:ext uri="{FF2B5EF4-FFF2-40B4-BE49-F238E27FC236}">
                <a16:creationId xmlns:a16="http://schemas.microsoft.com/office/drawing/2014/main" id="{E5F4A6A7-58DC-491A-804E-3136AE774656}"/>
              </a:ext>
            </a:extLst>
          </p:cNvPr>
          <p:cNvSpPr/>
          <p:nvPr/>
        </p:nvSpPr>
        <p:spPr>
          <a:xfrm>
            <a:off x="4111981" y="4084913"/>
            <a:ext cx="2348741" cy="1552916"/>
          </a:xfrm>
          <a:prstGeom prst="ellipse">
            <a:avLst/>
          </a:prstGeom>
          <a:gradFill>
            <a:gsLst>
              <a:gs pos="100000">
                <a:schemeClr val="accent1"/>
              </a:gs>
              <a:gs pos="4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a:extLst>
              <a:ext uri="{FF2B5EF4-FFF2-40B4-BE49-F238E27FC236}">
                <a16:creationId xmlns:a16="http://schemas.microsoft.com/office/drawing/2014/main" id="{96D04961-B7BC-4A30-9FD7-3C6CB2255701}"/>
              </a:ext>
            </a:extLst>
          </p:cNvPr>
          <p:cNvSpPr txBox="1">
            <a:spLocks/>
          </p:cNvSpPr>
          <p:nvPr/>
        </p:nvSpPr>
        <p:spPr>
          <a:xfrm>
            <a:off x="4333595" y="4375799"/>
            <a:ext cx="2350055" cy="107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buNone/>
            </a:pPr>
            <a:r>
              <a:rPr lang="ja-JP" altLang="en-US" sz="2000" dirty="0">
                <a:latin typeface="メイリオ" panose="020B0604030504040204" pitchFamily="50" charset="-128"/>
                <a:ea typeface="メイリオ" panose="020B0604030504040204" pitchFamily="50" charset="-128"/>
              </a:rPr>
              <a:t>暑さに弱い</a:t>
            </a:r>
            <a:endParaRPr lang="en-US" altLang="ja-JP" sz="2000" dirty="0">
              <a:latin typeface="メイリオ" panose="020B0604030504040204" pitchFamily="50" charset="-128"/>
              <a:ea typeface="メイリオ" panose="020B0604030504040204" pitchFamily="50" charset="-128"/>
            </a:endParaRPr>
          </a:p>
          <a:p>
            <a:pPr marL="0" indent="0">
              <a:lnSpc>
                <a:spcPts val="1700"/>
              </a:lnSpc>
              <a:buNone/>
            </a:pPr>
            <a:r>
              <a:rPr lang="ja-JP" altLang="en-US" sz="2000" dirty="0">
                <a:latin typeface="メイリオ" panose="020B0604030504040204" pitchFamily="50" charset="-128"/>
                <a:ea typeface="メイリオ" panose="020B0604030504040204" pitchFamily="50" charset="-128"/>
              </a:rPr>
              <a:t>農作物が影響を</a:t>
            </a:r>
            <a:endParaRPr lang="en-US" altLang="ja-JP" sz="2000" dirty="0">
              <a:latin typeface="メイリオ" panose="020B0604030504040204" pitchFamily="50" charset="-128"/>
              <a:ea typeface="メイリオ" panose="020B0604030504040204" pitchFamily="50" charset="-128"/>
            </a:endParaRPr>
          </a:p>
          <a:p>
            <a:pPr marL="0" indent="0">
              <a:lnSpc>
                <a:spcPts val="1700"/>
              </a:lnSpc>
              <a:buNone/>
            </a:pPr>
            <a:r>
              <a:rPr lang="ja-JP" altLang="en-US" sz="2000" dirty="0">
                <a:latin typeface="メイリオ" panose="020B0604030504040204" pitchFamily="50" charset="-128"/>
                <a:ea typeface="メイリオ" panose="020B0604030504040204" pitchFamily="50" charset="-128"/>
              </a:rPr>
              <a:t>受ける</a:t>
            </a:r>
          </a:p>
        </p:txBody>
      </p:sp>
      <p:grpSp>
        <p:nvGrpSpPr>
          <p:cNvPr id="27" name="グループ化 26"/>
          <p:cNvGrpSpPr/>
          <p:nvPr/>
        </p:nvGrpSpPr>
        <p:grpSpPr>
          <a:xfrm>
            <a:off x="551676" y="1593139"/>
            <a:ext cx="2538222" cy="1692156"/>
            <a:chOff x="-349315" y="2719787"/>
            <a:chExt cx="2286532" cy="1863597"/>
          </a:xfrm>
        </p:grpSpPr>
        <p:sp>
          <p:nvSpPr>
            <p:cNvPr id="28" name="楕円 27">
              <a:extLst>
                <a:ext uri="{FF2B5EF4-FFF2-40B4-BE49-F238E27FC236}">
                  <a16:creationId xmlns:a16="http://schemas.microsoft.com/office/drawing/2014/main" id="{E5F4A6A7-58DC-491A-804E-3136AE774656}"/>
                </a:ext>
              </a:extLst>
            </p:cNvPr>
            <p:cNvSpPr/>
            <p:nvPr/>
          </p:nvSpPr>
          <p:spPr>
            <a:xfrm>
              <a:off x="-349315" y="2719787"/>
              <a:ext cx="2286532" cy="1863597"/>
            </a:xfrm>
            <a:prstGeom prst="ellipse">
              <a:avLst/>
            </a:prstGeom>
            <a:gradFill>
              <a:gsLst>
                <a:gs pos="100000">
                  <a:schemeClr val="accent1"/>
                </a:gs>
                <a:gs pos="4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1" name="コンテンツ プレースホルダー 2">
              <a:extLst>
                <a:ext uri="{FF2B5EF4-FFF2-40B4-BE49-F238E27FC236}">
                  <a16:creationId xmlns:a16="http://schemas.microsoft.com/office/drawing/2014/main" id="{E80F6CF7-28E7-489F-BC65-5085152F7A98}"/>
                </a:ext>
              </a:extLst>
            </p:cNvPr>
            <p:cNvSpPr txBox="1">
              <a:spLocks/>
            </p:cNvSpPr>
            <p:nvPr/>
          </p:nvSpPr>
          <p:spPr>
            <a:xfrm>
              <a:off x="-47929" y="3427137"/>
              <a:ext cx="1841606" cy="1025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400"/>
                </a:lnSpc>
                <a:buNone/>
              </a:pPr>
              <a:r>
                <a:rPr lang="ja-JP" altLang="en-US" sz="2000" dirty="0">
                  <a:latin typeface="メイリオ" panose="020B0604030504040204" pitchFamily="50" charset="-128"/>
                  <a:ea typeface="メイリオ" panose="020B0604030504040204" pitchFamily="50" charset="-128"/>
                </a:rPr>
                <a:t>牛が暑さで</a:t>
              </a:r>
              <a:endParaRPr lang="en-US" altLang="ja-JP" sz="2000" dirty="0">
                <a:latin typeface="メイリオ" panose="020B0604030504040204" pitchFamily="50" charset="-128"/>
                <a:ea typeface="メイリオ" panose="020B0604030504040204" pitchFamily="50" charset="-128"/>
              </a:endParaRPr>
            </a:p>
            <a:p>
              <a:pPr marL="0" indent="0">
                <a:lnSpc>
                  <a:spcPts val="1400"/>
                </a:lnSpc>
                <a:buNone/>
              </a:pPr>
              <a:r>
                <a:rPr lang="ja-JP" altLang="en-US" sz="2000" dirty="0">
                  <a:latin typeface="メイリオ" panose="020B0604030504040204" pitchFamily="50" charset="-128"/>
                  <a:ea typeface="メイリオ" panose="020B0604030504040204" pitchFamily="50" charset="-128"/>
                </a:rPr>
                <a:t>夏バテ</a:t>
              </a:r>
            </a:p>
          </p:txBody>
        </p:sp>
      </p:gr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9783" y="4894726"/>
            <a:ext cx="1735141" cy="1735141"/>
          </a:xfrm>
          <a:prstGeom prst="rect">
            <a:avLst/>
          </a:prstGeom>
        </p:spPr>
      </p:pic>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4867" y="4970732"/>
            <a:ext cx="1598402" cy="715284"/>
          </a:xfrm>
          <a:prstGeom prst="rect">
            <a:avLst/>
          </a:prstGeom>
        </p:spPr>
      </p:pic>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4195" y="1889193"/>
            <a:ext cx="1380272" cy="1369285"/>
          </a:xfrm>
          <a:prstGeom prst="rect">
            <a:avLst/>
          </a:prstGeom>
        </p:spPr>
      </p:pic>
    </p:spTree>
    <p:extLst>
      <p:ext uri="{BB962C8B-B14F-4D97-AF65-F5344CB8AC3E}">
        <p14:creationId xmlns:p14="http://schemas.microsoft.com/office/powerpoint/2010/main" val="1628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メモ 6">
            <a:extLst>
              <a:ext uri="{FF2B5EF4-FFF2-40B4-BE49-F238E27FC236}">
                <a16:creationId xmlns:a16="http://schemas.microsoft.com/office/drawing/2014/main" id="{D710292F-9B2D-4B50-9DA6-0891092FC416}"/>
              </a:ext>
            </a:extLst>
          </p:cNvPr>
          <p:cNvSpPr/>
          <p:nvPr/>
        </p:nvSpPr>
        <p:spPr>
          <a:xfrm>
            <a:off x="3576125" y="3026297"/>
            <a:ext cx="5193934" cy="351261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endParaRPr>
          </a:p>
          <a:p>
            <a:pPr algn="ctr"/>
            <a:r>
              <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p>
          <a:p>
            <a:r>
              <a:rPr lang="ja-JP" altLang="en-US" sz="22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こまめに水を飲む</a:t>
            </a:r>
            <a:endParaRPr lang="en-US" altLang="ja-JP" sz="2400" b="1" dirty="0">
              <a:solidFill>
                <a:schemeClr val="tx1"/>
              </a:solidFill>
              <a:latin typeface="メイリオ" panose="020B0604030504040204" pitchFamily="50" charset="-128"/>
              <a:ea typeface="メイリオ" panose="020B0604030504040204" pitchFamily="50" charset="-128"/>
            </a:endParaRPr>
          </a:p>
          <a:p>
            <a:pPr>
              <a:lnSpc>
                <a:spcPts val="1900"/>
              </a:lnSpc>
            </a:pPr>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ぼうし</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☑帽子をかぶる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☑エアコンを上手に使う</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☑暑さにそなえた体をつくる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　･･･お風呂につかる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2400" b="1" dirty="0">
                <a:solidFill>
                  <a:schemeClr val="bg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適度な運動をする</a:t>
            </a:r>
          </a:p>
        </p:txBody>
      </p:sp>
      <p:sp>
        <p:nvSpPr>
          <p:cNvPr id="3" name="テキスト ボックス 2">
            <a:extLst>
              <a:ext uri="{FF2B5EF4-FFF2-40B4-BE49-F238E27FC236}">
                <a16:creationId xmlns:a16="http://schemas.microsoft.com/office/drawing/2014/main" id="{9710B2AC-CBB7-4461-80B3-29D0DCB7A457}"/>
              </a:ext>
            </a:extLst>
          </p:cNvPr>
          <p:cNvSpPr txBox="1"/>
          <p:nvPr/>
        </p:nvSpPr>
        <p:spPr>
          <a:xfrm>
            <a:off x="4725292" y="1760554"/>
            <a:ext cx="2895600" cy="1168539"/>
          </a:xfrm>
          <a:prstGeom prst="ellipse">
            <a:avLst/>
          </a:prstGeom>
          <a:solidFill>
            <a:schemeClr val="accent2">
              <a:lumMod val="20000"/>
              <a:lumOff val="80000"/>
            </a:schemeClr>
          </a:solidFill>
        </p:spPr>
        <p:txBody>
          <a:bodyPr wrap="square" rtlCol="0">
            <a:spAutoFit/>
          </a:bodyP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暑さ</a:t>
            </a:r>
            <a:r>
              <a:rPr kumimoji="1" lang="ja-JP" altLang="en-US" sz="2400" dirty="0">
                <a:latin typeface="メイリオ" panose="020B0604030504040204" pitchFamily="50" charset="-128"/>
                <a:ea typeface="メイリオ" panose="020B0604030504040204" pitchFamily="50" charset="-128"/>
              </a:rPr>
              <a:t>から</a:t>
            </a:r>
            <a:endParaRPr kumimoji="1" lang="en-US" altLang="ja-JP" sz="2400" dirty="0">
              <a:latin typeface="メイリオ" panose="020B0604030504040204" pitchFamily="50" charset="-128"/>
              <a:ea typeface="メイリオ" panose="020B0604030504040204" pitchFamily="50" charset="-128"/>
            </a:endParaRPr>
          </a:p>
          <a:p>
            <a:pPr algn="ctr"/>
            <a:r>
              <a:rPr kumimoji="1" lang="ja-JP" altLang="en-US" sz="2400" dirty="0">
                <a:latin typeface="メイリオ" panose="020B0604030504040204" pitchFamily="50" charset="-128"/>
                <a:ea typeface="メイリオ" panose="020B0604030504040204" pitchFamily="50" charset="-128"/>
              </a:rPr>
              <a:t>身を守るため</a:t>
            </a:r>
            <a:endParaRPr kumimoji="1" lang="en-US" altLang="ja-JP" sz="24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1BBC088C-399A-47F0-AB7F-8CFCABEC5E84}"/>
              </a:ext>
            </a:extLst>
          </p:cNvPr>
          <p:cNvSpPr/>
          <p:nvPr/>
        </p:nvSpPr>
        <p:spPr>
          <a:xfrm>
            <a:off x="521489" y="2050327"/>
            <a:ext cx="3587842" cy="461665"/>
          </a:xfrm>
          <a:prstGeom prst="rect">
            <a:avLst/>
          </a:prstGeom>
        </p:spPr>
        <p:txBody>
          <a:bodyPr wrap="non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地球が熱をためこむと</a:t>
            </a:r>
            <a:r>
              <a:rPr lang="en-US" altLang="ja-JP" sz="2400" b="1" dirty="0">
                <a:solidFill>
                  <a:srgbClr val="FF0000"/>
                </a:solidFill>
                <a:latin typeface="メイリオ" panose="020B0604030504040204" pitchFamily="50" charset="-128"/>
                <a:ea typeface="メイリオ" panose="020B0604030504040204" pitchFamily="50" charset="-128"/>
              </a:rPr>
              <a:t>…</a:t>
            </a:r>
            <a:endParaRPr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3EB609C-8929-499F-8862-076B07F7411A}"/>
              </a:ext>
            </a:extLst>
          </p:cNvPr>
          <p:cNvSpPr txBox="1"/>
          <p:nvPr/>
        </p:nvSpPr>
        <p:spPr>
          <a:xfrm>
            <a:off x="192350" y="4749485"/>
            <a:ext cx="2951954" cy="1077218"/>
          </a:xfrm>
          <a:prstGeom prst="rect">
            <a:avLst/>
          </a:prstGeom>
          <a:noFill/>
        </p:spPr>
        <p:txBody>
          <a:bodyPr wrap="square" rtlCol="0">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とても暑い日が増える！</a:t>
            </a:r>
          </a:p>
        </p:txBody>
      </p:sp>
      <p:sp>
        <p:nvSpPr>
          <p:cNvPr id="4" name="スライド番号プレースホルダー 3">
            <a:extLst>
              <a:ext uri="{FF2B5EF4-FFF2-40B4-BE49-F238E27FC236}">
                <a16:creationId xmlns:a16="http://schemas.microsoft.com/office/drawing/2014/main" id="{12C889F2-93E2-471A-93DD-49CB8765B7F9}"/>
              </a:ext>
            </a:extLst>
          </p:cNvPr>
          <p:cNvSpPr>
            <a:spLocks noGrp="1"/>
          </p:cNvSpPr>
          <p:nvPr>
            <p:ph type="sldNum" sz="quarter" idx="12"/>
          </p:nvPr>
        </p:nvSpPr>
        <p:spPr/>
        <p:txBody>
          <a:bodyPr/>
          <a:lstStyle/>
          <a:p>
            <a:fld id="{2559E306-2ECC-45F4-9E94-B54F3BFAC461}" type="slidenum">
              <a:rPr lang="ja-JP" altLang="en-US" smtClean="0"/>
              <a:pPr/>
              <a:t>46</a:t>
            </a:fld>
            <a:endParaRPr lang="ja-JP" altLang="en-US" dirty="0"/>
          </a:p>
        </p:txBody>
      </p:sp>
      <p:pic>
        <p:nvPicPr>
          <p:cNvPr id="2" name="図 1">
            <a:extLst>
              <a:ext uri="{FF2B5EF4-FFF2-40B4-BE49-F238E27FC236}">
                <a16:creationId xmlns:a16="http://schemas.microsoft.com/office/drawing/2014/main" id="{9E69C8DD-C952-4847-BD17-F72491A4E385}"/>
              </a:ext>
            </a:extLst>
          </p:cNvPr>
          <p:cNvPicPr>
            <a:picLocks noChangeAspect="1"/>
          </p:cNvPicPr>
          <p:nvPr/>
        </p:nvPicPr>
        <p:blipFill>
          <a:blip r:embed="rId3"/>
          <a:stretch>
            <a:fillRect/>
          </a:stretch>
        </p:blipFill>
        <p:spPr>
          <a:xfrm>
            <a:off x="166034" y="2760663"/>
            <a:ext cx="2964180" cy="1988820"/>
          </a:xfrm>
          <a:prstGeom prst="rect">
            <a:avLst/>
          </a:prstGeom>
          <a:noFill/>
        </p:spPr>
      </p:pic>
      <p:sp>
        <p:nvSpPr>
          <p:cNvPr id="11" name="サブタイトル 2">
            <a:extLst>
              <a:ext uri="{FF2B5EF4-FFF2-40B4-BE49-F238E27FC236}">
                <a16:creationId xmlns:a16="http://schemas.microsoft.com/office/drawing/2014/main" id="{7CE32E6D-80DF-410A-957A-6903DDCF13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気候変動に“適応”しよう！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339803" y="0"/>
            <a:ext cx="1344706" cy="338554"/>
          </a:xfrm>
          <a:prstGeom prst="rect">
            <a:avLst/>
          </a:prstGeom>
          <a:noFill/>
        </p:spPr>
        <p:txBody>
          <a:bodyPr wrap="square" rtlCol="0">
            <a:spAutoFit/>
          </a:bodyPr>
          <a:lstStyle/>
          <a:p>
            <a:r>
              <a:rPr kumimoji="1" lang="ja-JP" altLang="en-US" sz="1600" dirty="0">
                <a:solidFill>
                  <a:srgbClr val="008000"/>
                </a:solidFill>
              </a:rPr>
              <a:t>てきおう</a:t>
            </a:r>
          </a:p>
        </p:txBody>
      </p:sp>
      <p:sp>
        <p:nvSpPr>
          <p:cNvPr id="12" name="正方形/長方形 11">
            <a:extLst>
              <a:ext uri="{FF2B5EF4-FFF2-40B4-BE49-F238E27FC236}">
                <a16:creationId xmlns:a16="http://schemas.microsoft.com/office/drawing/2014/main" id="{BD0EF1BA-E469-4C0D-8BB9-1F7EF5280483}"/>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②それでも出てくる影響に備えよう！</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4C36B1B-0593-471A-B180-EE3426B6312C}"/>
              </a:ext>
            </a:extLst>
          </p:cNvPr>
          <p:cNvSpPr txBox="1"/>
          <p:nvPr/>
        </p:nvSpPr>
        <p:spPr>
          <a:xfrm>
            <a:off x="4123226" y="859340"/>
            <a:ext cx="1805650" cy="400110"/>
          </a:xfrm>
          <a:prstGeom prst="rect">
            <a:avLst/>
          </a:prstGeom>
          <a:noFill/>
        </p:spPr>
        <p:txBody>
          <a:bodyPr wrap="square" rtlCol="0">
            <a:spAutoFit/>
          </a:bodyPr>
          <a:lstStyle/>
          <a:p>
            <a:r>
              <a:rPr lang="ja-JP" altLang="en-US" sz="2000" dirty="0">
                <a:solidFill>
                  <a:srgbClr val="00B0F0"/>
                </a:solidFill>
                <a:latin typeface="メイリオ" panose="020B0604030504040204" pitchFamily="50" charset="-128"/>
                <a:ea typeface="メイリオ" panose="020B0604030504040204" pitchFamily="50" charset="-128"/>
              </a:rPr>
              <a:t>えいきょう</a:t>
            </a:r>
          </a:p>
        </p:txBody>
      </p:sp>
    </p:spTree>
    <p:extLst>
      <p:ext uri="{BB962C8B-B14F-4D97-AF65-F5344CB8AC3E}">
        <p14:creationId xmlns:p14="http://schemas.microsoft.com/office/powerpoint/2010/main" val="2690009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3D9E51-B1A0-40C8-935B-366FF56D332D}"/>
              </a:ext>
            </a:extLst>
          </p:cNvPr>
          <p:cNvPicPr>
            <a:picLocks noChangeAspect="1"/>
          </p:cNvPicPr>
          <p:nvPr/>
        </p:nvPicPr>
        <p:blipFill>
          <a:blip r:embed="rId3"/>
          <a:stretch>
            <a:fillRect/>
          </a:stretch>
        </p:blipFill>
        <p:spPr>
          <a:xfrm>
            <a:off x="520858" y="4205262"/>
            <a:ext cx="2926080" cy="1554480"/>
          </a:xfrm>
          <a:prstGeom prst="rect">
            <a:avLst/>
          </a:prstGeom>
        </p:spPr>
      </p:pic>
      <p:pic>
        <p:nvPicPr>
          <p:cNvPr id="4" name="図 3">
            <a:extLst>
              <a:ext uri="{FF2B5EF4-FFF2-40B4-BE49-F238E27FC236}">
                <a16:creationId xmlns:a16="http://schemas.microsoft.com/office/drawing/2014/main" id="{5E71003F-A9FC-4AB4-8F86-D09F44B64F25}"/>
              </a:ext>
            </a:extLst>
          </p:cNvPr>
          <p:cNvPicPr>
            <a:picLocks noChangeAspect="1"/>
          </p:cNvPicPr>
          <p:nvPr/>
        </p:nvPicPr>
        <p:blipFill>
          <a:blip r:embed="rId4"/>
          <a:stretch>
            <a:fillRect/>
          </a:stretch>
        </p:blipFill>
        <p:spPr>
          <a:xfrm>
            <a:off x="706949" y="2493664"/>
            <a:ext cx="2430780" cy="1295400"/>
          </a:xfrm>
          <a:prstGeom prst="rect">
            <a:avLst/>
          </a:prstGeom>
        </p:spPr>
      </p:pic>
      <p:sp>
        <p:nvSpPr>
          <p:cNvPr id="7" name="四角形: メモ 6">
            <a:extLst>
              <a:ext uri="{FF2B5EF4-FFF2-40B4-BE49-F238E27FC236}">
                <a16:creationId xmlns:a16="http://schemas.microsoft.com/office/drawing/2014/main" id="{D710292F-9B2D-4B50-9DA6-0891092FC416}"/>
              </a:ext>
            </a:extLst>
          </p:cNvPr>
          <p:cNvSpPr/>
          <p:nvPr/>
        </p:nvSpPr>
        <p:spPr>
          <a:xfrm>
            <a:off x="4078626" y="2531626"/>
            <a:ext cx="4790450" cy="382472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endParaRPr>
          </a:p>
          <a:p>
            <a:pPr algn="ctr"/>
            <a:endPar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endParaRPr>
          </a:p>
          <a:p>
            <a:pPr algn="ct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☑天気予報をこまめに確認する</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☑ハザードマップを確認しよう</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D14C32CC-D24A-4E80-913E-245C2CFB6F1A}"/>
              </a:ext>
            </a:extLst>
          </p:cNvPr>
          <p:cNvSpPr txBox="1"/>
          <p:nvPr/>
        </p:nvSpPr>
        <p:spPr>
          <a:xfrm>
            <a:off x="5026051" y="1870210"/>
            <a:ext cx="2895600" cy="1168539"/>
          </a:xfrm>
          <a:prstGeom prst="ellipse">
            <a:avLst/>
          </a:prstGeom>
          <a:solidFill>
            <a:schemeClr val="accent5">
              <a:lumMod val="20000"/>
              <a:lumOff val="80000"/>
            </a:schemeClr>
          </a:solidFill>
        </p:spPr>
        <p:txBody>
          <a:bodyPr wrap="square" rtlCol="0">
            <a:spAutoFit/>
          </a:bodyPr>
          <a:lstStyle/>
          <a:p>
            <a:pPr algn="ctr"/>
            <a:r>
              <a:rPr lang="ja-JP" altLang="en-US" sz="2400" b="1" dirty="0">
                <a:solidFill>
                  <a:schemeClr val="accent1"/>
                </a:solidFill>
                <a:latin typeface="メイリオ" panose="020B0604030504040204" pitchFamily="50" charset="-128"/>
                <a:ea typeface="メイリオ" panose="020B0604030504040204" pitchFamily="50" charset="-128"/>
              </a:rPr>
              <a:t>大雨</a:t>
            </a:r>
            <a:endParaRPr lang="en-US" altLang="ja-JP" sz="2400" b="1" dirty="0">
              <a:solidFill>
                <a:schemeClr val="accent1"/>
              </a:solidFill>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に備える</a:t>
            </a:r>
            <a:r>
              <a:rPr kumimoji="1" lang="ja-JP" altLang="en-US" sz="2400" dirty="0">
                <a:latin typeface="メイリオ" panose="020B0604030504040204" pitchFamily="50" charset="-128"/>
                <a:ea typeface="メイリオ" panose="020B0604030504040204" pitchFamily="50" charset="-128"/>
              </a:rPr>
              <a:t>ため</a:t>
            </a:r>
            <a:endParaRPr kumimoji="1" lang="en-US" altLang="ja-JP" sz="2400" dirty="0">
              <a:latin typeface="メイリオ" panose="020B0604030504040204" pitchFamily="50" charset="-128"/>
              <a:ea typeface="メイリオ" panose="020B0604030504040204" pitchFamily="50" charset="-128"/>
            </a:endParaRPr>
          </a:p>
        </p:txBody>
      </p:sp>
      <p:sp>
        <p:nvSpPr>
          <p:cNvPr id="19" name="サブタイトル 2">
            <a:extLst>
              <a:ext uri="{FF2B5EF4-FFF2-40B4-BE49-F238E27FC236}">
                <a16:creationId xmlns:a16="http://schemas.microsoft.com/office/drawing/2014/main" id="{7CE32E6D-80DF-410A-957A-6903DDCF13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気候変動に“適応”しよう！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97CCD13-BF85-4AAD-8E51-EFFDF6B82BCB}"/>
              </a:ext>
            </a:extLst>
          </p:cNvPr>
          <p:cNvSpPr txBox="1"/>
          <p:nvPr/>
        </p:nvSpPr>
        <p:spPr>
          <a:xfrm>
            <a:off x="7063426" y="4183892"/>
            <a:ext cx="180565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かくにん</a:t>
            </a:r>
          </a:p>
        </p:txBody>
      </p:sp>
      <p:sp>
        <p:nvSpPr>
          <p:cNvPr id="27" name="正方形/長方形 26">
            <a:extLst>
              <a:ext uri="{FF2B5EF4-FFF2-40B4-BE49-F238E27FC236}">
                <a16:creationId xmlns:a16="http://schemas.microsoft.com/office/drawing/2014/main" id="{EEFC641B-935E-44BC-BC21-24D9EE936D2E}"/>
              </a:ext>
            </a:extLst>
          </p:cNvPr>
          <p:cNvSpPr/>
          <p:nvPr/>
        </p:nvSpPr>
        <p:spPr>
          <a:xfrm>
            <a:off x="521489" y="2050327"/>
            <a:ext cx="3587842" cy="461665"/>
          </a:xfrm>
          <a:prstGeom prst="rect">
            <a:avLst/>
          </a:prstGeom>
        </p:spPr>
        <p:txBody>
          <a:bodyPr wrap="non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地球が熱をためこむと</a:t>
            </a:r>
            <a:r>
              <a:rPr lang="en-US" altLang="ja-JP" sz="2400" b="1" dirty="0">
                <a:solidFill>
                  <a:srgbClr val="FF0000"/>
                </a:solidFill>
                <a:latin typeface="メイリオ" panose="020B0604030504040204" pitchFamily="50" charset="-128"/>
                <a:ea typeface="メイリオ" panose="020B0604030504040204" pitchFamily="50" charset="-128"/>
              </a:rPr>
              <a:t>…</a:t>
            </a:r>
            <a:endParaRPr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EF0546D-69D8-4AB9-9DC7-4007CCACA88A}"/>
              </a:ext>
            </a:extLst>
          </p:cNvPr>
          <p:cNvSpPr txBox="1"/>
          <p:nvPr/>
        </p:nvSpPr>
        <p:spPr>
          <a:xfrm>
            <a:off x="6755268" y="4903431"/>
            <a:ext cx="180565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かくにん</a:t>
            </a:r>
          </a:p>
        </p:txBody>
      </p:sp>
      <p:sp>
        <p:nvSpPr>
          <p:cNvPr id="16" name="正方形/長方形 15">
            <a:extLst>
              <a:ext uri="{FF2B5EF4-FFF2-40B4-BE49-F238E27FC236}">
                <a16:creationId xmlns:a16="http://schemas.microsoft.com/office/drawing/2014/main" id="{BD0EF1BA-E469-4C0D-8BB9-1F7EF5280483}"/>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②それでも出てくる影響に備えよう！</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4C36B1B-0593-471A-B180-EE3426B6312C}"/>
              </a:ext>
            </a:extLst>
          </p:cNvPr>
          <p:cNvSpPr txBox="1"/>
          <p:nvPr/>
        </p:nvSpPr>
        <p:spPr>
          <a:xfrm>
            <a:off x="4123226" y="859340"/>
            <a:ext cx="1805650" cy="400110"/>
          </a:xfrm>
          <a:prstGeom prst="rect">
            <a:avLst/>
          </a:prstGeom>
          <a:noFill/>
        </p:spPr>
        <p:txBody>
          <a:bodyPr wrap="square" rtlCol="0">
            <a:spAutoFit/>
          </a:bodyPr>
          <a:lstStyle/>
          <a:p>
            <a:r>
              <a:rPr lang="ja-JP" altLang="en-US" sz="2000" dirty="0">
                <a:solidFill>
                  <a:srgbClr val="00B0F0"/>
                </a:solidFill>
                <a:latin typeface="メイリオ" panose="020B0604030504040204" pitchFamily="50" charset="-128"/>
                <a:ea typeface="メイリオ" panose="020B0604030504040204" pitchFamily="50" charset="-128"/>
              </a:rPr>
              <a:t>えいきょう</a:t>
            </a:r>
          </a:p>
        </p:txBody>
      </p:sp>
      <p:sp>
        <p:nvSpPr>
          <p:cNvPr id="30" name="テキスト ボックス 29">
            <a:extLst>
              <a:ext uri="{FF2B5EF4-FFF2-40B4-BE49-F238E27FC236}">
                <a16:creationId xmlns:a16="http://schemas.microsoft.com/office/drawing/2014/main" id="{AB0047E6-ACCB-4EBC-9634-2ECDBDB46BA7}"/>
              </a:ext>
            </a:extLst>
          </p:cNvPr>
          <p:cNvSpPr txBox="1"/>
          <p:nvPr/>
        </p:nvSpPr>
        <p:spPr>
          <a:xfrm>
            <a:off x="-42931" y="5703392"/>
            <a:ext cx="4304477" cy="461665"/>
          </a:xfrm>
          <a:prstGeom prst="rect">
            <a:avLst/>
          </a:prstGeom>
          <a:noFill/>
        </p:spPr>
        <p:txBody>
          <a:bodyPr wrap="square" rtlCol="0">
            <a:spAutoFit/>
          </a:bodyPr>
          <a:lstStyle/>
          <a:p>
            <a:pPr algn="ctr"/>
            <a:r>
              <a:rPr kumimoji="1" lang="ja-JP" altLang="en-US" sz="2400" dirty="0">
                <a:solidFill>
                  <a:schemeClr val="accent5">
                    <a:lumMod val="75000"/>
                  </a:schemeClr>
                </a:solidFill>
                <a:latin typeface="メイリオ" panose="020B0604030504040204" pitchFamily="50" charset="-128"/>
                <a:ea typeface="メイリオ" panose="020B0604030504040204" pitchFamily="50" charset="-128"/>
              </a:rPr>
              <a:t>台風が強くなる！</a:t>
            </a:r>
            <a:endParaRPr kumimoji="1"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4F43E8D-8C8C-4B2F-86FC-0ADC45193FB4}"/>
              </a:ext>
            </a:extLst>
          </p:cNvPr>
          <p:cNvSpPr txBox="1"/>
          <p:nvPr/>
        </p:nvSpPr>
        <p:spPr>
          <a:xfrm>
            <a:off x="171986" y="3697012"/>
            <a:ext cx="3926477" cy="707886"/>
          </a:xfrm>
          <a:prstGeom prst="rect">
            <a:avLst/>
          </a:prstGeom>
          <a:noFill/>
        </p:spPr>
        <p:txBody>
          <a:bodyPr wrap="square" rtlCol="0">
            <a:spAutoFit/>
          </a:bodyPr>
          <a:lstStyle/>
          <a:p>
            <a:r>
              <a:rPr lang="ja-JP" altLang="en-US" sz="1600" dirty="0">
                <a:solidFill>
                  <a:srgbClr val="00B0F0"/>
                </a:solidFill>
                <a:latin typeface="メイリオ" panose="020B0604030504040204" pitchFamily="50" charset="-128"/>
                <a:ea typeface="メイリオ" panose="020B0604030504040204" pitchFamily="50" charset="-128"/>
              </a:rPr>
              <a:t>             はげ</a:t>
            </a:r>
            <a:endParaRPr kumimoji="1" lang="en-US" altLang="ja-JP" dirty="0">
              <a:solidFill>
                <a:srgbClr val="00B0F0"/>
              </a:solidFill>
              <a:latin typeface="メイリオ" panose="020B0604030504040204" pitchFamily="50" charset="-128"/>
              <a:ea typeface="メイリオ" panose="020B0604030504040204" pitchFamily="50" charset="-128"/>
            </a:endParaRPr>
          </a:p>
          <a:p>
            <a:pPr algn="ctr"/>
            <a:r>
              <a:rPr kumimoji="1" lang="ja-JP" altLang="en-US" sz="2400" dirty="0">
                <a:solidFill>
                  <a:srgbClr val="00B0F0"/>
                </a:solidFill>
                <a:latin typeface="メイリオ" panose="020B0604030504040204" pitchFamily="50" charset="-128"/>
                <a:ea typeface="メイリオ" panose="020B0604030504040204" pitchFamily="50" charset="-128"/>
              </a:rPr>
              <a:t>強くて激しい雨が増える！</a:t>
            </a:r>
          </a:p>
        </p:txBody>
      </p:sp>
      <p:sp>
        <p:nvSpPr>
          <p:cNvPr id="3" name="スライド番号プレースホルダー 2">
            <a:extLst>
              <a:ext uri="{FF2B5EF4-FFF2-40B4-BE49-F238E27FC236}">
                <a16:creationId xmlns:a16="http://schemas.microsoft.com/office/drawing/2014/main" id="{17B274AF-9174-4FD5-B11A-D445E7A491EF}"/>
              </a:ext>
            </a:extLst>
          </p:cNvPr>
          <p:cNvSpPr>
            <a:spLocks noGrp="1"/>
          </p:cNvSpPr>
          <p:nvPr>
            <p:ph type="sldNum" sz="quarter" idx="12"/>
          </p:nvPr>
        </p:nvSpPr>
        <p:spPr/>
        <p:txBody>
          <a:bodyPr/>
          <a:lstStyle/>
          <a:p>
            <a:fld id="{2559E306-2ECC-45F4-9E94-B54F3BFAC461}" type="slidenum">
              <a:rPr lang="ja-JP" altLang="en-US" smtClean="0">
                <a:latin typeface="メイリオ" panose="020B0604030504040204" pitchFamily="50" charset="-128"/>
                <a:ea typeface="メイリオ" panose="020B0604030504040204" pitchFamily="50" charset="-128"/>
              </a:rPr>
              <a:pPr/>
              <a:t>47</a:t>
            </a:fld>
            <a:endParaRPr lang="ja-JP" altLang="en-US"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339803" y="0"/>
            <a:ext cx="1344706" cy="338554"/>
          </a:xfrm>
          <a:prstGeom prst="rect">
            <a:avLst/>
          </a:prstGeom>
          <a:noFill/>
        </p:spPr>
        <p:txBody>
          <a:bodyPr wrap="square" rtlCol="0">
            <a:spAutoFit/>
          </a:bodyPr>
          <a:lstStyle/>
          <a:p>
            <a:r>
              <a:rPr kumimoji="1" lang="ja-JP" altLang="en-US" sz="1600" dirty="0">
                <a:solidFill>
                  <a:srgbClr val="008000"/>
                </a:solidFill>
              </a:rPr>
              <a:t>てきおう</a:t>
            </a:r>
          </a:p>
        </p:txBody>
      </p:sp>
    </p:spTree>
    <p:extLst>
      <p:ext uri="{BB962C8B-B14F-4D97-AF65-F5344CB8AC3E}">
        <p14:creationId xmlns:p14="http://schemas.microsoft.com/office/powerpoint/2010/main" val="1819544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E8C77126-DB8C-4518-98EE-77183457D85C}"/>
              </a:ext>
            </a:extLst>
          </p:cNvPr>
          <p:cNvSpPr txBox="1"/>
          <p:nvPr/>
        </p:nvSpPr>
        <p:spPr>
          <a:xfrm>
            <a:off x="800100" y="2574952"/>
            <a:ext cx="7315200" cy="3847207"/>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r>
              <a:rPr lang="ja-JP" altLang="en-US" sz="2800" dirty="0">
                <a:latin typeface="メイリオ" panose="020B0604030504040204" pitchFamily="50" charset="-128"/>
                <a:ea typeface="メイリオ" panose="020B0604030504040204" pitchFamily="50" charset="-128"/>
              </a:rPr>
              <a:t>小学校周辺のハザードマップ</a:t>
            </a:r>
            <a:r>
              <a:rPr kumimoji="1" lang="ja-JP" altLang="en-US" sz="2800" dirty="0">
                <a:latin typeface="メイリオ" panose="020B0604030504040204" pitchFamily="50" charset="-128"/>
                <a:ea typeface="メイリオ" panose="020B0604030504040204" pitchFamily="50" charset="-128"/>
              </a:rPr>
              <a:t>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13" name="テキスト ボックス 12">
            <a:extLst>
              <a:ext uri="{FF2B5EF4-FFF2-40B4-BE49-F238E27FC236}">
                <a16:creationId xmlns:a16="http://schemas.microsoft.com/office/drawing/2014/main" id="{208B5B25-6DE2-4AAD-9840-C97D05A2F7BD}"/>
              </a:ext>
            </a:extLst>
          </p:cNvPr>
          <p:cNvSpPr txBox="1"/>
          <p:nvPr/>
        </p:nvSpPr>
        <p:spPr>
          <a:xfrm>
            <a:off x="2299353" y="4652882"/>
            <a:ext cx="1297409" cy="461665"/>
          </a:xfrm>
          <a:prstGeom prst="rect">
            <a:avLst/>
          </a:prstGeom>
          <a:noFill/>
        </p:spPr>
        <p:txBody>
          <a:bodyPr wrap="square" rtlCol="0">
            <a:spAutoFit/>
          </a:bodyPr>
          <a:lstStyle/>
          <a:p>
            <a:r>
              <a:rPr lang="ja-JP" altLang="en-US"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小</a:t>
            </a:r>
          </a:p>
        </p:txBody>
      </p:sp>
      <p:sp>
        <p:nvSpPr>
          <p:cNvPr id="16" name="吹き出し: 円形 15">
            <a:extLst>
              <a:ext uri="{FF2B5EF4-FFF2-40B4-BE49-F238E27FC236}">
                <a16:creationId xmlns:a16="http://schemas.microsoft.com/office/drawing/2014/main" id="{A9E2561A-9CB0-40B2-9E36-170C7CFFEF35}"/>
              </a:ext>
            </a:extLst>
          </p:cNvPr>
          <p:cNvSpPr/>
          <p:nvPr/>
        </p:nvSpPr>
        <p:spPr>
          <a:xfrm>
            <a:off x="3380708" y="5120006"/>
            <a:ext cx="3462052" cy="1502160"/>
          </a:xfrm>
          <a:prstGeom prst="wedgeEllipseCallout">
            <a:avLst>
              <a:gd name="adj1" fmla="val -39088"/>
              <a:gd name="adj2" fmla="val -63029"/>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○○小はひなん場所になっているね！</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8DC56358-E28D-47F9-AED6-34CCCE185068}"/>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メイリオ" panose="020B0604030504040204" pitchFamily="50" charset="-128"/>
                <a:ea typeface="メイリオ" panose="020B0604030504040204" pitchFamily="50" charset="-128"/>
              </a:rPr>
              <a:t>②それでも出てくる影響に備えよう！</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2B2837CD-F8AC-4A0C-BB6E-F520F6C13BDE}"/>
              </a:ext>
            </a:extLst>
          </p:cNvPr>
          <p:cNvSpPr txBox="1"/>
          <p:nvPr/>
        </p:nvSpPr>
        <p:spPr>
          <a:xfrm>
            <a:off x="4208909" y="814906"/>
            <a:ext cx="1805650" cy="400110"/>
          </a:xfrm>
          <a:prstGeom prst="rect">
            <a:avLst/>
          </a:prstGeom>
          <a:noFill/>
        </p:spPr>
        <p:txBody>
          <a:bodyPr wrap="square" rtlCol="0">
            <a:spAutoFit/>
          </a:bodyPr>
          <a:lstStyle/>
          <a:p>
            <a:r>
              <a:rPr lang="ja-JP" altLang="en-US" sz="2000" dirty="0">
                <a:solidFill>
                  <a:srgbClr val="00B0F0"/>
                </a:solidFill>
                <a:latin typeface="メイリオ" panose="020B0604030504040204" pitchFamily="50" charset="-128"/>
                <a:ea typeface="メイリオ" panose="020B0604030504040204" pitchFamily="50" charset="-128"/>
              </a:rPr>
              <a:t>えいきょう</a:t>
            </a:r>
          </a:p>
        </p:txBody>
      </p:sp>
      <p:pic>
        <p:nvPicPr>
          <p:cNvPr id="1028" name="Picture 4">
            <a:extLst>
              <a:ext uri="{FF2B5EF4-FFF2-40B4-BE49-F238E27FC236}">
                <a16:creationId xmlns:a16="http://schemas.microsoft.com/office/drawing/2014/main" id="{4D8F5633-B794-4AB3-9276-A00B175654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9353" y="4979815"/>
            <a:ext cx="1081355" cy="81206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A42D01B8-DA26-41B4-94E8-D68F280278CF}"/>
              </a:ext>
            </a:extLst>
          </p:cNvPr>
          <p:cNvSpPr>
            <a:spLocks noGrp="1"/>
          </p:cNvSpPr>
          <p:nvPr>
            <p:ph type="sldNum" sz="quarter" idx="12"/>
          </p:nvPr>
        </p:nvSpPr>
        <p:spPr/>
        <p:txBody>
          <a:bodyPr/>
          <a:lstStyle/>
          <a:p>
            <a:fld id="{2559E306-2ECC-45F4-9E94-B54F3BFAC461}" type="slidenum">
              <a:rPr lang="ja-JP" altLang="en-US" smtClean="0"/>
              <a:pPr/>
              <a:t>48</a:t>
            </a:fld>
            <a:endParaRPr lang="ja-JP" altLang="en-US" dirty="0"/>
          </a:p>
        </p:txBody>
      </p:sp>
      <p:pic>
        <p:nvPicPr>
          <p:cNvPr id="12" name="Picture 2" descr="避難場所のシルエット | 無料のAi・PNG白黒シルエットイラスト">
            <a:extLst>
              <a:ext uri="{FF2B5EF4-FFF2-40B4-BE49-F238E27FC236}">
                <a16:creationId xmlns:a16="http://schemas.microsoft.com/office/drawing/2014/main" id="{7C49DC89-AEDA-4744-A0C1-891131792167}"/>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70542" y="4598132"/>
            <a:ext cx="432110" cy="432110"/>
          </a:xfrm>
          <a:prstGeom prst="ellipse">
            <a:avLst/>
          </a:prstGeom>
          <a:noFill/>
          <a:extLst>
            <a:ext uri="{909E8E84-426E-40DD-AFC4-6F175D3DCCD1}">
              <a14:hiddenFill xmlns:a14="http://schemas.microsoft.com/office/drawing/2010/main">
                <a:solidFill>
                  <a:srgbClr val="FFFFFF"/>
                </a:solidFill>
              </a14:hiddenFill>
            </a:ext>
          </a:extLst>
        </p:spPr>
      </p:pic>
      <p:sp>
        <p:nvSpPr>
          <p:cNvPr id="14" name="サブタイトル 2">
            <a:extLst>
              <a:ext uri="{FF2B5EF4-FFF2-40B4-BE49-F238E27FC236}">
                <a16:creationId xmlns:a16="http://schemas.microsoft.com/office/drawing/2014/main" id="{7CE32E6D-80DF-410A-957A-6903DDCF13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b="1" u="sng" dirty="0">
                <a:solidFill>
                  <a:srgbClr val="008000"/>
                </a:solidFill>
                <a:latin typeface="メイリオ" panose="020B0604030504040204" pitchFamily="50" charset="-128"/>
                <a:ea typeface="メイリオ" panose="020B0604030504040204" pitchFamily="50" charset="-128"/>
              </a:rPr>
              <a:t>気候変動に“適応”しよう！</a:t>
            </a:r>
            <a:endParaRPr lang="ja-JP" altLang="en-US" sz="4400" b="1" u="sng" dirty="0">
              <a:solidFill>
                <a:srgbClr val="008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339803" y="0"/>
            <a:ext cx="1344706" cy="338554"/>
          </a:xfrm>
          <a:prstGeom prst="rect">
            <a:avLst/>
          </a:prstGeom>
          <a:noFill/>
        </p:spPr>
        <p:txBody>
          <a:bodyPr wrap="square" rtlCol="0">
            <a:spAutoFit/>
          </a:bodyPr>
          <a:lstStyle/>
          <a:p>
            <a:r>
              <a:rPr kumimoji="1" lang="ja-JP" altLang="en-US" sz="1600" dirty="0">
                <a:solidFill>
                  <a:srgbClr val="008000"/>
                </a:solidFill>
              </a:rPr>
              <a:t>てきおう</a:t>
            </a:r>
          </a:p>
        </p:txBody>
      </p:sp>
      <p:sp>
        <p:nvSpPr>
          <p:cNvPr id="20" name="正方形/長方形 19">
            <a:extLst>
              <a:ext uri="{FF2B5EF4-FFF2-40B4-BE49-F238E27FC236}">
                <a16:creationId xmlns:a16="http://schemas.microsoft.com/office/drawing/2014/main" id="{0E2AB912-EE83-4259-A6B3-48505A71BF8E}"/>
              </a:ext>
            </a:extLst>
          </p:cNvPr>
          <p:cNvSpPr/>
          <p:nvPr/>
        </p:nvSpPr>
        <p:spPr>
          <a:xfrm>
            <a:off x="221623" y="1933105"/>
            <a:ext cx="8700755" cy="474489"/>
          </a:xfrm>
          <a:prstGeom prst="rect">
            <a:avLst/>
          </a:prstGeom>
          <a:solidFill>
            <a:srgbClr val="FFFF00"/>
          </a:solidFill>
        </p:spPr>
        <p:txBody>
          <a:bodyPr wrap="square">
            <a:spAutoFit/>
          </a:bodyPr>
          <a:lstStyle/>
          <a:p>
            <a:pPr>
              <a:lnSpc>
                <a:spcPts val="100"/>
              </a:lnSpc>
            </a:pPr>
            <a:r>
              <a:rPr lang="en-US" altLang="ja-JP" sz="2400" dirty="0">
                <a:solidFill>
                  <a:srgbClr val="FF0000"/>
                </a:solidFill>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en-US" sz="1400" dirty="0" err="1" smtClean="0">
                <a:latin typeface="メイリオ" panose="020B0604030504040204" pitchFamily="50" charset="-128"/>
                <a:ea typeface="メイリオ" panose="020B0604030504040204" pitchFamily="50" charset="-128"/>
              </a:rPr>
              <a:t>さ</a:t>
            </a:r>
            <a:r>
              <a:rPr lang="ja-JP" altLang="en-US" sz="1400" dirty="0" smtClean="0">
                <a:latin typeface="メイリオ" panose="020B0604030504040204" pitchFamily="50" charset="-128"/>
                <a:ea typeface="メイリオ" panose="020B0604030504040204" pitchFamily="50" charset="-128"/>
              </a:rPr>
              <a:t>いがい  きけん</a:t>
            </a:r>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FF0000"/>
                </a:solidFill>
                <a:latin typeface="メイリオ" panose="020B0604030504040204" pitchFamily="50" charset="-128"/>
                <a:ea typeface="メイリオ" panose="020B0604030504040204" pitchFamily="50" charset="-128"/>
              </a:rPr>
              <a:t>ハザードマップ </a:t>
            </a:r>
            <a:r>
              <a:rPr lang="ja-JP" altLang="en-US" sz="2000" dirty="0">
                <a:latin typeface="メイリオ" panose="020B0604030504040204" pitchFamily="50" charset="-128"/>
                <a:ea typeface="メイリオ" panose="020B0604030504040204" pitchFamily="50" charset="-128"/>
              </a:rPr>
              <a:t>災害の危険が大きいところやひなん場所がわかるよ。</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13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4977566-7EA0-433D-BE9C-DE0F9FB89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2" y="3198775"/>
            <a:ext cx="3506589" cy="3506589"/>
          </a:xfrm>
          <a:prstGeom prst="rect">
            <a:avLst/>
          </a:prstGeom>
        </p:spPr>
      </p:pic>
      <p:sp>
        <p:nvSpPr>
          <p:cNvPr id="7" name="吹き出し: 円形 6">
            <a:extLst>
              <a:ext uri="{FF2B5EF4-FFF2-40B4-BE49-F238E27FC236}">
                <a16:creationId xmlns:a16="http://schemas.microsoft.com/office/drawing/2014/main" id="{85A7331E-8201-44ED-AF24-22AF1E4BDEEE}"/>
              </a:ext>
            </a:extLst>
          </p:cNvPr>
          <p:cNvSpPr/>
          <p:nvPr/>
        </p:nvSpPr>
        <p:spPr>
          <a:xfrm>
            <a:off x="1928588" y="726148"/>
            <a:ext cx="7150099" cy="3162299"/>
          </a:xfrm>
          <a:prstGeom prst="wedgeEllipseCallout">
            <a:avLst>
              <a:gd name="adj1" fmla="val -46694"/>
              <a:gd name="adj2" fmla="val 5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3600" b="1" dirty="0">
                <a:solidFill>
                  <a:schemeClr val="tx1"/>
                </a:solidFill>
                <a:latin typeface="メイリオ" panose="020B0604030504040204" pitchFamily="50" charset="-128"/>
                <a:ea typeface="メイリオ" panose="020B0604030504040204" pitchFamily="50" charset="-128"/>
              </a:rPr>
              <a:t>君は何ができるまる？</a:t>
            </a:r>
            <a:endParaRPr lang="en-US" altLang="ja-JP" sz="3600" b="1" dirty="0">
              <a:solidFill>
                <a:schemeClr val="tx1"/>
              </a:solidFill>
              <a:latin typeface="メイリオ" panose="020B0604030504040204" pitchFamily="50" charset="-128"/>
              <a:ea typeface="メイリオ" panose="020B0604030504040204" pitchFamily="50" charset="-128"/>
            </a:endParaRPr>
          </a:p>
          <a:p>
            <a:pPr indent="274638"/>
            <a:r>
              <a:rPr lang="ja-JP" altLang="en-US" sz="3600" b="1" dirty="0">
                <a:solidFill>
                  <a:schemeClr val="tx1"/>
                </a:solidFill>
                <a:latin typeface="メイリオ" panose="020B0604030504040204" pitchFamily="50" charset="-128"/>
                <a:ea typeface="メイリオ" panose="020B0604030504040204" pitchFamily="50" charset="-128"/>
              </a:rPr>
              <a:t>みんなで話しながら</a:t>
            </a:r>
            <a:endParaRPr lang="en-US" altLang="ja-JP" sz="3600" b="1" dirty="0">
              <a:solidFill>
                <a:schemeClr val="tx1"/>
              </a:solidFill>
              <a:latin typeface="メイリオ" panose="020B0604030504040204" pitchFamily="50" charset="-128"/>
              <a:ea typeface="メイリオ" panose="020B0604030504040204" pitchFamily="50" charset="-128"/>
            </a:endParaRPr>
          </a:p>
          <a:p>
            <a:pPr indent="809625" algn="ctr"/>
            <a:r>
              <a:rPr lang="ja-JP" altLang="en-US" sz="3600" b="1" dirty="0">
                <a:solidFill>
                  <a:schemeClr val="tx1"/>
                </a:solidFill>
                <a:latin typeface="メイリオ" panose="020B0604030504040204" pitchFamily="50" charset="-128"/>
                <a:ea typeface="メイリオ" panose="020B0604030504040204" pitchFamily="50" charset="-128"/>
              </a:rPr>
              <a:t>考えてみるまる☆☆</a:t>
            </a:r>
            <a:endParaRPr lang="ja-JP" altLang="en-US" sz="3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74081328-085F-4C8A-95D8-E228AF742479}"/>
              </a:ext>
            </a:extLst>
          </p:cNvPr>
          <p:cNvSpPr>
            <a:spLocks noGrp="1"/>
          </p:cNvSpPr>
          <p:nvPr>
            <p:ph type="sldNum" sz="quarter" idx="12"/>
          </p:nvPr>
        </p:nvSpPr>
        <p:spPr/>
        <p:txBody>
          <a:bodyPr/>
          <a:lstStyle/>
          <a:p>
            <a:fld id="{2559E306-2ECC-45F4-9E94-B54F3BFAC461}" type="slidenum">
              <a:rPr lang="ja-JP" altLang="en-US" smtClean="0"/>
              <a:pPr/>
              <a:t>49</a:t>
            </a:fld>
            <a:endParaRPr lang="ja-JP" altLang="en-US" dirty="0"/>
          </a:p>
        </p:txBody>
      </p:sp>
      <p:sp>
        <p:nvSpPr>
          <p:cNvPr id="9" name="テキスト ボックス 8">
            <a:extLst>
              <a:ext uri="{FF2B5EF4-FFF2-40B4-BE49-F238E27FC236}">
                <a16:creationId xmlns:a16="http://schemas.microsoft.com/office/drawing/2014/main" id="{1FC4D014-D111-43A4-A6DD-6DF9B03278B1}"/>
              </a:ext>
            </a:extLst>
          </p:cNvPr>
          <p:cNvSpPr txBox="1"/>
          <p:nvPr/>
        </p:nvSpPr>
        <p:spPr>
          <a:xfrm>
            <a:off x="2455683" y="4952070"/>
            <a:ext cx="6623004"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何をやるのか、</a:t>
            </a:r>
            <a:r>
              <a:rPr lang="ja-JP" altLang="en-US" sz="2800" b="1" dirty="0">
                <a:solidFill>
                  <a:srgbClr val="FF0000"/>
                </a:solidFill>
                <a:latin typeface="メイリオ" panose="020B0604030504040204" pitchFamily="50" charset="-128"/>
                <a:ea typeface="メイリオ" panose="020B0604030504040204" pitchFamily="50" charset="-128"/>
              </a:rPr>
              <a:t>宣言書</a:t>
            </a:r>
            <a:r>
              <a:rPr lang="ja-JP" altLang="en-US" sz="2800" b="1" dirty="0">
                <a:latin typeface="メイリオ" panose="020B0604030504040204" pitchFamily="50" charset="-128"/>
                <a:ea typeface="メイリオ" panose="020B0604030504040204" pitchFamily="50" charset="-128"/>
              </a:rPr>
              <a:t>に書いてみよう！</a:t>
            </a:r>
            <a:endParaRPr lang="en-US" altLang="ja-JP" sz="2800" b="1" dirty="0">
              <a:latin typeface="メイリオ" panose="020B0604030504040204" pitchFamily="50" charset="-128"/>
              <a:ea typeface="メイリオ" panose="020B0604030504040204" pitchFamily="50" charset="-128"/>
            </a:endParaRPr>
          </a:p>
        </p:txBody>
      </p:sp>
      <p:sp>
        <p:nvSpPr>
          <p:cNvPr id="6" name="テキスト ボックス 2"/>
          <p:cNvSpPr txBox="1"/>
          <p:nvPr/>
        </p:nvSpPr>
        <p:spPr>
          <a:xfrm>
            <a:off x="4807065" y="4571999"/>
            <a:ext cx="1920240" cy="3800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solidFill>
                  <a:srgbClr val="FF0000"/>
                </a:solidFill>
              </a:rPr>
              <a:t>せん</a:t>
            </a:r>
            <a:r>
              <a:rPr kumimoji="1" lang="ja-JP" altLang="en-US" dirty="0" err="1" smtClean="0">
                <a:solidFill>
                  <a:srgbClr val="FF0000"/>
                </a:solidFill>
              </a:rPr>
              <a:t>げんしょ</a:t>
            </a:r>
            <a:endParaRPr kumimoji="1" lang="ja-JP" altLang="en-US" dirty="0">
              <a:solidFill>
                <a:srgbClr val="FF0000"/>
              </a:solidFill>
            </a:endParaRPr>
          </a:p>
        </p:txBody>
      </p:sp>
    </p:spTree>
    <p:extLst>
      <p:ext uri="{BB962C8B-B14F-4D97-AF65-F5344CB8AC3E}">
        <p14:creationId xmlns:p14="http://schemas.microsoft.com/office/powerpoint/2010/main" val="77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a:extLst>
              <a:ext uri="{FF2B5EF4-FFF2-40B4-BE49-F238E27FC236}">
                <a16:creationId xmlns:a16="http://schemas.microsoft.com/office/drawing/2014/main" id="{7D4B515F-F68F-46DB-AAED-ECC20951ADB2}"/>
              </a:ext>
            </a:extLst>
          </p:cNvPr>
          <p:cNvSpPr txBox="1">
            <a:spLocks/>
          </p:cNvSpPr>
          <p:nvPr/>
        </p:nvSpPr>
        <p:spPr>
          <a:xfrm>
            <a:off x="256672" y="556947"/>
            <a:ext cx="8654853" cy="725783"/>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3200" dirty="0"/>
              <a:t>事前アンケートの結果をまとめてみよう。</a:t>
            </a:r>
            <a:endParaRPr lang="en-US" altLang="ja-JP" sz="3200" b="1" dirty="0">
              <a:solidFill>
                <a:srgbClr val="FF0000"/>
              </a:solidFill>
            </a:endParaRPr>
          </a:p>
        </p:txBody>
      </p:sp>
      <p:sp>
        <p:nvSpPr>
          <p:cNvPr id="19" name="テキスト ボックス 18">
            <a:extLst>
              <a:ext uri="{FF2B5EF4-FFF2-40B4-BE49-F238E27FC236}">
                <a16:creationId xmlns:a16="http://schemas.microsoft.com/office/drawing/2014/main" id="{212C5791-4DB8-438D-BEFA-3602D7ED9625}"/>
              </a:ext>
            </a:extLst>
          </p:cNvPr>
          <p:cNvSpPr txBox="1"/>
          <p:nvPr/>
        </p:nvSpPr>
        <p:spPr>
          <a:xfrm>
            <a:off x="232475" y="1442906"/>
            <a:ext cx="9359760" cy="1815882"/>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①みんなが</a:t>
            </a:r>
            <a:r>
              <a:rPr lang="ja-JP" altLang="en-US" sz="2800" dirty="0">
                <a:latin typeface="メイリオ" panose="020B0604030504040204" pitchFamily="50" charset="-128"/>
                <a:ea typeface="メイリオ" panose="020B0604030504040204" pitchFamily="50" charset="-128"/>
              </a:rPr>
              <a:t>答えた質問票</a:t>
            </a:r>
            <a:endParaRPr lang="en-US" altLang="ja-JP" sz="28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②大人の方に答えてもらった質問票</a:t>
            </a:r>
            <a:endParaRPr lang="en-US" altLang="ja-JP" sz="28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の２つを用意してください。</a:t>
            </a:r>
          </a:p>
        </p:txBody>
      </p:sp>
      <p:sp>
        <p:nvSpPr>
          <p:cNvPr id="3" name="スライド番号プレースホルダー 2">
            <a:extLst>
              <a:ext uri="{FF2B5EF4-FFF2-40B4-BE49-F238E27FC236}">
                <a16:creationId xmlns:a16="http://schemas.microsoft.com/office/drawing/2014/main" id="{7E5D8EF7-DA4B-413F-A9AC-4E372274BED1}"/>
              </a:ext>
            </a:extLst>
          </p:cNvPr>
          <p:cNvSpPr>
            <a:spLocks noGrp="1"/>
          </p:cNvSpPr>
          <p:nvPr>
            <p:ph type="sldNum" sz="quarter" idx="12"/>
          </p:nvPr>
        </p:nvSpPr>
        <p:spPr/>
        <p:txBody>
          <a:bodyPr/>
          <a:lstStyle/>
          <a:p>
            <a:fld id="{2559E306-2ECC-45F4-9E94-B54F3BFAC461}" type="slidenum">
              <a:rPr lang="ja-JP" altLang="en-US" smtClean="0"/>
              <a:pPr/>
              <a:t>5</a:t>
            </a:fld>
            <a:endParaRPr lang="ja-JP" altLang="en-US" dirty="0"/>
          </a:p>
        </p:txBody>
      </p:sp>
      <p:pic>
        <p:nvPicPr>
          <p:cNvPr id="2" name="図 1">
            <a:extLst>
              <a:ext uri="{FF2B5EF4-FFF2-40B4-BE49-F238E27FC236}">
                <a16:creationId xmlns:a16="http://schemas.microsoft.com/office/drawing/2014/main" id="{C46D229A-8F62-4F55-9A1B-AD562DD925EA}"/>
              </a:ext>
            </a:extLst>
          </p:cNvPr>
          <p:cNvPicPr>
            <a:picLocks noChangeAspect="1"/>
          </p:cNvPicPr>
          <p:nvPr/>
        </p:nvPicPr>
        <p:blipFill>
          <a:blip r:embed="rId3"/>
          <a:stretch>
            <a:fillRect/>
          </a:stretch>
        </p:blipFill>
        <p:spPr>
          <a:xfrm>
            <a:off x="776917" y="3510172"/>
            <a:ext cx="3929775" cy="3114325"/>
          </a:xfrm>
          <a:prstGeom prst="rect">
            <a:avLst/>
          </a:prstGeom>
        </p:spPr>
      </p:pic>
      <p:pic>
        <p:nvPicPr>
          <p:cNvPr id="6" name="図 5">
            <a:extLst>
              <a:ext uri="{FF2B5EF4-FFF2-40B4-BE49-F238E27FC236}">
                <a16:creationId xmlns:a16="http://schemas.microsoft.com/office/drawing/2014/main" id="{C54A0507-493F-4ADD-9ABB-41228068F1CD}"/>
              </a:ext>
            </a:extLst>
          </p:cNvPr>
          <p:cNvPicPr>
            <a:picLocks noChangeAspect="1"/>
          </p:cNvPicPr>
          <p:nvPr/>
        </p:nvPicPr>
        <p:blipFill>
          <a:blip r:embed="rId4"/>
          <a:stretch>
            <a:fillRect/>
          </a:stretch>
        </p:blipFill>
        <p:spPr>
          <a:xfrm>
            <a:off x="4915225" y="3490344"/>
            <a:ext cx="3600125" cy="2854075"/>
          </a:xfrm>
          <a:prstGeom prst="rect">
            <a:avLst/>
          </a:prstGeom>
        </p:spPr>
      </p:pic>
    </p:spTree>
    <p:extLst>
      <p:ext uri="{BB962C8B-B14F-4D97-AF65-F5344CB8AC3E}">
        <p14:creationId xmlns:p14="http://schemas.microsoft.com/office/powerpoint/2010/main" val="467452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BC3174-4878-4219-B3E1-A37D4CF8C7AB}"/>
              </a:ext>
            </a:extLst>
          </p:cNvPr>
          <p:cNvPicPr>
            <a:picLocks noChangeAspect="1"/>
          </p:cNvPicPr>
          <p:nvPr/>
        </p:nvPicPr>
        <p:blipFill>
          <a:blip r:embed="rId3"/>
          <a:stretch>
            <a:fillRect/>
          </a:stretch>
        </p:blipFill>
        <p:spPr>
          <a:xfrm>
            <a:off x="0" y="677972"/>
            <a:ext cx="9144000" cy="5440680"/>
          </a:xfrm>
          <a:prstGeom prst="rect">
            <a:avLst/>
          </a:prstGeom>
        </p:spPr>
      </p:pic>
      <p:sp>
        <p:nvSpPr>
          <p:cNvPr id="7" name="テキスト ボックス 6">
            <a:extLst>
              <a:ext uri="{FF2B5EF4-FFF2-40B4-BE49-F238E27FC236}">
                <a16:creationId xmlns:a16="http://schemas.microsoft.com/office/drawing/2014/main" id="{F71EE5FE-FC0B-48E2-9F52-6341475B90B2}"/>
              </a:ext>
            </a:extLst>
          </p:cNvPr>
          <p:cNvSpPr txBox="1"/>
          <p:nvPr/>
        </p:nvSpPr>
        <p:spPr>
          <a:xfrm>
            <a:off x="3669174" y="1432736"/>
            <a:ext cx="1805650"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せんげんしょ</a:t>
            </a:r>
          </a:p>
        </p:txBody>
      </p:sp>
      <p:sp>
        <p:nvSpPr>
          <p:cNvPr id="10" name="テキスト ボックス 9">
            <a:extLst>
              <a:ext uri="{FF2B5EF4-FFF2-40B4-BE49-F238E27FC236}">
                <a16:creationId xmlns:a16="http://schemas.microsoft.com/office/drawing/2014/main" id="{213254B9-4604-4576-B3A8-0F3226556FEB}"/>
              </a:ext>
            </a:extLst>
          </p:cNvPr>
          <p:cNvSpPr txBox="1"/>
          <p:nvPr/>
        </p:nvSpPr>
        <p:spPr>
          <a:xfrm>
            <a:off x="443753" y="1194227"/>
            <a:ext cx="8841709" cy="4924425"/>
          </a:xfrm>
          <a:prstGeom prst="rect">
            <a:avLst/>
          </a:prstGeom>
          <a:noFill/>
        </p:spPr>
        <p:txBody>
          <a:bodyPr wrap="square" rtlCol="0">
            <a:spAutoFit/>
          </a:bodyPr>
          <a:lstStyle/>
          <a:p>
            <a:r>
              <a:rPr lang="ja-JP" altLang="en-US" sz="3600" b="1" dirty="0">
                <a:solidFill>
                  <a:schemeClr val="tx1">
                    <a:lumMod val="50000"/>
                    <a:lumOff val="50000"/>
                  </a:schemeClr>
                </a:solidFill>
                <a:latin typeface="メイリオ" panose="020B0604030504040204" pitchFamily="50" charset="-128"/>
                <a:ea typeface="メイリオ" panose="020B0604030504040204" pitchFamily="50" charset="-128"/>
              </a:rPr>
              <a:t>               </a:t>
            </a:r>
            <a:endParaRPr lang="en-US" altLang="ja-JP" sz="36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3600" b="1" dirty="0">
                <a:solidFill>
                  <a:schemeClr val="tx1">
                    <a:lumMod val="50000"/>
                    <a:lumOff val="50000"/>
                  </a:schemeClr>
                </a:solidFill>
                <a:latin typeface="メイリオ" panose="020B0604030504040204" pitchFamily="50" charset="-128"/>
                <a:ea typeface="メイリオ" panose="020B0604030504040204" pitchFamily="50" charset="-128"/>
              </a:rPr>
              <a:t>　　　　　　　</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 </a:t>
            </a:r>
            <a:r>
              <a:rPr lang="ja-JP" altLang="en-US" sz="3600" b="1" dirty="0" smtClean="0">
                <a:latin typeface="メイリオ" panose="020B0604030504040204" pitchFamily="50" charset="-128"/>
                <a:ea typeface="メイリオ" panose="020B0604030504040204" pitchFamily="50" charset="-128"/>
              </a:rPr>
              <a:t>宣言書</a:t>
            </a:r>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u="sng" dirty="0">
                <a:latin typeface="メイリオ" panose="020B0604030504040204" pitchFamily="50" charset="-128"/>
                <a:ea typeface="メイリオ" panose="020B0604030504040204" pitchFamily="50" charset="-128"/>
              </a:rPr>
              <a:t>（自分の名前）</a:t>
            </a:r>
            <a:r>
              <a:rPr lang="ja-JP" altLang="en-US" sz="3200" b="1" dirty="0">
                <a:latin typeface="メイリオ" panose="020B0604030504040204" pitchFamily="50" charset="-128"/>
                <a:ea typeface="メイリオ" panose="020B0604030504040204" pitchFamily="50" charset="-128"/>
              </a:rPr>
              <a:t>は、</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１．二酸化炭素をなるべく出さないよう、</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ja-JP" altLang="en-US" sz="3000" b="1" u="sng" dirty="0">
                <a:latin typeface="メイリオ" panose="020B0604030504040204" pitchFamily="50" charset="-128"/>
                <a:ea typeface="メイリオ" panose="020B0604030504040204" pitchFamily="50" charset="-128"/>
              </a:rPr>
              <a:t>　　　　　　　　　</a:t>
            </a:r>
            <a:r>
              <a:rPr lang="ja-JP" altLang="en-US" sz="3000" b="1" dirty="0">
                <a:latin typeface="メイリオ" panose="020B0604030504040204" pitchFamily="50" charset="-128"/>
                <a:ea typeface="メイリオ" panose="020B0604030504040204" pitchFamily="50" charset="-128"/>
              </a:rPr>
              <a:t>をします</a:t>
            </a:r>
            <a:r>
              <a:rPr lang="en-US" altLang="ja-JP" sz="3000" b="1" dirty="0">
                <a:latin typeface="メイリオ" panose="020B0604030504040204" pitchFamily="50" charset="-128"/>
                <a:ea typeface="メイリオ" panose="020B0604030504040204" pitchFamily="50" charset="-128"/>
              </a:rPr>
              <a:t>/</a:t>
            </a:r>
            <a:r>
              <a:rPr lang="ja-JP" altLang="en-US" sz="3000" b="1" dirty="0">
                <a:latin typeface="メイリオ" panose="020B0604030504040204" pitchFamily="50" charset="-128"/>
                <a:ea typeface="メイリオ" panose="020B0604030504040204" pitchFamily="50" charset="-128"/>
              </a:rPr>
              <a:t>しません！</a:t>
            </a:r>
            <a:endParaRPr lang="en-US" altLang="ja-JP" sz="30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２．それでも出てくる影響に備えるために</a:t>
            </a:r>
            <a:r>
              <a:rPr lang="ja-JP" altLang="en-US" sz="3200" b="1" u="sng" dirty="0">
                <a:latin typeface="メイリオ" panose="020B0604030504040204" pitchFamily="50" charset="-128"/>
                <a:ea typeface="メイリオ" panose="020B0604030504040204" pitchFamily="50" charset="-128"/>
              </a:rPr>
              <a:t>　　　　　　　　</a:t>
            </a:r>
            <a:endParaRPr lang="en-US" altLang="ja-JP" sz="3200" b="1" u="sng"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ja-JP" altLang="en-US" sz="3200" b="1" u="sng"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をします</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しません！</a:t>
            </a:r>
            <a:endParaRPr lang="en-US" altLang="ja-JP" sz="32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a:t>
            </a:r>
            <a:endParaRPr lang="ja-JP" altLang="en-US" sz="4500" b="1"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3D6EFDF7-07E7-4A68-A3AD-AB25D4EE7ECA}"/>
              </a:ext>
            </a:extLst>
          </p:cNvPr>
          <p:cNvSpPr>
            <a:spLocks noGrp="1"/>
          </p:cNvSpPr>
          <p:nvPr>
            <p:ph type="sldNum" sz="quarter" idx="12"/>
          </p:nvPr>
        </p:nvSpPr>
        <p:spPr/>
        <p:txBody>
          <a:bodyPr/>
          <a:lstStyle/>
          <a:p>
            <a:fld id="{2559E306-2ECC-45F4-9E94-B54F3BFAC461}" type="slidenum">
              <a:rPr lang="ja-JP" altLang="en-US" smtClean="0"/>
              <a:pPr/>
              <a:t>50</a:t>
            </a:fld>
            <a:endParaRPr lang="ja-JP" altLang="en-US" dirty="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585" y="1194227"/>
            <a:ext cx="1702290" cy="1702290"/>
          </a:xfrm>
          <a:prstGeom prst="rect">
            <a:avLst/>
          </a:prstGeom>
        </p:spPr>
      </p:pic>
    </p:spTree>
    <p:extLst>
      <p:ext uri="{BB962C8B-B14F-4D97-AF65-F5344CB8AC3E}">
        <p14:creationId xmlns:p14="http://schemas.microsoft.com/office/powerpoint/2010/main" val="1891394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3881555"/>
            <a:ext cx="9143998" cy="2400657"/>
            <a:chOff x="2" y="3974040"/>
            <a:chExt cx="9143998" cy="2400657"/>
          </a:xfrm>
        </p:grpSpPr>
        <p:sp>
          <p:nvSpPr>
            <p:cNvPr id="10" name="テキスト ボックス 9">
              <a:extLst>
                <a:ext uri="{FF2B5EF4-FFF2-40B4-BE49-F238E27FC236}">
                  <a16:creationId xmlns:a16="http://schemas.microsoft.com/office/drawing/2014/main" id="{BB75035F-D255-4947-8C68-08F17C72D9B2}"/>
                </a:ext>
              </a:extLst>
            </p:cNvPr>
            <p:cNvSpPr txBox="1"/>
            <p:nvPr/>
          </p:nvSpPr>
          <p:spPr>
            <a:xfrm>
              <a:off x="2" y="3974040"/>
              <a:ext cx="9143998" cy="2400657"/>
            </a:xfrm>
            <a:prstGeom prst="rect">
              <a:avLst/>
            </a:prstGeom>
            <a:noFill/>
          </p:spPr>
          <p:txBody>
            <a:bodyPr wrap="square" rtlCol="0">
              <a:spAutoFit/>
            </a:bodyPr>
            <a:lstStyle/>
            <a:p>
              <a:pPr>
                <a:lnSpc>
                  <a:spcPct val="150000"/>
                </a:lnSpc>
              </a:pP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大切なこと</a:t>
              </a:r>
              <a:r>
                <a:rPr lang="en-US" altLang="ja-JP" sz="4000" b="1" dirty="0">
                  <a:latin typeface="メイリオ" panose="020B0604030504040204" pitchFamily="50" charset="-128"/>
                  <a:ea typeface="メイリオ" panose="020B0604030504040204" pitchFamily="50" charset="-128"/>
                </a:rPr>
                <a:t>】</a:t>
              </a:r>
              <a:endParaRPr lang="en-US" altLang="ja-JP" sz="4000" b="1" dirty="0">
                <a:solidFill>
                  <a:srgbClr val="00B0F0"/>
                </a:solidFill>
                <a:latin typeface="メイリオ" panose="020B0604030504040204" pitchFamily="50" charset="-128"/>
                <a:ea typeface="メイリオ" panose="020B0604030504040204" pitchFamily="50" charset="-128"/>
              </a:endParaRPr>
            </a:p>
            <a:p>
              <a:pPr>
                <a:lnSpc>
                  <a:spcPct val="150000"/>
                </a:lnSpc>
              </a:pPr>
              <a:r>
                <a:rPr lang="ja-JP" altLang="en-US" sz="2800" b="1" dirty="0">
                  <a:solidFill>
                    <a:srgbClr val="00B0F0"/>
                  </a:solidFill>
                  <a:latin typeface="メイリオ" panose="020B0604030504040204" pitchFamily="50" charset="-128"/>
                  <a:ea typeface="メイリオ" panose="020B0604030504040204" pitchFamily="50" charset="-128"/>
                </a:rPr>
                <a:t>① 二酸化炭素をなるべく出さないようにしよう！</a:t>
              </a:r>
              <a:endParaRPr lang="en-US" altLang="ja-JP" sz="2800" b="1" dirty="0">
                <a:solidFill>
                  <a:srgbClr val="00B0F0"/>
                </a:solidFill>
                <a:latin typeface="メイリオ" panose="020B0604030504040204" pitchFamily="50" charset="-128"/>
                <a:ea typeface="メイリオ" panose="020B0604030504040204" pitchFamily="50" charset="-128"/>
              </a:endParaRPr>
            </a:p>
            <a:p>
              <a:r>
                <a:rPr lang="en-US" altLang="ja-JP" sz="2000" b="1" dirty="0">
                  <a:solidFill>
                    <a:srgbClr val="00B0F0"/>
                  </a:solidFill>
                  <a:latin typeface="メイリオ" panose="020B0604030504040204" pitchFamily="50" charset="-128"/>
                  <a:ea typeface="メイリオ" panose="020B0604030504040204" pitchFamily="50" charset="-128"/>
                </a:rPr>
                <a:t>	</a:t>
              </a:r>
              <a:endParaRPr lang="en-US" altLang="ja-JP" sz="900" b="1" dirty="0">
                <a:solidFill>
                  <a:srgbClr val="00B0F0"/>
                </a:solidFill>
                <a:latin typeface="HG創英角ﾎﾟｯﾌﾟ体" panose="040B0A09000000000000" pitchFamily="49" charset="-128"/>
                <a:ea typeface="HG創英角ﾎﾟｯﾌﾟ体" panose="040B0A09000000000000" pitchFamily="49" charset="-128"/>
              </a:endParaRPr>
            </a:p>
            <a:p>
              <a:r>
                <a:rPr lang="ja-JP" altLang="en-US" sz="2800" b="1" dirty="0">
                  <a:solidFill>
                    <a:srgbClr val="00B0F0"/>
                  </a:solidFill>
                  <a:latin typeface="メイリオ" panose="020B0604030504040204" pitchFamily="50" charset="-128"/>
                  <a:ea typeface="メイリオ" panose="020B0604030504040204" pitchFamily="50" charset="-128"/>
                </a:rPr>
                <a:t>② それでも出てくる気候変動の影響にそなえよう！</a:t>
              </a:r>
              <a:endParaRPr lang="en-US" altLang="ja-JP" sz="2800" b="1" dirty="0">
                <a:solidFill>
                  <a:srgbClr val="00B0F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D30157B-A343-4931-8378-3F41FEEC27AA}"/>
                </a:ext>
              </a:extLst>
            </p:cNvPr>
            <p:cNvSpPr txBox="1"/>
            <p:nvPr/>
          </p:nvSpPr>
          <p:spPr>
            <a:xfrm>
              <a:off x="4890410" y="5593444"/>
              <a:ext cx="1805650" cy="369332"/>
            </a:xfrm>
            <a:prstGeom prst="rect">
              <a:avLst/>
            </a:prstGeom>
            <a:noFill/>
          </p:spPr>
          <p:txBody>
            <a:bodyPr wrap="square" rtlCol="0">
              <a:spAutoFit/>
            </a:bodyPr>
            <a:lstStyle/>
            <a:p>
              <a:r>
                <a:rPr lang="ja-JP" altLang="en-US" dirty="0">
                  <a:solidFill>
                    <a:srgbClr val="00B0F0"/>
                  </a:solidFill>
                  <a:latin typeface="メイリオ" panose="020B0604030504040204" pitchFamily="50" charset="-128"/>
                  <a:ea typeface="メイリオ" panose="020B0604030504040204" pitchFamily="50" charset="-128"/>
                </a:rPr>
                <a:t>えいきょう</a:t>
              </a:r>
            </a:p>
          </p:txBody>
        </p:sp>
        <p:sp>
          <p:nvSpPr>
            <p:cNvPr id="17" name="テキスト ボックス 16">
              <a:extLst>
                <a:ext uri="{FF2B5EF4-FFF2-40B4-BE49-F238E27FC236}">
                  <a16:creationId xmlns:a16="http://schemas.microsoft.com/office/drawing/2014/main" id="{336E7A46-BFE6-4EE3-90F8-AC62BE3DD466}"/>
                </a:ext>
              </a:extLst>
            </p:cNvPr>
            <p:cNvSpPr txBox="1"/>
            <p:nvPr/>
          </p:nvSpPr>
          <p:spPr>
            <a:xfrm>
              <a:off x="449037" y="4823796"/>
              <a:ext cx="1805650" cy="369332"/>
            </a:xfrm>
            <a:prstGeom prst="rect">
              <a:avLst/>
            </a:prstGeom>
            <a:noFill/>
          </p:spPr>
          <p:txBody>
            <a:bodyPr wrap="square" rtlCol="0">
              <a:spAutoFit/>
            </a:bodyPr>
            <a:lstStyle/>
            <a:p>
              <a:r>
                <a:rPr lang="ja-JP" altLang="en-US" dirty="0">
                  <a:solidFill>
                    <a:srgbClr val="00B0F0"/>
                  </a:solidFill>
                  <a:latin typeface="メイリオ" panose="020B0604030504040204" pitchFamily="50" charset="-128"/>
                  <a:ea typeface="メイリオ" panose="020B0604030504040204" pitchFamily="50" charset="-128"/>
                </a:rPr>
                <a:t>にさんかたんそ</a:t>
              </a:r>
            </a:p>
          </p:txBody>
        </p:sp>
        <p:sp>
          <p:nvSpPr>
            <p:cNvPr id="18" name="テキスト ボックス 17">
              <a:extLst>
                <a:ext uri="{FF2B5EF4-FFF2-40B4-BE49-F238E27FC236}">
                  <a16:creationId xmlns:a16="http://schemas.microsoft.com/office/drawing/2014/main" id="{757FCFBD-74E4-41D6-A1F6-812F487DC36B}"/>
                </a:ext>
              </a:extLst>
            </p:cNvPr>
            <p:cNvSpPr txBox="1"/>
            <p:nvPr/>
          </p:nvSpPr>
          <p:spPr>
            <a:xfrm>
              <a:off x="3071805" y="5619570"/>
              <a:ext cx="1805650" cy="369332"/>
            </a:xfrm>
            <a:prstGeom prst="rect">
              <a:avLst/>
            </a:prstGeom>
            <a:noFill/>
          </p:spPr>
          <p:txBody>
            <a:bodyPr wrap="square" rtlCol="0">
              <a:spAutoFit/>
            </a:bodyPr>
            <a:lstStyle/>
            <a:p>
              <a:r>
                <a:rPr lang="ja-JP" altLang="en-US" dirty="0">
                  <a:solidFill>
                    <a:srgbClr val="00B0F0"/>
                  </a:solidFill>
                  <a:latin typeface="メイリオ" panose="020B0604030504040204" pitchFamily="50" charset="-128"/>
                  <a:ea typeface="メイリオ" panose="020B0604030504040204" pitchFamily="50" charset="-128"/>
                </a:rPr>
                <a:t>きこうへんどう</a:t>
              </a:r>
            </a:p>
          </p:txBody>
        </p:sp>
      </p:grpSp>
      <p:sp>
        <p:nvSpPr>
          <p:cNvPr id="3" name="スライド番号プレースホルダー 2">
            <a:extLst>
              <a:ext uri="{FF2B5EF4-FFF2-40B4-BE49-F238E27FC236}">
                <a16:creationId xmlns:a16="http://schemas.microsoft.com/office/drawing/2014/main" id="{07F1CEAD-D730-4EFF-B922-5DE71A7FF2E7}"/>
              </a:ext>
            </a:extLst>
          </p:cNvPr>
          <p:cNvSpPr>
            <a:spLocks noGrp="1"/>
          </p:cNvSpPr>
          <p:nvPr>
            <p:ph type="sldNum" sz="quarter" idx="12"/>
          </p:nvPr>
        </p:nvSpPr>
        <p:spPr/>
        <p:txBody>
          <a:bodyPr/>
          <a:lstStyle/>
          <a:p>
            <a:fld id="{2559E306-2ECC-45F4-9E94-B54F3BFAC461}" type="slidenum">
              <a:rPr lang="ja-JP" altLang="en-US" smtClean="0"/>
              <a:pPr/>
              <a:t>51</a:t>
            </a:fld>
            <a:endParaRPr lang="ja-JP" altLang="en-US" dirty="0"/>
          </a:p>
        </p:txBody>
      </p:sp>
      <p:sp>
        <p:nvSpPr>
          <p:cNvPr id="6" name="テキスト ボックス 5">
            <a:extLst>
              <a:ext uri="{FF2B5EF4-FFF2-40B4-BE49-F238E27FC236}">
                <a16:creationId xmlns:a16="http://schemas.microsoft.com/office/drawing/2014/main" id="{BB75035F-D255-4947-8C68-08F17C72D9B2}"/>
              </a:ext>
            </a:extLst>
          </p:cNvPr>
          <p:cNvSpPr txBox="1"/>
          <p:nvPr/>
        </p:nvSpPr>
        <p:spPr>
          <a:xfrm>
            <a:off x="0" y="403066"/>
            <a:ext cx="9326880" cy="3479799"/>
          </a:xfrm>
          <a:prstGeom prst="rect">
            <a:avLst/>
          </a:prstGeom>
          <a:noFill/>
        </p:spPr>
        <p:txBody>
          <a:bodyPr wrap="square" rtlCol="0">
            <a:spAutoFit/>
          </a:bodyPr>
          <a:lstStyle/>
          <a:p>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今おきていること</a:t>
            </a:r>
            <a:r>
              <a:rPr lang="en-US" altLang="ja-JP" sz="3600" b="1" dirty="0">
                <a:latin typeface="メイリオ" panose="020B0604030504040204" pitchFamily="50" charset="-128"/>
                <a:ea typeface="メイリオ" panose="020B0604030504040204" pitchFamily="50" charset="-128"/>
              </a:rPr>
              <a:t>】</a:t>
            </a:r>
            <a:endParaRPr lang="en-US" altLang="ja-JP" sz="3600" b="1" dirty="0">
              <a:solidFill>
                <a:srgbClr val="00B0F0"/>
              </a:solidFill>
              <a:latin typeface="メイリオ" panose="020B0604030504040204" pitchFamily="50" charset="-128"/>
              <a:ea typeface="メイリオ" panose="020B0604030504040204" pitchFamily="50" charset="-128"/>
            </a:endParaRPr>
          </a:p>
          <a:p>
            <a:pPr>
              <a:lnSpc>
                <a:spcPts val="4500"/>
              </a:lnSpc>
              <a:spcBef>
                <a:spcPts val="20"/>
              </a:spcBef>
            </a:pPr>
            <a:r>
              <a:rPr lang="ja-JP" altLang="en-US" sz="2400" b="1" dirty="0">
                <a:solidFill>
                  <a:schemeClr val="accent5">
                    <a:lumMod val="75000"/>
                  </a:schemeClr>
                </a:solidFill>
                <a:latin typeface="メイリオ" panose="020B0604030504040204" pitchFamily="50" charset="-128"/>
                <a:ea typeface="メイリオ" panose="020B0604030504040204" pitchFamily="50" charset="-128"/>
              </a:rPr>
              <a:t>★ 気温が上がる、雨のふり方が変わるなど、</a:t>
            </a:r>
            <a:endParaRPr lang="en-US" altLang="ja-JP" sz="2400" b="1" dirty="0">
              <a:solidFill>
                <a:schemeClr val="accent5">
                  <a:lumMod val="75000"/>
                </a:schemeClr>
              </a:solidFill>
              <a:latin typeface="メイリオ" panose="020B0604030504040204" pitchFamily="50" charset="-128"/>
              <a:ea typeface="メイリオ" panose="020B0604030504040204" pitchFamily="50" charset="-128"/>
            </a:endParaRPr>
          </a:p>
          <a:p>
            <a:pPr indent="352425">
              <a:lnSpc>
                <a:spcPts val="4500"/>
              </a:lnSpc>
              <a:spcBef>
                <a:spcPts val="20"/>
              </a:spcBef>
            </a:pPr>
            <a:r>
              <a:rPr lang="ja-JP" altLang="en-US" sz="2400" b="1" dirty="0">
                <a:solidFill>
                  <a:schemeClr val="accent5">
                    <a:lumMod val="75000"/>
                  </a:schemeClr>
                </a:solidFill>
                <a:latin typeface="メイリオ" panose="020B0604030504040204" pitchFamily="50" charset="-128"/>
                <a:ea typeface="メイリオ" panose="020B0604030504040204" pitchFamily="50" charset="-128"/>
              </a:rPr>
              <a:t>気候変動が起きている！</a:t>
            </a:r>
            <a:endParaRPr lang="en-US" altLang="ja-JP" sz="2400" b="1" dirty="0">
              <a:solidFill>
                <a:schemeClr val="accent5">
                  <a:lumMod val="75000"/>
                </a:schemeClr>
              </a:solidFill>
              <a:latin typeface="メイリオ" panose="020B0604030504040204" pitchFamily="50" charset="-128"/>
              <a:ea typeface="メイリオ" panose="020B0604030504040204" pitchFamily="50" charset="-128"/>
            </a:endParaRPr>
          </a:p>
          <a:p>
            <a:pPr>
              <a:lnSpc>
                <a:spcPts val="4500"/>
              </a:lnSpc>
            </a:pPr>
            <a:r>
              <a:rPr lang="ja-JP" altLang="en-US" sz="2400" b="1" dirty="0">
                <a:solidFill>
                  <a:schemeClr val="accent5">
                    <a:lumMod val="75000"/>
                  </a:schemeClr>
                </a:solidFill>
                <a:latin typeface="メイリオ" panose="020B0604030504040204" pitchFamily="50" charset="-128"/>
                <a:ea typeface="メイリオ" panose="020B0604030504040204" pitchFamily="50" charset="-128"/>
              </a:rPr>
              <a:t>★ 私たちの生活に、気候変動が影響しはじめている！</a:t>
            </a:r>
            <a:endParaRPr lang="en-US" altLang="ja-JP" sz="2400" b="1" dirty="0">
              <a:solidFill>
                <a:schemeClr val="accent5">
                  <a:lumMod val="75000"/>
                </a:schemeClr>
              </a:solidFill>
              <a:latin typeface="メイリオ" panose="020B0604030504040204" pitchFamily="50" charset="-128"/>
              <a:ea typeface="メイリオ" panose="020B0604030504040204" pitchFamily="50" charset="-128"/>
            </a:endParaRPr>
          </a:p>
          <a:p>
            <a:pPr>
              <a:lnSpc>
                <a:spcPts val="4500"/>
              </a:lnSpc>
            </a:pPr>
            <a:r>
              <a:rPr lang="ja-JP" altLang="en-US" sz="2400" b="1" dirty="0">
                <a:solidFill>
                  <a:schemeClr val="accent5">
                    <a:lumMod val="75000"/>
                  </a:schemeClr>
                </a:solidFill>
                <a:latin typeface="メイリオ" panose="020B0604030504040204" pitchFamily="50" charset="-128"/>
                <a:ea typeface="メイリオ" panose="020B0604030504040204" pitchFamily="50" charset="-128"/>
              </a:rPr>
              <a:t>★ 地球温暖化が進むと、気候変動はもっと強くなり</a:t>
            </a:r>
            <a:endParaRPr lang="en-US" altLang="ja-JP" sz="2400" b="1" dirty="0">
              <a:solidFill>
                <a:schemeClr val="accent5">
                  <a:lumMod val="75000"/>
                </a:schemeClr>
              </a:solidFill>
              <a:latin typeface="メイリオ" panose="020B0604030504040204" pitchFamily="50" charset="-128"/>
              <a:ea typeface="メイリオ" panose="020B0604030504040204" pitchFamily="50" charset="-128"/>
            </a:endParaRPr>
          </a:p>
          <a:p>
            <a:pPr>
              <a:lnSpc>
                <a:spcPts val="4500"/>
              </a:lnSpc>
            </a:pPr>
            <a:r>
              <a:rPr lang="ja-JP" altLang="en-US" sz="2400" b="1" dirty="0">
                <a:solidFill>
                  <a:schemeClr val="accent5">
                    <a:lumMod val="75000"/>
                  </a:schemeClr>
                </a:solidFill>
                <a:latin typeface="メイリオ" panose="020B0604030504040204" pitchFamily="50" charset="-128"/>
                <a:ea typeface="メイリオ" panose="020B0604030504040204" pitchFamily="50" charset="-128"/>
              </a:rPr>
              <a:t>　生活への影響がより大きくなるかもしれない！</a:t>
            </a:r>
            <a:endParaRPr lang="en-US" altLang="ja-JP" sz="3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009" y="150430"/>
            <a:ext cx="684750" cy="900987"/>
          </a:xfrm>
          <a:prstGeom prst="rect">
            <a:avLst/>
          </a:prstGeom>
        </p:spPr>
      </p:pic>
      <p:sp>
        <p:nvSpPr>
          <p:cNvPr id="8" name="テキスト ボックス 7"/>
          <p:cNvSpPr txBox="1"/>
          <p:nvPr/>
        </p:nvSpPr>
        <p:spPr>
          <a:xfrm>
            <a:off x="4188566" y="2045440"/>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えいきょう</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341122" y="3211816"/>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えいきょう</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13" y="3876177"/>
            <a:ext cx="684750" cy="900987"/>
          </a:xfrm>
          <a:prstGeom prst="rect">
            <a:avLst/>
          </a:prstGeom>
        </p:spPr>
      </p:pic>
      <p:sp>
        <p:nvSpPr>
          <p:cNvPr id="14" name="テキスト ボックス 13">
            <a:extLst>
              <a:ext uri="{FF2B5EF4-FFF2-40B4-BE49-F238E27FC236}">
                <a16:creationId xmlns:a16="http://schemas.microsoft.com/office/drawing/2014/main" id="{3D6A3300-DE3D-4CA2-AA67-A90038013B2A}"/>
              </a:ext>
            </a:extLst>
          </p:cNvPr>
          <p:cNvSpPr txBox="1"/>
          <p:nvPr/>
        </p:nvSpPr>
        <p:spPr>
          <a:xfrm>
            <a:off x="2636522" y="2039671"/>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きこうへんどう</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DAE83A9-3B7F-49EB-8C31-B015E7FB514C}"/>
              </a:ext>
            </a:extLst>
          </p:cNvPr>
          <p:cNvSpPr txBox="1"/>
          <p:nvPr/>
        </p:nvSpPr>
        <p:spPr>
          <a:xfrm>
            <a:off x="230771" y="2596752"/>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ちきゅうおんだんか</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3A3B3A5-C1DE-49D9-8D84-74E0147EF116}"/>
              </a:ext>
            </a:extLst>
          </p:cNvPr>
          <p:cNvSpPr txBox="1"/>
          <p:nvPr/>
        </p:nvSpPr>
        <p:spPr>
          <a:xfrm>
            <a:off x="314016" y="1482590"/>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きこうへんどう</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E6C533F-6742-46A8-931C-110EA076C4F7}"/>
              </a:ext>
            </a:extLst>
          </p:cNvPr>
          <p:cNvSpPr txBox="1"/>
          <p:nvPr/>
        </p:nvSpPr>
        <p:spPr>
          <a:xfrm>
            <a:off x="3328851" y="2638641"/>
            <a:ext cx="2590800" cy="338554"/>
          </a:xfrm>
          <a:prstGeom prst="rect">
            <a:avLst/>
          </a:prstGeom>
          <a:noFill/>
        </p:spPr>
        <p:txBody>
          <a:bodyPr wrap="square" rtlCol="0">
            <a:spAutoFi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きこうへんどう</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9636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BAD27FD-9A48-40D9-BBB3-2B40395A3EF5}"/>
              </a:ext>
            </a:extLst>
          </p:cNvPr>
          <p:cNvPicPr>
            <a:picLocks noChangeAspect="1"/>
          </p:cNvPicPr>
          <p:nvPr/>
        </p:nvPicPr>
        <p:blipFill>
          <a:blip r:embed="rId3"/>
          <a:stretch>
            <a:fillRect/>
          </a:stretch>
        </p:blipFill>
        <p:spPr>
          <a:xfrm>
            <a:off x="4741817" y="4005370"/>
            <a:ext cx="2845756" cy="2852630"/>
          </a:xfrm>
          <a:prstGeom prst="rect">
            <a:avLst/>
          </a:prstGeom>
        </p:spPr>
      </p:pic>
      <p:sp>
        <p:nvSpPr>
          <p:cNvPr id="5" name="テキスト ボックス 4">
            <a:extLst>
              <a:ext uri="{FF2B5EF4-FFF2-40B4-BE49-F238E27FC236}">
                <a16:creationId xmlns:a16="http://schemas.microsoft.com/office/drawing/2014/main" id="{CDF72B0E-469F-4CC3-965C-1984C058E445}"/>
              </a:ext>
            </a:extLst>
          </p:cNvPr>
          <p:cNvSpPr txBox="1"/>
          <p:nvPr/>
        </p:nvSpPr>
        <p:spPr>
          <a:xfrm>
            <a:off x="834463" y="740994"/>
            <a:ext cx="7382074" cy="1323439"/>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一緒に勉強してくれて</a:t>
            </a:r>
            <a:endParaRPr lang="en-US" altLang="ja-JP" sz="4000" b="1" dirty="0">
              <a:latin typeface="メイリオ" panose="020B0604030504040204" pitchFamily="50" charset="-128"/>
              <a:ea typeface="メイリオ" panose="020B0604030504040204" pitchFamily="50" charset="-128"/>
            </a:endParaRPr>
          </a:p>
          <a:p>
            <a:pPr indent="3852863"/>
            <a:r>
              <a:rPr lang="ja-JP" altLang="en-US" sz="4000" b="1" dirty="0">
                <a:latin typeface="メイリオ" panose="020B0604030504040204" pitchFamily="50" charset="-128"/>
                <a:ea typeface="メイリオ" panose="020B0604030504040204" pitchFamily="50" charset="-128"/>
              </a:rPr>
              <a:t>ありがとう！</a:t>
            </a:r>
            <a:endParaRPr lang="en-US" altLang="ja-JP" sz="40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6944466-1781-4175-85EB-C7C8D87FACC8}"/>
              </a:ext>
            </a:extLst>
          </p:cNvPr>
          <p:cNvSpPr>
            <a:spLocks noGrp="1"/>
          </p:cNvSpPr>
          <p:nvPr>
            <p:ph type="sldNum" sz="quarter" idx="12"/>
          </p:nvPr>
        </p:nvSpPr>
        <p:spPr/>
        <p:txBody>
          <a:bodyPr/>
          <a:lstStyle/>
          <a:p>
            <a:fld id="{2559E306-2ECC-45F4-9E94-B54F3BFAC461}" type="slidenum">
              <a:rPr lang="ja-JP" altLang="en-US" smtClean="0"/>
              <a:pPr/>
              <a:t>52</a:t>
            </a:fld>
            <a:endParaRPr lang="ja-JP" altLang="en-US" dirty="0"/>
          </a:p>
        </p:txBody>
      </p:sp>
      <p:grpSp>
        <p:nvGrpSpPr>
          <p:cNvPr id="3" name="グループ化 2">
            <a:extLst>
              <a:ext uri="{FF2B5EF4-FFF2-40B4-BE49-F238E27FC236}">
                <a16:creationId xmlns:a16="http://schemas.microsoft.com/office/drawing/2014/main" id="{255991C9-925E-4607-B713-788A0238E518}"/>
              </a:ext>
            </a:extLst>
          </p:cNvPr>
          <p:cNvGrpSpPr/>
          <p:nvPr/>
        </p:nvGrpSpPr>
        <p:grpSpPr>
          <a:xfrm>
            <a:off x="834463" y="2269389"/>
            <a:ext cx="7382074" cy="2185214"/>
            <a:chOff x="834463" y="2269389"/>
            <a:chExt cx="6859425" cy="2185214"/>
          </a:xfrm>
        </p:grpSpPr>
        <p:sp>
          <p:nvSpPr>
            <p:cNvPr id="8" name="テキスト ボックス 7">
              <a:extLst>
                <a:ext uri="{FF2B5EF4-FFF2-40B4-BE49-F238E27FC236}">
                  <a16:creationId xmlns:a16="http://schemas.microsoft.com/office/drawing/2014/main" id="{38569154-1934-4F48-A658-EBA24445EED1}"/>
                </a:ext>
              </a:extLst>
            </p:cNvPr>
            <p:cNvSpPr txBox="1"/>
            <p:nvPr/>
          </p:nvSpPr>
          <p:spPr>
            <a:xfrm>
              <a:off x="1384797" y="3455126"/>
              <a:ext cx="1805650"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せんげんしょ</a:t>
              </a:r>
            </a:p>
          </p:txBody>
        </p:sp>
        <p:sp>
          <p:nvSpPr>
            <p:cNvPr id="6" name="テキスト ボックス 5">
              <a:extLst>
                <a:ext uri="{FF2B5EF4-FFF2-40B4-BE49-F238E27FC236}">
                  <a16:creationId xmlns:a16="http://schemas.microsoft.com/office/drawing/2014/main" id="{B1A3D552-9E4F-4C1B-95FC-190D230E5842}"/>
                </a:ext>
              </a:extLst>
            </p:cNvPr>
            <p:cNvSpPr txBox="1"/>
            <p:nvPr/>
          </p:nvSpPr>
          <p:spPr>
            <a:xfrm>
              <a:off x="834463" y="2269389"/>
              <a:ext cx="6859425" cy="2185214"/>
            </a:xfrm>
            <a:prstGeom prst="rect">
              <a:avLst/>
            </a:prstGeom>
            <a:noFill/>
          </p:spPr>
          <p:txBody>
            <a:bodyPr wrap="square" rtlCol="0">
              <a:spAutoFit/>
            </a:bodyPr>
            <a:lstStyle/>
            <a:p>
              <a:r>
                <a:rPr lang="ja-JP" altLang="en-US" sz="4000" b="1" dirty="0">
                  <a:solidFill>
                    <a:srgbClr val="00B050"/>
                  </a:solidFill>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今日学んだことを</a:t>
              </a:r>
              <a:endParaRPr lang="en-US" altLang="ja-JP" sz="4000" b="1" dirty="0">
                <a:latin typeface="メイリオ" panose="020B0604030504040204" pitchFamily="50" charset="-128"/>
                <a:ea typeface="メイリオ" panose="020B0604030504040204" pitchFamily="50" charset="-128"/>
              </a:endParaRPr>
            </a:p>
            <a:p>
              <a:pPr indent="355600"/>
              <a:r>
                <a:rPr lang="ja-JP" altLang="en-US" sz="4000" b="1" dirty="0">
                  <a:latin typeface="メイリオ" panose="020B0604030504040204" pitchFamily="50" charset="-128"/>
                  <a:ea typeface="メイリオ" panose="020B0604030504040204" pitchFamily="50" charset="-128"/>
                </a:rPr>
                <a:t>おうちの方ともお話してね。</a:t>
              </a:r>
              <a:endParaRPr lang="en-US" altLang="ja-JP" sz="40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r>
                <a:rPr lang="ja-JP" altLang="en-US" sz="4000" b="1" dirty="0">
                  <a:solidFill>
                    <a:srgbClr val="00B050"/>
                  </a:solidFill>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宣言書はおうちに貼ってね。</a:t>
              </a:r>
              <a:endParaRPr lang="en-US" altLang="ja-JP" sz="40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38029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6D390D9-BEF0-420D-8722-582F7B755950}"/>
              </a:ext>
            </a:extLst>
          </p:cNvPr>
          <p:cNvPicPr>
            <a:picLocks noChangeAspect="1"/>
          </p:cNvPicPr>
          <p:nvPr/>
        </p:nvPicPr>
        <p:blipFill>
          <a:blip r:embed="rId3"/>
          <a:stretch>
            <a:fillRect/>
          </a:stretch>
        </p:blipFill>
        <p:spPr>
          <a:xfrm>
            <a:off x="4215274" y="2652989"/>
            <a:ext cx="4754880" cy="3566160"/>
          </a:xfrm>
          <a:prstGeom prst="rect">
            <a:avLst/>
          </a:prstGeom>
        </p:spPr>
      </p:pic>
      <p:sp>
        <p:nvSpPr>
          <p:cNvPr id="3" name="コンテンツ プレースホルダー 3">
            <a:extLst>
              <a:ext uri="{FF2B5EF4-FFF2-40B4-BE49-F238E27FC236}">
                <a16:creationId xmlns:a16="http://schemas.microsoft.com/office/drawing/2014/main" id="{9BC63A02-A38D-4B2C-8728-F6112F981CE3}"/>
              </a:ext>
            </a:extLst>
          </p:cNvPr>
          <p:cNvSpPr txBox="1">
            <a:spLocks/>
          </p:cNvSpPr>
          <p:nvPr/>
        </p:nvSpPr>
        <p:spPr>
          <a:xfrm>
            <a:off x="237303" y="404658"/>
            <a:ext cx="8668696" cy="1675280"/>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lvl="1">
              <a:buClr>
                <a:srgbClr val="00B050"/>
              </a:buClr>
              <a:buFont typeface="Wingdings" panose="05000000000000000000" pitchFamily="2" charset="2"/>
              <a:buChar char="l"/>
            </a:pPr>
            <a:r>
              <a:rPr lang="ja-JP" altLang="en-US" sz="2800" dirty="0"/>
              <a:t>アンケートの答えを見て顔のマグネットを</a:t>
            </a:r>
            <a:endParaRPr lang="en-US" altLang="ja-JP" sz="2800" dirty="0"/>
          </a:p>
          <a:p>
            <a:pPr marL="457200" lvl="1" indent="0">
              <a:buClr>
                <a:srgbClr val="00B050"/>
              </a:buClr>
              <a:buNone/>
            </a:pPr>
            <a:r>
              <a:rPr lang="ja-JP" altLang="en-US" sz="2800" dirty="0"/>
              <a:t>　模造紙にはろう！</a:t>
            </a:r>
          </a:p>
          <a:p>
            <a:pPr lvl="1">
              <a:buClr>
                <a:srgbClr val="00B050"/>
              </a:buClr>
              <a:buFont typeface="Wingdings" panose="05000000000000000000" pitchFamily="2" charset="2"/>
              <a:buChar char="l"/>
            </a:pPr>
            <a:r>
              <a:rPr lang="ja-JP" altLang="en-US" sz="2800" dirty="0"/>
              <a:t>昔と今ではなにがどう変わってきたかな？</a:t>
            </a:r>
            <a:endParaRPr lang="en-US" altLang="ja-JP" sz="2800" dirty="0"/>
          </a:p>
        </p:txBody>
      </p:sp>
      <p:sp>
        <p:nvSpPr>
          <p:cNvPr id="12" name="矢印: 右 11">
            <a:extLst>
              <a:ext uri="{FF2B5EF4-FFF2-40B4-BE49-F238E27FC236}">
                <a16:creationId xmlns:a16="http://schemas.microsoft.com/office/drawing/2014/main" id="{8EA6E5EF-EBC9-4FA5-ACED-933016256276}"/>
              </a:ext>
            </a:extLst>
          </p:cNvPr>
          <p:cNvSpPr/>
          <p:nvPr/>
        </p:nvSpPr>
        <p:spPr>
          <a:xfrm>
            <a:off x="3280807" y="3629931"/>
            <a:ext cx="766842" cy="6486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2E8B3802-3F7A-4AEE-8FC2-8BCFF32FE457}"/>
              </a:ext>
            </a:extLst>
          </p:cNvPr>
          <p:cNvSpPr txBox="1"/>
          <p:nvPr/>
        </p:nvSpPr>
        <p:spPr>
          <a:xfrm>
            <a:off x="6145432" y="2215740"/>
            <a:ext cx="1107996" cy="461665"/>
          </a:xfrm>
          <a:prstGeom prst="rect">
            <a:avLst/>
          </a:prstGeom>
          <a:noFill/>
        </p:spPr>
        <p:txBody>
          <a:bodyPr wrap="non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完成！</a:t>
            </a:r>
          </a:p>
        </p:txBody>
      </p:sp>
      <p:sp>
        <p:nvSpPr>
          <p:cNvPr id="18" name="テキスト ボックス 17">
            <a:extLst>
              <a:ext uri="{FF2B5EF4-FFF2-40B4-BE49-F238E27FC236}">
                <a16:creationId xmlns:a16="http://schemas.microsoft.com/office/drawing/2014/main" id="{2E2CCC81-04BC-4E0F-86DA-B8039B930DEC}"/>
              </a:ext>
            </a:extLst>
          </p:cNvPr>
          <p:cNvSpPr txBox="1"/>
          <p:nvPr/>
        </p:nvSpPr>
        <p:spPr>
          <a:xfrm>
            <a:off x="453166" y="2316385"/>
            <a:ext cx="2839239"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結果まとめボード 例</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FFE57E7-256A-4DA1-9922-8C55AD5F704C}"/>
              </a:ext>
            </a:extLst>
          </p:cNvPr>
          <p:cNvSpPr txBox="1"/>
          <p:nvPr/>
        </p:nvSpPr>
        <p:spPr>
          <a:xfrm>
            <a:off x="715870" y="4541684"/>
            <a:ext cx="2262158"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顔のマグネット</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pic>
        <p:nvPicPr>
          <p:cNvPr id="32" name="Picture 2">
            <a:extLst>
              <a:ext uri="{FF2B5EF4-FFF2-40B4-BE49-F238E27FC236}">
                <a16:creationId xmlns:a16="http://schemas.microsoft.com/office/drawing/2014/main" id="{2AA5921B-4862-4A13-8417-9F637B308C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8995" y="3967599"/>
            <a:ext cx="652973" cy="654120"/>
          </a:xfrm>
          <a:prstGeom prst="ellipse">
            <a:avLst/>
          </a:prstGeom>
          <a:solidFill>
            <a:schemeClr val="bg1"/>
          </a:solidFill>
          <a:ln>
            <a:solidFill>
              <a:schemeClr val="tx1"/>
            </a:solidFill>
          </a:ln>
        </p:spPr>
      </p:pic>
      <p:pic>
        <p:nvPicPr>
          <p:cNvPr id="33" name="Picture 4">
            <a:extLst>
              <a:ext uri="{FF2B5EF4-FFF2-40B4-BE49-F238E27FC236}">
                <a16:creationId xmlns:a16="http://schemas.microsoft.com/office/drawing/2014/main" id="{6BAE89A8-74B0-4CD6-A608-1DEF6A5692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1442" y="4090411"/>
            <a:ext cx="648000" cy="648000"/>
          </a:xfrm>
          <a:prstGeom prst="ellipse">
            <a:avLst/>
          </a:prstGeom>
          <a:solidFill>
            <a:schemeClr val="bg1"/>
          </a:solidFill>
          <a:ln>
            <a:solidFill>
              <a:schemeClr val="tx1"/>
            </a:solidFill>
          </a:ln>
        </p:spPr>
      </p:pic>
      <p:pic>
        <p:nvPicPr>
          <p:cNvPr id="35" name="Picture 2" descr="女性の顔アイコン 6">
            <a:extLst>
              <a:ext uri="{FF2B5EF4-FFF2-40B4-BE49-F238E27FC236}">
                <a16:creationId xmlns:a16="http://schemas.microsoft.com/office/drawing/2014/main" id="{41463E8D-3FA2-4324-827B-0B95E9F1C21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4628" y="5211244"/>
            <a:ext cx="637767" cy="637767"/>
          </a:xfrm>
          <a:prstGeom prst="ellipse">
            <a:avLst/>
          </a:prstGeom>
          <a:solidFill>
            <a:srgbClr val="00B050"/>
          </a:solidFill>
          <a:ln>
            <a:noFill/>
          </a:ln>
        </p:spPr>
      </p:pic>
      <p:pic>
        <p:nvPicPr>
          <p:cNvPr id="36" name="Picture 4" descr="男性の顔アイコン 5">
            <a:extLst>
              <a:ext uri="{FF2B5EF4-FFF2-40B4-BE49-F238E27FC236}">
                <a16:creationId xmlns:a16="http://schemas.microsoft.com/office/drawing/2014/main" id="{54E33E3E-A2AB-42DF-83C2-54A95B52EE5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9007" y="3903470"/>
            <a:ext cx="637767" cy="618966"/>
          </a:xfrm>
          <a:prstGeom prst="ellipse">
            <a:avLst/>
          </a:prstGeom>
          <a:solidFill>
            <a:srgbClr val="00B050"/>
          </a:solidFill>
          <a:ln>
            <a:noFill/>
          </a:ln>
        </p:spPr>
      </p:pic>
      <p:grpSp>
        <p:nvGrpSpPr>
          <p:cNvPr id="40" name="グループ化 39">
            <a:extLst>
              <a:ext uri="{FF2B5EF4-FFF2-40B4-BE49-F238E27FC236}">
                <a16:creationId xmlns:a16="http://schemas.microsoft.com/office/drawing/2014/main" id="{12FD9FD2-376C-4706-A47C-81A949698177}"/>
              </a:ext>
            </a:extLst>
          </p:cNvPr>
          <p:cNvGrpSpPr/>
          <p:nvPr/>
        </p:nvGrpSpPr>
        <p:grpSpPr>
          <a:xfrm>
            <a:off x="7455934" y="4524826"/>
            <a:ext cx="1233213" cy="1246701"/>
            <a:chOff x="1132459" y="5488313"/>
            <a:chExt cx="1233213" cy="1246701"/>
          </a:xfrm>
        </p:grpSpPr>
        <p:pic>
          <p:nvPicPr>
            <p:cNvPr id="41" name="Picture 4">
              <a:extLst>
                <a:ext uri="{FF2B5EF4-FFF2-40B4-BE49-F238E27FC236}">
                  <a16:creationId xmlns:a16="http://schemas.microsoft.com/office/drawing/2014/main" id="{9AF3A869-4678-4070-9C49-A0D016D7D83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29022" y="6097247"/>
              <a:ext cx="636650" cy="637767"/>
            </a:xfrm>
            <a:prstGeom prst="ellipse">
              <a:avLst/>
            </a:prstGeom>
            <a:solidFill>
              <a:srgbClr val="00B0F0"/>
            </a:solidFill>
            <a:ln>
              <a:noFill/>
            </a:ln>
          </p:spPr>
        </p:pic>
        <p:pic>
          <p:nvPicPr>
            <p:cNvPr id="42" name="Picture 14">
              <a:extLst>
                <a:ext uri="{FF2B5EF4-FFF2-40B4-BE49-F238E27FC236}">
                  <a16:creationId xmlns:a16="http://schemas.microsoft.com/office/drawing/2014/main" id="{5C2DDC7B-C218-4CE8-A011-6F58C0009A2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2459" y="5488313"/>
              <a:ext cx="637767" cy="637767"/>
            </a:xfrm>
            <a:prstGeom prst="ellipse">
              <a:avLst/>
            </a:prstGeom>
            <a:solidFill>
              <a:srgbClr val="00B0F0"/>
            </a:solidFill>
            <a:ln>
              <a:noFill/>
            </a:ln>
          </p:spPr>
        </p:pic>
      </p:grpSp>
      <p:sp>
        <p:nvSpPr>
          <p:cNvPr id="43" name="テキスト ボックス 42">
            <a:extLst>
              <a:ext uri="{FF2B5EF4-FFF2-40B4-BE49-F238E27FC236}">
                <a16:creationId xmlns:a16="http://schemas.microsoft.com/office/drawing/2014/main" id="{1CA10678-EA4C-46EA-B6F3-9786EEDCD3EF}"/>
              </a:ext>
            </a:extLst>
          </p:cNvPr>
          <p:cNvSpPr txBox="1"/>
          <p:nvPr/>
        </p:nvSpPr>
        <p:spPr>
          <a:xfrm>
            <a:off x="1113165" y="811094"/>
            <a:ext cx="172058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も  ぞう  し</a:t>
            </a:r>
          </a:p>
        </p:txBody>
      </p:sp>
      <p:pic>
        <p:nvPicPr>
          <p:cNvPr id="50" name="Picture 4">
            <a:extLst>
              <a:ext uri="{FF2B5EF4-FFF2-40B4-BE49-F238E27FC236}">
                <a16:creationId xmlns:a16="http://schemas.microsoft.com/office/drawing/2014/main" id="{BD1F27AE-DF2B-4C2D-A0F6-E135A0E270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57673" y="4553216"/>
            <a:ext cx="636650" cy="637767"/>
          </a:xfrm>
          <a:prstGeom prst="ellipse">
            <a:avLst/>
          </a:prstGeom>
          <a:solidFill>
            <a:srgbClr val="0EBCF2"/>
          </a:solidFill>
          <a:ln>
            <a:noFill/>
          </a:ln>
        </p:spPr>
      </p:pic>
      <p:pic>
        <p:nvPicPr>
          <p:cNvPr id="51" name="Picture 14">
            <a:extLst>
              <a:ext uri="{FF2B5EF4-FFF2-40B4-BE49-F238E27FC236}">
                <a16:creationId xmlns:a16="http://schemas.microsoft.com/office/drawing/2014/main" id="{C34C1DD3-4F8A-48EF-9978-24AC87BF97A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56391" y="5057867"/>
            <a:ext cx="637767" cy="637767"/>
          </a:xfrm>
          <a:prstGeom prst="ellipse">
            <a:avLst/>
          </a:prstGeom>
          <a:solidFill>
            <a:srgbClr val="0EBCF2"/>
          </a:solidFill>
          <a:ln>
            <a:noFill/>
          </a:ln>
        </p:spPr>
      </p:pic>
      <p:pic>
        <p:nvPicPr>
          <p:cNvPr id="53" name="Picture 2" descr="女性の顔アイコン 6">
            <a:extLst>
              <a:ext uri="{FF2B5EF4-FFF2-40B4-BE49-F238E27FC236}">
                <a16:creationId xmlns:a16="http://schemas.microsoft.com/office/drawing/2014/main" id="{B16DE855-5D53-402B-A1A9-BB79D85DEFD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2792" y="3940667"/>
            <a:ext cx="637767" cy="637767"/>
          </a:xfrm>
          <a:prstGeom prst="ellipse">
            <a:avLst/>
          </a:prstGeom>
          <a:solidFill>
            <a:srgbClr val="00B050"/>
          </a:solidFill>
          <a:ln>
            <a:noFill/>
          </a:ln>
        </p:spPr>
      </p:pic>
      <p:pic>
        <p:nvPicPr>
          <p:cNvPr id="54" name="Picture 4" descr="男性の顔アイコン 5">
            <a:extLst>
              <a:ext uri="{FF2B5EF4-FFF2-40B4-BE49-F238E27FC236}">
                <a16:creationId xmlns:a16="http://schemas.microsoft.com/office/drawing/2014/main" id="{19502A60-6A42-4C19-953E-30A4F4ECA4A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35669" y="3958639"/>
            <a:ext cx="637767" cy="618966"/>
          </a:xfrm>
          <a:prstGeom prst="ellipse">
            <a:avLst/>
          </a:prstGeom>
          <a:solidFill>
            <a:srgbClr val="00B050"/>
          </a:solidFill>
          <a:ln>
            <a:noFill/>
          </a:ln>
        </p:spPr>
      </p:pic>
      <p:pic>
        <p:nvPicPr>
          <p:cNvPr id="56" name="Picture 2">
            <a:extLst>
              <a:ext uri="{FF2B5EF4-FFF2-40B4-BE49-F238E27FC236}">
                <a16:creationId xmlns:a16="http://schemas.microsoft.com/office/drawing/2014/main" id="{FA7A611E-2883-492A-B9C8-76F415A00B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6803" y="4758235"/>
            <a:ext cx="652973" cy="654120"/>
          </a:xfrm>
          <a:prstGeom prst="ellipse">
            <a:avLst/>
          </a:prstGeom>
          <a:solidFill>
            <a:schemeClr val="bg1"/>
          </a:solidFill>
          <a:ln>
            <a:solidFill>
              <a:schemeClr val="tx1"/>
            </a:solidFill>
          </a:ln>
        </p:spPr>
      </p:pic>
      <p:pic>
        <p:nvPicPr>
          <p:cNvPr id="57" name="Picture 4">
            <a:extLst>
              <a:ext uri="{FF2B5EF4-FFF2-40B4-BE49-F238E27FC236}">
                <a16:creationId xmlns:a16="http://schemas.microsoft.com/office/drawing/2014/main" id="{18660732-E718-4C03-A89C-2910799DA1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9557" y="5250080"/>
            <a:ext cx="648000" cy="648000"/>
          </a:xfrm>
          <a:prstGeom prst="ellipse">
            <a:avLst/>
          </a:prstGeom>
          <a:solidFill>
            <a:schemeClr val="bg1"/>
          </a:solidFill>
          <a:ln>
            <a:solidFill>
              <a:schemeClr val="tx1"/>
            </a:solidFill>
          </a:ln>
        </p:spPr>
      </p:pic>
      <p:sp>
        <p:nvSpPr>
          <p:cNvPr id="7" name="スライド番号プレースホルダー 6">
            <a:extLst>
              <a:ext uri="{FF2B5EF4-FFF2-40B4-BE49-F238E27FC236}">
                <a16:creationId xmlns:a16="http://schemas.microsoft.com/office/drawing/2014/main" id="{8BF5347D-6E34-4116-9EE4-BE9D9478B09F}"/>
              </a:ext>
            </a:extLst>
          </p:cNvPr>
          <p:cNvSpPr>
            <a:spLocks noGrp="1"/>
          </p:cNvSpPr>
          <p:nvPr>
            <p:ph type="sldNum" sz="quarter" idx="12"/>
          </p:nvPr>
        </p:nvSpPr>
        <p:spPr/>
        <p:txBody>
          <a:bodyPr/>
          <a:lstStyle/>
          <a:p>
            <a:fld id="{2559E306-2ECC-45F4-9E94-B54F3BFAC461}" type="slidenum">
              <a:rPr lang="ja-JP" altLang="en-US" smtClean="0"/>
              <a:pPr/>
              <a:t>6</a:t>
            </a:fld>
            <a:endParaRPr lang="ja-JP" altLang="en-US" dirty="0"/>
          </a:p>
        </p:txBody>
      </p:sp>
      <p:pic>
        <p:nvPicPr>
          <p:cNvPr id="6" name="図 5">
            <a:extLst>
              <a:ext uri="{FF2B5EF4-FFF2-40B4-BE49-F238E27FC236}">
                <a16:creationId xmlns:a16="http://schemas.microsoft.com/office/drawing/2014/main" id="{8D1199A4-C01A-4197-89A6-1D7C1504340E}"/>
              </a:ext>
            </a:extLst>
          </p:cNvPr>
          <p:cNvPicPr>
            <a:picLocks noChangeAspect="1"/>
          </p:cNvPicPr>
          <p:nvPr/>
        </p:nvPicPr>
        <p:blipFill>
          <a:blip r:embed="rId10"/>
          <a:stretch>
            <a:fillRect/>
          </a:stretch>
        </p:blipFill>
        <p:spPr>
          <a:xfrm>
            <a:off x="293202" y="4981007"/>
            <a:ext cx="2994660" cy="1417320"/>
          </a:xfrm>
          <a:prstGeom prst="rect">
            <a:avLst/>
          </a:prstGeom>
        </p:spPr>
      </p:pic>
      <p:pic>
        <p:nvPicPr>
          <p:cNvPr id="19" name="図 18">
            <a:extLst>
              <a:ext uri="{FF2B5EF4-FFF2-40B4-BE49-F238E27FC236}">
                <a16:creationId xmlns:a16="http://schemas.microsoft.com/office/drawing/2014/main" id="{CFD3A534-2683-4E95-8808-65BFB805A369}"/>
              </a:ext>
            </a:extLst>
          </p:cNvPr>
          <p:cNvPicPr>
            <a:picLocks noChangeAspect="1"/>
          </p:cNvPicPr>
          <p:nvPr/>
        </p:nvPicPr>
        <p:blipFill>
          <a:blip r:embed="rId11"/>
          <a:stretch>
            <a:fillRect/>
          </a:stretch>
        </p:blipFill>
        <p:spPr>
          <a:xfrm>
            <a:off x="598007" y="2649835"/>
            <a:ext cx="2453640" cy="1851660"/>
          </a:xfrm>
          <a:prstGeom prst="rect">
            <a:avLst/>
          </a:prstGeom>
        </p:spPr>
      </p:pic>
    </p:spTree>
    <p:extLst>
      <p:ext uri="{BB962C8B-B14F-4D97-AF65-F5344CB8AC3E}">
        <p14:creationId xmlns:p14="http://schemas.microsoft.com/office/powerpoint/2010/main" val="7542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F6FD96-DA3F-49E1-A128-FDF74D45C1B5}"/>
              </a:ext>
            </a:extLst>
          </p:cNvPr>
          <p:cNvSpPr txBox="1"/>
          <p:nvPr/>
        </p:nvSpPr>
        <p:spPr>
          <a:xfrm>
            <a:off x="800100" y="910814"/>
            <a:ext cx="7315200" cy="2185214"/>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kumimoji="1" lang="en-US" altLang="ja-JP" dirty="0"/>
          </a:p>
          <a:p>
            <a:pPr algn="ctr"/>
            <a:r>
              <a:rPr kumimoji="1" lang="en-US" altLang="ja-JP" sz="2800" dirty="0">
                <a:latin typeface="メイリオ" panose="020B0604030504040204" pitchFamily="50" charset="-128"/>
                <a:ea typeface="メイリオ" panose="020B0604030504040204" pitchFamily="50" charset="-128"/>
              </a:rPr>
              <a:t>Excel</a:t>
            </a:r>
            <a:r>
              <a:rPr kumimoji="1" lang="ja-JP" altLang="en-US" sz="2800" dirty="0">
                <a:latin typeface="メイリオ" panose="020B0604030504040204" pitchFamily="50" charset="-128"/>
                <a:ea typeface="メイリオ" panose="020B0604030504040204" pitchFamily="50" charset="-128"/>
              </a:rPr>
              <a:t>上で作成されたグラフを貼る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kumimoji="1" lang="ja-JP" altLang="en-US" dirty="0"/>
          </a:p>
        </p:txBody>
      </p:sp>
      <p:sp>
        <p:nvSpPr>
          <p:cNvPr id="1232" name="スライド番号プレースホルダー 2">
            <a:extLst>
              <a:ext uri="{FF2B5EF4-FFF2-40B4-BE49-F238E27FC236}">
                <a16:creationId xmlns:a16="http://schemas.microsoft.com/office/drawing/2014/main" id="{4641A261-D507-4148-9A4C-5A4CCA14749C}"/>
              </a:ext>
            </a:extLst>
          </p:cNvPr>
          <p:cNvSpPr>
            <a:spLocks noGrp="1"/>
          </p:cNvSpPr>
          <p:nvPr>
            <p:ph type="sldNum" sz="quarter" idx="12"/>
          </p:nvPr>
        </p:nvSpPr>
        <p:spPr>
          <a:xfrm>
            <a:off x="7086600" y="6492875"/>
            <a:ext cx="2057400" cy="365125"/>
          </a:xfrm>
        </p:spPr>
        <p:txBody>
          <a:bodyPr/>
          <a:lstStyle/>
          <a:p>
            <a:fld id="{2559E306-2ECC-45F4-9E94-B54F3BFAC461}" type="slidenum">
              <a:rPr lang="ja-JP" altLang="en-US" smtClean="0"/>
              <a:pPr/>
              <a:t>7</a:t>
            </a:fld>
            <a:endParaRPr lang="ja-JP" altLang="en-US" dirty="0"/>
          </a:p>
        </p:txBody>
      </p:sp>
    </p:spTree>
    <p:extLst>
      <p:ext uri="{BB962C8B-B14F-4D97-AF65-F5344CB8AC3E}">
        <p14:creationId xmlns:p14="http://schemas.microsoft.com/office/powerpoint/2010/main" val="366120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FBCB2-48AA-4D2C-BD1C-65569CBF73E3}"/>
              </a:ext>
            </a:extLst>
          </p:cNvPr>
          <p:cNvPicPr>
            <a:picLocks noChangeAspect="1"/>
          </p:cNvPicPr>
          <p:nvPr/>
        </p:nvPicPr>
        <p:blipFill>
          <a:blip r:embed="rId3"/>
          <a:stretch>
            <a:fillRect/>
          </a:stretch>
        </p:blipFill>
        <p:spPr>
          <a:xfrm>
            <a:off x="816971" y="2350274"/>
            <a:ext cx="2781300" cy="3810000"/>
          </a:xfrm>
          <a:prstGeom prst="rect">
            <a:avLst/>
          </a:prstGeom>
        </p:spPr>
      </p:pic>
      <p:sp>
        <p:nvSpPr>
          <p:cNvPr id="4" name="サブタイトル 2">
            <a:extLst>
              <a:ext uri="{FF2B5EF4-FFF2-40B4-BE49-F238E27FC236}">
                <a16:creationId xmlns:a16="http://schemas.microsoft.com/office/drawing/2014/main" id="{C8BE910B-AD21-436C-9083-9F44078701A2}"/>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昔と今では気候が</a:t>
            </a:r>
            <a:endParaRPr lang="en-US" altLang="ja-JP"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None/>
            </a:pPr>
            <a:r>
              <a:rPr lang="ja-JP" altLang="en-US"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変わってきているのかな？</a:t>
            </a:r>
            <a:endParaRPr lang="en-US" altLang="ja-JP" sz="4800" u="sng" dirty="0">
              <a:solidFill>
                <a:srgbClr val="008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吹き出し: 円形 5">
            <a:extLst>
              <a:ext uri="{FF2B5EF4-FFF2-40B4-BE49-F238E27FC236}">
                <a16:creationId xmlns:a16="http://schemas.microsoft.com/office/drawing/2014/main" id="{58A0A49F-D3B0-4A39-B21C-BAD3E0E46EB7}"/>
              </a:ext>
            </a:extLst>
          </p:cNvPr>
          <p:cNvSpPr/>
          <p:nvPr/>
        </p:nvSpPr>
        <p:spPr>
          <a:xfrm>
            <a:off x="3393440" y="2250027"/>
            <a:ext cx="3337560" cy="2017173"/>
          </a:xfrm>
          <a:prstGeom prst="wedgeEllipseCallout">
            <a:avLst>
              <a:gd name="adj1" fmla="val -68451"/>
              <a:gd name="adj2" fmla="val 18517"/>
            </a:avLst>
          </a:prstGeom>
          <a:solidFill>
            <a:srgbClr val="CC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3E94022-91CC-4845-88BF-BF1094B649FE}"/>
              </a:ext>
            </a:extLst>
          </p:cNvPr>
          <p:cNvSpPr txBox="1"/>
          <p:nvPr/>
        </p:nvSpPr>
        <p:spPr>
          <a:xfrm>
            <a:off x="3393440" y="2865772"/>
            <a:ext cx="3337560" cy="954107"/>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どう変わってきたんだろう？</a:t>
            </a:r>
          </a:p>
        </p:txBody>
      </p:sp>
      <p:sp>
        <p:nvSpPr>
          <p:cNvPr id="8" name="テキスト ボックス 7">
            <a:extLst>
              <a:ext uri="{FF2B5EF4-FFF2-40B4-BE49-F238E27FC236}">
                <a16:creationId xmlns:a16="http://schemas.microsoft.com/office/drawing/2014/main" id="{88B85F85-0CD5-40C3-94B6-364F4A123973}"/>
              </a:ext>
            </a:extLst>
          </p:cNvPr>
          <p:cNvSpPr txBox="1"/>
          <p:nvPr/>
        </p:nvSpPr>
        <p:spPr>
          <a:xfrm>
            <a:off x="3402108" y="5112994"/>
            <a:ext cx="4782406" cy="954107"/>
          </a:xfrm>
          <a:prstGeom prst="rect">
            <a:avLst/>
          </a:prstGeom>
          <a:solidFill>
            <a:schemeClr val="accent2">
              <a:lumMod val="20000"/>
              <a:lumOff val="80000"/>
            </a:schemeClr>
          </a:solid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rPr>
              <a:t>クイズにちょうせんして</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みんなで考えていこう！</a:t>
            </a:r>
            <a:endParaRPr lang="en-US" altLang="ja-JP" sz="2800" b="1" dirty="0">
              <a:latin typeface="メイリオ" panose="020B0604030504040204" pitchFamily="50" charset="-128"/>
              <a:ea typeface="メイリオ" panose="020B0604030504040204" pitchFamily="50" charset="-128"/>
            </a:endParaRPr>
          </a:p>
        </p:txBody>
      </p:sp>
      <p:pic>
        <p:nvPicPr>
          <p:cNvPr id="2050" name="Picture 2" descr="いろいろなものを見る虫眼鏡のイラスト | かわいいフリー素材集 いらすとや">
            <a:extLst>
              <a:ext uri="{FF2B5EF4-FFF2-40B4-BE49-F238E27FC236}">
                <a16:creationId xmlns:a16="http://schemas.microsoft.com/office/drawing/2014/main" id="{927DE53D-55F8-4F1E-B4B8-F0A3F33A2A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394776">
            <a:off x="7830549" y="4983793"/>
            <a:ext cx="1010042" cy="137016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F3D1310-A67D-404D-8217-10E46C8D8B6B}"/>
              </a:ext>
            </a:extLst>
          </p:cNvPr>
          <p:cNvSpPr>
            <a:spLocks noGrp="1"/>
          </p:cNvSpPr>
          <p:nvPr>
            <p:ph type="sldNum" sz="quarter" idx="12"/>
          </p:nvPr>
        </p:nvSpPr>
        <p:spPr/>
        <p:txBody>
          <a:bodyPr/>
          <a:lstStyle/>
          <a:p>
            <a:fld id="{2559E306-2ECC-45F4-9E94-B54F3BFAC461}" type="slidenum">
              <a:rPr lang="ja-JP" altLang="en-US" smtClean="0"/>
              <a:pPr/>
              <a:t>8</a:t>
            </a:fld>
            <a:endParaRPr lang="ja-JP" altLang="en-US" dirty="0"/>
          </a:p>
        </p:txBody>
      </p:sp>
    </p:spTree>
    <p:extLst>
      <p:ext uri="{BB962C8B-B14F-4D97-AF65-F5344CB8AC3E}">
        <p14:creationId xmlns:p14="http://schemas.microsoft.com/office/powerpoint/2010/main" val="357693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10575" y="0"/>
            <a:ext cx="9144000"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rPr>
              <a:t>100</a:t>
            </a:r>
            <a:r>
              <a:rPr lang="ja-JP" altLang="en-US" sz="32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rPr>
              <a:t>年前に比べて気温はどう変わってきたかな？</a:t>
            </a:r>
            <a:endParaRPr lang="ja-JP" altLang="en-US" sz="28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7" y="4792629"/>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上がってきた</a:t>
            </a:r>
            <a:endParaRPr kumimoji="1" lang="ja-JP" altLang="en-US" sz="2800" b="1" dirty="0">
              <a:latin typeface="メイリオ" panose="020B0604030504040204" pitchFamily="50" charset="-128"/>
              <a:ea typeface="メイリオ" panose="020B0604030504040204" pitchFamily="50"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b="1" dirty="0">
                <a:latin typeface="メイリオ" panose="020B0604030504040204" pitchFamily="50" charset="-128"/>
                <a:ea typeface="メイリオ" panose="020B0604030504040204" pitchFamily="50" charset="-128"/>
              </a:rPr>
              <a:t>変わら</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ない</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latin typeface="メイリオ" panose="020B0604030504040204" pitchFamily="50" charset="-128"/>
                <a:ea typeface="メイリオ" panose="020B0604030504040204" pitchFamily="50" charset="-128"/>
              </a:rPr>
              <a:t>下がってきた</a:t>
            </a: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0CE61D4-4055-4B16-B50B-AD71B5860AA1}"/>
              </a:ext>
            </a:extLst>
          </p:cNvPr>
          <p:cNvSpPr txBox="1"/>
          <p:nvPr/>
        </p:nvSpPr>
        <p:spPr>
          <a:xfrm>
            <a:off x="4459924" y="5390672"/>
            <a:ext cx="820007" cy="707886"/>
          </a:xfrm>
          <a:prstGeom prst="rect">
            <a:avLst/>
          </a:prstGeom>
          <a:noFill/>
        </p:spPr>
        <p:txBody>
          <a:bodyPr wrap="square" rtlCol="0">
            <a:spAutoFit/>
          </a:bodyPr>
          <a:lstStyle/>
          <a:p>
            <a:r>
              <a:rPr lang="ja-JP" altLang="en-US"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Ｂ</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666D521-A757-4486-99BC-C7BC8B5EB641}"/>
              </a:ext>
            </a:extLst>
          </p:cNvPr>
          <p:cNvSpPr txBox="1"/>
          <p:nvPr/>
        </p:nvSpPr>
        <p:spPr>
          <a:xfrm>
            <a:off x="6648354"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7808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ここでクイズです！</a:t>
            </a:r>
            <a:endParaRPr lang="en-US" altLang="ja-JP"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None/>
            </a:pPr>
            <a:r>
              <a:rPr lang="ja-JP" altLang="en-US" sz="4000" b="1" u="sng" dirty="0">
                <a:solidFill>
                  <a:schemeClr val="accent4">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第１問</a:t>
            </a:r>
            <a:endParaRPr lang="ja-JP" altLang="en-US" sz="4800" b="1" u="sng" dirty="0">
              <a:solidFill>
                <a:schemeClr val="accent4">
                  <a:lumMod val="60000"/>
                  <a:lumOff val="40000"/>
                </a:schemeClr>
              </a:solidFill>
              <a:latin typeface="メイリオ" panose="020B0604030504040204" pitchFamily="50" charset="-128"/>
              <a:ea typeface="メイリオ" panose="020B0604030504040204" pitchFamily="50" charset="-128"/>
            </a:endParaRPr>
          </a:p>
        </p:txBody>
      </p:sp>
      <p:sp>
        <p:nvSpPr>
          <p:cNvPr id="330" name="正方形/長方形 329">
            <a:extLst>
              <a:ext uri="{FF2B5EF4-FFF2-40B4-BE49-F238E27FC236}">
                <a16:creationId xmlns:a16="http://schemas.microsoft.com/office/drawing/2014/main" id="{13196FDB-FE16-4D44-82C9-339AB6F5D0AF}"/>
              </a:ext>
            </a:extLst>
          </p:cNvPr>
          <p:cNvSpPr/>
          <p:nvPr/>
        </p:nvSpPr>
        <p:spPr>
          <a:xfrm>
            <a:off x="1135645" y="1994338"/>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rgbClr val="FFCCCC"/>
                </a:solidFill>
                <a:latin typeface="メイリオ" panose="020B0604030504040204" pitchFamily="50" charset="-128"/>
                <a:ea typeface="メイリオ" panose="020B0604030504040204" pitchFamily="50" charset="-128"/>
              </a:rPr>
              <a:t>100</a:t>
            </a:r>
            <a:r>
              <a:rPr lang="ja-JP" altLang="en-US" sz="2800" b="1" dirty="0">
                <a:solidFill>
                  <a:srgbClr val="FFCCCC"/>
                </a:solidFill>
                <a:latin typeface="メイリオ" panose="020B0604030504040204" pitchFamily="50" charset="-128"/>
                <a:ea typeface="メイリオ" panose="020B0604030504040204" pitchFamily="50" charset="-128"/>
              </a:rPr>
              <a:t>年前に比べて</a:t>
            </a:r>
            <a:endParaRPr lang="en-US" altLang="ja-JP" sz="2800" b="1" dirty="0">
              <a:solidFill>
                <a:srgbClr val="FFCCCC"/>
              </a:solidFill>
              <a:latin typeface="メイリオ" panose="020B0604030504040204" pitchFamily="50" charset="-128"/>
              <a:ea typeface="メイリオ" panose="020B0604030504040204" pitchFamily="50" charset="-128"/>
            </a:endParaRPr>
          </a:p>
          <a:p>
            <a:pPr algn="ctr"/>
            <a:r>
              <a:rPr lang="ja-JP" altLang="en-US" sz="2800" b="1" dirty="0">
                <a:solidFill>
                  <a:srgbClr val="FFCCCC"/>
                </a:solidFill>
                <a:latin typeface="メイリオ" panose="020B0604030504040204" pitchFamily="50" charset="-128"/>
                <a:ea typeface="メイリオ" panose="020B0604030504040204" pitchFamily="50" charset="-128"/>
              </a:rPr>
              <a:t>気温はどう変わってきたかな？</a:t>
            </a:r>
          </a:p>
        </p:txBody>
      </p:sp>
    </p:spTree>
    <p:extLst>
      <p:ext uri="{BB962C8B-B14F-4D97-AF65-F5344CB8AC3E}">
        <p14:creationId xmlns:p14="http://schemas.microsoft.com/office/powerpoint/2010/main" val="407495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2135</TotalTime>
  <Words>6936</Words>
  <Application>Microsoft Office PowerPoint</Application>
  <PresentationFormat>画面に合わせる (4:3)</PresentationFormat>
  <Paragraphs>833</Paragraphs>
  <Slides>52</Slides>
  <Notes>52</Notes>
  <HiddenSlides>0</HiddenSlides>
  <MMClips>1</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52</vt:i4>
      </vt:variant>
    </vt:vector>
  </HeadingPairs>
  <TitlesOfParts>
    <vt:vector size="69" baseType="lpstr">
      <vt:lpstr>HGS創英角ﾎﾟｯﾌﾟ体</vt:lpstr>
      <vt:lpstr>HG創英角ﾎﾟｯﾌﾟ体</vt:lpstr>
      <vt:lpstr>ＭＳ ゴシック</vt:lpstr>
      <vt:lpstr>ＭＳ 明朝</vt:lpstr>
      <vt:lpstr>UD デジタル 教科書体 NP-B</vt:lpstr>
      <vt:lpstr>Arial</vt:lpstr>
      <vt:lpstr>Calibri</vt:lpstr>
      <vt:lpstr>Calibri Light</vt:lpstr>
      <vt:lpstr>HGSｺﾞｼｯｸE</vt:lpstr>
      <vt:lpstr>HG丸ｺﾞｼｯｸM-PRO</vt:lpstr>
      <vt:lpstr>Tahoma</vt:lpstr>
      <vt:lpstr>Wingdings</vt:lpstr>
      <vt:lpstr>メイリオ</vt:lpstr>
      <vt:lpstr>メイリオ</vt:lpstr>
      <vt:lpstr>游ゴシック</vt:lpstr>
      <vt:lpstr>游ゴシック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裕次</dc:creator>
  <cp:lastModifiedBy>山形　彩華</cp:lastModifiedBy>
  <cp:revision>130</cp:revision>
  <cp:lastPrinted>2021-10-13T00:03:29Z</cp:lastPrinted>
  <dcterms:created xsi:type="dcterms:W3CDTF">2021-03-30T10:18:14Z</dcterms:created>
  <dcterms:modified xsi:type="dcterms:W3CDTF">2021-10-28T06:45:52Z</dcterms:modified>
</cp:coreProperties>
</file>