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46"/>
  </p:notesMasterIdLst>
  <p:sldIdLst>
    <p:sldId id="437" r:id="rId3"/>
    <p:sldId id="509" r:id="rId4"/>
    <p:sldId id="464" r:id="rId5"/>
    <p:sldId id="465" r:id="rId6"/>
    <p:sldId id="466" r:id="rId7"/>
    <p:sldId id="545" r:id="rId8"/>
    <p:sldId id="363" r:id="rId9"/>
    <p:sldId id="547" r:id="rId10"/>
    <p:sldId id="546" r:id="rId11"/>
    <p:sldId id="313" r:id="rId12"/>
    <p:sldId id="468" r:id="rId13"/>
    <p:sldId id="469" r:id="rId14"/>
    <p:sldId id="470" r:id="rId15"/>
    <p:sldId id="382" r:id="rId16"/>
    <p:sldId id="473" r:id="rId17"/>
    <p:sldId id="475" r:id="rId18"/>
    <p:sldId id="548" r:id="rId19"/>
    <p:sldId id="517" r:id="rId20"/>
    <p:sldId id="440" r:id="rId21"/>
    <p:sldId id="260" r:id="rId22"/>
    <p:sldId id="508" r:id="rId23"/>
    <p:sldId id="484" r:id="rId24"/>
    <p:sldId id="485" r:id="rId25"/>
    <p:sldId id="486" r:id="rId26"/>
    <p:sldId id="489" r:id="rId27"/>
    <p:sldId id="513" r:id="rId28"/>
    <p:sldId id="499" r:id="rId29"/>
    <p:sldId id="549" r:id="rId30"/>
    <p:sldId id="505" r:id="rId31"/>
    <p:sldId id="500" r:id="rId32"/>
    <p:sldId id="550" r:id="rId33"/>
    <p:sldId id="497" r:id="rId34"/>
    <p:sldId id="498" r:id="rId35"/>
    <p:sldId id="494" r:id="rId36"/>
    <p:sldId id="495" r:id="rId37"/>
    <p:sldId id="496" r:id="rId38"/>
    <p:sldId id="493" r:id="rId39"/>
    <p:sldId id="487" r:id="rId40"/>
    <p:sldId id="506" r:id="rId41"/>
    <p:sldId id="515" r:id="rId42"/>
    <p:sldId id="405" r:id="rId43"/>
    <p:sldId id="512" r:id="rId44"/>
    <p:sldId id="451" r:id="rId4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楠 智子" initials="小楠" lastIdx="3" clrIdx="0">
    <p:extLst>
      <p:ext uri="{19B8F6BF-5375-455C-9EA6-DF929625EA0E}">
        <p15:presenceInfo xmlns:p15="http://schemas.microsoft.com/office/powerpoint/2012/main" userId="S::0118005@jwaad.jwa.or.jp::082e162a-0bf2-4b89-9a96-09e96062c227" providerId="AD"/>
      </p:ext>
    </p:extLst>
  </p:cmAuthor>
  <p:cmAuthor id="2" name="藤井 和香" initials="藤井" lastIdx="3" clrIdx="1">
    <p:extLst>
      <p:ext uri="{19B8F6BF-5375-455C-9EA6-DF929625EA0E}">
        <p15:presenceInfo xmlns:p15="http://schemas.microsoft.com/office/powerpoint/2012/main" userId="S::0120011@jwaad.jwa.or.jp::53932e91-cd38-4c68-a203-65180e1c00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000"/>
    <a:srgbClr val="006600"/>
    <a:srgbClr val="FFFFCC"/>
    <a:srgbClr val="E6E6E6"/>
    <a:srgbClr val="E3AAFC"/>
    <a:srgbClr val="FEA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4" autoAdjust="0"/>
    <p:restoredTop sz="70476" autoAdjust="0"/>
  </p:normalViewPr>
  <p:slideViewPr>
    <p:cSldViewPr snapToGrid="0">
      <p:cViewPr varScale="1">
        <p:scale>
          <a:sx n="57" d="100"/>
          <a:sy n="57" d="100"/>
        </p:scale>
        <p:origin x="238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133.105.83.20\40-global-env\2020&#24180;&#24230;\18632033715_&#26627;&#26408;&#30476;&#27671;&#20505;&#22793;&#21205;&#24773;&#22577;&#21454;&#38598;&#12539;&#20998;&#26512;&#26989;&#21209;\11_&#35519;&#26619;&#20998;&#26512;\01_&#35519;&#26619;&#65297;\02_&#23567;&#20013;&#23398;&#26657;&#20986;&#21069;&#25480;&#26989;\&#25480;&#26989;&#12473;&#12521;&#12452;&#12489;&#26696;\&#23567;&#23398;&#26657;\&#24180;&#24179;&#22343;&#27671;&#28201;&#12539;&#30495;&#22799;&#26085;&#65288;&#38263;&#26399;&#22793;&#21270;&#65289;_&#23567;&#23398;&#26657;&#12473;&#12521;&#12452;&#12489;&#2999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0118005\Desktop\&#26627;&#26408;&#30476;&#27671;&#20505;&#22793;&#21205;&#24433;&#38911;&#35519;&#26619;\Atmos05&#12363;&#12425;&#24517;&#35201;&#12487;&#12540;&#12479;&#25244;&#31883;&#20998;(=Atmos03&#12395;&#12418;&#20445;&#23384;&#28168;)\11_&#35519;&#26619;&#20998;&#26512;\11_&#27671;&#20505;&#22793;&#21205;&#12398;&#29694;&#29366;&#12539;&#23558;&#26469;\&#27671;&#28201;\&#12487;&#12540;&#12479;\&#24180;&#24179;&#22343;&#27671;&#28201;&#12539;&#26997;&#31471;&#29694;&#35937;&#65288;&#38263;&#26399;&#22793;&#21270;&#6528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33.105.83.20\40-global-env\2019&#24180;&#24230;\18631924225_&#26627;&#26408;&#30476;&#27671;&#20505;&#22793;&#21205;&#35519;&#26619;&#26989;&#21209;\11_&#35519;&#26619;&#20998;&#26512;\11_&#27671;&#20505;&#22793;&#21205;&#12398;&#29694;&#29366;&#12539;&#23558;&#26469;\&#27671;&#28201;\&#12487;&#12540;&#12479;\(1129&#12294;&#20999;)7&#22320;&#28857;&#12487;&#12540;&#12479;\&#29467;&#26257;&#26085;&#26085;&#25968;_7&#22320;&#28857;.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133.105.83.20\40-global-env\2019&#24180;&#24230;\18631924225_&#26627;&#26408;&#30476;&#27671;&#20505;&#22793;&#21205;&#35519;&#26619;&#26989;&#21209;\11_&#35519;&#26619;&#20998;&#26512;\11_&#27671;&#20505;&#22793;&#21205;&#12398;&#29694;&#29366;&#12539;&#23558;&#26469;\&#27671;&#28201;\&#12487;&#12540;&#12479;\(1129&#12294;&#20999;)7&#22320;&#28857;&#12487;&#12540;&#12479;\&#29467;&#26257;&#26085;&#26085;&#25968;_7&#22320;&#28857;.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133.105.83.20\40-global-env\2019&#24180;&#24230;\18631924225_&#26627;&#26408;&#30476;&#27671;&#20505;&#22793;&#21205;&#35519;&#26619;&#26989;&#21209;\11_&#35519;&#26619;&#20998;&#26512;\11_&#27671;&#20505;&#22793;&#21205;&#12398;&#29694;&#29366;&#12539;&#23558;&#26469;\&#27671;&#28201;\&#12487;&#12540;&#12479;\(1129&#12294;&#20999;)7&#22320;&#28857;&#12487;&#12540;&#12479;\&#29467;&#26257;&#26085;&#26085;&#25968;_7&#22320;&#28857;.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133.105.83.20\40-global-env\2019&#24180;&#24230;\18631924225_&#26627;&#26408;&#30476;&#27671;&#20505;&#22793;&#21205;&#35519;&#26619;&#26989;&#21209;\11_&#35519;&#26619;&#20998;&#26512;\11_&#27671;&#20505;&#22793;&#21205;&#12398;&#29694;&#29366;&#12539;&#23558;&#26469;\&#27671;&#28201;\&#12487;&#12540;&#12479;\(1129&#12294;&#20999;)7&#22320;&#28857;&#12487;&#12540;&#12479;\&#29467;&#26257;&#26085;&#26085;&#25968;_7&#22320;&#2885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133.105.83.20\40-global-env\2019&#24180;&#24230;\18631924225_&#26627;&#26408;&#30476;&#27671;&#20505;&#22793;&#21205;&#35519;&#26619;&#26989;&#21209;\11_&#35519;&#26619;&#20998;&#26512;\11_&#27671;&#20505;&#22793;&#21205;&#12398;&#29694;&#29366;&#12539;&#23558;&#26469;\&#38477;&#27700;&#37327;\&#12487;&#12540;&#12479;\(1129&#12294;&#20999;)7&#22320;&#28857;\&#26178;&#38291;&#38477;&#27700;&#37327;30&#13212;&#20197;&#19978;&#12398;&#22238;&#25968;_7&#22320;&#2885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6560096624131"/>
          <c:y val="8.4150486314495412E-2"/>
          <c:w val="0.8620383831538172"/>
          <c:h val="0.79323751672271037"/>
        </c:manualLayout>
      </c:layout>
      <c:lineChart>
        <c:grouping val="standard"/>
        <c:varyColors val="0"/>
        <c:ser>
          <c:idx val="0"/>
          <c:order val="0"/>
          <c:tx>
            <c:v>平均気温</c:v>
          </c:tx>
          <c:spPr>
            <a:ln w="15875" cap="rnd">
              <a:solidFill>
                <a:schemeClr val="tx1">
                  <a:lumMod val="50000"/>
                  <a:lumOff val="50000"/>
                </a:schemeClr>
              </a:solidFill>
              <a:round/>
            </a:ln>
            <a:effectLst/>
          </c:spPr>
          <c:marker>
            <c:symbol val="circle"/>
            <c:size val="6"/>
            <c:spPr>
              <a:solidFill>
                <a:schemeClr val="tx1">
                  <a:lumMod val="50000"/>
                  <a:lumOff val="50000"/>
                </a:schemeClr>
              </a:solidFill>
              <a:ln w="9525">
                <a:solidFill>
                  <a:schemeClr val="tx1">
                    <a:lumMod val="50000"/>
                    <a:lumOff val="50000"/>
                  </a:schemeClr>
                </a:solidFill>
              </a:ln>
              <a:effectLst/>
            </c:spPr>
          </c:marker>
          <c:trendline>
            <c:name>トレンド（=2.33℃/100年）</c:name>
            <c:spPr>
              <a:ln w="19050" cap="rnd">
                <a:solidFill>
                  <a:srgbClr val="FF0000"/>
                </a:solidFill>
                <a:prstDash val="solid"/>
              </a:ln>
              <a:effectLst/>
            </c:spPr>
            <c:trendlineType val="linear"/>
            <c:dispRSqr val="0"/>
            <c:dispEq val="0"/>
          </c:trendline>
          <c:cat>
            <c:numRef>
              <c:f>'[年平均気温・真夏日（長期変化）_小学校スライド用.xlsx]平均気温'!$A$3:$A$133</c:f>
              <c:numCache>
                <c:formatCode>General</c:formatCode>
                <c:ptCount val="131"/>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numCache>
            </c:numRef>
          </c:cat>
          <c:val>
            <c:numRef>
              <c:f>'[年平均気温・真夏日（長期変化）_小学校スライド用.xlsx]平均気温'!$F$3:$F$133</c:f>
              <c:numCache>
                <c:formatCode>0.0</c:formatCode>
                <c:ptCount val="131"/>
                <c:pt idx="1">
                  <c:v>12</c:v>
                </c:pt>
                <c:pt idx="2">
                  <c:v>11.8</c:v>
                </c:pt>
                <c:pt idx="3">
                  <c:v>11.5</c:v>
                </c:pt>
                <c:pt idx="4">
                  <c:v>12.5</c:v>
                </c:pt>
                <c:pt idx="5">
                  <c:v>11.8</c:v>
                </c:pt>
                <c:pt idx="6">
                  <c:v>12</c:v>
                </c:pt>
                <c:pt idx="7">
                  <c:v>11.1</c:v>
                </c:pt>
                <c:pt idx="8">
                  <c:v>12</c:v>
                </c:pt>
                <c:pt idx="9">
                  <c:v>11.8</c:v>
                </c:pt>
                <c:pt idx="10">
                  <c:v>11.8</c:v>
                </c:pt>
                <c:pt idx="11">
                  <c:v>11.9</c:v>
                </c:pt>
                <c:pt idx="12">
                  <c:v>11.9</c:v>
                </c:pt>
                <c:pt idx="13">
                  <c:v>12.1</c:v>
                </c:pt>
                <c:pt idx="14">
                  <c:v>12.1</c:v>
                </c:pt>
                <c:pt idx="15">
                  <c:v>11.7</c:v>
                </c:pt>
                <c:pt idx="16">
                  <c:v>11.4</c:v>
                </c:pt>
                <c:pt idx="17">
                  <c:v>11.7</c:v>
                </c:pt>
                <c:pt idx="18">
                  <c:v>11.3</c:v>
                </c:pt>
                <c:pt idx="19">
                  <c:v>11.7</c:v>
                </c:pt>
                <c:pt idx="20">
                  <c:v>11.9</c:v>
                </c:pt>
                <c:pt idx="21">
                  <c:v>12.7</c:v>
                </c:pt>
                <c:pt idx="22">
                  <c:v>12</c:v>
                </c:pt>
                <c:pt idx="23">
                  <c:v>11.4</c:v>
                </c:pt>
                <c:pt idx="24">
                  <c:v>12.7</c:v>
                </c:pt>
                <c:pt idx="25">
                  <c:v>12.5</c:v>
                </c:pt>
                <c:pt idx="26">
                  <c:v>12.8</c:v>
                </c:pt>
                <c:pt idx="27">
                  <c:v>11.9</c:v>
                </c:pt>
                <c:pt idx="28">
                  <c:v>12</c:v>
                </c:pt>
                <c:pt idx="29">
                  <c:v>12.5</c:v>
                </c:pt>
                <c:pt idx="30">
                  <c:v>12.5</c:v>
                </c:pt>
                <c:pt idx="31">
                  <c:v>11.3</c:v>
                </c:pt>
                <c:pt idx="32">
                  <c:v>12.7</c:v>
                </c:pt>
                <c:pt idx="33">
                  <c:v>12.4</c:v>
                </c:pt>
                <c:pt idx="34">
                  <c:v>12.1</c:v>
                </c:pt>
                <c:pt idx="35">
                  <c:v>11.9</c:v>
                </c:pt>
                <c:pt idx="36">
                  <c:v>11.4</c:v>
                </c:pt>
                <c:pt idx="37">
                  <c:v>11.9</c:v>
                </c:pt>
                <c:pt idx="38">
                  <c:v>12.3</c:v>
                </c:pt>
                <c:pt idx="39">
                  <c:v>12.3</c:v>
                </c:pt>
                <c:pt idx="40">
                  <c:v>12.8</c:v>
                </c:pt>
                <c:pt idx="41">
                  <c:v>11.9</c:v>
                </c:pt>
                <c:pt idx="42">
                  <c:v>12.4</c:v>
                </c:pt>
                <c:pt idx="43">
                  <c:v>12.5</c:v>
                </c:pt>
                <c:pt idx="44">
                  <c:v>11.5</c:v>
                </c:pt>
                <c:pt idx="45">
                  <c:v>12.041666666666664</c:v>
                </c:pt>
                <c:pt idx="46">
                  <c:v>12.058333333333335</c:v>
                </c:pt>
                <c:pt idx="47">
                  <c:v>12.666666666666664</c:v>
                </c:pt>
                <c:pt idx="48">
                  <c:v>12.450000000000001</c:v>
                </c:pt>
                <c:pt idx="49">
                  <c:v>12.58333333333333</c:v>
                </c:pt>
                <c:pt idx="50">
                  <c:v>12.308333333333335</c:v>
                </c:pt>
                <c:pt idx="51">
                  <c:v>12.316666666666668</c:v>
                </c:pt>
                <c:pt idx="52">
                  <c:v>12.425000000000002</c:v>
                </c:pt>
                <c:pt idx="53">
                  <c:v>12.108333333333334</c:v>
                </c:pt>
                <c:pt idx="54">
                  <c:v>11.824999999999998</c:v>
                </c:pt>
                <c:pt idx="55">
                  <c:v>11.374999999999998</c:v>
                </c:pt>
                <c:pt idx="56">
                  <c:v>12.708333333333336</c:v>
                </c:pt>
                <c:pt idx="57">
                  <c:v>11.733333333333333</c:v>
                </c:pt>
                <c:pt idx="58">
                  <c:v>12.933333333333332</c:v>
                </c:pt>
                <c:pt idx="59">
                  <c:v>12.358333333333334</c:v>
                </c:pt>
                <c:pt idx="60">
                  <c:v>13.050000000000002</c:v>
                </c:pt>
                <c:pt idx="61">
                  <c:v>12.475000000000001</c:v>
                </c:pt>
                <c:pt idx="62">
                  <c:v>12.441666666666668</c:v>
                </c:pt>
                <c:pt idx="63">
                  <c:v>12.358333333333334</c:v>
                </c:pt>
                <c:pt idx="64">
                  <c:v>12.700000000000001</c:v>
                </c:pt>
                <c:pt idx="65">
                  <c:v>13.283333333333331</c:v>
                </c:pt>
                <c:pt idx="66">
                  <c:v>12.516666666666666</c:v>
                </c:pt>
                <c:pt idx="67">
                  <c:v>12.641666666666666</c:v>
                </c:pt>
                <c:pt idx="68">
                  <c:v>12.950000000000001</c:v>
                </c:pt>
                <c:pt idx="69">
                  <c:v>13.458333333333336</c:v>
                </c:pt>
                <c:pt idx="70">
                  <c:v>13.175000000000002</c:v>
                </c:pt>
                <c:pt idx="71">
                  <c:v>13.566666666666668</c:v>
                </c:pt>
                <c:pt idx="72">
                  <c:v>13.008333333333333</c:v>
                </c:pt>
                <c:pt idx="73">
                  <c:v>12.658333333333337</c:v>
                </c:pt>
                <c:pt idx="74">
                  <c:v>12.975</c:v>
                </c:pt>
                <c:pt idx="75">
                  <c:v>12.483333333333334</c:v>
                </c:pt>
                <c:pt idx="76">
                  <c:v>12.991666666666667</c:v>
                </c:pt>
                <c:pt idx="77">
                  <c:v>12.991666666666667</c:v>
                </c:pt>
                <c:pt idx="78">
                  <c:v>13.016666666666666</c:v>
                </c:pt>
                <c:pt idx="79">
                  <c:v>12.899999999999999</c:v>
                </c:pt>
                <c:pt idx="80">
                  <c:v>12.466666666666669</c:v>
                </c:pt>
                <c:pt idx="81">
                  <c:v>12.674999999999999</c:v>
                </c:pt>
                <c:pt idx="82">
                  <c:v>13.524999999999999</c:v>
                </c:pt>
                <c:pt idx="83">
                  <c:v>13.050000000000002</c:v>
                </c:pt>
                <c:pt idx="84">
                  <c:v>12.316666666666665</c:v>
                </c:pt>
                <c:pt idx="85">
                  <c:v>12.908333333333333</c:v>
                </c:pt>
                <c:pt idx="86">
                  <c:v>12.274999999999999</c:v>
                </c:pt>
                <c:pt idx="87">
                  <c:v>13.066666666666665</c:v>
                </c:pt>
                <c:pt idx="88">
                  <c:v>13.35</c:v>
                </c:pt>
                <c:pt idx="89">
                  <c:v>14.341666666666667</c:v>
                </c:pt>
                <c:pt idx="90">
                  <c:v>12.908333333333333</c:v>
                </c:pt>
                <c:pt idx="91">
                  <c:v>12.383333333333333</c:v>
                </c:pt>
                <c:pt idx="92">
                  <c:v>13.350000000000001</c:v>
                </c:pt>
                <c:pt idx="93">
                  <c:v>12.924999999999999</c:v>
                </c:pt>
                <c:pt idx="94">
                  <c:v>12.258333333333335</c:v>
                </c:pt>
                <c:pt idx="95">
                  <c:v>13.158333333333333</c:v>
                </c:pt>
                <c:pt idx="96">
                  <c:v>12.483333333333333</c:v>
                </c:pt>
                <c:pt idx="97">
                  <c:v>13.633333333333331</c:v>
                </c:pt>
                <c:pt idx="98">
                  <c:v>12.741666666666667</c:v>
                </c:pt>
                <c:pt idx="99">
                  <c:v>13.85</c:v>
                </c:pt>
                <c:pt idx="100">
                  <c:v>14.625</c:v>
                </c:pt>
                <c:pt idx="101">
                  <c:v>14.141666666666666</c:v>
                </c:pt>
                <c:pt idx="102">
                  <c:v>13.591666666666667</c:v>
                </c:pt>
                <c:pt idx="103">
                  <c:v>13.041666666666664</c:v>
                </c:pt>
                <c:pt idx="104">
                  <c:v>14.466666666666663</c:v>
                </c:pt>
                <c:pt idx="105">
                  <c:v>13.675000000000002</c:v>
                </c:pt>
                <c:pt idx="106">
                  <c:v>13.266666666666667</c:v>
                </c:pt>
                <c:pt idx="107">
                  <c:v>14.116666666666667</c:v>
                </c:pt>
                <c:pt idx="108">
                  <c:v>14.341666666666669</c:v>
                </c:pt>
                <c:pt idx="109">
                  <c:v>14.516666666666666</c:v>
                </c:pt>
                <c:pt idx="110">
                  <c:v>14.258333333333333</c:v>
                </c:pt>
                <c:pt idx="111">
                  <c:v>13.975</c:v>
                </c:pt>
                <c:pt idx="112">
                  <c:v>14.274999999999999</c:v>
                </c:pt>
                <c:pt idx="113">
                  <c:v>13.741666666666665</c:v>
                </c:pt>
                <c:pt idx="114">
                  <c:v>14.81666666666667</c:v>
                </c:pt>
                <c:pt idx="115">
                  <c:v>13.816666666666668</c:v>
                </c:pt>
                <c:pt idx="116">
                  <c:v>14.20833333333333</c:v>
                </c:pt>
                <c:pt idx="117">
                  <c:v>14.641666666666664</c:v>
                </c:pt>
                <c:pt idx="118">
                  <c:v>14.249999999999998</c:v>
                </c:pt>
                <c:pt idx="119">
                  <c:v>14.549999999999999</c:v>
                </c:pt>
                <c:pt idx="120">
                  <c:v>14.783333333333337</c:v>
                </c:pt>
                <c:pt idx="121">
                  <c:v>14.199999999999998</c:v>
                </c:pt>
                <c:pt idx="122">
                  <c:v>14.008333333333335</c:v>
                </c:pt>
                <c:pt idx="123">
                  <c:v>14.433333333333332</c:v>
                </c:pt>
                <c:pt idx="124">
                  <c:v>14.191666666666668</c:v>
                </c:pt>
                <c:pt idx="125">
                  <c:v>14.93333333333333</c:v>
                </c:pt>
                <c:pt idx="126">
                  <c:v>14.791666666666666</c:v>
                </c:pt>
                <c:pt idx="127">
                  <c:v>14.141666666666666</c:v>
                </c:pt>
                <c:pt idx="128">
                  <c:v>15.233333333333334</c:v>
                </c:pt>
              </c:numCache>
            </c:numRef>
          </c:val>
          <c:smooth val="0"/>
          <c:extLst>
            <c:ext xmlns:c16="http://schemas.microsoft.com/office/drawing/2014/chart" uri="{C3380CC4-5D6E-409C-BE32-E72D297353CC}">
              <c16:uniqueId val="{00000001-ECD4-4704-A2A7-5B4996DFB070}"/>
            </c:ext>
          </c:extLst>
        </c:ser>
        <c:dLbls>
          <c:showLegendKey val="0"/>
          <c:showVal val="0"/>
          <c:showCatName val="0"/>
          <c:showSerName val="0"/>
          <c:showPercent val="0"/>
          <c:showBubbleSize val="0"/>
        </c:dLbls>
        <c:marker val="1"/>
        <c:smooth val="0"/>
        <c:axId val="1114606560"/>
        <c:axId val="1114615648"/>
      </c:lineChart>
      <c:catAx>
        <c:axId val="1114606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114615648"/>
        <c:crossesAt val="-2.5"/>
        <c:auto val="1"/>
        <c:lblAlgn val="ctr"/>
        <c:lblOffset val="100"/>
        <c:tickLblSkip val="10"/>
        <c:tickMarkSkip val="10"/>
        <c:noMultiLvlLbl val="0"/>
      </c:catAx>
      <c:valAx>
        <c:axId val="1114615648"/>
        <c:scaling>
          <c:orientation val="minMax"/>
          <c:max val="15.5"/>
          <c:min val="1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100" dirty="0"/>
                  <a:t>年平均気温（℃）</a:t>
                </a:r>
              </a:p>
            </c:rich>
          </c:tx>
          <c:layout>
            <c:manualLayout>
              <c:xMode val="edge"/>
              <c:yMode val="edge"/>
              <c:x val="1.9341226803121305E-2"/>
              <c:y val="0.2680117149365440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114606560"/>
        <c:crosses val="autoZero"/>
        <c:crossBetween val="between"/>
        <c:majorUnit val="0.5"/>
      </c:valAx>
      <c:spPr>
        <a:solidFill>
          <a:srgbClr val="FFFFCC">
            <a:alpha val="38000"/>
          </a:srgbClr>
        </a:solidFill>
        <a:ln>
          <a:noFill/>
        </a:ln>
        <a:effectLst/>
      </c:spPr>
    </c:plotArea>
    <c:legend>
      <c:legendPos val="b"/>
      <c:layout>
        <c:manualLayout>
          <c:xMode val="edge"/>
          <c:yMode val="edge"/>
          <c:x val="0.10954561589096749"/>
          <c:y val="0.13865169758108253"/>
          <c:w val="0.27805879218681145"/>
          <c:h val="0.2465438978725830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724316341393566E-2"/>
          <c:y val="0.12088635640054551"/>
          <c:w val="0.87959186541224532"/>
          <c:h val="0.75190966199873599"/>
        </c:manualLayout>
      </c:layout>
      <c:barChart>
        <c:barDir val="col"/>
        <c:grouping val="clustered"/>
        <c:varyColors val="0"/>
        <c:ser>
          <c:idx val="0"/>
          <c:order val="0"/>
          <c:tx>
            <c:v>真夏日日数</c:v>
          </c:tx>
          <c:spPr>
            <a:solidFill>
              <a:srgbClr val="00B050"/>
            </a:solidFill>
            <a:ln w="12700">
              <a:solidFill>
                <a:schemeClr val="accent6">
                  <a:lumMod val="75000"/>
                </a:schemeClr>
              </a:solidFill>
            </a:ln>
            <a:effectLst/>
          </c:spPr>
          <c:invertIfNegative val="0"/>
          <c:cat>
            <c:numRef>
              <c:f>真夏日日数!$A$3:$A$113</c:f>
              <c:numCache>
                <c:formatCode>General</c:formatCode>
                <c:ptCount val="111"/>
                <c:pt idx="0">
                  <c:v>1910</c:v>
                </c:pt>
                <c:pt idx="1">
                  <c:v>1911</c:v>
                </c:pt>
                <c:pt idx="2">
                  <c:v>1912</c:v>
                </c:pt>
                <c:pt idx="3">
                  <c:v>1913</c:v>
                </c:pt>
                <c:pt idx="4">
                  <c:v>1914</c:v>
                </c:pt>
                <c:pt idx="5">
                  <c:v>1915</c:v>
                </c:pt>
                <c:pt idx="6">
                  <c:v>1916</c:v>
                </c:pt>
                <c:pt idx="7">
                  <c:v>1917</c:v>
                </c:pt>
                <c:pt idx="8">
                  <c:v>1918</c:v>
                </c:pt>
                <c:pt idx="9">
                  <c:v>1919</c:v>
                </c:pt>
                <c:pt idx="10">
                  <c:v>1920</c:v>
                </c:pt>
                <c:pt idx="11">
                  <c:v>1921</c:v>
                </c:pt>
                <c:pt idx="12">
                  <c:v>1922</c:v>
                </c:pt>
                <c:pt idx="13">
                  <c:v>1923</c:v>
                </c:pt>
                <c:pt idx="14">
                  <c:v>1924</c:v>
                </c:pt>
                <c:pt idx="15">
                  <c:v>1925</c:v>
                </c:pt>
                <c:pt idx="16">
                  <c:v>1926</c:v>
                </c:pt>
                <c:pt idx="17">
                  <c:v>1927</c:v>
                </c:pt>
                <c:pt idx="18">
                  <c:v>1928</c:v>
                </c:pt>
                <c:pt idx="19">
                  <c:v>1929</c:v>
                </c:pt>
                <c:pt idx="20">
                  <c:v>1930</c:v>
                </c:pt>
                <c:pt idx="21">
                  <c:v>1931</c:v>
                </c:pt>
                <c:pt idx="22">
                  <c:v>1932</c:v>
                </c:pt>
                <c:pt idx="23">
                  <c:v>1933</c:v>
                </c:pt>
                <c:pt idx="24">
                  <c:v>1934</c:v>
                </c:pt>
                <c:pt idx="25">
                  <c:v>1935</c:v>
                </c:pt>
                <c:pt idx="26">
                  <c:v>1936</c:v>
                </c:pt>
                <c:pt idx="27">
                  <c:v>1937</c:v>
                </c:pt>
                <c:pt idx="28">
                  <c:v>1938</c:v>
                </c:pt>
                <c:pt idx="29">
                  <c:v>1939</c:v>
                </c:pt>
                <c:pt idx="30">
                  <c:v>1940</c:v>
                </c:pt>
                <c:pt idx="31">
                  <c:v>1941</c:v>
                </c:pt>
                <c:pt idx="32">
                  <c:v>1942</c:v>
                </c:pt>
                <c:pt idx="33">
                  <c:v>1943</c:v>
                </c:pt>
                <c:pt idx="34">
                  <c:v>1944</c:v>
                </c:pt>
                <c:pt idx="35">
                  <c:v>1945</c:v>
                </c:pt>
                <c:pt idx="36">
                  <c:v>1946</c:v>
                </c:pt>
                <c:pt idx="37">
                  <c:v>1947</c:v>
                </c:pt>
                <c:pt idx="38">
                  <c:v>1948</c:v>
                </c:pt>
                <c:pt idx="39">
                  <c:v>1949</c:v>
                </c:pt>
                <c:pt idx="40">
                  <c:v>1950</c:v>
                </c:pt>
                <c:pt idx="41">
                  <c:v>1951</c:v>
                </c:pt>
                <c:pt idx="42">
                  <c:v>1952</c:v>
                </c:pt>
                <c:pt idx="43">
                  <c:v>1953</c:v>
                </c:pt>
                <c:pt idx="44">
                  <c:v>1954</c:v>
                </c:pt>
                <c:pt idx="45">
                  <c:v>1955</c:v>
                </c:pt>
                <c:pt idx="46">
                  <c:v>1956</c:v>
                </c:pt>
                <c:pt idx="47">
                  <c:v>1957</c:v>
                </c:pt>
                <c:pt idx="48">
                  <c:v>1958</c:v>
                </c:pt>
                <c:pt idx="49">
                  <c:v>1959</c:v>
                </c:pt>
                <c:pt idx="50">
                  <c:v>1960</c:v>
                </c:pt>
                <c:pt idx="51">
                  <c:v>1961</c:v>
                </c:pt>
                <c:pt idx="52">
                  <c:v>1962</c:v>
                </c:pt>
                <c:pt idx="53">
                  <c:v>1963</c:v>
                </c:pt>
                <c:pt idx="54">
                  <c:v>1964</c:v>
                </c:pt>
                <c:pt idx="55">
                  <c:v>1965</c:v>
                </c:pt>
                <c:pt idx="56">
                  <c:v>1966</c:v>
                </c:pt>
                <c:pt idx="57">
                  <c:v>1967</c:v>
                </c:pt>
                <c:pt idx="58">
                  <c:v>1968</c:v>
                </c:pt>
                <c:pt idx="59">
                  <c:v>1969</c:v>
                </c:pt>
                <c:pt idx="60">
                  <c:v>1970</c:v>
                </c:pt>
                <c:pt idx="61">
                  <c:v>1971</c:v>
                </c:pt>
                <c:pt idx="62">
                  <c:v>1972</c:v>
                </c:pt>
                <c:pt idx="63">
                  <c:v>1973</c:v>
                </c:pt>
                <c:pt idx="64">
                  <c:v>1974</c:v>
                </c:pt>
                <c:pt idx="65">
                  <c:v>1975</c:v>
                </c:pt>
                <c:pt idx="66">
                  <c:v>1976</c:v>
                </c:pt>
                <c:pt idx="67">
                  <c:v>1977</c:v>
                </c:pt>
                <c:pt idx="68">
                  <c:v>1978</c:v>
                </c:pt>
                <c:pt idx="69">
                  <c:v>1979</c:v>
                </c:pt>
                <c:pt idx="70">
                  <c:v>1980</c:v>
                </c:pt>
                <c:pt idx="71">
                  <c:v>1981</c:v>
                </c:pt>
                <c:pt idx="72">
                  <c:v>1982</c:v>
                </c:pt>
                <c:pt idx="73">
                  <c:v>1983</c:v>
                </c:pt>
                <c:pt idx="74">
                  <c:v>1984</c:v>
                </c:pt>
                <c:pt idx="75">
                  <c:v>1985</c:v>
                </c:pt>
                <c:pt idx="76">
                  <c:v>1986</c:v>
                </c:pt>
                <c:pt idx="77">
                  <c:v>1987</c:v>
                </c:pt>
                <c:pt idx="78">
                  <c:v>1988</c:v>
                </c:pt>
                <c:pt idx="79">
                  <c:v>1989</c:v>
                </c:pt>
                <c:pt idx="80">
                  <c:v>1990</c:v>
                </c:pt>
                <c:pt idx="81">
                  <c:v>1991</c:v>
                </c:pt>
                <c:pt idx="82">
                  <c:v>1992</c:v>
                </c:pt>
                <c:pt idx="83">
                  <c:v>1993</c:v>
                </c:pt>
                <c:pt idx="84">
                  <c:v>1994</c:v>
                </c:pt>
                <c:pt idx="85">
                  <c:v>1995</c:v>
                </c:pt>
                <c:pt idx="86">
                  <c:v>1996</c:v>
                </c:pt>
                <c:pt idx="87">
                  <c:v>1997</c:v>
                </c:pt>
                <c:pt idx="88">
                  <c:v>1998</c:v>
                </c:pt>
                <c:pt idx="89">
                  <c:v>1999</c:v>
                </c:pt>
                <c:pt idx="90">
                  <c:v>2000</c:v>
                </c:pt>
                <c:pt idx="91">
                  <c:v>2001</c:v>
                </c:pt>
                <c:pt idx="92">
                  <c:v>2002</c:v>
                </c:pt>
                <c:pt idx="93">
                  <c:v>2003</c:v>
                </c:pt>
                <c:pt idx="94">
                  <c:v>2004</c:v>
                </c:pt>
                <c:pt idx="95">
                  <c:v>2005</c:v>
                </c:pt>
                <c:pt idx="96">
                  <c:v>2006</c:v>
                </c:pt>
                <c:pt idx="97">
                  <c:v>2007</c:v>
                </c:pt>
                <c:pt idx="98">
                  <c:v>2008</c:v>
                </c:pt>
                <c:pt idx="99">
                  <c:v>2009</c:v>
                </c:pt>
                <c:pt idx="100">
                  <c:v>2010</c:v>
                </c:pt>
                <c:pt idx="101">
                  <c:v>2011</c:v>
                </c:pt>
                <c:pt idx="102">
                  <c:v>2012</c:v>
                </c:pt>
                <c:pt idx="103">
                  <c:v>2013</c:v>
                </c:pt>
                <c:pt idx="104">
                  <c:v>2014</c:v>
                </c:pt>
                <c:pt idx="105">
                  <c:v>2015</c:v>
                </c:pt>
                <c:pt idx="106">
                  <c:v>2016</c:v>
                </c:pt>
                <c:pt idx="107">
                  <c:v>2017</c:v>
                </c:pt>
                <c:pt idx="108">
                  <c:v>2018</c:v>
                </c:pt>
                <c:pt idx="109">
                  <c:v>2019</c:v>
                </c:pt>
                <c:pt idx="110">
                  <c:v>2020</c:v>
                </c:pt>
              </c:numCache>
            </c:numRef>
          </c:cat>
          <c:val>
            <c:numRef>
              <c:f>真夏日日数!$E$3:$E$113</c:f>
              <c:numCache>
                <c:formatCode>#,##0_);[Red]\(#,##0\)</c:formatCode>
                <c:ptCount val="111"/>
                <c:pt idx="0">
                  <c:v>23</c:v>
                </c:pt>
                <c:pt idx="1">
                  <c:v>33</c:v>
                </c:pt>
                <c:pt idx="2">
                  <c:v>30</c:v>
                </c:pt>
                <c:pt idx="3">
                  <c:v>16</c:v>
                </c:pt>
                <c:pt idx="4">
                  <c:v>48</c:v>
                </c:pt>
                <c:pt idx="5">
                  <c:v>40</c:v>
                </c:pt>
                <c:pt idx="6">
                  <c:v>43</c:v>
                </c:pt>
                <c:pt idx="7">
                  <c:v>41</c:v>
                </c:pt>
                <c:pt idx="8">
                  <c:v>52</c:v>
                </c:pt>
                <c:pt idx="9">
                  <c:v>41</c:v>
                </c:pt>
                <c:pt idx="10">
                  <c:v>38</c:v>
                </c:pt>
                <c:pt idx="11">
                  <c:v>30</c:v>
                </c:pt>
                <c:pt idx="12">
                  <c:v>57</c:v>
                </c:pt>
                <c:pt idx="13">
                  <c:v>46</c:v>
                </c:pt>
                <c:pt idx="14">
                  <c:v>56</c:v>
                </c:pt>
                <c:pt idx="15">
                  <c:v>35</c:v>
                </c:pt>
                <c:pt idx="16">
                  <c:v>39</c:v>
                </c:pt>
                <c:pt idx="17">
                  <c:v>46</c:v>
                </c:pt>
                <c:pt idx="18">
                  <c:v>31</c:v>
                </c:pt>
                <c:pt idx="19">
                  <c:v>45</c:v>
                </c:pt>
                <c:pt idx="20">
                  <c:v>50</c:v>
                </c:pt>
                <c:pt idx="21">
                  <c:v>29</c:v>
                </c:pt>
                <c:pt idx="22">
                  <c:v>38</c:v>
                </c:pt>
                <c:pt idx="23">
                  <c:v>56</c:v>
                </c:pt>
                <c:pt idx="24">
                  <c:v>27</c:v>
                </c:pt>
                <c:pt idx="25">
                  <c:v>16</c:v>
                </c:pt>
                <c:pt idx="26">
                  <c:v>36</c:v>
                </c:pt>
                <c:pt idx="27">
                  <c:v>36</c:v>
                </c:pt>
                <c:pt idx="28">
                  <c:v>18</c:v>
                </c:pt>
                <c:pt idx="29">
                  <c:v>28</c:v>
                </c:pt>
                <c:pt idx="30">
                  <c:v>27</c:v>
                </c:pt>
                <c:pt idx="31">
                  <c:v>22</c:v>
                </c:pt>
                <c:pt idx="32">
                  <c:v>40</c:v>
                </c:pt>
                <c:pt idx="33">
                  <c:v>41</c:v>
                </c:pt>
                <c:pt idx="34">
                  <c:v>40</c:v>
                </c:pt>
                <c:pt idx="35">
                  <c:v>23</c:v>
                </c:pt>
                <c:pt idx="36">
                  <c:v>38</c:v>
                </c:pt>
                <c:pt idx="37">
                  <c:v>41</c:v>
                </c:pt>
                <c:pt idx="38">
                  <c:v>30</c:v>
                </c:pt>
                <c:pt idx="39">
                  <c:v>28</c:v>
                </c:pt>
                <c:pt idx="40">
                  <c:v>38</c:v>
                </c:pt>
                <c:pt idx="41">
                  <c:v>27</c:v>
                </c:pt>
                <c:pt idx="42">
                  <c:v>23</c:v>
                </c:pt>
                <c:pt idx="43">
                  <c:v>16</c:v>
                </c:pt>
                <c:pt idx="44">
                  <c:v>21</c:v>
                </c:pt>
                <c:pt idx="45">
                  <c:v>36</c:v>
                </c:pt>
                <c:pt idx="46">
                  <c:v>29</c:v>
                </c:pt>
                <c:pt idx="47">
                  <c:v>23</c:v>
                </c:pt>
                <c:pt idx="48">
                  <c:v>30</c:v>
                </c:pt>
                <c:pt idx="49">
                  <c:v>34</c:v>
                </c:pt>
                <c:pt idx="50">
                  <c:v>28</c:v>
                </c:pt>
                <c:pt idx="51">
                  <c:v>42</c:v>
                </c:pt>
                <c:pt idx="52">
                  <c:v>37</c:v>
                </c:pt>
                <c:pt idx="53">
                  <c:v>31</c:v>
                </c:pt>
                <c:pt idx="54">
                  <c:v>33</c:v>
                </c:pt>
                <c:pt idx="55">
                  <c:v>27</c:v>
                </c:pt>
                <c:pt idx="56">
                  <c:v>29</c:v>
                </c:pt>
                <c:pt idx="57">
                  <c:v>38</c:v>
                </c:pt>
                <c:pt idx="58">
                  <c:v>25</c:v>
                </c:pt>
                <c:pt idx="59">
                  <c:v>29</c:v>
                </c:pt>
                <c:pt idx="60">
                  <c:v>40</c:v>
                </c:pt>
                <c:pt idx="61">
                  <c:v>35</c:v>
                </c:pt>
                <c:pt idx="62">
                  <c:v>37</c:v>
                </c:pt>
                <c:pt idx="63">
                  <c:v>44</c:v>
                </c:pt>
                <c:pt idx="64">
                  <c:v>29</c:v>
                </c:pt>
                <c:pt idx="65">
                  <c:v>44</c:v>
                </c:pt>
                <c:pt idx="66">
                  <c:v>20</c:v>
                </c:pt>
                <c:pt idx="67">
                  <c:v>23</c:v>
                </c:pt>
                <c:pt idx="68">
                  <c:v>59</c:v>
                </c:pt>
                <c:pt idx="69">
                  <c:v>40</c:v>
                </c:pt>
                <c:pt idx="70">
                  <c:v>14</c:v>
                </c:pt>
                <c:pt idx="71">
                  <c:v>35</c:v>
                </c:pt>
                <c:pt idx="72">
                  <c:v>20</c:v>
                </c:pt>
                <c:pt idx="73">
                  <c:v>30</c:v>
                </c:pt>
                <c:pt idx="74">
                  <c:v>43</c:v>
                </c:pt>
                <c:pt idx="75">
                  <c:v>49</c:v>
                </c:pt>
                <c:pt idx="76">
                  <c:v>29</c:v>
                </c:pt>
                <c:pt idx="77">
                  <c:v>46</c:v>
                </c:pt>
                <c:pt idx="78">
                  <c:v>19</c:v>
                </c:pt>
                <c:pt idx="79">
                  <c:v>32</c:v>
                </c:pt>
                <c:pt idx="80">
                  <c:v>51</c:v>
                </c:pt>
                <c:pt idx="81">
                  <c:v>40</c:v>
                </c:pt>
                <c:pt idx="82">
                  <c:v>40</c:v>
                </c:pt>
                <c:pt idx="83">
                  <c:v>15</c:v>
                </c:pt>
                <c:pt idx="84">
                  <c:v>64</c:v>
                </c:pt>
                <c:pt idx="85">
                  <c:v>40</c:v>
                </c:pt>
                <c:pt idx="86">
                  <c:v>42</c:v>
                </c:pt>
                <c:pt idx="87">
                  <c:v>49</c:v>
                </c:pt>
                <c:pt idx="88">
                  <c:v>46</c:v>
                </c:pt>
                <c:pt idx="89">
                  <c:v>56</c:v>
                </c:pt>
                <c:pt idx="90">
                  <c:v>63</c:v>
                </c:pt>
                <c:pt idx="91">
                  <c:v>45</c:v>
                </c:pt>
                <c:pt idx="92">
                  <c:v>55</c:v>
                </c:pt>
                <c:pt idx="93">
                  <c:v>36</c:v>
                </c:pt>
                <c:pt idx="94">
                  <c:v>62</c:v>
                </c:pt>
                <c:pt idx="95">
                  <c:v>57</c:v>
                </c:pt>
                <c:pt idx="96">
                  <c:v>36</c:v>
                </c:pt>
                <c:pt idx="97">
                  <c:v>51</c:v>
                </c:pt>
                <c:pt idx="98">
                  <c:v>48</c:v>
                </c:pt>
                <c:pt idx="99">
                  <c:v>42</c:v>
                </c:pt>
                <c:pt idx="100">
                  <c:v>67</c:v>
                </c:pt>
                <c:pt idx="101">
                  <c:v>63</c:v>
                </c:pt>
                <c:pt idx="102">
                  <c:v>69</c:v>
                </c:pt>
                <c:pt idx="103">
                  <c:v>50</c:v>
                </c:pt>
                <c:pt idx="104">
                  <c:v>42</c:v>
                </c:pt>
                <c:pt idx="105">
                  <c:v>45</c:v>
                </c:pt>
                <c:pt idx="106">
                  <c:v>54</c:v>
                </c:pt>
                <c:pt idx="107">
                  <c:v>46</c:v>
                </c:pt>
                <c:pt idx="108">
                  <c:v>65</c:v>
                </c:pt>
              </c:numCache>
            </c:numRef>
          </c:val>
          <c:extLst>
            <c:ext xmlns:c16="http://schemas.microsoft.com/office/drawing/2014/chart" uri="{C3380CC4-5D6E-409C-BE32-E72D297353CC}">
              <c16:uniqueId val="{00000000-C9AF-4D0D-9038-CB7F810C8D64}"/>
            </c:ext>
          </c:extLst>
        </c:ser>
        <c:dLbls>
          <c:showLegendKey val="0"/>
          <c:showVal val="0"/>
          <c:showCatName val="0"/>
          <c:showSerName val="0"/>
          <c:showPercent val="0"/>
          <c:showBubbleSize val="0"/>
        </c:dLbls>
        <c:gapWidth val="0"/>
        <c:axId val="1114606560"/>
        <c:axId val="1114615648"/>
      </c:barChart>
      <c:catAx>
        <c:axId val="1114606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114615648"/>
        <c:crossesAt val="-2.5"/>
        <c:auto val="1"/>
        <c:lblAlgn val="ctr"/>
        <c:lblOffset val="100"/>
        <c:tickLblSkip val="10"/>
        <c:tickMarkSkip val="10"/>
        <c:noMultiLvlLbl val="0"/>
      </c:catAx>
      <c:valAx>
        <c:axId val="1114615648"/>
        <c:scaling>
          <c:orientation val="minMax"/>
          <c:max val="7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100"/>
                  <a:t>日数（日）</a:t>
                </a:r>
              </a:p>
            </c:rich>
          </c:tx>
          <c:layout>
            <c:manualLayout>
              <c:xMode val="edge"/>
              <c:yMode val="edge"/>
              <c:x val="1.5042435888900739E-2"/>
              <c:y val="0.3678309027777778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114606560"/>
        <c:crosses val="autoZero"/>
        <c:crossBetween val="between"/>
        <c:majorUnit val="10"/>
      </c:valAx>
      <c:spPr>
        <a:solidFill>
          <a:srgbClr val="FFFFCC">
            <a:alpha val="38000"/>
          </a:srgbClr>
        </a:solidFill>
        <a:ln>
          <a:noFill/>
        </a:ln>
        <a:effectLst/>
      </c:spPr>
    </c:plotArea>
    <c:legend>
      <c:legendPos val="b"/>
      <c:layout>
        <c:manualLayout>
          <c:xMode val="edge"/>
          <c:yMode val="edge"/>
          <c:x val="0.10205669728716874"/>
          <c:y val="0.11509526358065887"/>
          <c:w val="0.30864285551387821"/>
          <c:h val="9.849097222222222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ja-JP" altLang="en-US" sz="1600" b="1" baseline="0" dirty="0">
                <a:solidFill>
                  <a:sysClr val="windowText" lastClr="000000"/>
                </a:solidFill>
              </a:rPr>
              <a:t>宇都宮</a:t>
            </a:r>
          </a:p>
        </c:rich>
      </c:tx>
      <c:layout>
        <c:manualLayout>
          <c:xMode val="edge"/>
          <c:yMode val="edge"/>
          <c:x val="0.15395100612423446"/>
          <c:y val="0.10645851560221639"/>
        </c:manualLayout>
      </c:layout>
      <c:overlay val="0"/>
      <c:spPr>
        <a:noFill/>
        <a:ln>
          <a:noFill/>
        </a:ln>
        <a:effectLst/>
      </c:spPr>
    </c:title>
    <c:autoTitleDeleted val="0"/>
    <c:plotArea>
      <c:layout>
        <c:manualLayout>
          <c:layoutTarget val="inner"/>
          <c:xMode val="edge"/>
          <c:yMode val="edge"/>
          <c:x val="0.13513149335984742"/>
          <c:y val="8.6140395356972987E-2"/>
          <c:w val="0.81813682971196755"/>
          <c:h val="0.74280725458801489"/>
        </c:manualLayout>
      </c:layout>
      <c:barChart>
        <c:barDir val="col"/>
        <c:grouping val="clustered"/>
        <c:varyColors val="0"/>
        <c:ser>
          <c:idx val="0"/>
          <c:order val="0"/>
          <c:tx>
            <c:strRef>
              <c:f>宇都宮!$B$3</c:f>
              <c:strCache>
                <c:ptCount val="1"/>
                <c:pt idx="0">
                  <c:v>猛暑日日数</c:v>
                </c:pt>
              </c:strCache>
            </c:strRef>
          </c:tx>
          <c:spPr>
            <a:solidFill>
              <a:srgbClr val="00B050"/>
            </a:solidFill>
            <a:ln w="25400">
              <a:solidFill>
                <a:srgbClr val="00B050"/>
              </a:solidFill>
            </a:ln>
            <a:effectLst/>
          </c:spPr>
          <c:invertIfNegative val="0"/>
          <c:cat>
            <c:numRef>
              <c:f>宇都宮!$A$4:$A$48</c:f>
              <c:numCache>
                <c:formatCode>General</c:formatCod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numCache>
            </c:numRef>
          </c:cat>
          <c:val>
            <c:numRef>
              <c:f>宇都宮!$B$4:$B$48</c:f>
              <c:numCache>
                <c:formatCode>General</c:formatCode>
                <c:ptCount val="45"/>
                <c:pt idx="4">
                  <c:v>0</c:v>
                </c:pt>
                <c:pt idx="5">
                  <c:v>0</c:v>
                </c:pt>
                <c:pt idx="6">
                  <c:v>0</c:v>
                </c:pt>
                <c:pt idx="7">
                  <c:v>0</c:v>
                </c:pt>
                <c:pt idx="8">
                  <c:v>1</c:v>
                </c:pt>
                <c:pt idx="9">
                  <c:v>0</c:v>
                </c:pt>
                <c:pt idx="10">
                  <c:v>0</c:v>
                </c:pt>
                <c:pt idx="11">
                  <c:v>0</c:v>
                </c:pt>
                <c:pt idx="12">
                  <c:v>2</c:v>
                </c:pt>
                <c:pt idx="13">
                  <c:v>0</c:v>
                </c:pt>
                <c:pt idx="14">
                  <c:v>0</c:v>
                </c:pt>
                <c:pt idx="15">
                  <c:v>5</c:v>
                </c:pt>
                <c:pt idx="16">
                  <c:v>2</c:v>
                </c:pt>
                <c:pt idx="17">
                  <c:v>1</c:v>
                </c:pt>
                <c:pt idx="18">
                  <c:v>0</c:v>
                </c:pt>
                <c:pt idx="19">
                  <c:v>11</c:v>
                </c:pt>
                <c:pt idx="20">
                  <c:v>13</c:v>
                </c:pt>
                <c:pt idx="21">
                  <c:v>3</c:v>
                </c:pt>
                <c:pt idx="22">
                  <c:v>5</c:v>
                </c:pt>
                <c:pt idx="23">
                  <c:v>1</c:v>
                </c:pt>
                <c:pt idx="24">
                  <c:v>4</c:v>
                </c:pt>
                <c:pt idx="25">
                  <c:v>2</c:v>
                </c:pt>
                <c:pt idx="26">
                  <c:v>13</c:v>
                </c:pt>
                <c:pt idx="27">
                  <c:v>10</c:v>
                </c:pt>
                <c:pt idx="28">
                  <c:v>0</c:v>
                </c:pt>
                <c:pt idx="29">
                  <c:v>7</c:v>
                </c:pt>
                <c:pt idx="30">
                  <c:v>4</c:v>
                </c:pt>
                <c:pt idx="31">
                  <c:v>3</c:v>
                </c:pt>
                <c:pt idx="32">
                  <c:v>6</c:v>
                </c:pt>
                <c:pt idx="33">
                  <c:v>2</c:v>
                </c:pt>
                <c:pt idx="34">
                  <c:v>1</c:v>
                </c:pt>
                <c:pt idx="35">
                  <c:v>11</c:v>
                </c:pt>
                <c:pt idx="36">
                  <c:v>12</c:v>
                </c:pt>
                <c:pt idx="37">
                  <c:v>5</c:v>
                </c:pt>
                <c:pt idx="38">
                  <c:v>5</c:v>
                </c:pt>
                <c:pt idx="39">
                  <c:v>6</c:v>
                </c:pt>
                <c:pt idx="40">
                  <c:v>12</c:v>
                </c:pt>
                <c:pt idx="41">
                  <c:v>3</c:v>
                </c:pt>
                <c:pt idx="42">
                  <c:v>1</c:v>
                </c:pt>
                <c:pt idx="43">
                  <c:v>16</c:v>
                </c:pt>
              </c:numCache>
            </c:numRef>
          </c:val>
          <c:extLst>
            <c:ext xmlns:c16="http://schemas.microsoft.com/office/drawing/2014/chart" uri="{C3380CC4-5D6E-409C-BE32-E72D297353CC}">
              <c16:uniqueId val="{00000000-43D7-45D9-A8E5-FC5385C500D3}"/>
            </c:ext>
          </c:extLst>
        </c:ser>
        <c:dLbls>
          <c:showLegendKey val="0"/>
          <c:showVal val="0"/>
          <c:showCatName val="0"/>
          <c:showSerName val="0"/>
          <c:showPercent val="0"/>
          <c:showBubbleSize val="0"/>
        </c:dLbls>
        <c:gapWidth val="150"/>
        <c:axId val="944956272"/>
        <c:axId val="944955488"/>
      </c:barChart>
      <c:lineChart>
        <c:grouping val="standard"/>
        <c:varyColors val="0"/>
        <c:ser>
          <c:idx val="1"/>
          <c:order val="1"/>
          <c:tx>
            <c:strRef>
              <c:f>宇都宮!$C$3</c:f>
              <c:strCache>
                <c:ptCount val="1"/>
                <c:pt idx="0">
                  <c:v>移動平均</c:v>
                </c:pt>
              </c:strCache>
            </c:strRef>
          </c:tx>
          <c:spPr>
            <a:ln w="31750" cap="rnd">
              <a:solidFill>
                <a:srgbClr val="0000FF"/>
              </a:solidFill>
              <a:round/>
            </a:ln>
            <a:effectLst/>
          </c:spPr>
          <c:marker>
            <c:symbol val="none"/>
          </c:marker>
          <c:trendline>
            <c:spPr>
              <a:ln w="19050">
                <a:solidFill>
                  <a:srgbClr val="FF0000"/>
                </a:solidFill>
              </a:ln>
            </c:spPr>
            <c:trendlineType val="linear"/>
            <c:dispRSqr val="0"/>
            <c:dispEq val="0"/>
          </c:trendline>
          <c:cat>
            <c:numRef>
              <c:f>宇都宮!$A$4:$A$48</c:f>
              <c:numCache>
                <c:formatCode>General</c:formatCod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numCache>
            </c:numRef>
          </c:cat>
          <c:val>
            <c:numRef>
              <c:f>宇都宮!$C$4:$C$48</c:f>
              <c:numCache>
                <c:formatCode>General</c:formatCode>
                <c:ptCount val="45"/>
                <c:pt idx="6">
                  <c:v>0.2</c:v>
                </c:pt>
                <c:pt idx="7">
                  <c:v>0.2</c:v>
                </c:pt>
                <c:pt idx="8">
                  <c:v>0.2</c:v>
                </c:pt>
                <c:pt idx="9">
                  <c:v>0.2</c:v>
                </c:pt>
                <c:pt idx="10">
                  <c:v>0.6</c:v>
                </c:pt>
                <c:pt idx="11">
                  <c:v>0.4</c:v>
                </c:pt>
                <c:pt idx="12">
                  <c:v>0.4</c:v>
                </c:pt>
                <c:pt idx="13">
                  <c:v>1.4</c:v>
                </c:pt>
                <c:pt idx="14">
                  <c:v>1.8</c:v>
                </c:pt>
                <c:pt idx="15">
                  <c:v>1.6</c:v>
                </c:pt>
                <c:pt idx="16">
                  <c:v>1.6</c:v>
                </c:pt>
                <c:pt idx="17">
                  <c:v>3.8</c:v>
                </c:pt>
                <c:pt idx="18">
                  <c:v>5.4</c:v>
                </c:pt>
                <c:pt idx="19">
                  <c:v>5.6</c:v>
                </c:pt>
                <c:pt idx="20">
                  <c:v>6.4</c:v>
                </c:pt>
                <c:pt idx="21">
                  <c:v>6.6</c:v>
                </c:pt>
                <c:pt idx="22">
                  <c:v>5.2</c:v>
                </c:pt>
                <c:pt idx="23">
                  <c:v>3</c:v>
                </c:pt>
                <c:pt idx="24">
                  <c:v>5</c:v>
                </c:pt>
                <c:pt idx="25">
                  <c:v>6</c:v>
                </c:pt>
                <c:pt idx="26">
                  <c:v>5.8</c:v>
                </c:pt>
                <c:pt idx="27">
                  <c:v>6.4</c:v>
                </c:pt>
                <c:pt idx="28">
                  <c:v>6.8</c:v>
                </c:pt>
                <c:pt idx="29">
                  <c:v>4.8</c:v>
                </c:pt>
                <c:pt idx="30">
                  <c:v>4</c:v>
                </c:pt>
                <c:pt idx="31">
                  <c:v>4.4000000000000004</c:v>
                </c:pt>
                <c:pt idx="32">
                  <c:v>3.2</c:v>
                </c:pt>
                <c:pt idx="33">
                  <c:v>4.5999999999999996</c:v>
                </c:pt>
                <c:pt idx="34">
                  <c:v>6.4</c:v>
                </c:pt>
                <c:pt idx="35">
                  <c:v>6.2</c:v>
                </c:pt>
                <c:pt idx="36">
                  <c:v>6.8</c:v>
                </c:pt>
                <c:pt idx="37">
                  <c:v>7.8</c:v>
                </c:pt>
                <c:pt idx="38">
                  <c:v>8</c:v>
                </c:pt>
                <c:pt idx="39">
                  <c:v>6.2</c:v>
                </c:pt>
                <c:pt idx="40">
                  <c:v>5.4</c:v>
                </c:pt>
                <c:pt idx="41">
                  <c:v>7.6</c:v>
                </c:pt>
              </c:numCache>
            </c:numRef>
          </c:val>
          <c:smooth val="0"/>
          <c:extLst>
            <c:ext xmlns:c16="http://schemas.microsoft.com/office/drawing/2014/chart" uri="{C3380CC4-5D6E-409C-BE32-E72D297353CC}">
              <c16:uniqueId val="{00000001-43D7-45D9-A8E5-FC5385C500D3}"/>
            </c:ext>
          </c:extLst>
        </c:ser>
        <c:dLbls>
          <c:showLegendKey val="0"/>
          <c:showVal val="0"/>
          <c:showCatName val="0"/>
          <c:showSerName val="0"/>
          <c:showPercent val="0"/>
          <c:showBubbleSize val="0"/>
        </c:dLbls>
        <c:marker val="1"/>
        <c:smooth val="0"/>
        <c:axId val="944956272"/>
        <c:axId val="944955488"/>
      </c:lineChart>
      <c:dateAx>
        <c:axId val="9449562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crossAx val="944955488"/>
        <c:crosses val="autoZero"/>
        <c:auto val="0"/>
        <c:lblOffset val="100"/>
        <c:baseTimeUnit val="days"/>
        <c:majorUnit val="10"/>
        <c:majorTimeUnit val="days"/>
        <c:minorUnit val="10"/>
        <c:minorTimeUnit val="days"/>
      </c:dateAx>
      <c:valAx>
        <c:axId val="944955488"/>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crossAx val="944956272"/>
        <c:crosses val="autoZero"/>
        <c:crossBetween val="between"/>
        <c:majorUnit val="10"/>
      </c:valAx>
      <c:spPr>
        <a:solidFill>
          <a:schemeClr val="bg1"/>
        </a:solidFill>
        <a:ln>
          <a:solidFill>
            <a:schemeClr val="tx1"/>
          </a:solidFill>
        </a:ln>
        <a:effectLst/>
      </c:spPr>
    </c:plotArea>
    <c:plotVisOnly val="1"/>
    <c:dispBlanksAs val="gap"/>
    <c:showDLblsOverMax val="0"/>
  </c:chart>
  <c:spPr>
    <a:ln>
      <a:noFill/>
    </a:ln>
  </c:spPr>
  <c:txPr>
    <a:bodyPr/>
    <a:lstStyle/>
    <a:p>
      <a:pPr>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ja-JP" altLang="en-US" sz="1600" b="1" baseline="0" dirty="0">
                <a:solidFill>
                  <a:sysClr val="windowText" lastClr="000000"/>
                </a:solidFill>
              </a:rPr>
              <a:t>佐野</a:t>
            </a:r>
          </a:p>
        </c:rich>
      </c:tx>
      <c:layout>
        <c:manualLayout>
          <c:xMode val="edge"/>
          <c:yMode val="edge"/>
          <c:x val="0.13728433945756779"/>
          <c:y val="0.11108814523184601"/>
        </c:manualLayout>
      </c:layout>
      <c:overlay val="0"/>
      <c:spPr>
        <a:noFill/>
        <a:ln>
          <a:noFill/>
        </a:ln>
        <a:effectLst/>
      </c:spPr>
    </c:title>
    <c:autoTitleDeleted val="0"/>
    <c:plotArea>
      <c:layout>
        <c:manualLayout>
          <c:layoutTarget val="inner"/>
          <c:xMode val="edge"/>
          <c:yMode val="edge"/>
          <c:x val="0.13513149335984742"/>
          <c:y val="8.6140395356972987E-2"/>
          <c:w val="0.81813682971196755"/>
          <c:h val="0.74280725458801489"/>
        </c:manualLayout>
      </c:layout>
      <c:barChart>
        <c:barDir val="col"/>
        <c:grouping val="clustered"/>
        <c:varyColors val="0"/>
        <c:ser>
          <c:idx val="0"/>
          <c:order val="0"/>
          <c:tx>
            <c:strRef>
              <c:f>佐野!$B$3</c:f>
              <c:strCache>
                <c:ptCount val="1"/>
                <c:pt idx="0">
                  <c:v>猛暑日日数</c:v>
                </c:pt>
              </c:strCache>
            </c:strRef>
          </c:tx>
          <c:spPr>
            <a:solidFill>
              <a:srgbClr val="00B050"/>
            </a:solidFill>
            <a:ln w="25400">
              <a:solidFill>
                <a:srgbClr val="00B050"/>
              </a:solidFill>
            </a:ln>
            <a:effectLst/>
          </c:spPr>
          <c:invertIfNegative val="0"/>
          <c:cat>
            <c:numRef>
              <c:f>佐野!$A$4:$A$48</c:f>
              <c:numCache>
                <c:formatCode>General</c:formatCod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numCache>
            </c:numRef>
          </c:cat>
          <c:val>
            <c:numRef>
              <c:f>佐野!$B$4:$B$48</c:f>
              <c:numCache>
                <c:formatCode>General</c:formatCode>
                <c:ptCount val="45"/>
                <c:pt idx="4">
                  <c:v>0</c:v>
                </c:pt>
                <c:pt idx="5">
                  <c:v>0</c:v>
                </c:pt>
                <c:pt idx="6">
                  <c:v>0</c:v>
                </c:pt>
                <c:pt idx="7">
                  <c:v>0</c:v>
                </c:pt>
                <c:pt idx="8">
                  <c:v>1</c:v>
                </c:pt>
                <c:pt idx="9">
                  <c:v>1</c:v>
                </c:pt>
                <c:pt idx="10">
                  <c:v>1</c:v>
                </c:pt>
                <c:pt idx="11">
                  <c:v>0</c:v>
                </c:pt>
                <c:pt idx="12">
                  <c:v>3</c:v>
                </c:pt>
                <c:pt idx="13">
                  <c:v>0</c:v>
                </c:pt>
                <c:pt idx="14">
                  <c:v>0</c:v>
                </c:pt>
                <c:pt idx="15">
                  <c:v>5</c:v>
                </c:pt>
                <c:pt idx="16">
                  <c:v>1</c:v>
                </c:pt>
                <c:pt idx="17">
                  <c:v>2</c:v>
                </c:pt>
                <c:pt idx="18">
                  <c:v>0</c:v>
                </c:pt>
                <c:pt idx="19">
                  <c:v>6</c:v>
                </c:pt>
                <c:pt idx="20">
                  <c:v>9</c:v>
                </c:pt>
                <c:pt idx="21">
                  <c:v>4</c:v>
                </c:pt>
                <c:pt idx="22">
                  <c:v>4</c:v>
                </c:pt>
                <c:pt idx="23">
                  <c:v>2</c:v>
                </c:pt>
                <c:pt idx="24">
                  <c:v>2</c:v>
                </c:pt>
                <c:pt idx="25">
                  <c:v>2</c:v>
                </c:pt>
                <c:pt idx="26">
                  <c:v>7</c:v>
                </c:pt>
                <c:pt idx="27">
                  <c:v>7</c:v>
                </c:pt>
                <c:pt idx="28">
                  <c:v>0</c:v>
                </c:pt>
                <c:pt idx="29">
                  <c:v>10</c:v>
                </c:pt>
                <c:pt idx="30">
                  <c:v>3</c:v>
                </c:pt>
                <c:pt idx="31">
                  <c:v>2</c:v>
                </c:pt>
                <c:pt idx="32">
                  <c:v>6</c:v>
                </c:pt>
                <c:pt idx="33">
                  <c:v>3</c:v>
                </c:pt>
                <c:pt idx="34">
                  <c:v>1</c:v>
                </c:pt>
                <c:pt idx="35">
                  <c:v>25</c:v>
                </c:pt>
                <c:pt idx="36">
                  <c:v>24</c:v>
                </c:pt>
                <c:pt idx="37">
                  <c:v>27</c:v>
                </c:pt>
                <c:pt idx="38">
                  <c:v>20</c:v>
                </c:pt>
                <c:pt idx="39">
                  <c:v>17</c:v>
                </c:pt>
                <c:pt idx="40">
                  <c:v>19</c:v>
                </c:pt>
                <c:pt idx="41">
                  <c:v>10</c:v>
                </c:pt>
                <c:pt idx="42">
                  <c:v>8</c:v>
                </c:pt>
                <c:pt idx="43">
                  <c:v>36</c:v>
                </c:pt>
              </c:numCache>
            </c:numRef>
          </c:val>
          <c:extLst>
            <c:ext xmlns:c16="http://schemas.microsoft.com/office/drawing/2014/chart" uri="{C3380CC4-5D6E-409C-BE32-E72D297353CC}">
              <c16:uniqueId val="{00000000-8859-45F5-84F2-AAEB63EEFFA9}"/>
            </c:ext>
          </c:extLst>
        </c:ser>
        <c:dLbls>
          <c:showLegendKey val="0"/>
          <c:showVal val="0"/>
          <c:showCatName val="0"/>
          <c:showSerName val="0"/>
          <c:showPercent val="0"/>
          <c:showBubbleSize val="0"/>
        </c:dLbls>
        <c:gapWidth val="150"/>
        <c:axId val="944963720"/>
        <c:axId val="944960584"/>
      </c:barChart>
      <c:lineChart>
        <c:grouping val="standard"/>
        <c:varyColors val="0"/>
        <c:ser>
          <c:idx val="1"/>
          <c:order val="1"/>
          <c:tx>
            <c:strRef>
              <c:f>佐野!$C$3</c:f>
              <c:strCache>
                <c:ptCount val="1"/>
                <c:pt idx="0">
                  <c:v>移動平均</c:v>
                </c:pt>
              </c:strCache>
            </c:strRef>
          </c:tx>
          <c:spPr>
            <a:ln w="31750" cap="rnd">
              <a:solidFill>
                <a:srgbClr val="0000FF"/>
              </a:solidFill>
              <a:round/>
            </a:ln>
            <a:effectLst/>
          </c:spPr>
          <c:marker>
            <c:symbol val="none"/>
          </c:marker>
          <c:trendline>
            <c:spPr>
              <a:ln w="19050">
                <a:solidFill>
                  <a:srgbClr val="FF0000"/>
                </a:solidFill>
              </a:ln>
            </c:spPr>
            <c:trendlineType val="linear"/>
            <c:dispRSqr val="0"/>
            <c:dispEq val="0"/>
          </c:trendline>
          <c:cat>
            <c:numRef>
              <c:f>佐野!$A$4:$A$48</c:f>
              <c:numCache>
                <c:formatCode>General</c:formatCod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numCache>
            </c:numRef>
          </c:cat>
          <c:val>
            <c:numRef>
              <c:f>佐野!$C$4:$C$48</c:f>
              <c:numCache>
                <c:formatCode>General</c:formatCode>
                <c:ptCount val="45"/>
                <c:pt idx="6">
                  <c:v>0.2</c:v>
                </c:pt>
                <c:pt idx="7">
                  <c:v>0.4</c:v>
                </c:pt>
                <c:pt idx="8">
                  <c:v>0.6</c:v>
                </c:pt>
                <c:pt idx="9">
                  <c:v>0.6</c:v>
                </c:pt>
                <c:pt idx="10">
                  <c:v>1.2</c:v>
                </c:pt>
                <c:pt idx="11">
                  <c:v>1</c:v>
                </c:pt>
                <c:pt idx="12">
                  <c:v>0.8</c:v>
                </c:pt>
                <c:pt idx="13">
                  <c:v>1.6</c:v>
                </c:pt>
                <c:pt idx="14">
                  <c:v>1.8</c:v>
                </c:pt>
                <c:pt idx="15">
                  <c:v>1.6</c:v>
                </c:pt>
                <c:pt idx="16">
                  <c:v>1.6</c:v>
                </c:pt>
                <c:pt idx="17">
                  <c:v>2.8</c:v>
                </c:pt>
                <c:pt idx="18">
                  <c:v>3.6</c:v>
                </c:pt>
                <c:pt idx="19">
                  <c:v>4.2</c:v>
                </c:pt>
                <c:pt idx="20">
                  <c:v>4.5999999999999996</c:v>
                </c:pt>
                <c:pt idx="21">
                  <c:v>5</c:v>
                </c:pt>
                <c:pt idx="22">
                  <c:v>4.2</c:v>
                </c:pt>
                <c:pt idx="23">
                  <c:v>2.8</c:v>
                </c:pt>
                <c:pt idx="24">
                  <c:v>3.4</c:v>
                </c:pt>
                <c:pt idx="25">
                  <c:v>4</c:v>
                </c:pt>
                <c:pt idx="26">
                  <c:v>3.6</c:v>
                </c:pt>
                <c:pt idx="27">
                  <c:v>5.2</c:v>
                </c:pt>
                <c:pt idx="28">
                  <c:v>5.4</c:v>
                </c:pt>
                <c:pt idx="29">
                  <c:v>4.4000000000000004</c:v>
                </c:pt>
                <c:pt idx="30">
                  <c:v>4.2</c:v>
                </c:pt>
                <c:pt idx="31">
                  <c:v>4.8</c:v>
                </c:pt>
                <c:pt idx="32">
                  <c:v>3</c:v>
                </c:pt>
                <c:pt idx="33">
                  <c:v>7.4</c:v>
                </c:pt>
                <c:pt idx="34">
                  <c:v>11.8</c:v>
                </c:pt>
                <c:pt idx="35">
                  <c:v>16</c:v>
                </c:pt>
                <c:pt idx="36">
                  <c:v>19.399999999999999</c:v>
                </c:pt>
                <c:pt idx="37">
                  <c:v>22.6</c:v>
                </c:pt>
                <c:pt idx="38">
                  <c:v>21.4</c:v>
                </c:pt>
                <c:pt idx="39">
                  <c:v>18.600000000000001</c:v>
                </c:pt>
                <c:pt idx="40">
                  <c:v>14.8</c:v>
                </c:pt>
                <c:pt idx="41">
                  <c:v>18</c:v>
                </c:pt>
              </c:numCache>
            </c:numRef>
          </c:val>
          <c:smooth val="0"/>
          <c:extLst>
            <c:ext xmlns:c16="http://schemas.microsoft.com/office/drawing/2014/chart" uri="{C3380CC4-5D6E-409C-BE32-E72D297353CC}">
              <c16:uniqueId val="{00000001-8859-45F5-84F2-AAEB63EEFFA9}"/>
            </c:ext>
          </c:extLst>
        </c:ser>
        <c:dLbls>
          <c:showLegendKey val="0"/>
          <c:showVal val="0"/>
          <c:showCatName val="0"/>
          <c:showSerName val="0"/>
          <c:showPercent val="0"/>
          <c:showBubbleSize val="0"/>
        </c:dLbls>
        <c:marker val="1"/>
        <c:smooth val="0"/>
        <c:axId val="944963720"/>
        <c:axId val="944960584"/>
      </c:lineChart>
      <c:dateAx>
        <c:axId val="9449637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crossAx val="944960584"/>
        <c:crosses val="autoZero"/>
        <c:auto val="0"/>
        <c:lblOffset val="100"/>
        <c:baseTimeUnit val="days"/>
        <c:majorUnit val="10"/>
        <c:majorTimeUnit val="days"/>
        <c:minorUnit val="10"/>
        <c:minorTimeUnit val="days"/>
      </c:dateAx>
      <c:valAx>
        <c:axId val="944960584"/>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crossAx val="944963720"/>
        <c:crosses val="autoZero"/>
        <c:crossBetween val="between"/>
        <c:majorUnit val="10"/>
      </c:valAx>
      <c:spPr>
        <a:noFill/>
        <a:ln>
          <a:solidFill>
            <a:schemeClr val="tx1"/>
          </a:solidFill>
        </a:ln>
        <a:effectLst/>
      </c:spPr>
    </c:plotArea>
    <c:plotVisOnly val="1"/>
    <c:dispBlanksAs val="gap"/>
    <c:showDLblsOverMax val="0"/>
  </c:chart>
  <c:spPr>
    <a:solidFill>
      <a:schemeClr val="bg1"/>
    </a:solidFill>
    <a:ln>
      <a:noFill/>
    </a:ln>
  </c:spPr>
  <c:txPr>
    <a:bodyPr/>
    <a:lstStyle/>
    <a:p>
      <a:pPr>
        <a:defRPr/>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ja-JP" altLang="en-US" sz="1600" b="1" baseline="0" dirty="0">
                <a:solidFill>
                  <a:sysClr val="windowText" lastClr="000000"/>
                </a:solidFill>
              </a:rPr>
              <a:t>奥日光</a:t>
            </a:r>
          </a:p>
        </c:rich>
      </c:tx>
      <c:layout>
        <c:manualLayout>
          <c:xMode val="edge"/>
          <c:yMode val="edge"/>
          <c:x val="0.1483953717174728"/>
          <c:y val="7.8713481449003087E-2"/>
        </c:manualLayout>
      </c:layout>
      <c:overlay val="0"/>
      <c:spPr>
        <a:noFill/>
        <a:ln>
          <a:noFill/>
        </a:ln>
        <a:effectLst/>
      </c:spPr>
    </c:title>
    <c:autoTitleDeleted val="0"/>
    <c:plotArea>
      <c:layout>
        <c:manualLayout>
          <c:layoutTarget val="inner"/>
          <c:xMode val="edge"/>
          <c:yMode val="edge"/>
          <c:x val="0.13513149335984742"/>
          <c:y val="8.6140395356972987E-2"/>
          <c:w val="0.81813682971196755"/>
          <c:h val="0.74280725458801489"/>
        </c:manualLayout>
      </c:layout>
      <c:barChart>
        <c:barDir val="col"/>
        <c:grouping val="clustered"/>
        <c:varyColors val="0"/>
        <c:ser>
          <c:idx val="0"/>
          <c:order val="0"/>
          <c:tx>
            <c:strRef>
              <c:f>奥日光!$B$3</c:f>
              <c:strCache>
                <c:ptCount val="1"/>
                <c:pt idx="0">
                  <c:v>猛暑日日数</c:v>
                </c:pt>
              </c:strCache>
            </c:strRef>
          </c:tx>
          <c:spPr>
            <a:solidFill>
              <a:srgbClr val="00B050"/>
            </a:solidFill>
            <a:ln w="25400">
              <a:solidFill>
                <a:srgbClr val="00B050"/>
              </a:solidFill>
            </a:ln>
            <a:effectLst/>
          </c:spPr>
          <c:invertIfNegative val="0"/>
          <c:cat>
            <c:numRef>
              <c:f>奥日光!$A$4:$A$48</c:f>
              <c:numCache>
                <c:formatCode>General</c:formatCod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numCache>
            </c:numRef>
          </c:cat>
          <c:val>
            <c:numRef>
              <c:f>奥日光!$B$4:$B$48</c:f>
              <c:numCache>
                <c:formatCode>General</c:formatCode>
                <c:ptCount val="45"/>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c:ext xmlns:c16="http://schemas.microsoft.com/office/drawing/2014/chart" uri="{C3380CC4-5D6E-409C-BE32-E72D297353CC}">
              <c16:uniqueId val="{00000000-AC4E-4A4F-9527-43EEF8056E99}"/>
            </c:ext>
          </c:extLst>
        </c:ser>
        <c:dLbls>
          <c:showLegendKey val="0"/>
          <c:showVal val="0"/>
          <c:showCatName val="0"/>
          <c:showSerName val="0"/>
          <c:showPercent val="0"/>
          <c:showBubbleSize val="0"/>
        </c:dLbls>
        <c:gapWidth val="150"/>
        <c:axId val="429841016"/>
        <c:axId val="429833176"/>
      </c:barChart>
      <c:lineChart>
        <c:grouping val="standard"/>
        <c:varyColors val="0"/>
        <c:ser>
          <c:idx val="1"/>
          <c:order val="1"/>
          <c:tx>
            <c:strRef>
              <c:f>奥日光!$C$3</c:f>
              <c:strCache>
                <c:ptCount val="1"/>
                <c:pt idx="0">
                  <c:v>移動平均</c:v>
                </c:pt>
              </c:strCache>
            </c:strRef>
          </c:tx>
          <c:spPr>
            <a:ln w="31750" cap="rnd">
              <a:solidFill>
                <a:srgbClr val="0000FF"/>
              </a:solidFill>
              <a:round/>
            </a:ln>
            <a:effectLst/>
          </c:spPr>
          <c:marker>
            <c:symbol val="none"/>
          </c:marker>
          <c:trendline>
            <c:spPr>
              <a:ln w="19050">
                <a:solidFill>
                  <a:srgbClr val="FF0000"/>
                </a:solidFill>
              </a:ln>
            </c:spPr>
            <c:trendlineType val="linear"/>
            <c:dispRSqr val="0"/>
            <c:dispEq val="0"/>
          </c:trendline>
          <c:cat>
            <c:numRef>
              <c:f>奥日光!$A$4:$A$48</c:f>
              <c:numCache>
                <c:formatCode>General</c:formatCod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numCache>
            </c:numRef>
          </c:cat>
          <c:val>
            <c:numRef>
              <c:f>奥日光!$C$4:$C$48</c:f>
              <c:numCache>
                <c:formatCode>General</c:formatCode>
                <c:ptCount val="45"/>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numCache>
            </c:numRef>
          </c:val>
          <c:smooth val="0"/>
          <c:extLst>
            <c:ext xmlns:c16="http://schemas.microsoft.com/office/drawing/2014/chart" uri="{C3380CC4-5D6E-409C-BE32-E72D297353CC}">
              <c16:uniqueId val="{00000002-AC4E-4A4F-9527-43EEF8056E99}"/>
            </c:ext>
          </c:extLst>
        </c:ser>
        <c:dLbls>
          <c:showLegendKey val="0"/>
          <c:showVal val="0"/>
          <c:showCatName val="0"/>
          <c:showSerName val="0"/>
          <c:showPercent val="0"/>
          <c:showBubbleSize val="0"/>
        </c:dLbls>
        <c:marker val="1"/>
        <c:smooth val="0"/>
        <c:axId val="429841016"/>
        <c:axId val="429833176"/>
      </c:lineChart>
      <c:dateAx>
        <c:axId val="4298410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crossAx val="429833176"/>
        <c:crosses val="autoZero"/>
        <c:auto val="0"/>
        <c:lblOffset val="100"/>
        <c:baseTimeUnit val="days"/>
        <c:majorUnit val="10"/>
        <c:majorTimeUnit val="days"/>
        <c:minorUnit val="10"/>
        <c:minorTimeUnit val="days"/>
      </c:dateAx>
      <c:valAx>
        <c:axId val="429833176"/>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crossAx val="429841016"/>
        <c:crosses val="autoZero"/>
        <c:crossBetween val="between"/>
        <c:majorUnit val="10"/>
      </c:valAx>
      <c:spPr>
        <a:noFill/>
        <a:ln>
          <a:solidFill>
            <a:schemeClr val="tx1"/>
          </a:solidFill>
        </a:ln>
        <a:effectLst/>
      </c:spPr>
    </c:plotArea>
    <c:plotVisOnly val="1"/>
    <c:dispBlanksAs val="gap"/>
    <c:showDLblsOverMax val="0"/>
  </c:chart>
  <c:spPr>
    <a:ln>
      <a:noFill/>
    </a:ln>
  </c:spPr>
  <c:txPr>
    <a:bodyPr/>
    <a:lstStyle/>
    <a:p>
      <a:pPr>
        <a:defRPr/>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ja-JP" altLang="en-US" sz="1600" b="1" baseline="0" dirty="0">
                <a:solidFill>
                  <a:sysClr val="windowText" lastClr="000000"/>
                </a:solidFill>
              </a:rPr>
              <a:t>那須高原</a:t>
            </a:r>
          </a:p>
        </c:rich>
      </c:tx>
      <c:layout>
        <c:manualLayout>
          <c:xMode val="edge"/>
          <c:yMode val="edge"/>
          <c:x val="0.14760825758838153"/>
          <c:y val="8.3105938020986564E-2"/>
        </c:manualLayout>
      </c:layout>
      <c:overlay val="0"/>
      <c:spPr>
        <a:noFill/>
        <a:ln>
          <a:noFill/>
        </a:ln>
        <a:effectLst/>
      </c:spPr>
    </c:title>
    <c:autoTitleDeleted val="0"/>
    <c:plotArea>
      <c:layout>
        <c:manualLayout>
          <c:layoutTarget val="inner"/>
          <c:xMode val="edge"/>
          <c:yMode val="edge"/>
          <c:x val="0.13513149335984742"/>
          <c:y val="8.6140395356972987E-2"/>
          <c:w val="0.77886574117816831"/>
          <c:h val="0.74280725458801489"/>
        </c:manualLayout>
      </c:layout>
      <c:barChart>
        <c:barDir val="col"/>
        <c:grouping val="clustered"/>
        <c:varyColors val="0"/>
        <c:ser>
          <c:idx val="0"/>
          <c:order val="0"/>
          <c:tx>
            <c:strRef>
              <c:f>那須高原!$B$3</c:f>
              <c:strCache>
                <c:ptCount val="1"/>
                <c:pt idx="0">
                  <c:v>猛暑日日数</c:v>
                </c:pt>
              </c:strCache>
            </c:strRef>
          </c:tx>
          <c:spPr>
            <a:solidFill>
              <a:srgbClr val="00B050"/>
            </a:solidFill>
            <a:ln w="25400">
              <a:solidFill>
                <a:srgbClr val="00B050"/>
              </a:solidFill>
            </a:ln>
            <a:effectLst/>
          </c:spPr>
          <c:invertIfNegative val="0"/>
          <c:cat>
            <c:numRef>
              <c:f>那須高原!$A$4:$A$48</c:f>
              <c:numCache>
                <c:formatCode>General</c:formatCod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numCache>
            </c:numRef>
          </c:cat>
          <c:val>
            <c:numRef>
              <c:f>那須高原!$B$4:$B$48</c:f>
              <c:numCache>
                <c:formatCode>General</c:formatCode>
                <c:ptCount val="45"/>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c:ext xmlns:c16="http://schemas.microsoft.com/office/drawing/2014/chart" uri="{C3380CC4-5D6E-409C-BE32-E72D297353CC}">
              <c16:uniqueId val="{00000000-2A3D-4151-B4EE-2683224FE941}"/>
            </c:ext>
          </c:extLst>
        </c:ser>
        <c:dLbls>
          <c:showLegendKey val="0"/>
          <c:showVal val="0"/>
          <c:showCatName val="0"/>
          <c:showSerName val="0"/>
          <c:showPercent val="0"/>
          <c:showBubbleSize val="0"/>
        </c:dLbls>
        <c:gapWidth val="150"/>
        <c:axId val="429841016"/>
        <c:axId val="429833176"/>
      </c:barChart>
      <c:lineChart>
        <c:grouping val="standard"/>
        <c:varyColors val="0"/>
        <c:ser>
          <c:idx val="1"/>
          <c:order val="1"/>
          <c:tx>
            <c:strRef>
              <c:f>那須高原!$C$3</c:f>
              <c:strCache>
                <c:ptCount val="1"/>
                <c:pt idx="0">
                  <c:v>移動平均</c:v>
                </c:pt>
              </c:strCache>
            </c:strRef>
          </c:tx>
          <c:spPr>
            <a:ln w="31750" cap="rnd">
              <a:solidFill>
                <a:srgbClr val="0000FF"/>
              </a:solidFill>
              <a:round/>
            </a:ln>
            <a:effectLst/>
          </c:spPr>
          <c:marker>
            <c:symbol val="none"/>
          </c:marker>
          <c:trendline>
            <c:spPr>
              <a:ln w="19050">
                <a:solidFill>
                  <a:srgbClr val="FF0000"/>
                </a:solidFill>
              </a:ln>
            </c:spPr>
            <c:trendlineType val="linear"/>
            <c:dispRSqr val="0"/>
            <c:dispEq val="0"/>
          </c:trendline>
          <c:cat>
            <c:numRef>
              <c:f>那須高原!$A$4:$A$48</c:f>
              <c:numCache>
                <c:formatCode>General</c:formatCod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numCache>
            </c:numRef>
          </c:cat>
          <c:val>
            <c:numRef>
              <c:f>那須高原!$C$4:$C$48</c:f>
              <c:numCache>
                <c:formatCode>General</c:formatCode>
                <c:ptCount val="45"/>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numCache>
            </c:numRef>
          </c:val>
          <c:smooth val="0"/>
          <c:extLst>
            <c:ext xmlns:c16="http://schemas.microsoft.com/office/drawing/2014/chart" uri="{C3380CC4-5D6E-409C-BE32-E72D297353CC}">
              <c16:uniqueId val="{00000002-2A3D-4151-B4EE-2683224FE941}"/>
            </c:ext>
          </c:extLst>
        </c:ser>
        <c:dLbls>
          <c:showLegendKey val="0"/>
          <c:showVal val="0"/>
          <c:showCatName val="0"/>
          <c:showSerName val="0"/>
          <c:showPercent val="0"/>
          <c:showBubbleSize val="0"/>
        </c:dLbls>
        <c:marker val="1"/>
        <c:smooth val="0"/>
        <c:axId val="429841016"/>
        <c:axId val="429833176"/>
      </c:lineChart>
      <c:dateAx>
        <c:axId val="4298410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crossAx val="429833176"/>
        <c:crosses val="autoZero"/>
        <c:auto val="0"/>
        <c:lblOffset val="100"/>
        <c:baseTimeUnit val="days"/>
        <c:majorUnit val="10"/>
        <c:majorTimeUnit val="days"/>
        <c:minorUnit val="10"/>
        <c:minorTimeUnit val="days"/>
      </c:dateAx>
      <c:valAx>
        <c:axId val="429833176"/>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crossAx val="429841016"/>
        <c:crosses val="autoZero"/>
        <c:crossBetween val="between"/>
        <c:majorUnit val="10"/>
      </c:valAx>
      <c:spPr>
        <a:noFill/>
        <a:ln>
          <a:solidFill>
            <a:schemeClr val="tx1"/>
          </a:solidFill>
        </a:ln>
        <a:effectLst/>
      </c:spPr>
    </c:plotArea>
    <c:plotVisOnly val="1"/>
    <c:dispBlanksAs val="gap"/>
    <c:showDLblsOverMax val="0"/>
  </c:chart>
  <c:spPr>
    <a:ln>
      <a:noFill/>
    </a:ln>
  </c:spPr>
  <c:txPr>
    <a:bodyPr/>
    <a:lstStyle/>
    <a:p>
      <a:pPr>
        <a:defRPr/>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ja-JP" altLang="en-US" sz="1600" b="1" baseline="0" dirty="0">
                <a:solidFill>
                  <a:sysClr val="windowText" lastClr="000000"/>
                </a:solidFill>
              </a:rPr>
              <a:t>真岡</a:t>
            </a:r>
          </a:p>
        </c:rich>
      </c:tx>
      <c:layout>
        <c:manualLayout>
          <c:xMode val="edge"/>
          <c:yMode val="edge"/>
          <c:x val="0.14079059335797056"/>
          <c:y val="6.974056307378354E-2"/>
        </c:manualLayout>
      </c:layout>
      <c:overlay val="0"/>
      <c:spPr>
        <a:noFill/>
        <a:ln>
          <a:noFill/>
        </a:ln>
        <a:effectLst/>
      </c:spPr>
    </c:title>
    <c:autoTitleDeleted val="0"/>
    <c:plotArea>
      <c:layout>
        <c:manualLayout>
          <c:layoutTarget val="inner"/>
          <c:xMode val="edge"/>
          <c:yMode val="edge"/>
          <c:x val="0.13513149335984742"/>
          <c:y val="8.6140395356972987E-2"/>
          <c:w val="0.81813682971196755"/>
          <c:h val="0.74280725458801489"/>
        </c:manualLayout>
      </c:layout>
      <c:barChart>
        <c:barDir val="col"/>
        <c:grouping val="clustered"/>
        <c:varyColors val="0"/>
        <c:ser>
          <c:idx val="0"/>
          <c:order val="0"/>
          <c:tx>
            <c:strRef>
              <c:f>真岡!$B$3</c:f>
              <c:strCache>
                <c:ptCount val="1"/>
                <c:pt idx="0">
                  <c:v>猛暑日日数</c:v>
                </c:pt>
              </c:strCache>
            </c:strRef>
          </c:tx>
          <c:spPr>
            <a:solidFill>
              <a:srgbClr val="00B050"/>
            </a:solidFill>
            <a:ln w="25400">
              <a:solidFill>
                <a:srgbClr val="00B050"/>
              </a:solidFill>
            </a:ln>
            <a:effectLst/>
          </c:spPr>
          <c:invertIfNegative val="0"/>
          <c:cat>
            <c:numRef>
              <c:f>真岡!$A$4:$A$48</c:f>
              <c:numCache>
                <c:formatCode>General</c:formatCod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numCache>
            </c:numRef>
          </c:cat>
          <c:val>
            <c:numRef>
              <c:f>真岡!$B$4:$B$48</c:f>
              <c:numCache>
                <c:formatCode>General</c:formatCode>
                <c:ptCount val="45"/>
                <c:pt idx="4">
                  <c:v>0</c:v>
                </c:pt>
                <c:pt idx="5">
                  <c:v>0</c:v>
                </c:pt>
                <c:pt idx="6">
                  <c:v>0</c:v>
                </c:pt>
                <c:pt idx="7">
                  <c:v>0</c:v>
                </c:pt>
                <c:pt idx="8">
                  <c:v>0</c:v>
                </c:pt>
                <c:pt idx="9">
                  <c:v>1</c:v>
                </c:pt>
                <c:pt idx="10">
                  <c:v>0</c:v>
                </c:pt>
                <c:pt idx="11">
                  <c:v>0</c:v>
                </c:pt>
                <c:pt idx="12">
                  <c:v>1</c:v>
                </c:pt>
                <c:pt idx="13">
                  <c:v>0</c:v>
                </c:pt>
                <c:pt idx="14">
                  <c:v>0</c:v>
                </c:pt>
                <c:pt idx="15">
                  <c:v>2</c:v>
                </c:pt>
                <c:pt idx="16">
                  <c:v>0</c:v>
                </c:pt>
                <c:pt idx="17">
                  <c:v>0</c:v>
                </c:pt>
                <c:pt idx="18">
                  <c:v>0</c:v>
                </c:pt>
                <c:pt idx="19">
                  <c:v>5</c:v>
                </c:pt>
                <c:pt idx="20">
                  <c:v>6</c:v>
                </c:pt>
                <c:pt idx="21">
                  <c:v>2</c:v>
                </c:pt>
                <c:pt idx="22">
                  <c:v>3</c:v>
                </c:pt>
                <c:pt idx="23">
                  <c:v>1</c:v>
                </c:pt>
                <c:pt idx="24">
                  <c:v>0</c:v>
                </c:pt>
                <c:pt idx="25">
                  <c:v>3</c:v>
                </c:pt>
                <c:pt idx="26">
                  <c:v>6</c:v>
                </c:pt>
                <c:pt idx="27">
                  <c:v>7</c:v>
                </c:pt>
                <c:pt idx="28">
                  <c:v>0</c:v>
                </c:pt>
                <c:pt idx="29">
                  <c:v>6</c:v>
                </c:pt>
                <c:pt idx="30">
                  <c:v>2</c:v>
                </c:pt>
                <c:pt idx="31">
                  <c:v>0</c:v>
                </c:pt>
                <c:pt idx="32">
                  <c:v>4</c:v>
                </c:pt>
                <c:pt idx="33">
                  <c:v>1</c:v>
                </c:pt>
                <c:pt idx="34">
                  <c:v>0</c:v>
                </c:pt>
                <c:pt idx="35">
                  <c:v>16</c:v>
                </c:pt>
                <c:pt idx="36">
                  <c:v>11</c:v>
                </c:pt>
                <c:pt idx="37">
                  <c:v>12</c:v>
                </c:pt>
                <c:pt idx="38">
                  <c:v>10</c:v>
                </c:pt>
                <c:pt idx="39">
                  <c:v>8</c:v>
                </c:pt>
                <c:pt idx="40">
                  <c:v>11</c:v>
                </c:pt>
                <c:pt idx="41">
                  <c:v>2</c:v>
                </c:pt>
                <c:pt idx="42">
                  <c:v>3</c:v>
                </c:pt>
                <c:pt idx="43">
                  <c:v>22</c:v>
                </c:pt>
              </c:numCache>
            </c:numRef>
          </c:val>
          <c:extLst>
            <c:ext xmlns:c16="http://schemas.microsoft.com/office/drawing/2014/chart" uri="{C3380CC4-5D6E-409C-BE32-E72D297353CC}">
              <c16:uniqueId val="{00000000-E987-4F51-AB29-C1800B5A4D25}"/>
            </c:ext>
          </c:extLst>
        </c:ser>
        <c:dLbls>
          <c:showLegendKey val="0"/>
          <c:showVal val="0"/>
          <c:showCatName val="0"/>
          <c:showSerName val="0"/>
          <c:showPercent val="0"/>
          <c:showBubbleSize val="0"/>
        </c:dLbls>
        <c:gapWidth val="150"/>
        <c:axId val="429841016"/>
        <c:axId val="429833176"/>
      </c:barChart>
      <c:lineChart>
        <c:grouping val="standard"/>
        <c:varyColors val="0"/>
        <c:ser>
          <c:idx val="1"/>
          <c:order val="1"/>
          <c:tx>
            <c:strRef>
              <c:f>真岡!$C$3</c:f>
              <c:strCache>
                <c:ptCount val="1"/>
                <c:pt idx="0">
                  <c:v>移動平均</c:v>
                </c:pt>
              </c:strCache>
            </c:strRef>
          </c:tx>
          <c:spPr>
            <a:ln w="31750" cap="rnd">
              <a:solidFill>
                <a:srgbClr val="0000FF"/>
              </a:solidFill>
              <a:round/>
            </a:ln>
            <a:effectLst/>
          </c:spPr>
          <c:marker>
            <c:symbol val="none"/>
          </c:marker>
          <c:trendline>
            <c:spPr>
              <a:ln w="19050">
                <a:solidFill>
                  <a:srgbClr val="FF0000"/>
                </a:solidFill>
              </a:ln>
            </c:spPr>
            <c:trendlineType val="linear"/>
            <c:dispRSqr val="0"/>
            <c:dispEq val="0"/>
          </c:trendline>
          <c:cat>
            <c:numRef>
              <c:f>真岡!$A$4:$A$48</c:f>
              <c:numCache>
                <c:formatCode>General</c:formatCod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numCache>
            </c:numRef>
          </c:cat>
          <c:val>
            <c:numRef>
              <c:f>真岡!$C$4:$C$48</c:f>
              <c:numCache>
                <c:formatCode>General</c:formatCode>
                <c:ptCount val="45"/>
                <c:pt idx="6">
                  <c:v>0</c:v>
                </c:pt>
                <c:pt idx="7">
                  <c:v>0.2</c:v>
                </c:pt>
                <c:pt idx="8">
                  <c:v>0.2</c:v>
                </c:pt>
                <c:pt idx="9">
                  <c:v>0.2</c:v>
                </c:pt>
                <c:pt idx="10">
                  <c:v>0.4</c:v>
                </c:pt>
                <c:pt idx="11">
                  <c:v>0.4</c:v>
                </c:pt>
                <c:pt idx="12">
                  <c:v>0.2</c:v>
                </c:pt>
                <c:pt idx="13">
                  <c:v>0.6</c:v>
                </c:pt>
                <c:pt idx="14">
                  <c:v>0.6</c:v>
                </c:pt>
                <c:pt idx="15">
                  <c:v>0.4</c:v>
                </c:pt>
                <c:pt idx="16">
                  <c:v>0.4</c:v>
                </c:pt>
                <c:pt idx="17">
                  <c:v>1.4</c:v>
                </c:pt>
                <c:pt idx="18">
                  <c:v>2.2000000000000002</c:v>
                </c:pt>
                <c:pt idx="19">
                  <c:v>2.6</c:v>
                </c:pt>
                <c:pt idx="20">
                  <c:v>3.2</c:v>
                </c:pt>
                <c:pt idx="21">
                  <c:v>3.4</c:v>
                </c:pt>
                <c:pt idx="22">
                  <c:v>2.4</c:v>
                </c:pt>
                <c:pt idx="23">
                  <c:v>1.8</c:v>
                </c:pt>
                <c:pt idx="24">
                  <c:v>2.6</c:v>
                </c:pt>
                <c:pt idx="25">
                  <c:v>3.4</c:v>
                </c:pt>
                <c:pt idx="26">
                  <c:v>3.2</c:v>
                </c:pt>
                <c:pt idx="27">
                  <c:v>4.4000000000000004</c:v>
                </c:pt>
                <c:pt idx="28">
                  <c:v>4.2</c:v>
                </c:pt>
                <c:pt idx="29">
                  <c:v>3</c:v>
                </c:pt>
                <c:pt idx="30">
                  <c:v>2.4</c:v>
                </c:pt>
                <c:pt idx="31">
                  <c:v>2.6</c:v>
                </c:pt>
                <c:pt idx="32">
                  <c:v>1.4</c:v>
                </c:pt>
                <c:pt idx="33">
                  <c:v>4.2</c:v>
                </c:pt>
                <c:pt idx="34">
                  <c:v>6.4</c:v>
                </c:pt>
                <c:pt idx="35">
                  <c:v>8</c:v>
                </c:pt>
                <c:pt idx="36">
                  <c:v>9.8000000000000007</c:v>
                </c:pt>
                <c:pt idx="37">
                  <c:v>11.4</c:v>
                </c:pt>
                <c:pt idx="38">
                  <c:v>10.4</c:v>
                </c:pt>
                <c:pt idx="39">
                  <c:v>8.6</c:v>
                </c:pt>
                <c:pt idx="40">
                  <c:v>6.8</c:v>
                </c:pt>
                <c:pt idx="41">
                  <c:v>9.1999999999999993</c:v>
                </c:pt>
              </c:numCache>
            </c:numRef>
          </c:val>
          <c:smooth val="0"/>
          <c:extLst>
            <c:ext xmlns:c16="http://schemas.microsoft.com/office/drawing/2014/chart" uri="{C3380CC4-5D6E-409C-BE32-E72D297353CC}">
              <c16:uniqueId val="{00000002-E987-4F51-AB29-C1800B5A4D25}"/>
            </c:ext>
          </c:extLst>
        </c:ser>
        <c:dLbls>
          <c:showLegendKey val="0"/>
          <c:showVal val="0"/>
          <c:showCatName val="0"/>
          <c:showSerName val="0"/>
          <c:showPercent val="0"/>
          <c:showBubbleSize val="0"/>
        </c:dLbls>
        <c:marker val="1"/>
        <c:smooth val="0"/>
        <c:axId val="429841016"/>
        <c:axId val="429833176"/>
      </c:lineChart>
      <c:dateAx>
        <c:axId val="4298410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crossAx val="429833176"/>
        <c:crosses val="autoZero"/>
        <c:auto val="0"/>
        <c:lblOffset val="100"/>
        <c:baseTimeUnit val="days"/>
        <c:majorUnit val="10"/>
        <c:majorTimeUnit val="days"/>
        <c:minorUnit val="10"/>
        <c:minorTimeUnit val="days"/>
      </c:dateAx>
      <c:valAx>
        <c:axId val="429833176"/>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crossAx val="429841016"/>
        <c:crosses val="autoZero"/>
        <c:crossBetween val="between"/>
        <c:majorUnit val="10"/>
      </c:valAx>
      <c:spPr>
        <a:noFill/>
        <a:ln>
          <a:solidFill>
            <a:schemeClr val="tx1"/>
          </a:solidFill>
        </a:ln>
        <a:effectLst/>
      </c:spPr>
    </c:plotArea>
    <c:plotVisOnly val="1"/>
    <c:dispBlanksAs val="gap"/>
    <c:showDLblsOverMax val="0"/>
  </c:chart>
  <c:spPr>
    <a:ln>
      <a:noFill/>
    </a:ln>
  </c:spPr>
  <c:txPr>
    <a:bodyPr/>
    <a:lstStyle/>
    <a:p>
      <a:pPr>
        <a:defRPr/>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ja-JP" altLang="en-US" sz="1600" b="1" baseline="0" dirty="0">
                <a:solidFill>
                  <a:sysClr val="windowText" lastClr="000000"/>
                </a:solidFill>
              </a:rPr>
              <a:t>大田原</a:t>
            </a:r>
          </a:p>
        </c:rich>
      </c:tx>
      <c:layout>
        <c:manualLayout>
          <c:xMode val="edge"/>
          <c:yMode val="edge"/>
          <c:x val="0.14839545056867892"/>
          <c:y val="9.7199256342957105E-2"/>
        </c:manualLayout>
      </c:layout>
      <c:overlay val="0"/>
      <c:spPr>
        <a:noFill/>
        <a:ln>
          <a:noFill/>
        </a:ln>
        <a:effectLst/>
      </c:spPr>
    </c:title>
    <c:autoTitleDeleted val="0"/>
    <c:plotArea>
      <c:layout>
        <c:manualLayout>
          <c:layoutTarget val="inner"/>
          <c:xMode val="edge"/>
          <c:yMode val="edge"/>
          <c:x val="0.13513149335984742"/>
          <c:y val="8.6140395356972987E-2"/>
          <c:w val="0.81813682971196755"/>
          <c:h val="0.74280725458801489"/>
        </c:manualLayout>
      </c:layout>
      <c:barChart>
        <c:barDir val="col"/>
        <c:grouping val="clustered"/>
        <c:varyColors val="0"/>
        <c:ser>
          <c:idx val="0"/>
          <c:order val="0"/>
          <c:tx>
            <c:strRef>
              <c:f>大田原!$B$3</c:f>
              <c:strCache>
                <c:ptCount val="1"/>
                <c:pt idx="0">
                  <c:v>猛暑日日数</c:v>
                </c:pt>
              </c:strCache>
            </c:strRef>
          </c:tx>
          <c:spPr>
            <a:solidFill>
              <a:srgbClr val="00B050"/>
            </a:solidFill>
            <a:ln w="25400">
              <a:solidFill>
                <a:srgbClr val="00B050"/>
              </a:solidFill>
            </a:ln>
            <a:effectLst/>
          </c:spPr>
          <c:invertIfNegative val="0"/>
          <c:cat>
            <c:numRef>
              <c:f>大田原!$A$4:$A$48</c:f>
              <c:numCache>
                <c:formatCode>General</c:formatCod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numCache>
            </c:numRef>
          </c:cat>
          <c:val>
            <c:numRef>
              <c:f>大田原!$B$4:$B$48</c:f>
              <c:numCache>
                <c:formatCode>General</c:formatCode>
                <c:ptCount val="45"/>
                <c:pt idx="4">
                  <c:v>0</c:v>
                </c:pt>
                <c:pt idx="5">
                  <c:v>0</c:v>
                </c:pt>
                <c:pt idx="6">
                  <c:v>0</c:v>
                </c:pt>
                <c:pt idx="7">
                  <c:v>0</c:v>
                </c:pt>
                <c:pt idx="8">
                  <c:v>0</c:v>
                </c:pt>
                <c:pt idx="9">
                  <c:v>1</c:v>
                </c:pt>
                <c:pt idx="10">
                  <c:v>0</c:v>
                </c:pt>
                <c:pt idx="11">
                  <c:v>0</c:v>
                </c:pt>
                <c:pt idx="12">
                  <c:v>1</c:v>
                </c:pt>
                <c:pt idx="13">
                  <c:v>0</c:v>
                </c:pt>
                <c:pt idx="14">
                  <c:v>0</c:v>
                </c:pt>
                <c:pt idx="15">
                  <c:v>0</c:v>
                </c:pt>
                <c:pt idx="16">
                  <c:v>1</c:v>
                </c:pt>
                <c:pt idx="17">
                  <c:v>0</c:v>
                </c:pt>
                <c:pt idx="18">
                  <c:v>0</c:v>
                </c:pt>
                <c:pt idx="19">
                  <c:v>5</c:v>
                </c:pt>
                <c:pt idx="20">
                  <c:v>2</c:v>
                </c:pt>
                <c:pt idx="21">
                  <c:v>0</c:v>
                </c:pt>
                <c:pt idx="22">
                  <c:v>0</c:v>
                </c:pt>
                <c:pt idx="23">
                  <c:v>0</c:v>
                </c:pt>
                <c:pt idx="24">
                  <c:v>0</c:v>
                </c:pt>
                <c:pt idx="25">
                  <c:v>0</c:v>
                </c:pt>
                <c:pt idx="26">
                  <c:v>0</c:v>
                </c:pt>
                <c:pt idx="27">
                  <c:v>0</c:v>
                </c:pt>
                <c:pt idx="28">
                  <c:v>0</c:v>
                </c:pt>
                <c:pt idx="29">
                  <c:v>0</c:v>
                </c:pt>
                <c:pt idx="30">
                  <c:v>0</c:v>
                </c:pt>
                <c:pt idx="31">
                  <c:v>0</c:v>
                </c:pt>
                <c:pt idx="32">
                  <c:v>1</c:v>
                </c:pt>
                <c:pt idx="33">
                  <c:v>0</c:v>
                </c:pt>
                <c:pt idx="34">
                  <c:v>0</c:v>
                </c:pt>
                <c:pt idx="35">
                  <c:v>4</c:v>
                </c:pt>
                <c:pt idx="36">
                  <c:v>3</c:v>
                </c:pt>
                <c:pt idx="37">
                  <c:v>1</c:v>
                </c:pt>
                <c:pt idx="38">
                  <c:v>2</c:v>
                </c:pt>
                <c:pt idx="39">
                  <c:v>5</c:v>
                </c:pt>
                <c:pt idx="40">
                  <c:v>8</c:v>
                </c:pt>
                <c:pt idx="41">
                  <c:v>0</c:v>
                </c:pt>
                <c:pt idx="42">
                  <c:v>0</c:v>
                </c:pt>
                <c:pt idx="43">
                  <c:v>15</c:v>
                </c:pt>
              </c:numCache>
            </c:numRef>
          </c:val>
          <c:extLst>
            <c:ext xmlns:c16="http://schemas.microsoft.com/office/drawing/2014/chart" uri="{C3380CC4-5D6E-409C-BE32-E72D297353CC}">
              <c16:uniqueId val="{00000000-B3AD-4D01-A6C8-C412B1D8D13F}"/>
            </c:ext>
          </c:extLst>
        </c:ser>
        <c:dLbls>
          <c:showLegendKey val="0"/>
          <c:showVal val="0"/>
          <c:showCatName val="0"/>
          <c:showSerName val="0"/>
          <c:showPercent val="0"/>
          <c:showBubbleSize val="0"/>
        </c:dLbls>
        <c:gapWidth val="150"/>
        <c:axId val="429841016"/>
        <c:axId val="429833176"/>
      </c:barChart>
      <c:lineChart>
        <c:grouping val="standard"/>
        <c:varyColors val="0"/>
        <c:ser>
          <c:idx val="1"/>
          <c:order val="1"/>
          <c:tx>
            <c:strRef>
              <c:f>大田原!$C$3</c:f>
              <c:strCache>
                <c:ptCount val="1"/>
                <c:pt idx="0">
                  <c:v>移動平均</c:v>
                </c:pt>
              </c:strCache>
            </c:strRef>
          </c:tx>
          <c:spPr>
            <a:ln w="31750" cap="rnd">
              <a:solidFill>
                <a:srgbClr val="0000FF"/>
              </a:solidFill>
              <a:round/>
            </a:ln>
            <a:effectLst/>
          </c:spPr>
          <c:marker>
            <c:symbol val="none"/>
          </c:marker>
          <c:trendline>
            <c:spPr>
              <a:ln w="19050">
                <a:solidFill>
                  <a:srgbClr val="FF0000"/>
                </a:solidFill>
              </a:ln>
            </c:spPr>
            <c:trendlineType val="linear"/>
            <c:dispRSqr val="0"/>
            <c:dispEq val="0"/>
          </c:trendline>
          <c:cat>
            <c:numRef>
              <c:f>大田原!$A$4:$A$48</c:f>
              <c:numCache>
                <c:formatCode>General</c:formatCod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numCache>
            </c:numRef>
          </c:cat>
          <c:val>
            <c:numRef>
              <c:f>大田原!$C$4:$C$48</c:f>
              <c:numCache>
                <c:formatCode>General</c:formatCode>
                <c:ptCount val="45"/>
                <c:pt idx="6">
                  <c:v>0</c:v>
                </c:pt>
                <c:pt idx="7">
                  <c:v>0.2</c:v>
                </c:pt>
                <c:pt idx="8">
                  <c:v>0.2</c:v>
                </c:pt>
                <c:pt idx="9">
                  <c:v>0.2</c:v>
                </c:pt>
                <c:pt idx="10">
                  <c:v>0.4</c:v>
                </c:pt>
                <c:pt idx="11">
                  <c:v>0.4</c:v>
                </c:pt>
                <c:pt idx="12">
                  <c:v>0.2</c:v>
                </c:pt>
                <c:pt idx="13">
                  <c:v>0.2</c:v>
                </c:pt>
                <c:pt idx="14">
                  <c:v>0.4</c:v>
                </c:pt>
                <c:pt idx="15">
                  <c:v>0.2</c:v>
                </c:pt>
                <c:pt idx="16">
                  <c:v>0.2</c:v>
                </c:pt>
                <c:pt idx="17">
                  <c:v>1.2</c:v>
                </c:pt>
                <c:pt idx="18">
                  <c:v>1.6</c:v>
                </c:pt>
                <c:pt idx="19">
                  <c:v>1.4</c:v>
                </c:pt>
                <c:pt idx="20">
                  <c:v>1.4</c:v>
                </c:pt>
                <c:pt idx="21">
                  <c:v>1.4</c:v>
                </c:pt>
                <c:pt idx="22">
                  <c:v>0.4</c:v>
                </c:pt>
                <c:pt idx="23">
                  <c:v>0</c:v>
                </c:pt>
                <c:pt idx="24">
                  <c:v>0</c:v>
                </c:pt>
                <c:pt idx="25">
                  <c:v>0</c:v>
                </c:pt>
                <c:pt idx="26">
                  <c:v>0</c:v>
                </c:pt>
                <c:pt idx="27">
                  <c:v>0</c:v>
                </c:pt>
                <c:pt idx="28">
                  <c:v>0</c:v>
                </c:pt>
                <c:pt idx="29">
                  <c:v>0</c:v>
                </c:pt>
                <c:pt idx="30">
                  <c:v>0.2</c:v>
                </c:pt>
                <c:pt idx="31">
                  <c:v>0.2</c:v>
                </c:pt>
                <c:pt idx="32">
                  <c:v>0.2</c:v>
                </c:pt>
                <c:pt idx="33">
                  <c:v>1</c:v>
                </c:pt>
                <c:pt idx="34">
                  <c:v>1.6</c:v>
                </c:pt>
                <c:pt idx="35">
                  <c:v>1.6</c:v>
                </c:pt>
                <c:pt idx="36">
                  <c:v>2</c:v>
                </c:pt>
                <c:pt idx="37">
                  <c:v>3</c:v>
                </c:pt>
                <c:pt idx="38">
                  <c:v>3.8</c:v>
                </c:pt>
                <c:pt idx="39">
                  <c:v>3.2</c:v>
                </c:pt>
                <c:pt idx="40">
                  <c:v>3</c:v>
                </c:pt>
                <c:pt idx="41">
                  <c:v>5.6</c:v>
                </c:pt>
              </c:numCache>
            </c:numRef>
          </c:val>
          <c:smooth val="0"/>
          <c:extLst>
            <c:ext xmlns:c16="http://schemas.microsoft.com/office/drawing/2014/chart" uri="{C3380CC4-5D6E-409C-BE32-E72D297353CC}">
              <c16:uniqueId val="{00000002-B3AD-4D01-A6C8-C412B1D8D13F}"/>
            </c:ext>
          </c:extLst>
        </c:ser>
        <c:dLbls>
          <c:showLegendKey val="0"/>
          <c:showVal val="0"/>
          <c:showCatName val="0"/>
          <c:showSerName val="0"/>
          <c:showPercent val="0"/>
          <c:showBubbleSize val="0"/>
        </c:dLbls>
        <c:marker val="1"/>
        <c:smooth val="0"/>
        <c:axId val="429841016"/>
        <c:axId val="429833176"/>
      </c:lineChart>
      <c:dateAx>
        <c:axId val="4298410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crossAx val="429833176"/>
        <c:crosses val="autoZero"/>
        <c:auto val="0"/>
        <c:lblOffset val="100"/>
        <c:baseTimeUnit val="days"/>
        <c:majorUnit val="10"/>
        <c:majorTimeUnit val="days"/>
        <c:minorUnit val="10"/>
        <c:minorTimeUnit val="days"/>
      </c:dateAx>
      <c:valAx>
        <c:axId val="429833176"/>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crossAx val="429841016"/>
        <c:crosses val="autoZero"/>
        <c:crossBetween val="between"/>
        <c:majorUnit val="10"/>
      </c:valAx>
      <c:spPr>
        <a:noFill/>
        <a:ln>
          <a:solidFill>
            <a:schemeClr val="tx1"/>
          </a:solidFill>
        </a:ln>
        <a:effectLst/>
      </c:spPr>
    </c:plotArea>
    <c:plotVisOnly val="1"/>
    <c:dispBlanksAs val="gap"/>
    <c:showDLblsOverMax val="0"/>
  </c:chart>
  <c:spPr>
    <a:ln>
      <a:noFill/>
    </a:ln>
  </c:spPr>
  <c:txPr>
    <a:bodyPr/>
    <a:lstStyle/>
    <a:p>
      <a:pPr>
        <a:defRPr/>
      </a:pPr>
      <a:endParaRPr lang="ja-JP"/>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ja-JP" altLang="en-US" sz="1600" b="1" baseline="0" dirty="0">
                <a:solidFill>
                  <a:sysClr val="windowText" lastClr="000000"/>
                </a:solidFill>
              </a:rPr>
              <a:t>大田原</a:t>
            </a:r>
          </a:p>
        </c:rich>
      </c:tx>
      <c:layout>
        <c:manualLayout>
          <c:xMode val="edge"/>
          <c:yMode val="edge"/>
          <c:x val="0.15360279965004375"/>
          <c:y val="0.13423665791776029"/>
        </c:manualLayout>
      </c:layout>
      <c:overlay val="0"/>
      <c:spPr>
        <a:noFill/>
        <a:ln>
          <a:noFill/>
        </a:ln>
        <a:effectLst/>
      </c:spPr>
    </c:title>
    <c:autoTitleDeleted val="0"/>
    <c:plotArea>
      <c:layout>
        <c:manualLayout>
          <c:layoutTarget val="inner"/>
          <c:xMode val="edge"/>
          <c:yMode val="edge"/>
          <c:x val="0.15018310556624948"/>
          <c:y val="0.14398146745628662"/>
          <c:w val="0.80308530183727034"/>
          <c:h val="0.70922936716243801"/>
        </c:manualLayout>
      </c:layout>
      <c:barChart>
        <c:barDir val="col"/>
        <c:grouping val="clustered"/>
        <c:varyColors val="0"/>
        <c:ser>
          <c:idx val="0"/>
          <c:order val="0"/>
          <c:tx>
            <c:strRef>
              <c:f>大田原!$B$1:$B$3</c:f>
              <c:strCache>
                <c:ptCount val="3"/>
                <c:pt idx="0">
                  <c:v>大田原</c:v>
                </c:pt>
                <c:pt idx="2">
                  <c:v>1時間降水量30㎜以上</c:v>
                </c:pt>
              </c:strCache>
            </c:strRef>
          </c:tx>
          <c:spPr>
            <a:solidFill>
              <a:srgbClr val="00B050"/>
            </a:solidFill>
            <a:ln w="25400">
              <a:solidFill>
                <a:srgbClr val="00B050"/>
              </a:solidFill>
            </a:ln>
            <a:effectLst/>
          </c:spPr>
          <c:invertIfNegative val="0"/>
          <c:cat>
            <c:numRef>
              <c:f>大田原!$A$4:$A$49</c:f>
              <c:numCache>
                <c:formatCode>General</c:formatCode>
                <c:ptCount val="4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numCache>
            </c:numRef>
          </c:cat>
          <c:val>
            <c:numRef>
              <c:f>大田原!$B$4:$B$49</c:f>
              <c:numCache>
                <c:formatCode>General</c:formatCode>
                <c:ptCount val="46"/>
                <c:pt idx="4">
                  <c:v>1</c:v>
                </c:pt>
                <c:pt idx="5">
                  <c:v>1</c:v>
                </c:pt>
                <c:pt idx="6">
                  <c:v>1</c:v>
                </c:pt>
                <c:pt idx="7">
                  <c:v>1</c:v>
                </c:pt>
                <c:pt idx="8">
                  <c:v>1</c:v>
                </c:pt>
                <c:pt idx="9">
                  <c:v>0</c:v>
                </c:pt>
                <c:pt idx="10">
                  <c:v>0</c:v>
                </c:pt>
                <c:pt idx="11">
                  <c:v>1</c:v>
                </c:pt>
                <c:pt idx="12">
                  <c:v>2</c:v>
                </c:pt>
                <c:pt idx="13">
                  <c:v>2</c:v>
                </c:pt>
                <c:pt idx="14">
                  <c:v>0</c:v>
                </c:pt>
                <c:pt idx="15">
                  <c:v>0</c:v>
                </c:pt>
                <c:pt idx="16">
                  <c:v>0</c:v>
                </c:pt>
                <c:pt idx="17">
                  <c:v>5</c:v>
                </c:pt>
                <c:pt idx="18">
                  <c:v>1</c:v>
                </c:pt>
                <c:pt idx="19">
                  <c:v>2</c:v>
                </c:pt>
                <c:pt idx="20">
                  <c:v>0</c:v>
                </c:pt>
                <c:pt idx="21">
                  <c:v>2</c:v>
                </c:pt>
                <c:pt idx="22">
                  <c:v>2</c:v>
                </c:pt>
                <c:pt idx="23">
                  <c:v>3</c:v>
                </c:pt>
                <c:pt idx="24">
                  <c:v>3</c:v>
                </c:pt>
                <c:pt idx="25">
                  <c:v>2</c:v>
                </c:pt>
                <c:pt idx="26">
                  <c:v>2</c:v>
                </c:pt>
                <c:pt idx="27">
                  <c:v>4</c:v>
                </c:pt>
                <c:pt idx="28">
                  <c:v>1</c:v>
                </c:pt>
                <c:pt idx="29">
                  <c:v>3</c:v>
                </c:pt>
                <c:pt idx="30">
                  <c:v>0</c:v>
                </c:pt>
                <c:pt idx="31">
                  <c:v>0</c:v>
                </c:pt>
                <c:pt idx="32">
                  <c:v>4</c:v>
                </c:pt>
                <c:pt idx="33">
                  <c:v>6</c:v>
                </c:pt>
                <c:pt idx="34">
                  <c:v>1</c:v>
                </c:pt>
                <c:pt idx="35">
                  <c:v>2</c:v>
                </c:pt>
                <c:pt idx="36">
                  <c:v>2</c:v>
                </c:pt>
                <c:pt idx="37">
                  <c:v>2</c:v>
                </c:pt>
                <c:pt idx="38">
                  <c:v>3</c:v>
                </c:pt>
                <c:pt idx="39">
                  <c:v>2</c:v>
                </c:pt>
                <c:pt idx="40">
                  <c:v>1</c:v>
                </c:pt>
                <c:pt idx="41">
                  <c:v>5</c:v>
                </c:pt>
                <c:pt idx="42">
                  <c:v>3</c:v>
                </c:pt>
                <c:pt idx="43">
                  <c:v>0</c:v>
                </c:pt>
              </c:numCache>
            </c:numRef>
          </c:val>
          <c:extLst>
            <c:ext xmlns:c16="http://schemas.microsoft.com/office/drawing/2014/chart" uri="{C3380CC4-5D6E-409C-BE32-E72D297353CC}">
              <c16:uniqueId val="{00000000-3FF0-4DA1-A379-C1B104ED8429}"/>
            </c:ext>
          </c:extLst>
        </c:ser>
        <c:dLbls>
          <c:showLegendKey val="0"/>
          <c:showVal val="0"/>
          <c:showCatName val="0"/>
          <c:showSerName val="0"/>
          <c:showPercent val="0"/>
          <c:showBubbleSize val="0"/>
        </c:dLbls>
        <c:gapWidth val="150"/>
        <c:axId val="1285625008"/>
        <c:axId val="987012864"/>
      </c:barChart>
      <c:lineChart>
        <c:grouping val="standard"/>
        <c:varyColors val="0"/>
        <c:ser>
          <c:idx val="1"/>
          <c:order val="1"/>
          <c:tx>
            <c:strRef>
              <c:f>大田原!$C$3</c:f>
              <c:strCache>
                <c:ptCount val="1"/>
                <c:pt idx="0">
                  <c:v>移動平均</c:v>
                </c:pt>
              </c:strCache>
            </c:strRef>
          </c:tx>
          <c:spPr>
            <a:ln w="28575">
              <a:solidFill>
                <a:srgbClr val="0000FF"/>
              </a:solidFill>
            </a:ln>
          </c:spPr>
          <c:marker>
            <c:symbol val="none"/>
          </c:marker>
          <c:val>
            <c:numRef>
              <c:f>大田原!$C$4:$C$49</c:f>
              <c:numCache>
                <c:formatCode>General</c:formatCode>
                <c:ptCount val="46"/>
                <c:pt idx="6">
                  <c:v>1</c:v>
                </c:pt>
                <c:pt idx="7">
                  <c:v>0.8</c:v>
                </c:pt>
                <c:pt idx="8">
                  <c:v>0.6</c:v>
                </c:pt>
                <c:pt idx="9">
                  <c:v>0.6</c:v>
                </c:pt>
                <c:pt idx="10">
                  <c:v>0.8</c:v>
                </c:pt>
                <c:pt idx="11">
                  <c:v>1</c:v>
                </c:pt>
                <c:pt idx="12">
                  <c:v>1</c:v>
                </c:pt>
                <c:pt idx="13">
                  <c:v>1</c:v>
                </c:pt>
                <c:pt idx="14">
                  <c:v>0.8</c:v>
                </c:pt>
                <c:pt idx="15">
                  <c:v>1.4</c:v>
                </c:pt>
                <c:pt idx="16">
                  <c:v>1.2</c:v>
                </c:pt>
                <c:pt idx="17">
                  <c:v>1.6</c:v>
                </c:pt>
                <c:pt idx="18">
                  <c:v>1.6</c:v>
                </c:pt>
                <c:pt idx="19">
                  <c:v>2</c:v>
                </c:pt>
                <c:pt idx="20">
                  <c:v>1.4</c:v>
                </c:pt>
                <c:pt idx="21">
                  <c:v>1.8</c:v>
                </c:pt>
                <c:pt idx="22">
                  <c:v>2</c:v>
                </c:pt>
                <c:pt idx="23">
                  <c:v>2.4</c:v>
                </c:pt>
                <c:pt idx="24">
                  <c:v>2.4</c:v>
                </c:pt>
                <c:pt idx="25">
                  <c:v>2.8</c:v>
                </c:pt>
                <c:pt idx="26">
                  <c:v>2.4</c:v>
                </c:pt>
                <c:pt idx="27">
                  <c:v>2.4</c:v>
                </c:pt>
                <c:pt idx="28">
                  <c:v>2</c:v>
                </c:pt>
                <c:pt idx="29">
                  <c:v>1.6</c:v>
                </c:pt>
                <c:pt idx="30">
                  <c:v>1.6</c:v>
                </c:pt>
                <c:pt idx="31">
                  <c:v>2.6</c:v>
                </c:pt>
                <c:pt idx="32">
                  <c:v>2.2000000000000002</c:v>
                </c:pt>
                <c:pt idx="33">
                  <c:v>2.6</c:v>
                </c:pt>
                <c:pt idx="34">
                  <c:v>3</c:v>
                </c:pt>
                <c:pt idx="35">
                  <c:v>2.6</c:v>
                </c:pt>
                <c:pt idx="36">
                  <c:v>2</c:v>
                </c:pt>
                <c:pt idx="37">
                  <c:v>2.2000000000000002</c:v>
                </c:pt>
                <c:pt idx="38">
                  <c:v>2</c:v>
                </c:pt>
                <c:pt idx="39">
                  <c:v>2.6</c:v>
                </c:pt>
                <c:pt idx="40">
                  <c:v>2.8</c:v>
                </c:pt>
                <c:pt idx="41">
                  <c:v>2.2000000000000002</c:v>
                </c:pt>
              </c:numCache>
            </c:numRef>
          </c:val>
          <c:smooth val="0"/>
          <c:extLst>
            <c:ext xmlns:c16="http://schemas.microsoft.com/office/drawing/2014/chart" uri="{C3380CC4-5D6E-409C-BE32-E72D297353CC}">
              <c16:uniqueId val="{00000001-3FF0-4DA1-A379-C1B104ED8429}"/>
            </c:ext>
          </c:extLst>
        </c:ser>
        <c:dLbls>
          <c:showLegendKey val="0"/>
          <c:showVal val="0"/>
          <c:showCatName val="0"/>
          <c:showSerName val="0"/>
          <c:showPercent val="0"/>
          <c:showBubbleSize val="0"/>
        </c:dLbls>
        <c:marker val="1"/>
        <c:smooth val="0"/>
        <c:axId val="1285625008"/>
        <c:axId val="987012864"/>
      </c:lineChart>
      <c:dateAx>
        <c:axId val="12856250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987012864"/>
        <c:crosses val="autoZero"/>
        <c:auto val="0"/>
        <c:lblOffset val="100"/>
        <c:baseTimeUnit val="days"/>
        <c:majorUnit val="10"/>
        <c:majorTimeUnit val="days"/>
        <c:minorUnit val="10"/>
        <c:minorTimeUnit val="days"/>
      </c:dateAx>
      <c:valAx>
        <c:axId val="987012864"/>
        <c:scaling>
          <c:orientation val="minMax"/>
          <c:max val="15"/>
          <c:min val="0"/>
        </c:scaling>
        <c:delete val="0"/>
        <c:axPos val="l"/>
        <c:majorGridlines>
          <c:spPr>
            <a:ln w="9525" cap="flat" cmpd="sng" algn="ctr">
              <a:solidFill>
                <a:schemeClr val="tx1">
                  <a:lumMod val="15000"/>
                  <a:lumOff val="85000"/>
                </a:schemeClr>
              </a:solidFill>
              <a:round/>
            </a:ln>
            <a:effectLst/>
          </c:spPr>
        </c:majorGridlines>
        <c:title>
          <c:tx>
            <c:rich>
              <a:bodyPr rot="0" vert="horz"/>
              <a:lstStyle/>
              <a:p>
                <a:pPr>
                  <a:defRPr/>
                </a:pPr>
                <a:r>
                  <a:rPr lang="ja-JP" altLang="en-US" b="0">
                    <a:latin typeface="メイリオ" panose="020B0604030504040204" pitchFamily="50" charset="-128"/>
                    <a:ea typeface="メイリオ" panose="020B0604030504040204" pitchFamily="50" charset="-128"/>
                  </a:rPr>
                  <a:t>（回）</a:t>
                </a:r>
              </a:p>
            </c:rich>
          </c:tx>
          <c:layout>
            <c:manualLayout>
              <c:xMode val="edge"/>
              <c:yMode val="edge"/>
              <c:x val="4.4101285133505329E-2"/>
              <c:y val="3.3537561397375196E-2"/>
            </c:manualLayout>
          </c:layout>
          <c:overlay val="0"/>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1285625008"/>
        <c:crosses val="autoZero"/>
        <c:crossBetween val="between"/>
        <c:majorUnit val="3"/>
      </c:valAx>
      <c:spPr>
        <a:noFill/>
        <a:ln>
          <a:solidFill>
            <a:schemeClr val="tx1"/>
          </a:solidFill>
        </a:ln>
        <a:effectLst/>
      </c:spPr>
    </c:plotArea>
    <c:plotVisOnly val="1"/>
    <c:dispBlanksAs val="gap"/>
    <c:showDLblsOverMax val="0"/>
  </c:chart>
  <c:spPr>
    <a:ln>
      <a:noFill/>
    </a:ln>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0.31157</cdr:x>
      <cdr:y>0.31089</cdr:y>
    </cdr:from>
    <cdr:to>
      <cdr:x>0.95063</cdr:x>
      <cdr:y>0.6102</cdr:y>
    </cdr:to>
    <cdr:cxnSp macro="">
      <cdr:nvCxnSpPr>
        <cdr:cNvPr id="3" name="直線コネクタ 2">
          <a:extLst xmlns:a="http://schemas.openxmlformats.org/drawingml/2006/main">
            <a:ext uri="{FF2B5EF4-FFF2-40B4-BE49-F238E27FC236}">
              <a16:creationId xmlns:a16="http://schemas.microsoft.com/office/drawing/2014/main" id="{5785AE1A-AB97-458B-B75F-82256238A6D8}"/>
            </a:ext>
          </a:extLst>
        </cdr:cNvPr>
        <cdr:cNvCxnSpPr/>
      </cdr:nvCxnSpPr>
      <cdr:spPr>
        <a:xfrm xmlns:a="http://schemas.openxmlformats.org/drawingml/2006/main" flipV="1">
          <a:off x="2705100" y="895350"/>
          <a:ext cx="5548313" cy="862013"/>
        </a:xfrm>
        <a:prstGeom xmlns:a="http://schemas.openxmlformats.org/drawingml/2006/main" prst="line">
          <a:avLst/>
        </a:prstGeom>
        <a:ln xmlns:a="http://schemas.openxmlformats.org/drawingml/2006/main" w="19050">
          <a:solidFill>
            <a:srgbClr val="FF0000"/>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0.36699</cdr:x>
      <cdr:y>0.12355</cdr:y>
    </cdr:from>
    <cdr:to>
      <cdr:x>0.61713</cdr:x>
      <cdr:y>0.20624</cdr:y>
    </cdr:to>
    <cdr:sp macro="" textlink="">
      <cdr:nvSpPr>
        <cdr:cNvPr id="2" name="テキスト ボックス 1">
          <a:extLst xmlns:a="http://schemas.openxmlformats.org/drawingml/2006/main">
            <a:ext uri="{FF2B5EF4-FFF2-40B4-BE49-F238E27FC236}">
              <a16:creationId xmlns:a16="http://schemas.microsoft.com/office/drawing/2014/main" id="{8FFF779C-3C0C-4372-90A5-C7FCD511E4A3}"/>
            </a:ext>
          </a:extLst>
        </cdr:cNvPr>
        <cdr:cNvSpPr txBox="1"/>
      </cdr:nvSpPr>
      <cdr:spPr>
        <a:xfrm xmlns:a="http://schemas.openxmlformats.org/drawingml/2006/main">
          <a:off x="3204604" y="401909"/>
          <a:ext cx="2184237" cy="268992"/>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r>
            <a:rPr lang="ja-JP" altLang="en-US" sz="1100" dirty="0">
              <a:latin typeface="メイリオ" panose="020B0604030504040204" pitchFamily="50" charset="-128"/>
              <a:ea typeface="メイリオ" panose="020B0604030504040204" pitchFamily="50" charset="-128"/>
            </a:rPr>
            <a:t>トレンド（＝</a:t>
          </a:r>
          <a:r>
            <a:rPr lang="en-US" altLang="ja-JP" sz="1100" dirty="0">
              <a:latin typeface="メイリオ" panose="020B0604030504040204" pitchFamily="50" charset="-128"/>
              <a:ea typeface="メイリオ" panose="020B0604030504040204" pitchFamily="50" charset="-128"/>
            </a:rPr>
            <a:t>27.6</a:t>
          </a:r>
          <a:r>
            <a:rPr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rPr>
            <a:t>/80</a:t>
          </a:r>
          <a:r>
            <a:rPr lang="ja-JP" altLang="en-US" sz="1100" dirty="0">
              <a:latin typeface="メイリオ" panose="020B0604030504040204" pitchFamily="50" charset="-128"/>
              <a:ea typeface="メイリオ" panose="020B0604030504040204" pitchFamily="50" charset="-128"/>
            </a:rPr>
            <a:t>年）</a:t>
          </a:r>
        </a:p>
      </cdr:txBody>
    </cdr:sp>
  </cdr:relSizeAnchor>
  <cdr:relSizeAnchor xmlns:cdr="http://schemas.openxmlformats.org/drawingml/2006/chartDrawing">
    <cdr:from>
      <cdr:x>0.32835</cdr:x>
      <cdr:y>0.16232</cdr:y>
    </cdr:from>
    <cdr:to>
      <cdr:x>0.36981</cdr:x>
      <cdr:y>0.16232</cdr:y>
    </cdr:to>
    <cdr:cxnSp macro="">
      <cdr:nvCxnSpPr>
        <cdr:cNvPr id="5" name="直線コネクタ 4">
          <a:extLst xmlns:a="http://schemas.openxmlformats.org/drawingml/2006/main">
            <a:ext uri="{FF2B5EF4-FFF2-40B4-BE49-F238E27FC236}">
              <a16:creationId xmlns:a16="http://schemas.microsoft.com/office/drawing/2014/main" id="{4C41E537-57DC-48BA-990C-A051B4ACF4FF}"/>
            </a:ext>
          </a:extLst>
        </cdr:cNvPr>
        <cdr:cNvCxnSpPr/>
      </cdr:nvCxnSpPr>
      <cdr:spPr>
        <a:xfrm xmlns:a="http://schemas.openxmlformats.org/drawingml/2006/main" flipV="1">
          <a:off x="2867161" y="528024"/>
          <a:ext cx="362031" cy="0"/>
        </a:xfrm>
        <a:prstGeom xmlns:a="http://schemas.openxmlformats.org/drawingml/2006/main" prst="line">
          <a:avLst/>
        </a:prstGeom>
        <a:ln xmlns:a="http://schemas.openxmlformats.org/drawingml/2006/main" w="19050">
          <a:solidFill>
            <a:srgbClr val="FF0000"/>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0.05972</cdr:x>
      <cdr:y>0</cdr:y>
    </cdr:from>
    <cdr:to>
      <cdr:x>0.20504</cdr:x>
      <cdr:y>0.11323</cdr:y>
    </cdr:to>
    <cdr:sp macro="" textlink="">
      <cdr:nvSpPr>
        <cdr:cNvPr id="2" name="テキスト ボックス 1">
          <a:extLst xmlns:a="http://schemas.openxmlformats.org/drawingml/2006/main">
            <a:ext uri="{FF2B5EF4-FFF2-40B4-BE49-F238E27FC236}">
              <a16:creationId xmlns:a16="http://schemas.microsoft.com/office/drawing/2014/main" id="{E4E7622D-6039-4D6C-ACFB-1D392AAE4AE7}"/>
            </a:ext>
          </a:extLst>
        </cdr:cNvPr>
        <cdr:cNvSpPr txBox="1"/>
      </cdr:nvSpPr>
      <cdr:spPr>
        <a:xfrm xmlns:a="http://schemas.openxmlformats.org/drawingml/2006/main">
          <a:off x="242698" y="0"/>
          <a:ext cx="590557" cy="309797"/>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日</a:t>
          </a:r>
          <a:r>
            <a:rPr lang="en-US" altLang="ja-JP" sz="900" dirty="0">
              <a:latin typeface="メイリオ" panose="020B0604030504040204" pitchFamily="50" charset="-128"/>
              <a:ea typeface="メイリオ" panose="020B0604030504040204" pitchFamily="50" charset="-128"/>
            </a:rPr>
            <a:t>)</a:t>
          </a:r>
          <a:endParaRPr lang="ja-JP" altLang="en-US" sz="900" dirty="0">
            <a:latin typeface="メイリオ" panose="020B0604030504040204" pitchFamily="50" charset="-128"/>
            <a:ea typeface="メイリオ"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0.05972</cdr:x>
      <cdr:y>0.00703</cdr:y>
    </cdr:from>
    <cdr:to>
      <cdr:x>0.20504</cdr:x>
      <cdr:y>0.08339</cdr:y>
    </cdr:to>
    <cdr:sp macro="" textlink="">
      <cdr:nvSpPr>
        <cdr:cNvPr id="2" name="テキスト ボックス 1">
          <a:extLst xmlns:a="http://schemas.openxmlformats.org/drawingml/2006/main">
            <a:ext uri="{FF2B5EF4-FFF2-40B4-BE49-F238E27FC236}">
              <a16:creationId xmlns:a16="http://schemas.microsoft.com/office/drawing/2014/main" id="{E4E7622D-6039-4D6C-ACFB-1D392AAE4AE7}"/>
            </a:ext>
          </a:extLst>
        </cdr:cNvPr>
        <cdr:cNvSpPr txBox="1"/>
      </cdr:nvSpPr>
      <cdr:spPr>
        <a:xfrm xmlns:a="http://schemas.openxmlformats.org/drawingml/2006/main">
          <a:off x="171195" y="11970"/>
          <a:ext cx="416578" cy="130024"/>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日</a:t>
          </a:r>
          <a:r>
            <a:rPr lang="en-US" altLang="ja-JP" sz="900" dirty="0">
              <a:latin typeface="メイリオ" panose="020B0604030504040204" pitchFamily="50" charset="-128"/>
              <a:ea typeface="メイリオ" panose="020B0604030504040204" pitchFamily="50" charset="-128"/>
            </a:rPr>
            <a:t>)</a:t>
          </a:r>
          <a:endParaRPr lang="ja-JP" altLang="en-US" sz="900" dirty="0">
            <a:latin typeface="メイリオ" panose="020B0604030504040204" pitchFamily="50" charset="-128"/>
            <a:ea typeface="メイリオ"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0.05972</cdr:x>
      <cdr:y>0</cdr:y>
    </cdr:from>
    <cdr:to>
      <cdr:x>0.20504</cdr:x>
      <cdr:y>0.11323</cdr:y>
    </cdr:to>
    <cdr:sp macro="" textlink="">
      <cdr:nvSpPr>
        <cdr:cNvPr id="2" name="テキスト ボックス 1">
          <a:extLst xmlns:a="http://schemas.openxmlformats.org/drawingml/2006/main">
            <a:ext uri="{FF2B5EF4-FFF2-40B4-BE49-F238E27FC236}">
              <a16:creationId xmlns:a16="http://schemas.microsoft.com/office/drawing/2014/main" id="{E4E7622D-6039-4D6C-ACFB-1D392AAE4AE7}"/>
            </a:ext>
          </a:extLst>
        </cdr:cNvPr>
        <cdr:cNvSpPr txBox="1"/>
      </cdr:nvSpPr>
      <cdr:spPr>
        <a:xfrm xmlns:a="http://schemas.openxmlformats.org/drawingml/2006/main">
          <a:off x="242698" y="0"/>
          <a:ext cx="590557" cy="309797"/>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日</a:t>
          </a:r>
          <a:r>
            <a:rPr lang="en-US" altLang="ja-JP" sz="900" dirty="0">
              <a:latin typeface="メイリオ" panose="020B0604030504040204" pitchFamily="50" charset="-128"/>
              <a:ea typeface="メイリオ" panose="020B0604030504040204" pitchFamily="50" charset="-128"/>
            </a:rPr>
            <a:t>)</a:t>
          </a:r>
          <a:endParaRPr lang="ja-JP" altLang="en-US" sz="900" dirty="0">
            <a:latin typeface="メイリオ" panose="020B0604030504040204" pitchFamily="50" charset="-128"/>
            <a:ea typeface="メイリオ" panose="020B0604030504040204"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0.05972</cdr:x>
      <cdr:y>0</cdr:y>
    </cdr:from>
    <cdr:to>
      <cdr:x>0.20504</cdr:x>
      <cdr:y>0.11323</cdr:y>
    </cdr:to>
    <cdr:sp macro="" textlink="">
      <cdr:nvSpPr>
        <cdr:cNvPr id="2" name="テキスト ボックス 1">
          <a:extLst xmlns:a="http://schemas.openxmlformats.org/drawingml/2006/main">
            <a:ext uri="{FF2B5EF4-FFF2-40B4-BE49-F238E27FC236}">
              <a16:creationId xmlns:a16="http://schemas.microsoft.com/office/drawing/2014/main" id="{E4E7622D-6039-4D6C-ACFB-1D392AAE4AE7}"/>
            </a:ext>
          </a:extLst>
        </cdr:cNvPr>
        <cdr:cNvSpPr txBox="1"/>
      </cdr:nvSpPr>
      <cdr:spPr>
        <a:xfrm xmlns:a="http://schemas.openxmlformats.org/drawingml/2006/main">
          <a:off x="273040" y="0"/>
          <a:ext cx="664403" cy="310613"/>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日</a:t>
          </a:r>
          <a:r>
            <a:rPr lang="en-US" altLang="ja-JP" sz="900" dirty="0">
              <a:latin typeface="メイリオ" panose="020B0604030504040204" pitchFamily="50" charset="-128"/>
              <a:ea typeface="メイリオ" panose="020B0604030504040204" pitchFamily="50" charset="-128"/>
            </a:rPr>
            <a:t>)</a:t>
          </a:r>
          <a:endParaRPr lang="ja-JP" altLang="en-US" sz="900" dirty="0">
            <a:latin typeface="メイリオ" panose="020B0604030504040204" pitchFamily="50" charset="-128"/>
            <a:ea typeface="メイリオ" panose="020B060403050404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0.05972</cdr:x>
      <cdr:y>0</cdr:y>
    </cdr:from>
    <cdr:to>
      <cdr:x>0.20504</cdr:x>
      <cdr:y>0.11323</cdr:y>
    </cdr:to>
    <cdr:sp macro="" textlink="">
      <cdr:nvSpPr>
        <cdr:cNvPr id="2" name="テキスト ボックス 1">
          <a:extLst xmlns:a="http://schemas.openxmlformats.org/drawingml/2006/main">
            <a:ext uri="{FF2B5EF4-FFF2-40B4-BE49-F238E27FC236}">
              <a16:creationId xmlns:a16="http://schemas.microsoft.com/office/drawing/2014/main" id="{E4E7622D-6039-4D6C-ACFB-1D392AAE4AE7}"/>
            </a:ext>
          </a:extLst>
        </cdr:cNvPr>
        <cdr:cNvSpPr txBox="1"/>
      </cdr:nvSpPr>
      <cdr:spPr>
        <a:xfrm xmlns:a="http://schemas.openxmlformats.org/drawingml/2006/main">
          <a:off x="242698" y="0"/>
          <a:ext cx="590557" cy="309797"/>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日</a:t>
          </a:r>
          <a:r>
            <a:rPr lang="en-US" altLang="ja-JP" sz="900" dirty="0">
              <a:latin typeface="メイリオ" panose="020B0604030504040204" pitchFamily="50" charset="-128"/>
              <a:ea typeface="メイリオ" panose="020B0604030504040204" pitchFamily="50" charset="-128"/>
            </a:rPr>
            <a:t>)</a:t>
          </a:r>
          <a:endParaRPr lang="ja-JP" altLang="en-US" sz="900" dirty="0">
            <a:latin typeface="メイリオ" panose="020B0604030504040204" pitchFamily="50" charset="-128"/>
            <a:ea typeface="メイリオ" panose="020B0604030504040204" pitchFamily="50" charset="-128"/>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0.05972</cdr:x>
      <cdr:y>0</cdr:y>
    </cdr:from>
    <cdr:to>
      <cdr:x>0.20504</cdr:x>
      <cdr:y>0.11323</cdr:y>
    </cdr:to>
    <cdr:sp macro="" textlink="">
      <cdr:nvSpPr>
        <cdr:cNvPr id="2" name="テキスト ボックス 1">
          <a:extLst xmlns:a="http://schemas.openxmlformats.org/drawingml/2006/main">
            <a:ext uri="{FF2B5EF4-FFF2-40B4-BE49-F238E27FC236}">
              <a16:creationId xmlns:a16="http://schemas.microsoft.com/office/drawing/2014/main" id="{E4E7622D-6039-4D6C-ACFB-1D392AAE4AE7}"/>
            </a:ext>
          </a:extLst>
        </cdr:cNvPr>
        <cdr:cNvSpPr txBox="1"/>
      </cdr:nvSpPr>
      <cdr:spPr>
        <a:xfrm xmlns:a="http://schemas.openxmlformats.org/drawingml/2006/main">
          <a:off x="242698" y="0"/>
          <a:ext cx="590557" cy="309797"/>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日</a:t>
          </a:r>
          <a:r>
            <a:rPr lang="en-US" altLang="ja-JP" sz="900" dirty="0">
              <a:latin typeface="メイリオ" panose="020B0604030504040204" pitchFamily="50" charset="-128"/>
              <a:ea typeface="メイリオ" panose="020B0604030504040204" pitchFamily="50" charset="-128"/>
            </a:rPr>
            <a:t>)</a:t>
          </a:r>
          <a:endParaRPr lang="ja-JP" altLang="en-US" sz="900" dirty="0">
            <a:latin typeface="メイリオ" panose="020B0604030504040204" pitchFamily="50" charset="-128"/>
            <a:ea typeface="メイリオ"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1F70E25-E381-4F0B-A0B6-F621DF438987}" type="datetimeFigureOut">
              <a:rPr kumimoji="1" lang="ja-JP" altLang="en-US" smtClean="0"/>
              <a:t>2021/3/30</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6E435FE-8C18-4F61-B673-8D2FD50195CD}" type="slidenum">
              <a:rPr kumimoji="1" lang="ja-JP" altLang="en-US" smtClean="0"/>
              <a:t>‹#›</a:t>
            </a:fld>
            <a:endParaRPr kumimoji="1" lang="ja-JP" altLang="en-US"/>
          </a:p>
        </p:txBody>
      </p:sp>
    </p:spTree>
    <p:extLst>
      <p:ext uri="{BB962C8B-B14F-4D97-AF65-F5344CB8AC3E}">
        <p14:creationId xmlns:p14="http://schemas.microsoft.com/office/powerpoint/2010/main" val="36901189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37063" cy="3328987"/>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今日は「気候変動で何が起きる？私たちができることを考えよう！」ということでみなさんと一緒に気候変動というものについて考えていこうと思います。</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a:t>
            </a:fld>
            <a:endParaRPr kumimoji="1" lang="ja-JP" altLang="en-US"/>
          </a:p>
        </p:txBody>
      </p:sp>
    </p:spTree>
    <p:extLst>
      <p:ext uri="{BB962C8B-B14F-4D97-AF65-F5344CB8AC3E}">
        <p14:creationId xmlns:p14="http://schemas.microsoft.com/office/powerpoint/2010/main" val="2508171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では、その二酸化炭素が増えたら何がおこるのか。</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10</a:t>
            </a:fld>
            <a:endParaRPr kumimoji="1" lang="ja-JP" altLang="en-US"/>
          </a:p>
        </p:txBody>
      </p:sp>
    </p:spTree>
    <p:extLst>
      <p:ext uri="{BB962C8B-B14F-4D97-AF65-F5344CB8AC3E}">
        <p14:creationId xmlns:p14="http://schemas.microsoft.com/office/powerpoint/2010/main" val="2335627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実は二酸化炭素というのは、熱を逃がしにくい特徴を持っています。この特徴を持つ気体を「温室効果ガス」といいます。</a:t>
            </a:r>
          </a:p>
          <a:p>
            <a:r>
              <a:rPr kumimoji="1" lang="ja-JP" altLang="ja-JP" sz="1200" kern="1200" dirty="0">
                <a:solidFill>
                  <a:schemeClr val="tx1"/>
                </a:solidFill>
                <a:effectLst/>
                <a:latin typeface="+mn-lt"/>
                <a:ea typeface="+mn-ea"/>
                <a:cs typeface="+mn-cs"/>
              </a:rPr>
              <a:t>温室効果ガスは掛け布団のようなもので、全くないと寒くなりすぎますが、増えすぎると、布団がぶ厚くなるので、地球はだんだんと熱をためこんでしまいます。</a:t>
            </a:r>
          </a:p>
          <a:p>
            <a:r>
              <a:rPr kumimoji="1" lang="ja-JP" altLang="ja-JP" sz="1200" kern="1200" dirty="0">
                <a:solidFill>
                  <a:schemeClr val="tx1"/>
                </a:solidFill>
                <a:effectLst/>
                <a:latin typeface="+mn-lt"/>
                <a:ea typeface="+mn-ea"/>
                <a:cs typeface="+mn-cs"/>
              </a:rPr>
              <a:t>これによって気候にも様々な影響を及ぼしています。</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11</a:t>
            </a:fld>
            <a:endParaRPr kumimoji="1" lang="ja-JP" altLang="en-US"/>
          </a:p>
        </p:txBody>
      </p:sp>
    </p:spTree>
    <p:extLst>
      <p:ext uri="{BB962C8B-B14F-4D97-AF65-F5344CB8AC3E}">
        <p14:creationId xmlns:p14="http://schemas.microsoft.com/office/powerpoint/2010/main" val="2634960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まずは気温です。図は世界の年平均気温の変化を表していて、横軸は年代です。赤い線は傾きです。</a:t>
            </a:r>
          </a:p>
          <a:p>
            <a:r>
              <a:rPr kumimoji="1" lang="ja-JP" altLang="ja-JP" sz="1200" kern="1200" dirty="0">
                <a:solidFill>
                  <a:schemeClr val="tx1"/>
                </a:solidFill>
                <a:effectLst/>
                <a:latin typeface="+mn-lt"/>
                <a:ea typeface="+mn-ea"/>
                <a:cs typeface="+mn-cs"/>
              </a:rPr>
              <a:t>世界の年平均気温を見てみると、どんどん上がっているのが分かりますね。数字で言うと、</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年で</a:t>
            </a:r>
            <a:r>
              <a:rPr kumimoji="1" lang="en-US" altLang="ja-JP" sz="1200" kern="1200" dirty="0">
                <a:solidFill>
                  <a:schemeClr val="tx1"/>
                </a:solidFill>
                <a:effectLst/>
                <a:latin typeface="+mn-lt"/>
                <a:ea typeface="+mn-ea"/>
                <a:cs typeface="+mn-cs"/>
              </a:rPr>
              <a:t>0.7</a:t>
            </a:r>
            <a:r>
              <a:rPr kumimoji="1" lang="ja-JP" altLang="ja-JP" sz="1200" kern="1200" dirty="0">
                <a:solidFill>
                  <a:schemeClr val="tx1"/>
                </a:solidFill>
                <a:effectLst/>
                <a:latin typeface="+mn-lt"/>
                <a:ea typeface="+mn-ea"/>
                <a:cs typeface="+mn-cs"/>
              </a:rPr>
              <a:t>℃上がっています。</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12</a:t>
            </a:fld>
            <a:endParaRPr kumimoji="1" lang="ja-JP" altLang="en-US"/>
          </a:p>
        </p:txBody>
      </p:sp>
    </p:spTree>
    <p:extLst>
      <p:ext uri="{BB962C8B-B14F-4D97-AF65-F5344CB8AC3E}">
        <p14:creationId xmlns:p14="http://schemas.microsoft.com/office/powerpoint/2010/main" val="1891724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ここからは栃木県の気候がどう変化したか、グラフで見ていきます。</a:t>
            </a:r>
          </a:p>
          <a:p>
            <a:r>
              <a:rPr kumimoji="1" lang="ja-JP" altLang="ja-JP" sz="1200" kern="1200" dirty="0">
                <a:solidFill>
                  <a:schemeClr val="tx1"/>
                </a:solidFill>
                <a:effectLst/>
                <a:latin typeface="+mn-lt"/>
                <a:ea typeface="+mn-ea"/>
                <a:cs typeface="+mn-cs"/>
              </a:rPr>
              <a:t>まずは、先ほどの気温変化のグラフの宇都宮バージョンです。</a:t>
            </a:r>
          </a:p>
          <a:p>
            <a:r>
              <a:rPr kumimoji="1" lang="ja-JP" altLang="ja-JP" sz="1200" kern="1200" dirty="0">
                <a:solidFill>
                  <a:schemeClr val="tx1"/>
                </a:solidFill>
                <a:effectLst/>
                <a:latin typeface="+mn-lt"/>
                <a:ea typeface="+mn-ea"/>
                <a:cs typeface="+mn-cs"/>
              </a:rPr>
              <a:t>宇都宮では</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年間で約</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℃ほど上がっています。</a:t>
            </a:r>
          </a:p>
          <a:p>
            <a:r>
              <a:rPr kumimoji="1" lang="ja-JP" altLang="ja-JP" sz="1200" kern="1200" dirty="0">
                <a:solidFill>
                  <a:schemeClr val="tx1"/>
                </a:solidFill>
                <a:effectLst/>
                <a:latin typeface="+mn-lt"/>
                <a:ea typeface="+mn-ea"/>
                <a:cs typeface="+mn-cs"/>
              </a:rPr>
              <a:t>ちなみにこのままのペースでいくと、</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年後、栃木県は九州の宮崎県の気候になってしまうといわれています。</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13</a:t>
            </a:fld>
            <a:endParaRPr kumimoji="1" lang="ja-JP" altLang="en-US"/>
          </a:p>
        </p:txBody>
      </p:sp>
    </p:spTree>
    <p:extLst>
      <p:ext uri="{BB962C8B-B14F-4D97-AF65-F5344CB8AC3E}">
        <p14:creationId xmlns:p14="http://schemas.microsoft.com/office/powerpoint/2010/main" val="4037408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次は、最高気温が</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以上の日、真夏日です。</a:t>
            </a:r>
          </a:p>
          <a:p>
            <a:r>
              <a:rPr kumimoji="1" lang="ja-JP" altLang="ja-JP" sz="1200" kern="1200" dirty="0">
                <a:solidFill>
                  <a:schemeClr val="tx1"/>
                </a:solidFill>
                <a:effectLst/>
                <a:latin typeface="+mn-lt"/>
                <a:ea typeface="+mn-ea"/>
                <a:cs typeface="+mn-cs"/>
              </a:rPr>
              <a:t>グラフの縦軸は真夏日の日数、横軸は年代です。赤い線は傾きを示しています。</a:t>
            </a:r>
          </a:p>
          <a:p>
            <a:r>
              <a:rPr kumimoji="1" lang="en-US" altLang="ja-JP" sz="1200" kern="1200" dirty="0">
                <a:solidFill>
                  <a:schemeClr val="tx1"/>
                </a:solidFill>
                <a:effectLst/>
                <a:latin typeface="+mn-lt"/>
                <a:ea typeface="+mn-ea"/>
                <a:cs typeface="+mn-cs"/>
              </a:rPr>
              <a:t>80</a:t>
            </a:r>
            <a:r>
              <a:rPr kumimoji="1" lang="ja-JP" altLang="ja-JP" sz="1200" kern="1200" dirty="0">
                <a:solidFill>
                  <a:schemeClr val="tx1"/>
                </a:solidFill>
                <a:effectLst/>
                <a:latin typeface="+mn-lt"/>
                <a:ea typeface="+mn-ea"/>
                <a:cs typeface="+mn-cs"/>
              </a:rPr>
              <a:t>年前と比べると夏がまるまる</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か月くらい増えているのがわかりますね。</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14</a:t>
            </a:fld>
            <a:endParaRPr kumimoji="1" lang="ja-JP" altLang="en-US"/>
          </a:p>
        </p:txBody>
      </p:sp>
    </p:spTree>
    <p:extLst>
      <p:ext uri="{BB962C8B-B14F-4D97-AF65-F5344CB8AC3E}">
        <p14:creationId xmlns:p14="http://schemas.microsoft.com/office/powerpoint/2010/main" val="3339225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栃木県の各地の真夏日を見てみましょう。</a:t>
            </a:r>
          </a:p>
          <a:p>
            <a:r>
              <a:rPr kumimoji="1" lang="ja-JP" altLang="ja-JP" sz="1200" kern="1200" dirty="0">
                <a:solidFill>
                  <a:schemeClr val="tx1"/>
                </a:solidFill>
                <a:effectLst/>
                <a:latin typeface="+mn-lt"/>
                <a:ea typeface="+mn-ea"/>
                <a:cs typeface="+mn-cs"/>
              </a:rPr>
              <a:t>★マークはここ〇〇中学校の場所です。（</a:t>
            </a:r>
            <a:r>
              <a:rPr kumimoji="1" lang="en-US" altLang="ja-JP" sz="1200" kern="1200" dirty="0">
                <a:solidFill>
                  <a:schemeClr val="tx1"/>
                </a:solidFill>
                <a:effectLst/>
                <a:latin typeface="+mn-lt"/>
                <a:ea typeface="+mn-ea"/>
                <a:cs typeface="+mn-cs"/>
              </a:rPr>
              <a:t>PPT</a:t>
            </a:r>
            <a:r>
              <a:rPr kumimoji="1" lang="ja-JP" altLang="ja-JP" sz="1200" kern="1200" dirty="0">
                <a:solidFill>
                  <a:schemeClr val="tx1"/>
                </a:solidFill>
                <a:effectLst/>
                <a:latin typeface="+mn-lt"/>
                <a:ea typeface="+mn-ea"/>
                <a:cs typeface="+mn-cs"/>
              </a:rPr>
              <a:t>の★マークを中学校の位置にあわせる）</a:t>
            </a:r>
          </a:p>
          <a:p>
            <a:r>
              <a:rPr kumimoji="1" lang="ja-JP" altLang="ja-JP" sz="1200" kern="1200" dirty="0">
                <a:solidFill>
                  <a:schemeClr val="tx1"/>
                </a:solidFill>
                <a:effectLst/>
                <a:latin typeface="+mn-lt"/>
                <a:ea typeface="+mn-ea"/>
                <a:cs typeface="+mn-cs"/>
              </a:rPr>
              <a:t>どこも、だんだん真夏日が多くなっていることが分かると思います。</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15</a:t>
            </a:fld>
            <a:endParaRPr kumimoji="1" lang="ja-JP" altLang="en-US"/>
          </a:p>
        </p:txBody>
      </p:sp>
    </p:spTree>
    <p:extLst>
      <p:ext uri="{BB962C8B-B14F-4D97-AF65-F5344CB8AC3E}">
        <p14:creationId xmlns:p14="http://schemas.microsoft.com/office/powerpoint/2010/main" val="2402920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37063" cy="3328987"/>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次は、もっと暑い</a:t>
            </a:r>
            <a:r>
              <a:rPr kumimoji="1" lang="en-US" altLang="ja-JP" sz="1200" kern="1200" dirty="0">
                <a:solidFill>
                  <a:schemeClr val="tx1"/>
                </a:solidFill>
                <a:effectLst/>
                <a:latin typeface="+mn-lt"/>
                <a:ea typeface="+mn-ea"/>
                <a:cs typeface="+mn-cs"/>
              </a:rPr>
              <a:t>35</a:t>
            </a:r>
            <a:r>
              <a:rPr kumimoji="1" lang="ja-JP" altLang="ja-JP" sz="1200" kern="1200" dirty="0">
                <a:solidFill>
                  <a:schemeClr val="tx1"/>
                </a:solidFill>
                <a:effectLst/>
                <a:latin typeface="+mn-lt"/>
                <a:ea typeface="+mn-ea"/>
                <a:cs typeface="+mn-cs"/>
              </a:rPr>
              <a:t>℃以上の日、猛暑日です。</a:t>
            </a:r>
          </a:p>
          <a:p>
            <a:r>
              <a:rPr kumimoji="1" lang="ja-JP" altLang="ja-JP" sz="1200" kern="1200" dirty="0">
                <a:solidFill>
                  <a:schemeClr val="tx1"/>
                </a:solidFill>
                <a:effectLst/>
                <a:latin typeface="+mn-lt"/>
                <a:ea typeface="+mn-ea"/>
                <a:cs typeface="+mn-cs"/>
              </a:rPr>
              <a:t>こちらも以前と比べて、だんだんと多くなっていることが分かると思います。</a:t>
            </a:r>
          </a:p>
          <a:p>
            <a:r>
              <a:rPr kumimoji="1" lang="ja-JP" altLang="ja-JP" sz="1200" kern="1200" dirty="0">
                <a:solidFill>
                  <a:schemeClr val="tx1"/>
                </a:solidFill>
                <a:effectLst/>
                <a:latin typeface="+mn-lt"/>
                <a:ea typeface="+mn-ea"/>
                <a:cs typeface="+mn-cs"/>
              </a:rPr>
              <a:t>○○（中学校に最も近いアメダス地点）ではここ</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年で一気に増えています。</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16</a:t>
            </a:fld>
            <a:endParaRPr kumimoji="1" lang="ja-JP" altLang="en-US"/>
          </a:p>
        </p:txBody>
      </p:sp>
    </p:spTree>
    <p:extLst>
      <p:ext uri="{BB962C8B-B14F-4D97-AF65-F5344CB8AC3E}">
        <p14:creationId xmlns:p14="http://schemas.microsoft.com/office/powerpoint/2010/main" val="1336020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ここまで、気温についてみてきましたが、実は気温の変化によって雨の降り方も変わってきました。この写真のような雨、みなさんは何回か経験したことがあるかもしれませんね。</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17</a:t>
            </a:fld>
            <a:endParaRPr kumimoji="1" lang="ja-JP" altLang="en-US"/>
          </a:p>
        </p:txBody>
      </p:sp>
    </p:spTree>
    <p:extLst>
      <p:ext uri="{BB962C8B-B14F-4D97-AF65-F5344CB8AC3E}">
        <p14:creationId xmlns:p14="http://schemas.microsoft.com/office/powerpoint/2010/main" val="3151577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左は</a:t>
            </a:r>
            <a:r>
              <a:rPr kumimoji="1" lang="en-US" altLang="ja-JP" sz="1200" kern="1200" dirty="0">
                <a:solidFill>
                  <a:schemeClr val="tx1"/>
                </a:solidFill>
                <a:effectLst/>
                <a:latin typeface="+mn-lt"/>
                <a:ea typeface="+mn-ea"/>
                <a:cs typeface="+mn-cs"/>
              </a:rPr>
              <a:t>2019</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月に来た台風の時の雨雲レーダーで、ピンク色がさっきの写真のような、バケツをひっくり返したような雨、赤色がそれよりすごい滝のような雨が降った場所です。</a:t>
            </a:r>
          </a:p>
          <a:p>
            <a:r>
              <a:rPr kumimoji="1" lang="ja-JP" altLang="ja-JP" sz="1200" kern="1200" dirty="0">
                <a:solidFill>
                  <a:schemeClr val="tx1"/>
                </a:solidFill>
                <a:effectLst/>
                <a:latin typeface="+mn-lt"/>
                <a:ea typeface="+mn-ea"/>
                <a:cs typeface="+mn-cs"/>
              </a:rPr>
              <a:t>台風の時は栃木県内でもすさまじい雨が降っていたこと、覚えているかと思います。</a:t>
            </a:r>
          </a:p>
          <a:p>
            <a:r>
              <a:rPr kumimoji="1" lang="ja-JP" altLang="ja-JP" sz="1200" kern="1200" dirty="0">
                <a:solidFill>
                  <a:schemeClr val="tx1"/>
                </a:solidFill>
                <a:effectLst/>
                <a:latin typeface="+mn-lt"/>
                <a:ea typeface="+mn-ea"/>
                <a:cs typeface="+mn-cs"/>
              </a:rPr>
              <a:t>右の図は、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年間で</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時間</a:t>
            </a:r>
            <a:r>
              <a:rPr kumimoji="1" lang="en-US" altLang="ja-JP" sz="1200" kern="1200" dirty="0">
                <a:solidFill>
                  <a:schemeClr val="tx1"/>
                </a:solidFill>
                <a:effectLst/>
                <a:latin typeface="+mn-lt"/>
                <a:ea typeface="+mn-ea"/>
                <a:cs typeface="+mn-cs"/>
              </a:rPr>
              <a:t>30mm</a:t>
            </a:r>
            <a:r>
              <a:rPr kumimoji="1" lang="ja-JP" altLang="ja-JP" sz="1200" kern="1200" dirty="0">
                <a:solidFill>
                  <a:schemeClr val="tx1"/>
                </a:solidFill>
                <a:effectLst/>
                <a:latin typeface="+mn-lt"/>
                <a:ea typeface="+mn-ea"/>
                <a:cs typeface="+mn-cs"/>
              </a:rPr>
              <a:t>以上の雨の降った回数をあらわしています。</a:t>
            </a:r>
          </a:p>
          <a:p>
            <a:r>
              <a:rPr kumimoji="1" lang="ja-JP" altLang="ja-JP" sz="1200" kern="1200" dirty="0">
                <a:solidFill>
                  <a:schemeClr val="tx1"/>
                </a:solidFill>
                <a:effectLst/>
                <a:latin typeface="+mn-lt"/>
                <a:ea typeface="+mn-ea"/>
                <a:cs typeface="+mn-cs"/>
              </a:rPr>
              <a:t>○○（中学校に最も近いアメダス地点）ではこの台風の時のような雨が徐々に増えてきているのが分かります。</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18</a:t>
            </a:fld>
            <a:endParaRPr kumimoji="1" lang="ja-JP" altLang="en-US"/>
          </a:p>
        </p:txBody>
      </p:sp>
    </p:spTree>
    <p:extLst>
      <p:ext uri="{BB962C8B-B14F-4D97-AF65-F5344CB8AC3E}">
        <p14:creationId xmlns:p14="http://schemas.microsoft.com/office/powerpoint/2010/main" val="2834161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左の写真は、東京・池袋のサンシャインという</a:t>
            </a:r>
            <a:r>
              <a:rPr kumimoji="1" lang="en-US" altLang="ja-JP" sz="1200" kern="1200" dirty="0">
                <a:solidFill>
                  <a:schemeClr val="tx1"/>
                </a:solidFill>
                <a:effectLst/>
                <a:latin typeface="+mn-lt"/>
                <a:ea typeface="+mn-ea"/>
                <a:cs typeface="+mn-cs"/>
              </a:rPr>
              <a:t>60</a:t>
            </a:r>
            <a:r>
              <a:rPr kumimoji="1" lang="ja-JP" altLang="ja-JP" sz="1200" kern="1200" dirty="0">
                <a:solidFill>
                  <a:schemeClr val="tx1"/>
                </a:solidFill>
                <a:effectLst/>
                <a:latin typeface="+mn-lt"/>
                <a:ea typeface="+mn-ea"/>
                <a:cs typeface="+mn-cs"/>
              </a:rPr>
              <a:t>階建てビルの</a:t>
            </a:r>
            <a:r>
              <a:rPr kumimoji="1" lang="en-US" altLang="ja-JP" sz="1200" kern="1200" dirty="0">
                <a:solidFill>
                  <a:schemeClr val="tx1"/>
                </a:solidFill>
                <a:effectLst/>
                <a:latin typeface="+mn-lt"/>
                <a:ea typeface="+mn-ea"/>
                <a:cs typeface="+mn-cs"/>
              </a:rPr>
              <a:t>55</a:t>
            </a:r>
            <a:r>
              <a:rPr kumimoji="1" lang="ja-JP" altLang="ja-JP" sz="1200" kern="1200" dirty="0">
                <a:solidFill>
                  <a:schemeClr val="tx1"/>
                </a:solidFill>
                <a:effectLst/>
                <a:latin typeface="+mn-lt"/>
                <a:ea typeface="+mn-ea"/>
                <a:cs typeface="+mn-cs"/>
              </a:rPr>
              <a:t>階から撮ったものです。</a:t>
            </a:r>
          </a:p>
          <a:p>
            <a:r>
              <a:rPr kumimoji="1" lang="ja-JP" altLang="ja-JP" sz="1200" kern="1200" dirty="0">
                <a:solidFill>
                  <a:schemeClr val="tx1"/>
                </a:solidFill>
                <a:effectLst/>
                <a:latin typeface="+mn-lt"/>
                <a:ea typeface="+mn-ea"/>
                <a:cs typeface="+mn-cs"/>
              </a:rPr>
              <a:t>これは積乱雲から非常に強い雨が降っている様子です。ここだけ降っているのでまるで雨の柱のように見えますね。</a:t>
            </a:r>
          </a:p>
          <a:p>
            <a:r>
              <a:rPr kumimoji="1" lang="ja-JP" altLang="ja-JP" sz="1200" kern="1200" dirty="0">
                <a:solidFill>
                  <a:schemeClr val="tx1"/>
                </a:solidFill>
                <a:effectLst/>
                <a:latin typeface="+mn-lt"/>
                <a:ea typeface="+mn-ea"/>
                <a:cs typeface="+mn-cs"/>
              </a:rPr>
              <a:t>雨雲レーダーで見ると撮影場所はこの赤い点に近いところでした。</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19</a:t>
            </a:fld>
            <a:endParaRPr kumimoji="1" lang="ja-JP" altLang="en-US"/>
          </a:p>
        </p:txBody>
      </p:sp>
    </p:spTree>
    <p:extLst>
      <p:ext uri="{BB962C8B-B14F-4D97-AF65-F5344CB8AC3E}">
        <p14:creationId xmlns:p14="http://schemas.microsoft.com/office/powerpoint/2010/main" val="236475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タイトルにもある通り、今日のキーワードは「気候変動」です。皆さんは、「気候変動」という言葉を聞いて何を想像しますか。パッと思いついたイメージや関係する言葉だけでもいいので、班で話してみてください。後で何班かに発表してもらいます。時間は</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分です。ではどうぞ。</a:t>
            </a:r>
          </a:p>
          <a:p>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分経過</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では、〇班、「気候変動とは」どんなイメージですか。</a:t>
            </a:r>
          </a:p>
          <a:p>
            <a:r>
              <a:rPr kumimoji="1" lang="ja-JP" altLang="ja-JP" sz="1200" kern="1200" dirty="0">
                <a:solidFill>
                  <a:schemeClr val="tx1"/>
                </a:solidFill>
                <a:effectLst/>
                <a:latin typeface="+mn-lt"/>
                <a:ea typeface="+mn-ea"/>
                <a:cs typeface="+mn-cs"/>
              </a:rPr>
              <a:t>（適宜コメント）</a:t>
            </a:r>
          </a:p>
          <a:p>
            <a:r>
              <a:rPr kumimoji="1" lang="ja-JP" altLang="ja-JP" sz="1200" kern="1200" dirty="0">
                <a:solidFill>
                  <a:schemeClr val="tx1"/>
                </a:solidFill>
                <a:effectLst/>
                <a:latin typeface="+mn-lt"/>
                <a:ea typeface="+mn-ea"/>
                <a:cs typeface="+mn-cs"/>
              </a:rPr>
              <a:t>今考えた「気候変動」へのイメージ、頭の片隅に置いておいてください。この授業の終わりにもう一度聞きます。</a:t>
            </a:r>
          </a:p>
          <a:p>
            <a:r>
              <a:rPr kumimoji="1" lang="ja-JP" altLang="ja-JP" sz="1200" kern="1200" dirty="0">
                <a:solidFill>
                  <a:schemeClr val="tx1"/>
                </a:solidFill>
                <a:effectLst/>
                <a:latin typeface="+mn-lt"/>
                <a:ea typeface="+mn-ea"/>
                <a:cs typeface="+mn-cs"/>
              </a:rPr>
              <a:t>「気候変動」とは漢字の通り気候が変わっているということです。では、今、地球で実際に何が起きているのか、</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分間の動画で見てみましょう。</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a:t>
            </a:fld>
            <a:endParaRPr kumimoji="1" lang="ja-JP" altLang="en-US"/>
          </a:p>
        </p:txBody>
      </p:sp>
    </p:spTree>
    <p:extLst>
      <p:ext uri="{BB962C8B-B14F-4D97-AF65-F5344CB8AC3E}">
        <p14:creationId xmlns:p14="http://schemas.microsoft.com/office/powerpoint/2010/main" val="681740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ちなみに那須地域での豪雨災害といえば、那須水害がありましたね。みなさんは聞いたことありますか。</a:t>
            </a:r>
          </a:p>
          <a:p>
            <a:r>
              <a:rPr kumimoji="1" lang="ja-JP" altLang="ja-JP" sz="1200" kern="1200" dirty="0">
                <a:solidFill>
                  <a:schemeClr val="tx1"/>
                </a:solidFill>
                <a:effectLst/>
                <a:latin typeface="+mn-lt"/>
                <a:ea typeface="+mn-ea"/>
                <a:cs typeface="+mn-cs"/>
              </a:rPr>
              <a:t>平成</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年の</a:t>
            </a:r>
            <a:r>
              <a:rPr kumimoji="1" lang="en-US" altLang="ja-JP" sz="1200" kern="1200" dirty="0">
                <a:solidFill>
                  <a:schemeClr val="tx1"/>
                </a:solidFill>
                <a:effectLst/>
                <a:latin typeface="+mn-lt"/>
                <a:ea typeface="+mn-ea"/>
                <a:cs typeface="+mn-cs"/>
              </a:rPr>
              <a:t>8</a:t>
            </a:r>
            <a:r>
              <a:rPr kumimoji="1" lang="ja-JP" altLang="ja-JP" sz="1200" kern="1200" dirty="0">
                <a:solidFill>
                  <a:schemeClr val="tx1"/>
                </a:solidFill>
                <a:effectLst/>
                <a:latin typeface="+mn-lt"/>
                <a:ea typeface="+mn-ea"/>
                <a:cs typeface="+mn-cs"/>
              </a:rPr>
              <a:t>月に前線と台風の影響で、記録的大雨や川の氾濫による被害がありました。</a:t>
            </a:r>
          </a:p>
          <a:p>
            <a:r>
              <a:rPr kumimoji="1" lang="ja-JP" altLang="ja-JP" sz="1200" kern="1200" dirty="0">
                <a:solidFill>
                  <a:schemeClr val="tx1"/>
                </a:solidFill>
                <a:effectLst/>
                <a:latin typeface="+mn-lt"/>
                <a:ea typeface="+mn-ea"/>
                <a:cs typeface="+mn-cs"/>
              </a:rPr>
              <a:t>みんなはまだ生まれてないと思いますが、先生方やご両親は、被害にあってから今の状態に復旧するまでの記憶が残っているかと思います。では、最近ではどんな豪雨災害があったか思い出してみてください。</a:t>
            </a:r>
          </a:p>
          <a:p>
            <a:r>
              <a:rPr kumimoji="1" lang="ja-JP" altLang="ja-JP" sz="1200" kern="1200" dirty="0">
                <a:solidFill>
                  <a:schemeClr val="tx1"/>
                </a:solidFill>
                <a:effectLst/>
                <a:latin typeface="+mn-lt"/>
                <a:ea typeface="+mn-ea"/>
                <a:cs typeface="+mn-cs"/>
              </a:rPr>
              <a:t>（クリック）</a:t>
            </a:r>
          </a:p>
          <a:p>
            <a:endParaRPr lang="en-US"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20</a:t>
            </a:fld>
            <a:endParaRPr kumimoji="1" lang="ja-JP" altLang="en-US"/>
          </a:p>
        </p:txBody>
      </p:sp>
    </p:spTree>
    <p:extLst>
      <p:ext uri="{BB962C8B-B14F-4D97-AF65-F5344CB8AC3E}">
        <p14:creationId xmlns:p14="http://schemas.microsoft.com/office/powerpoint/2010/main" val="920224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2015</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月、台風の影響で大雨が長い時間降り、おやまし（小山市）おもいがわ（思川）の堤防が決壊、氾濫しました。</a:t>
            </a:r>
          </a:p>
          <a:p>
            <a:r>
              <a:rPr kumimoji="1" lang="ja-JP" altLang="ja-JP" sz="1200" kern="1200" dirty="0">
                <a:solidFill>
                  <a:schemeClr val="tx1"/>
                </a:solidFill>
                <a:effectLst/>
                <a:latin typeface="+mn-lt"/>
                <a:ea typeface="+mn-ea"/>
                <a:cs typeface="+mn-cs"/>
              </a:rPr>
              <a:t>最近で記憶に残っているのはやはり</a:t>
            </a:r>
            <a:r>
              <a:rPr kumimoji="1" lang="en-US" altLang="ja-JP" sz="1200" kern="1200" dirty="0">
                <a:solidFill>
                  <a:schemeClr val="tx1"/>
                </a:solidFill>
                <a:effectLst/>
                <a:latin typeface="+mn-lt"/>
                <a:ea typeface="+mn-ea"/>
                <a:cs typeface="+mn-cs"/>
              </a:rPr>
              <a:t>2019</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月の台風ではないでしょうか。この台風では栃木県の全部の観測地点で</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日に</a:t>
            </a:r>
            <a:r>
              <a:rPr kumimoji="1" lang="en-US" altLang="ja-JP" sz="1200" kern="1200" dirty="0">
                <a:solidFill>
                  <a:schemeClr val="tx1"/>
                </a:solidFill>
                <a:effectLst/>
                <a:latin typeface="+mn-lt"/>
                <a:ea typeface="+mn-ea"/>
                <a:cs typeface="+mn-cs"/>
              </a:rPr>
              <a:t>200mm</a:t>
            </a:r>
            <a:r>
              <a:rPr kumimoji="1" lang="ja-JP" altLang="ja-JP" sz="1200" kern="1200" dirty="0">
                <a:solidFill>
                  <a:schemeClr val="tx1"/>
                </a:solidFill>
                <a:effectLst/>
                <a:latin typeface="+mn-lt"/>
                <a:ea typeface="+mn-ea"/>
                <a:cs typeface="+mn-cs"/>
              </a:rPr>
              <a:t>以上の大雨を観測しました。</a:t>
            </a:r>
            <a:r>
              <a:rPr kumimoji="1" lang="en-US" altLang="ja-JP" sz="1200" kern="1200" dirty="0">
                <a:solidFill>
                  <a:schemeClr val="tx1"/>
                </a:solidFill>
                <a:effectLst/>
                <a:latin typeface="+mn-lt"/>
                <a:ea typeface="+mn-ea"/>
                <a:cs typeface="+mn-cs"/>
              </a:rPr>
              <a:t>200mm</a:t>
            </a:r>
            <a:r>
              <a:rPr kumimoji="1" lang="ja-JP" altLang="ja-JP" sz="1200" kern="1200" dirty="0">
                <a:solidFill>
                  <a:schemeClr val="tx1"/>
                </a:solidFill>
                <a:effectLst/>
                <a:latin typeface="+mn-lt"/>
                <a:ea typeface="+mn-ea"/>
                <a:cs typeface="+mn-cs"/>
              </a:rPr>
              <a:t>というのは、○○（中学校に最も近いアメダス地点）の○か月分の降水量と同じ量で（大田原の場合は、</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か月分の降水量。近傍のアメダス地点のデータから概算できると良い）、それが</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日で降ったということになります。土砂災害をはじめとした様々な被害が発生しました。</a:t>
            </a:r>
          </a:p>
          <a:p>
            <a:r>
              <a:rPr kumimoji="1" lang="ja-JP" altLang="ja-JP" sz="1200" kern="1200" dirty="0">
                <a:solidFill>
                  <a:schemeClr val="tx1"/>
                </a:solidFill>
                <a:effectLst/>
                <a:latin typeface="+mn-lt"/>
                <a:ea typeface="+mn-ea"/>
                <a:cs typeface="+mn-cs"/>
              </a:rPr>
              <a:t>気候変動は、こういった災害が増加することにも影響するといわれております。</a:t>
            </a:r>
          </a:p>
          <a:p>
            <a:r>
              <a:rPr kumimoji="1" lang="ja-JP" altLang="ja-JP" sz="1200" kern="1200" dirty="0">
                <a:solidFill>
                  <a:schemeClr val="tx1"/>
                </a:solidFill>
                <a:effectLst/>
                <a:latin typeface="+mn-lt"/>
                <a:ea typeface="+mn-ea"/>
                <a:cs typeface="+mn-cs"/>
              </a:rPr>
              <a:t>このように、気候が昔とだいぶ変わってきたことが分かりました。それによっていろんな分野で影響がすでに出始めています。</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21</a:t>
            </a:fld>
            <a:endParaRPr kumimoji="1" lang="ja-JP" altLang="en-US"/>
          </a:p>
        </p:txBody>
      </p:sp>
    </p:spTree>
    <p:extLst>
      <p:ext uri="{BB962C8B-B14F-4D97-AF65-F5344CB8AC3E}">
        <p14:creationId xmlns:p14="http://schemas.microsoft.com/office/powerpoint/2010/main" val="2804022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37063" cy="3328987"/>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まず農業です。</a:t>
            </a:r>
          </a:p>
          <a:p>
            <a:r>
              <a:rPr kumimoji="1" lang="ja-JP" altLang="ja-JP" sz="1200" kern="1200" dirty="0">
                <a:solidFill>
                  <a:schemeClr val="tx1"/>
                </a:solidFill>
                <a:effectLst/>
                <a:latin typeface="+mn-lt"/>
                <a:ea typeface="+mn-ea"/>
                <a:cs typeface="+mn-cs"/>
              </a:rPr>
              <a:t>例えば、食べ物では、気温の変化によって上</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つの写真のようにお米の品質が下がる、色の変わったブドウがでてくるようになるなどがあります。逆に、暖かい気候で育つみかんが甘味を増してくるようにもなりました。</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22</a:t>
            </a:fld>
            <a:endParaRPr kumimoji="1" lang="ja-JP" altLang="en-US"/>
          </a:p>
        </p:txBody>
      </p:sp>
    </p:spTree>
    <p:extLst>
      <p:ext uri="{BB962C8B-B14F-4D97-AF65-F5344CB8AC3E}">
        <p14:creationId xmlns:p14="http://schemas.microsoft.com/office/powerpoint/2010/main" val="1827148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37063" cy="3328987"/>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次に自然災害です。</a:t>
            </a:r>
          </a:p>
          <a:p>
            <a:r>
              <a:rPr kumimoji="1" lang="ja-JP" altLang="ja-JP" sz="1200" kern="1200" dirty="0">
                <a:solidFill>
                  <a:schemeClr val="tx1"/>
                </a:solidFill>
                <a:effectLst/>
                <a:latin typeface="+mn-lt"/>
                <a:ea typeface="+mn-ea"/>
                <a:cs typeface="+mn-cs"/>
              </a:rPr>
              <a:t>図は</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年間の水にまつわる災害、水害の回数を示したものです。色のついているところは</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年間で</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回以上水害が起こっているのですが、ほとんど日本全土で起こっていますね。赤いところが</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年で</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回以上ですが、日本の約半分は赤色で埋まっています。</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23</a:t>
            </a:fld>
            <a:endParaRPr kumimoji="1" lang="ja-JP" altLang="en-US"/>
          </a:p>
        </p:txBody>
      </p:sp>
    </p:spTree>
    <p:extLst>
      <p:ext uri="{BB962C8B-B14F-4D97-AF65-F5344CB8AC3E}">
        <p14:creationId xmlns:p14="http://schemas.microsoft.com/office/powerpoint/2010/main" val="1630388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私たちの健康にも影響があります。</a:t>
            </a:r>
            <a:r>
              <a:rPr kumimoji="1" lang="en-US" altLang="ja-JP" sz="1200" kern="1200" dirty="0">
                <a:solidFill>
                  <a:schemeClr val="tx1"/>
                </a:solidFill>
                <a:effectLst/>
                <a:latin typeface="+mn-lt"/>
                <a:ea typeface="+mn-ea"/>
                <a:cs typeface="+mn-cs"/>
              </a:rPr>
              <a:t>2018</a:t>
            </a:r>
            <a:r>
              <a:rPr kumimoji="1" lang="ja-JP" altLang="ja-JP" sz="1200" kern="1200" dirty="0">
                <a:solidFill>
                  <a:schemeClr val="tx1"/>
                </a:solidFill>
                <a:effectLst/>
                <a:latin typeface="+mn-lt"/>
                <a:ea typeface="+mn-ea"/>
                <a:cs typeface="+mn-cs"/>
              </a:rPr>
              <a:t>年の夏を思い出してみると、すごく暑かったと思います。</a:t>
            </a:r>
          </a:p>
          <a:p>
            <a:r>
              <a:rPr kumimoji="1" lang="ja-JP" altLang="ja-JP" sz="1200" kern="1200" dirty="0">
                <a:solidFill>
                  <a:schemeClr val="tx1"/>
                </a:solidFill>
                <a:effectLst/>
                <a:latin typeface="+mn-lt"/>
                <a:ea typeface="+mn-ea"/>
                <a:cs typeface="+mn-cs"/>
              </a:rPr>
              <a:t>（クリック）実は栃木県で</a:t>
            </a:r>
            <a:r>
              <a:rPr kumimoji="1" lang="en-US" altLang="ja-JP" sz="1200" kern="1200" dirty="0">
                <a:solidFill>
                  <a:schemeClr val="tx1"/>
                </a:solidFill>
                <a:effectLst/>
                <a:latin typeface="+mn-lt"/>
                <a:ea typeface="+mn-ea"/>
                <a:cs typeface="+mn-cs"/>
              </a:rPr>
              <a:t>1500</a:t>
            </a:r>
            <a:r>
              <a:rPr kumimoji="1" lang="ja-JP" altLang="ja-JP" sz="1200" kern="1200" dirty="0">
                <a:solidFill>
                  <a:schemeClr val="tx1"/>
                </a:solidFill>
                <a:effectLst/>
                <a:latin typeface="+mn-lt"/>
                <a:ea typeface="+mn-ea"/>
                <a:cs typeface="+mn-cs"/>
              </a:rPr>
              <a:t>人以上もの人が熱中症になって救急車で運ばれていました。</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24</a:t>
            </a:fld>
            <a:endParaRPr kumimoji="1" lang="ja-JP" altLang="en-US"/>
          </a:p>
        </p:txBody>
      </p:sp>
    </p:spTree>
    <p:extLst>
      <p:ext uri="{BB962C8B-B14F-4D97-AF65-F5344CB8AC3E}">
        <p14:creationId xmlns:p14="http://schemas.microsoft.com/office/powerpoint/2010/main" val="1089883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今の時点で少し影響が出始めていますが、では、これから先、気候変動が進めばどうなってしまうのか、</a:t>
            </a:r>
            <a:r>
              <a:rPr kumimoji="1" lang="en-US" altLang="ja-JP" sz="1200" kern="1200" dirty="0">
                <a:solidFill>
                  <a:schemeClr val="tx1"/>
                </a:solidFill>
                <a:effectLst/>
                <a:latin typeface="+mn-lt"/>
                <a:ea typeface="+mn-ea"/>
                <a:cs typeface="+mn-cs"/>
              </a:rPr>
              <a:t>2100</a:t>
            </a:r>
            <a:r>
              <a:rPr kumimoji="1" lang="ja-JP" altLang="ja-JP" sz="1200" kern="1200" dirty="0">
                <a:solidFill>
                  <a:schemeClr val="tx1"/>
                </a:solidFill>
                <a:effectLst/>
                <a:latin typeface="+mn-lt"/>
                <a:ea typeface="+mn-ea"/>
                <a:cs typeface="+mn-cs"/>
              </a:rPr>
              <a:t>年の天気予報を見てみましょう。</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分ちょっとの動画です。</a:t>
            </a:r>
          </a:p>
          <a:p>
            <a:r>
              <a:rPr kumimoji="1" lang="ja-JP" altLang="ja-JP" sz="1200" kern="1200" dirty="0">
                <a:solidFill>
                  <a:schemeClr val="tx1"/>
                </a:solidFill>
                <a:effectLst/>
                <a:latin typeface="+mn-lt"/>
                <a:ea typeface="+mn-ea"/>
                <a:cs typeface="+mn-cs"/>
              </a:rPr>
              <a:t>（動画をクリック）</a:t>
            </a:r>
          </a:p>
          <a:p>
            <a:r>
              <a:rPr kumimoji="1" lang="ja-JP" altLang="ja-JP" sz="1200" kern="1200" dirty="0">
                <a:solidFill>
                  <a:schemeClr val="tx1"/>
                </a:solidFill>
                <a:effectLst/>
                <a:latin typeface="+mn-lt"/>
                <a:ea typeface="+mn-ea"/>
                <a:cs typeface="+mn-cs"/>
              </a:rPr>
              <a:t>動画では、</a:t>
            </a:r>
            <a:r>
              <a:rPr kumimoji="1" lang="en-US" altLang="ja-JP" sz="1200" kern="1200" dirty="0">
                <a:solidFill>
                  <a:schemeClr val="tx1"/>
                </a:solidFill>
                <a:effectLst/>
                <a:latin typeface="+mn-lt"/>
                <a:ea typeface="+mn-ea"/>
                <a:cs typeface="+mn-cs"/>
              </a:rPr>
              <a:t>2100</a:t>
            </a:r>
            <a:r>
              <a:rPr kumimoji="1" lang="ja-JP" altLang="ja-JP" sz="1200" kern="1200" dirty="0">
                <a:solidFill>
                  <a:schemeClr val="tx1"/>
                </a:solidFill>
                <a:effectLst/>
                <a:latin typeface="+mn-lt"/>
                <a:ea typeface="+mn-ea"/>
                <a:cs typeface="+mn-cs"/>
              </a:rPr>
              <a:t>年、様々な影響がより深刻になっていましたね。</a:t>
            </a:r>
          </a:p>
          <a:p>
            <a:r>
              <a:rPr kumimoji="1" lang="ja-JP" altLang="ja-JP" sz="1200" kern="1200" dirty="0">
                <a:solidFill>
                  <a:schemeClr val="tx1"/>
                </a:solidFill>
                <a:effectLst/>
                <a:latin typeface="+mn-lt"/>
                <a:ea typeface="+mn-ea"/>
                <a:cs typeface="+mn-cs"/>
              </a:rPr>
              <a:t>（クリック）</a:t>
            </a:r>
          </a:p>
          <a:p>
            <a:endParaRPr lang="en-US"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25</a:t>
            </a:fld>
            <a:endParaRPr kumimoji="1" lang="ja-JP" altLang="en-US"/>
          </a:p>
        </p:txBody>
      </p:sp>
    </p:spTree>
    <p:extLst>
      <p:ext uri="{BB962C8B-B14F-4D97-AF65-F5344CB8AC3E}">
        <p14:creationId xmlns:p14="http://schemas.microsoft.com/office/powerpoint/2010/main" val="2901829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では、これから私たちは何をすればいいのか、ということを考えていきましょう。</a:t>
            </a:r>
          </a:p>
          <a:p>
            <a:r>
              <a:rPr kumimoji="1" lang="ja-JP" altLang="ja-JP" sz="1200" kern="1200" dirty="0">
                <a:solidFill>
                  <a:schemeClr val="tx1"/>
                </a:solidFill>
                <a:effectLst/>
                <a:latin typeface="+mn-lt"/>
                <a:ea typeface="+mn-ea"/>
                <a:cs typeface="+mn-cs"/>
              </a:rPr>
              <a:t>次の時間グループワークをしてもらいますが、重要なヒントがあるので聞いておいてください。</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26</a:t>
            </a:fld>
            <a:endParaRPr kumimoji="1" lang="ja-JP" altLang="en-US"/>
          </a:p>
        </p:txBody>
      </p:sp>
    </p:spTree>
    <p:extLst>
      <p:ext uri="{BB962C8B-B14F-4D97-AF65-F5344CB8AC3E}">
        <p14:creationId xmlns:p14="http://schemas.microsoft.com/office/powerpoint/2010/main" val="964738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将来、こんな世界にしないために</a:t>
            </a:r>
            <a:r>
              <a:rPr kumimoji="1" lang="en-US" altLang="ja-JP" sz="1200" kern="1200" dirty="0">
                <a:solidFill>
                  <a:schemeClr val="tx1"/>
                </a:solidFill>
                <a:effectLst/>
                <a:latin typeface="+mn-lt"/>
                <a:ea typeface="+mn-ea"/>
                <a:cs typeface="+mn-cs"/>
              </a:rPr>
              <a:t>2015</a:t>
            </a:r>
            <a:r>
              <a:rPr kumimoji="1" lang="ja-JP" altLang="ja-JP" sz="1200" kern="1200" dirty="0">
                <a:solidFill>
                  <a:schemeClr val="tx1"/>
                </a:solidFill>
                <a:effectLst/>
                <a:latin typeface="+mn-lt"/>
                <a:ea typeface="+mn-ea"/>
                <a:cs typeface="+mn-cs"/>
              </a:rPr>
              <a:t>年、「パリ協定」というものが決められました。この協定には、世界のほとんどの国が参加して、平均気温上昇を、エネルギーをたくさん出し始めた</a:t>
            </a:r>
            <a:r>
              <a:rPr kumimoji="1" lang="en-US" altLang="ja-JP" sz="1200" kern="1200" dirty="0">
                <a:solidFill>
                  <a:schemeClr val="tx1"/>
                </a:solidFill>
                <a:effectLst/>
                <a:latin typeface="+mn-lt"/>
                <a:ea typeface="+mn-ea"/>
                <a:cs typeface="+mn-cs"/>
              </a:rPr>
              <a:t>1750</a:t>
            </a:r>
            <a:r>
              <a:rPr kumimoji="1" lang="ja-JP" altLang="ja-JP" sz="1200" kern="1200" dirty="0">
                <a:solidFill>
                  <a:schemeClr val="tx1"/>
                </a:solidFill>
                <a:effectLst/>
                <a:latin typeface="+mn-lt"/>
                <a:ea typeface="+mn-ea"/>
                <a:cs typeface="+mn-cs"/>
              </a:rPr>
              <a:t>年の産業革命の時より</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より低く抑え、できれば</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に抑えることを目指しています。実はすでに</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℃上がってしまっているので、</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℃に抑えるのはかなり厳しいたたかいになります。</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27</a:t>
            </a:fld>
            <a:endParaRPr kumimoji="1" lang="ja-JP" altLang="en-US"/>
          </a:p>
        </p:txBody>
      </p:sp>
    </p:spTree>
    <p:extLst>
      <p:ext uri="{BB962C8B-B14F-4D97-AF65-F5344CB8AC3E}">
        <p14:creationId xmlns:p14="http://schemas.microsoft.com/office/powerpoint/2010/main" val="637909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日本も菅（すが）首相が国会の所信表明演説で、</a:t>
            </a:r>
            <a:r>
              <a:rPr kumimoji="1" lang="en-US" altLang="ja-JP" sz="1200" kern="1200" dirty="0">
                <a:solidFill>
                  <a:schemeClr val="tx1"/>
                </a:solidFill>
                <a:effectLst/>
                <a:latin typeface="+mn-lt"/>
                <a:ea typeface="+mn-ea"/>
                <a:cs typeface="+mn-cs"/>
              </a:rPr>
              <a:t>2050</a:t>
            </a:r>
            <a:r>
              <a:rPr kumimoji="1" lang="ja-JP" altLang="ja-JP" sz="1200" kern="1200" dirty="0">
                <a:solidFill>
                  <a:schemeClr val="tx1"/>
                </a:solidFill>
                <a:effectLst/>
                <a:latin typeface="+mn-lt"/>
                <a:ea typeface="+mn-ea"/>
                <a:cs typeface="+mn-cs"/>
              </a:rPr>
              <a:t>年までに温室効果ガスの排出をゼロにすると宣言しました。</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28</a:t>
            </a:fld>
            <a:endParaRPr kumimoji="1" lang="ja-JP" altLang="en-US"/>
          </a:p>
        </p:txBody>
      </p:sp>
    </p:spTree>
    <p:extLst>
      <p:ext uri="{BB962C8B-B14F-4D97-AF65-F5344CB8AC3E}">
        <p14:creationId xmlns:p14="http://schemas.microsoft.com/office/powerpoint/2010/main" val="1563550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パリ協定や菅（すが）首相の宣言を達成するためにはいくつか方法があります。</a:t>
            </a:r>
          </a:p>
          <a:p>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つ目は二酸化炭素を出さないようにする方法です。</a:t>
            </a:r>
          </a:p>
          <a:p>
            <a:r>
              <a:rPr kumimoji="1" lang="ja-JP" altLang="ja-JP" sz="1200" kern="1200" dirty="0">
                <a:solidFill>
                  <a:schemeClr val="tx1"/>
                </a:solidFill>
                <a:effectLst/>
                <a:latin typeface="+mn-lt"/>
                <a:ea typeface="+mn-ea"/>
                <a:cs typeface="+mn-cs"/>
              </a:rPr>
              <a:t>例えば…</a:t>
            </a:r>
            <a:r>
              <a:rPr kumimoji="1" lang="en-US" altLang="ja-JP" sz="1200" kern="1200" dirty="0">
                <a:solidFill>
                  <a:schemeClr val="tx1"/>
                </a:solidFill>
                <a:effectLst/>
                <a:latin typeface="+mn-lt"/>
                <a:ea typeface="+mn-ea"/>
                <a:cs typeface="+mn-cs"/>
              </a:rPr>
              <a:t>CO</a:t>
            </a:r>
            <a:r>
              <a:rPr kumimoji="1" lang="en-US" altLang="ja-JP" sz="1200" kern="1200" baseline="-250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を発生させない（発生を減らす）方法があります。</a:t>
            </a:r>
          </a:p>
          <a:p>
            <a:r>
              <a:rPr kumimoji="1" lang="ja-JP" altLang="ja-JP" sz="1200" kern="1200" dirty="0">
                <a:solidFill>
                  <a:schemeClr val="tx1"/>
                </a:solidFill>
                <a:effectLst/>
                <a:latin typeface="+mn-lt"/>
                <a:ea typeface="+mn-ea"/>
                <a:cs typeface="+mn-cs"/>
              </a:rPr>
              <a:t>太陽光発電や風力発電などの再生可能エネルギーを使う、エネルギーを節約する省エネルギーなど、できることはいろいろあります。</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29</a:t>
            </a:fld>
            <a:endParaRPr kumimoji="1" lang="ja-JP" altLang="en-US"/>
          </a:p>
        </p:txBody>
      </p:sp>
    </p:spTree>
    <p:extLst>
      <p:ext uri="{BB962C8B-B14F-4D97-AF65-F5344CB8AC3E}">
        <p14:creationId xmlns:p14="http://schemas.microsoft.com/office/powerpoint/2010/main" val="178536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（動画をクリック）</a:t>
            </a:r>
          </a:p>
          <a:p>
            <a:r>
              <a:rPr kumimoji="1" lang="ja-JP" altLang="ja-JP" sz="1200" kern="1200" dirty="0">
                <a:solidFill>
                  <a:schemeClr val="tx1"/>
                </a:solidFill>
                <a:effectLst/>
                <a:latin typeface="+mn-lt"/>
                <a:ea typeface="+mn-ea"/>
                <a:cs typeface="+mn-cs"/>
              </a:rPr>
              <a:t>動画では、今まで経験したことのない「気候変動」が地球上のあちこちで観測され、激しくなる自然災害や暑さで私たちの</a:t>
            </a:r>
            <a:r>
              <a:rPr kumimoji="1" lang="ja-JP" altLang="en-US" sz="1200" kern="1200" dirty="0">
                <a:solidFill>
                  <a:schemeClr val="tx1"/>
                </a:solidFill>
                <a:effectLst/>
                <a:latin typeface="+mn-lt"/>
                <a:ea typeface="+mn-ea"/>
                <a:cs typeface="+mn-cs"/>
              </a:rPr>
              <a:t>暮らし</a:t>
            </a:r>
            <a:r>
              <a:rPr kumimoji="1" lang="ja-JP" altLang="ja-JP" sz="1200" kern="1200" dirty="0">
                <a:solidFill>
                  <a:schemeClr val="tx1"/>
                </a:solidFill>
                <a:effectLst/>
                <a:latin typeface="+mn-lt"/>
                <a:ea typeface="+mn-ea"/>
                <a:cs typeface="+mn-cs"/>
              </a:rPr>
              <a:t>に影響を与えているとありました。</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a:t>
            </a:fld>
            <a:endParaRPr kumimoji="1" lang="ja-JP" altLang="en-US"/>
          </a:p>
        </p:txBody>
      </p:sp>
    </p:spTree>
    <p:extLst>
      <p:ext uri="{BB962C8B-B14F-4D97-AF65-F5344CB8AC3E}">
        <p14:creationId xmlns:p14="http://schemas.microsoft.com/office/powerpoint/2010/main" val="2242055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CO</a:t>
            </a:r>
            <a:r>
              <a:rPr kumimoji="1" lang="en-US" altLang="ja-JP" sz="1200" kern="1200" baseline="-250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を吸収する（地中に閉じ込める）方法もあります。</a:t>
            </a:r>
          </a:p>
          <a:p>
            <a:r>
              <a:rPr kumimoji="1" lang="ja-JP" altLang="ja-JP" sz="1200" kern="1200" dirty="0">
                <a:solidFill>
                  <a:schemeClr val="tx1"/>
                </a:solidFill>
                <a:effectLst/>
                <a:latin typeface="+mn-lt"/>
                <a:ea typeface="+mn-ea"/>
                <a:cs typeface="+mn-cs"/>
              </a:rPr>
              <a:t>植物の緑を守り、増やすことや、最終手段として</a:t>
            </a:r>
            <a:r>
              <a:rPr kumimoji="1" lang="en-US" altLang="ja-JP" sz="1200" kern="1200" dirty="0">
                <a:solidFill>
                  <a:schemeClr val="tx1"/>
                </a:solidFill>
                <a:effectLst/>
                <a:latin typeface="+mn-lt"/>
                <a:ea typeface="+mn-ea"/>
                <a:cs typeface="+mn-cs"/>
              </a:rPr>
              <a:t>CO</a:t>
            </a:r>
            <a:r>
              <a:rPr kumimoji="1" lang="ja-JP" altLang="ja-JP" sz="1200" kern="1200" baseline="-25000" dirty="0">
                <a:solidFill>
                  <a:schemeClr val="tx1"/>
                </a:solidFill>
                <a:effectLst/>
                <a:latin typeface="+mn-lt"/>
                <a:ea typeface="+mn-ea"/>
                <a:cs typeface="+mn-cs"/>
              </a:rPr>
              <a:t>２</a:t>
            </a:r>
            <a:r>
              <a:rPr kumimoji="1" lang="ja-JP" altLang="ja-JP" sz="1200" kern="1200" dirty="0">
                <a:solidFill>
                  <a:schemeClr val="tx1"/>
                </a:solidFill>
                <a:effectLst/>
                <a:latin typeface="+mn-lt"/>
                <a:ea typeface="+mn-ea"/>
                <a:cs typeface="+mn-cs"/>
              </a:rPr>
              <a:t>を回収して地中に埋めてしまうなんてこともあります。</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30</a:t>
            </a:fld>
            <a:endParaRPr kumimoji="1" lang="ja-JP" altLang="en-US"/>
          </a:p>
        </p:txBody>
      </p:sp>
    </p:spTree>
    <p:extLst>
      <p:ext uri="{BB962C8B-B14F-4D97-AF65-F5344CB8AC3E}">
        <p14:creationId xmlns:p14="http://schemas.microsoft.com/office/powerpoint/2010/main" val="2501449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ここまで将来の影響を減らすための方法を紹介しましたが、今</a:t>
            </a:r>
            <a:r>
              <a:rPr kumimoji="1" lang="en-US" altLang="ja-JP" sz="1200" kern="1200" dirty="0">
                <a:solidFill>
                  <a:schemeClr val="tx1"/>
                </a:solidFill>
                <a:effectLst/>
                <a:latin typeface="+mn-lt"/>
                <a:ea typeface="+mn-ea"/>
                <a:cs typeface="+mn-cs"/>
              </a:rPr>
              <a:t>CO</a:t>
            </a:r>
            <a:r>
              <a:rPr kumimoji="1" lang="en-US" altLang="ja-JP" sz="1200" kern="1200" baseline="-250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を全く出さない生活に変えたとしても、</a:t>
            </a:r>
          </a:p>
          <a:p>
            <a:r>
              <a:rPr kumimoji="1" lang="ja-JP" altLang="ja-JP" sz="1200" kern="1200" dirty="0">
                <a:solidFill>
                  <a:schemeClr val="tx1"/>
                </a:solidFill>
                <a:effectLst/>
                <a:latin typeface="+mn-lt"/>
                <a:ea typeface="+mn-ea"/>
                <a:cs typeface="+mn-cs"/>
              </a:rPr>
              <a:t>（クリック）車の急ブレーキがすぐ止まらないように、影響はすぐにはなくなりません。では、どうするか。</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31</a:t>
            </a:fld>
            <a:endParaRPr kumimoji="1" lang="ja-JP" altLang="en-US"/>
          </a:p>
        </p:txBody>
      </p:sp>
    </p:spTree>
    <p:extLst>
      <p:ext uri="{BB962C8B-B14F-4D97-AF65-F5344CB8AC3E}">
        <p14:creationId xmlns:p14="http://schemas.microsoft.com/office/powerpoint/2010/main" val="2523219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実際に、栃木県で取り組まれている例です。</a:t>
            </a:r>
          </a:p>
          <a:p>
            <a:r>
              <a:rPr kumimoji="1" lang="ja-JP" altLang="ja-JP" sz="1200" kern="1200" dirty="0">
                <a:solidFill>
                  <a:schemeClr val="tx1"/>
                </a:solidFill>
                <a:effectLst/>
                <a:latin typeface="+mn-lt"/>
                <a:ea typeface="+mn-ea"/>
                <a:cs typeface="+mn-cs"/>
              </a:rPr>
              <a:t>まずは農業分野です。「とちぎの星」のような高温に強い品種を普及させる、ちょうど良い時期に稲刈りをするなどがあります。牛などの家畜は人間と同じ生き物なので、暑さへの対策が必要ですね。</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32</a:t>
            </a:fld>
            <a:endParaRPr kumimoji="1" lang="ja-JP" altLang="en-US"/>
          </a:p>
        </p:txBody>
      </p:sp>
    </p:spTree>
    <p:extLst>
      <p:ext uri="{BB962C8B-B14F-4D97-AF65-F5344CB8AC3E}">
        <p14:creationId xmlns:p14="http://schemas.microsoft.com/office/powerpoint/2010/main" val="4287715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自然災害と健康分野です。災害に備えて堤防整備やハザードマップの作成などをしています。ハザードマップというのは、災害の危険が大きいところや避難場所が一目でわかる地図のことです。</a:t>
            </a:r>
          </a:p>
          <a:p>
            <a:r>
              <a:rPr kumimoji="1" lang="ja-JP" altLang="ja-JP" sz="1200" kern="1200" dirty="0">
                <a:solidFill>
                  <a:schemeClr val="tx1"/>
                </a:solidFill>
                <a:effectLst/>
                <a:latin typeface="+mn-lt"/>
                <a:ea typeface="+mn-ea"/>
                <a:cs typeface="+mn-cs"/>
              </a:rPr>
              <a:t>また、健康分野については、熱中症が増えているので学校でも色々な対策をしていると思います。</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33</a:t>
            </a:fld>
            <a:endParaRPr kumimoji="1" lang="ja-JP" altLang="en-US"/>
          </a:p>
        </p:txBody>
      </p:sp>
    </p:spTree>
    <p:extLst>
      <p:ext uri="{BB962C8B-B14F-4D97-AF65-F5344CB8AC3E}">
        <p14:creationId xmlns:p14="http://schemas.microsoft.com/office/powerpoint/2010/main" val="2920897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他にもできることはたくさんあります。</a:t>
            </a:r>
          </a:p>
          <a:p>
            <a:r>
              <a:rPr kumimoji="1" lang="ja-JP" altLang="ja-JP" sz="1200" kern="1200" dirty="0">
                <a:solidFill>
                  <a:schemeClr val="tx1"/>
                </a:solidFill>
                <a:effectLst/>
                <a:latin typeface="+mn-lt"/>
                <a:ea typeface="+mn-ea"/>
                <a:cs typeface="+mn-cs"/>
              </a:rPr>
              <a:t>例えば、とても暑い日が増えてしまうと言われたら、みなさんはどうやって身を守りますか。（少し時間をおく）</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34</a:t>
            </a:fld>
            <a:endParaRPr kumimoji="1" lang="ja-JP" altLang="en-US"/>
          </a:p>
        </p:txBody>
      </p:sp>
    </p:spTree>
    <p:extLst>
      <p:ext uri="{BB962C8B-B14F-4D97-AF65-F5344CB8AC3E}">
        <p14:creationId xmlns:p14="http://schemas.microsoft.com/office/powerpoint/2010/main" val="1604229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農業への影響はどのように対策をとりますか。</a:t>
            </a:r>
          </a:p>
          <a:p>
            <a:r>
              <a:rPr kumimoji="1" lang="ja-JP" altLang="ja-JP" sz="1200" kern="1200" dirty="0">
                <a:solidFill>
                  <a:schemeClr val="tx1"/>
                </a:solidFill>
                <a:effectLst/>
                <a:latin typeface="+mn-lt"/>
                <a:ea typeface="+mn-ea"/>
                <a:cs typeface="+mn-cs"/>
              </a:rPr>
              <a:t>（少し時間をおく）</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35</a:t>
            </a:fld>
            <a:endParaRPr kumimoji="1" lang="ja-JP" altLang="en-US"/>
          </a:p>
        </p:txBody>
      </p:sp>
    </p:spTree>
    <p:extLst>
      <p:ext uri="{BB962C8B-B14F-4D97-AF65-F5344CB8AC3E}">
        <p14:creationId xmlns:p14="http://schemas.microsoft.com/office/powerpoint/2010/main" val="3603526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強くて激しい雨が増えたり、強い台風がやってきたりしたら、みなさんはどうしますか。</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36</a:t>
            </a:fld>
            <a:endParaRPr kumimoji="1" lang="ja-JP" altLang="en-US"/>
          </a:p>
        </p:txBody>
      </p:sp>
    </p:spTree>
    <p:extLst>
      <p:ext uri="{BB962C8B-B14F-4D97-AF65-F5344CB8AC3E}">
        <p14:creationId xmlns:p14="http://schemas.microsoft.com/office/powerpoint/2010/main" val="1111550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まとめると、大切なことは</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つあります。</a:t>
            </a:r>
          </a:p>
          <a:p>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つは二酸化炭素をなるべく出さないようにすること、これを「緩和策」といいます。</a:t>
            </a:r>
          </a:p>
          <a:p>
            <a:r>
              <a:rPr kumimoji="1" lang="ja-JP" altLang="ja-JP" sz="1200" kern="1200" dirty="0">
                <a:solidFill>
                  <a:schemeClr val="tx1"/>
                </a:solidFill>
                <a:effectLst/>
                <a:latin typeface="+mn-lt"/>
                <a:ea typeface="+mn-ea"/>
                <a:cs typeface="+mn-cs"/>
              </a:rPr>
              <a:t>もう１つは①のように頑張ってもどうしても出てくる影響に備えていくこと、これを「適応策」といいます。</a:t>
            </a:r>
          </a:p>
          <a:p>
            <a:r>
              <a:rPr kumimoji="1" lang="ja-JP" altLang="ja-JP" sz="1200" kern="1200" dirty="0">
                <a:solidFill>
                  <a:schemeClr val="tx1"/>
                </a:solidFill>
                <a:effectLst/>
                <a:latin typeface="+mn-lt"/>
                <a:ea typeface="+mn-ea"/>
                <a:cs typeface="+mn-cs"/>
              </a:rPr>
              <a:t>緩和策により、将来大きくなる影響をできるだけ小さくしながら、</a:t>
            </a:r>
          </a:p>
          <a:p>
            <a:r>
              <a:rPr kumimoji="1" lang="ja-JP" altLang="ja-JP" sz="1200" kern="1200" dirty="0">
                <a:solidFill>
                  <a:schemeClr val="tx1"/>
                </a:solidFill>
                <a:effectLst/>
                <a:latin typeface="+mn-lt"/>
                <a:ea typeface="+mn-ea"/>
                <a:cs typeface="+mn-cs"/>
              </a:rPr>
              <a:t>適応策により、影響への抵抗力を高めて将来の気候変動に備えていくことが必要です。</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37</a:t>
            </a:fld>
            <a:endParaRPr kumimoji="1" lang="ja-JP" altLang="en-US"/>
          </a:p>
        </p:txBody>
      </p:sp>
    </p:spTree>
    <p:extLst>
      <p:ext uri="{BB962C8B-B14F-4D97-AF65-F5344CB8AC3E}">
        <p14:creationId xmlns:p14="http://schemas.microsoft.com/office/powerpoint/2010/main" val="3650619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次は、グループワークを進めていこうと思いますが、ここでいったん</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分休憩をとります。では、終わります。</a:t>
            </a:r>
          </a:p>
          <a:p>
            <a:r>
              <a:rPr kumimoji="1" lang="ja-JP" altLang="ja-JP" sz="1200" kern="1200" dirty="0">
                <a:solidFill>
                  <a:schemeClr val="tx1"/>
                </a:solidFill>
                <a:effectLst/>
                <a:latin typeface="+mn-lt"/>
                <a:ea typeface="+mn-ea"/>
                <a:cs typeface="+mn-cs"/>
              </a:rPr>
              <a:t>（休憩）</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38</a:t>
            </a:fld>
            <a:endParaRPr kumimoji="1" lang="ja-JP" altLang="en-US"/>
          </a:p>
        </p:txBody>
      </p:sp>
    </p:spTree>
    <p:extLst>
      <p:ext uri="{BB962C8B-B14F-4D97-AF65-F5344CB8AC3E}">
        <p14:creationId xmlns:p14="http://schemas.microsoft.com/office/powerpoint/2010/main" val="3848741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先ほどの時間で、気候変動は様々な分野に影響を及ぼすこと、将来さらにその影響が大きくなるかもしれないといわれていること、その影響を最小限に抑えるために取り組んでいることについてお話しました。</a:t>
            </a:r>
          </a:p>
          <a:p>
            <a:r>
              <a:rPr kumimoji="1" lang="ja-JP" altLang="ja-JP" sz="1200" kern="1200" dirty="0">
                <a:solidFill>
                  <a:schemeClr val="tx1"/>
                </a:solidFill>
                <a:effectLst/>
                <a:latin typeface="+mn-lt"/>
                <a:ea typeface="+mn-ea"/>
                <a:cs typeface="+mn-cs"/>
              </a:rPr>
              <a:t>ここからは、みなさんがどうやって影響に対して取り組むかグループで考えてもらいます。</a:t>
            </a:r>
          </a:p>
          <a:p>
            <a:r>
              <a:rPr kumimoji="1" lang="ja-JP" altLang="ja-JP" sz="1200" kern="1200" dirty="0">
                <a:solidFill>
                  <a:schemeClr val="tx1"/>
                </a:solidFill>
                <a:effectLst/>
                <a:latin typeface="+mn-lt"/>
                <a:ea typeface="+mn-ea"/>
                <a:cs typeface="+mn-cs"/>
              </a:rPr>
              <a:t>始める前に少し説明をします。</a:t>
            </a:r>
          </a:p>
          <a:p>
            <a:r>
              <a:rPr kumimoji="1" lang="ja-JP" altLang="ja-JP" sz="1200" kern="1200" dirty="0">
                <a:solidFill>
                  <a:schemeClr val="tx1"/>
                </a:solidFill>
                <a:effectLst/>
                <a:latin typeface="+mn-lt"/>
                <a:ea typeface="+mn-ea"/>
                <a:cs typeface="+mn-cs"/>
              </a:rPr>
              <a:t>まず、気候変動で影響を受ける分野は農業・自然災害・健康とその他あわせて</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つあります。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（クリック）</a:t>
            </a:r>
          </a:p>
          <a:p>
            <a:endParaRPr kumimoji="1" lang="ja-JP" altLang="ja-JP" sz="1200" kern="1200" dirty="0">
              <a:solidFill>
                <a:schemeClr val="tx1"/>
              </a:solidFill>
              <a:effectLst/>
              <a:latin typeface="+mn-lt"/>
              <a:ea typeface="+mn-ea"/>
              <a:cs typeface="+mn-cs"/>
            </a:endParaRP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39</a:t>
            </a:fld>
            <a:endParaRPr kumimoji="1" lang="ja-JP" altLang="en-US"/>
          </a:p>
        </p:txBody>
      </p:sp>
    </p:spTree>
    <p:extLst>
      <p:ext uri="{BB962C8B-B14F-4D97-AF65-F5344CB8AC3E}">
        <p14:creationId xmlns:p14="http://schemas.microsoft.com/office/powerpoint/2010/main" val="241247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ではどうしてこうなってしまったのでしょうか。</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a:t>
            </a:fld>
            <a:endParaRPr kumimoji="1" lang="ja-JP" altLang="en-US"/>
          </a:p>
        </p:txBody>
      </p:sp>
    </p:spTree>
    <p:extLst>
      <p:ext uri="{BB962C8B-B14F-4D97-AF65-F5344CB8AC3E}">
        <p14:creationId xmlns:p14="http://schemas.microsoft.com/office/powerpoint/2010/main" val="2967199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各分野の具体的な影響の例はみなさんに配っているワークシートにも載っています。</a:t>
            </a:r>
          </a:p>
          <a:p>
            <a:r>
              <a:rPr kumimoji="1" lang="ja-JP" altLang="ja-JP" sz="1200" kern="1200" dirty="0">
                <a:solidFill>
                  <a:schemeClr val="tx1"/>
                </a:solidFill>
                <a:effectLst/>
                <a:latin typeface="+mn-lt"/>
                <a:ea typeface="+mn-ea"/>
                <a:cs typeface="+mn-cs"/>
              </a:rPr>
              <a:t>これらすべて、栃木県で実際に出てきている影響です。</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40</a:t>
            </a:fld>
            <a:endParaRPr kumimoji="1" lang="ja-JP" altLang="en-US"/>
          </a:p>
        </p:txBody>
      </p:sp>
    </p:spTree>
    <p:extLst>
      <p:ext uri="{BB962C8B-B14F-4D97-AF65-F5344CB8AC3E}">
        <p14:creationId xmlns:p14="http://schemas.microsoft.com/office/powerpoint/2010/main" val="780386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では、ここからグループワークに入ってもらいます。</a:t>
            </a:r>
          </a:p>
          <a:p>
            <a:r>
              <a:rPr kumimoji="1" lang="ja-JP" altLang="ja-JP" sz="1200" kern="1200" dirty="0">
                <a:solidFill>
                  <a:schemeClr val="tx1"/>
                </a:solidFill>
                <a:effectLst/>
                <a:latin typeface="+mn-lt"/>
                <a:ea typeface="+mn-ea"/>
                <a:cs typeface="+mn-cs"/>
              </a:rPr>
              <a:t>まず、グループで話し合って、ここから</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分野程度を選んでください。</a:t>
            </a:r>
          </a:p>
          <a:p>
            <a:r>
              <a:rPr kumimoji="1" lang="ja-JP" altLang="ja-JP" sz="1200" kern="1200" dirty="0">
                <a:solidFill>
                  <a:schemeClr val="tx1"/>
                </a:solidFill>
                <a:effectLst/>
                <a:latin typeface="+mn-lt"/>
                <a:ea typeface="+mn-ea"/>
                <a:cs typeface="+mn-cs"/>
              </a:rPr>
              <a:t>次に、選んだ分野について、ワークシートに書いてある影響に備えるためにできることをグループで考えて書いてください。</a:t>
            </a:r>
          </a:p>
          <a:p>
            <a:r>
              <a:rPr kumimoji="1" lang="ja-JP" altLang="ja-JP" sz="1200" kern="1200" dirty="0">
                <a:solidFill>
                  <a:schemeClr val="tx1"/>
                </a:solidFill>
                <a:effectLst/>
                <a:latin typeface="+mn-lt"/>
                <a:ea typeface="+mn-ea"/>
                <a:cs typeface="+mn-cs"/>
              </a:rPr>
              <a:t>最後に、ワークシートは自分のグループの机に置いたまま、他のグループのワークシートを見て回りましょう。</a:t>
            </a:r>
          </a:p>
          <a:p>
            <a:r>
              <a:rPr kumimoji="1" lang="ja-JP" altLang="ja-JP" sz="1200" kern="1200" dirty="0">
                <a:solidFill>
                  <a:schemeClr val="tx1"/>
                </a:solidFill>
                <a:effectLst/>
                <a:latin typeface="+mn-lt"/>
                <a:ea typeface="+mn-ea"/>
                <a:cs typeface="+mn-cs"/>
              </a:rPr>
              <a:t>（クリック）</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～～スライド</a:t>
            </a:r>
            <a:r>
              <a:rPr kumimoji="1" lang="en-US" altLang="ja-JP" sz="1200" kern="1200" dirty="0">
                <a:solidFill>
                  <a:schemeClr val="tx1"/>
                </a:solidFill>
                <a:effectLst/>
                <a:latin typeface="+mn-lt"/>
                <a:ea typeface="+mn-ea"/>
                <a:cs typeface="+mn-cs"/>
              </a:rPr>
              <a:t>42</a:t>
            </a:r>
            <a:r>
              <a:rPr kumimoji="1" lang="ja-JP" altLang="en-US" sz="1200" kern="1200" dirty="0">
                <a:solidFill>
                  <a:schemeClr val="tx1"/>
                </a:solidFill>
                <a:effectLst/>
                <a:latin typeface="+mn-lt"/>
                <a:ea typeface="+mn-ea"/>
                <a:cs typeface="+mn-cs"/>
              </a:rPr>
              <a:t>のあと、もう一度このスライドに戻った時のシナリオ～～</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時間は</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分間です。では今から始めます。</a:t>
            </a:r>
          </a:p>
          <a:p>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終了</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ワークシートへの記入は終わりましたか。</a:t>
            </a:r>
          </a:p>
          <a:p>
            <a:r>
              <a:rPr kumimoji="1" lang="ja-JP" altLang="ja-JP" sz="1200" kern="1200" dirty="0">
                <a:solidFill>
                  <a:schemeClr val="tx1"/>
                </a:solidFill>
                <a:effectLst/>
                <a:latin typeface="+mn-lt"/>
                <a:ea typeface="+mn-ea"/>
                <a:cs typeface="+mn-cs"/>
              </a:rPr>
              <a:t>では、他の班のシートを見てみましょう。</a:t>
            </a:r>
          </a:p>
          <a:p>
            <a:r>
              <a:rPr kumimoji="1" lang="ja-JP" altLang="ja-JP" sz="1200" kern="1200" dirty="0">
                <a:solidFill>
                  <a:schemeClr val="tx1"/>
                </a:solidFill>
                <a:effectLst/>
                <a:latin typeface="+mn-lt"/>
                <a:ea typeface="+mn-ea"/>
                <a:cs typeface="+mn-cs"/>
              </a:rPr>
              <a:t>これ、いいなと思ったらぜひ取り込んでいきましょう。</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クリック）</a:t>
            </a:r>
          </a:p>
          <a:p>
            <a:endParaRPr kumimoji="1" lang="ja-JP" altLang="ja-JP" sz="1200" kern="1200" dirty="0">
              <a:solidFill>
                <a:schemeClr val="tx1"/>
              </a:solidFill>
              <a:effectLst/>
              <a:latin typeface="+mn-lt"/>
              <a:ea typeface="+mn-ea"/>
              <a:cs typeface="+mn-cs"/>
            </a:endParaRP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41</a:t>
            </a:fld>
            <a:endParaRPr kumimoji="1" lang="ja-JP" altLang="en-US"/>
          </a:p>
        </p:txBody>
      </p:sp>
    </p:spTree>
    <p:extLst>
      <p:ext uri="{BB962C8B-B14F-4D97-AF65-F5344CB8AC3E}">
        <p14:creationId xmlns:p14="http://schemas.microsoft.com/office/powerpoint/2010/main" val="3871324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２）のヒントです。ゲームでモンスターが現れたとき、主人公は強くなる、逃げる・避ける、守るの選択肢がありますよね。たとえば猛暑や豪雨というモンスターが現れたとき、みなさんならどの選択肢を組み合わせて乗り越えますか。そのようなイメージで進めてください。</a:t>
            </a:r>
          </a:p>
          <a:p>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スライド</a:t>
            </a:r>
            <a:r>
              <a:rPr kumimoji="1" lang="ja-JP" altLang="ja-JP" sz="1200" kern="1200" dirty="0">
                <a:solidFill>
                  <a:schemeClr val="tx1"/>
                </a:solidFill>
                <a:effectLst/>
                <a:latin typeface="+mn-lt"/>
                <a:ea typeface="+mn-ea"/>
                <a:cs typeface="+mn-cs"/>
              </a:rPr>
              <a:t>４１に戻る）</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42</a:t>
            </a:fld>
            <a:endParaRPr kumimoji="1" lang="ja-JP" altLang="en-US"/>
          </a:p>
        </p:txBody>
      </p:sp>
    </p:spTree>
    <p:extLst>
      <p:ext uri="{BB962C8B-B14F-4D97-AF65-F5344CB8AC3E}">
        <p14:creationId xmlns:p14="http://schemas.microsoft.com/office/powerpoint/2010/main" val="73663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他のグループでどのような適応策が考えられていたかなどを踏まえて、今日、初めて知ったことや印象に残ったこと、今後、何をしていこうと思ったか、などをふり返りシートに記入してください。</a:t>
            </a:r>
          </a:p>
          <a:p>
            <a:r>
              <a:rPr kumimoji="1" lang="ja-JP" altLang="ja-JP" sz="1200" kern="1200" dirty="0">
                <a:solidFill>
                  <a:schemeClr val="tx1"/>
                </a:solidFill>
                <a:effectLst/>
                <a:latin typeface="+mn-lt"/>
                <a:ea typeface="+mn-ea"/>
                <a:cs typeface="+mn-cs"/>
              </a:rPr>
              <a:t>（配布）</a:t>
            </a:r>
          </a:p>
          <a:p>
            <a:r>
              <a:rPr kumimoji="1" lang="ja-JP" altLang="ja-JP" sz="1200" kern="1200" dirty="0">
                <a:solidFill>
                  <a:schemeClr val="tx1"/>
                </a:solidFill>
                <a:effectLst/>
                <a:latin typeface="+mn-lt"/>
                <a:ea typeface="+mn-ea"/>
                <a:cs typeface="+mn-cs"/>
              </a:rPr>
              <a:t>今日の授業を踏まえて、今後の生活の中で、気候変動について考えていきましょう。</a:t>
            </a:r>
          </a:p>
          <a:p>
            <a:r>
              <a:rPr kumimoji="1" lang="ja-JP" altLang="en-US" sz="1200" kern="1200" dirty="0">
                <a:solidFill>
                  <a:schemeClr val="tx1"/>
                </a:solidFill>
                <a:effectLst/>
                <a:latin typeface="+mn-lt"/>
                <a:ea typeface="+mn-ea"/>
                <a:cs typeface="+mn-cs"/>
              </a:rPr>
              <a:t>最後にアンケートも書いて下さい。</a:t>
            </a:r>
            <a:endParaRPr kumimoji="1" lang="en-US" altLang="ja-JP" sz="1200" kern="1200">
              <a:solidFill>
                <a:schemeClr val="tx1"/>
              </a:solidFill>
              <a:effectLst/>
              <a:latin typeface="+mn-lt"/>
              <a:ea typeface="+mn-ea"/>
              <a:cs typeface="+mn-cs"/>
            </a:endParaRPr>
          </a:p>
          <a:p>
            <a:r>
              <a:rPr kumimoji="1" lang="ja-JP" altLang="ja-JP" sz="1200" kern="1200">
                <a:solidFill>
                  <a:schemeClr val="tx1"/>
                </a:solidFill>
                <a:effectLst/>
                <a:latin typeface="+mn-lt"/>
                <a:ea typeface="+mn-ea"/>
                <a:cs typeface="+mn-cs"/>
              </a:rPr>
              <a:t>これで</a:t>
            </a:r>
            <a:r>
              <a:rPr kumimoji="1" lang="ja-JP" altLang="en-US" sz="1200" kern="1200">
                <a:solidFill>
                  <a:schemeClr val="tx1"/>
                </a:solidFill>
                <a:effectLst/>
                <a:latin typeface="+mn-lt"/>
                <a:ea typeface="+mn-ea"/>
                <a:cs typeface="+mn-cs"/>
              </a:rPr>
              <a:t>授業を終わります。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43</a:t>
            </a:fld>
            <a:endParaRPr kumimoji="1" lang="ja-JP" altLang="en-US"/>
          </a:p>
        </p:txBody>
      </p:sp>
    </p:spTree>
    <p:extLst>
      <p:ext uri="{BB962C8B-B14F-4D97-AF65-F5344CB8AC3E}">
        <p14:creationId xmlns:p14="http://schemas.microsoft.com/office/powerpoint/2010/main" val="3153609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昔と変わったことといえば、現代の私たちの暮らしがずいぶんと便利になりましたよね。日常生活で使うモノには電気、料理にはガス、乗り物の移動にはガソリンなどの燃料が不可欠になりましたね。</a:t>
            </a:r>
          </a:p>
          <a:p>
            <a:r>
              <a:rPr kumimoji="1" lang="ja-JP" altLang="ja-JP" sz="1200" kern="1200" dirty="0">
                <a:solidFill>
                  <a:schemeClr val="tx1"/>
                </a:solidFill>
                <a:effectLst/>
                <a:latin typeface="+mn-lt"/>
                <a:ea typeface="+mn-ea"/>
                <a:cs typeface="+mn-cs"/>
              </a:rPr>
              <a:t>その便利な暮らしや経済活動に何か原因がありそうですね。</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5</a:t>
            </a:fld>
            <a:endParaRPr kumimoji="1" lang="ja-JP" altLang="en-US"/>
          </a:p>
        </p:txBody>
      </p:sp>
    </p:spTree>
    <p:extLst>
      <p:ext uri="{BB962C8B-B14F-4D97-AF65-F5344CB8AC3E}">
        <p14:creationId xmlns:p14="http://schemas.microsoft.com/office/powerpoint/2010/main" val="366621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みなさんご存知のように、電気・ガス・ガソリンのように、モノを動かすはたらきを持つものを</a:t>
            </a:r>
          </a:p>
          <a:p>
            <a:r>
              <a:rPr kumimoji="1" lang="ja-JP" altLang="ja-JP" sz="1200" kern="1200" dirty="0">
                <a:solidFill>
                  <a:schemeClr val="tx1"/>
                </a:solidFill>
                <a:effectLst/>
                <a:latin typeface="+mn-lt"/>
                <a:ea typeface="+mn-ea"/>
                <a:cs typeface="+mn-cs"/>
              </a:rPr>
              <a:t>（クリック）エネルギーといいますね。 </a:t>
            </a:r>
          </a:p>
          <a:p>
            <a:r>
              <a:rPr kumimoji="1" lang="ja-JP" altLang="ja-JP" sz="1200" kern="1200" dirty="0">
                <a:solidFill>
                  <a:schemeClr val="tx1"/>
                </a:solidFill>
                <a:effectLst/>
                <a:latin typeface="+mn-lt"/>
                <a:ea typeface="+mn-ea"/>
                <a:cs typeface="+mn-cs"/>
              </a:rPr>
              <a:t>他にも、光ったり、温度を変えたり、音を出すためには、全部エネルギーが必要です。</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6</a:t>
            </a:fld>
            <a:endParaRPr kumimoji="1" lang="ja-JP" altLang="en-US"/>
          </a:p>
        </p:txBody>
      </p:sp>
    </p:spTree>
    <p:extLst>
      <p:ext uri="{BB962C8B-B14F-4D97-AF65-F5344CB8AC3E}">
        <p14:creationId xmlns:p14="http://schemas.microsoft.com/office/powerpoint/2010/main" val="252455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そのエネルギーのもとは、石油・石炭・天然ガスなどです。これらをまとめて</a:t>
            </a:r>
          </a:p>
          <a:p>
            <a:r>
              <a:rPr kumimoji="1" lang="ja-JP" altLang="ja-JP" sz="1200" kern="1200" dirty="0">
                <a:solidFill>
                  <a:schemeClr val="tx1"/>
                </a:solidFill>
                <a:effectLst/>
                <a:latin typeface="+mn-lt"/>
                <a:ea typeface="+mn-ea"/>
                <a:cs typeface="+mn-cs"/>
              </a:rPr>
              <a:t>（クリック）化石燃料といいます。化石燃料を燃やすと大きなエネルギーができ、いろいろな所で使われるわけですが、ここで</a:t>
            </a:r>
          </a:p>
          <a:p>
            <a:r>
              <a:rPr kumimoji="1" lang="ja-JP" altLang="ja-JP"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CO</a:t>
            </a:r>
            <a:r>
              <a:rPr kumimoji="1" lang="en-US" altLang="ja-JP" sz="1200" kern="1200" baseline="-250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、二酸化炭素が一緒に出てきます。</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7</a:t>
            </a:fld>
            <a:endParaRPr kumimoji="1" lang="ja-JP" altLang="en-US"/>
          </a:p>
        </p:txBody>
      </p:sp>
    </p:spTree>
    <p:extLst>
      <p:ext uri="{BB962C8B-B14F-4D97-AF65-F5344CB8AC3E}">
        <p14:creationId xmlns:p14="http://schemas.microsoft.com/office/powerpoint/2010/main" val="1042706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図は、世界のエネルギー消費量の変化を表しています。青色が石炭、赤色が石油、緑色が天然ガスの量です。横軸は年代です。やはり昔と比べて、ずいぶんと増えています。</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8</a:t>
            </a:fld>
            <a:endParaRPr kumimoji="1" lang="ja-JP" altLang="en-US"/>
          </a:p>
        </p:txBody>
      </p:sp>
    </p:spTree>
    <p:extLst>
      <p:ext uri="{BB962C8B-B14F-4D97-AF65-F5344CB8AC3E}">
        <p14:creationId xmlns:p14="http://schemas.microsoft.com/office/powerpoint/2010/main" val="306000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これは、二酸化炭素の濃度で、横軸は年代をあらわしています。エネルギーを使う量が増えたのと同じ様に二酸化炭素の濃度も増えていて、とくに最近増え方がかなり大きくなっています。この図は</a:t>
            </a:r>
            <a:r>
              <a:rPr kumimoji="1" lang="en-US" altLang="ja-JP" sz="1200" kern="1200" dirty="0">
                <a:solidFill>
                  <a:schemeClr val="tx1"/>
                </a:solidFill>
                <a:effectLst/>
                <a:latin typeface="+mn-lt"/>
                <a:ea typeface="+mn-ea"/>
                <a:cs typeface="+mn-cs"/>
              </a:rPr>
              <a:t>2000</a:t>
            </a:r>
            <a:r>
              <a:rPr kumimoji="1" lang="ja-JP" altLang="ja-JP" sz="1200" kern="1200" dirty="0">
                <a:solidFill>
                  <a:schemeClr val="tx1"/>
                </a:solidFill>
                <a:effectLst/>
                <a:latin typeface="+mn-lt"/>
                <a:ea typeface="+mn-ea"/>
                <a:cs typeface="+mn-cs"/>
              </a:rPr>
              <a:t>年までしかないですが、今は</a:t>
            </a:r>
            <a:r>
              <a:rPr kumimoji="1" lang="en-US" altLang="ja-JP" sz="1200" kern="1200" dirty="0">
                <a:solidFill>
                  <a:schemeClr val="tx1"/>
                </a:solidFill>
                <a:effectLst/>
                <a:latin typeface="+mn-lt"/>
                <a:ea typeface="+mn-ea"/>
                <a:cs typeface="+mn-cs"/>
              </a:rPr>
              <a:t>410ppm</a:t>
            </a:r>
            <a:r>
              <a:rPr kumimoji="1" lang="ja-JP" altLang="ja-JP" sz="1200" kern="1200" dirty="0">
                <a:solidFill>
                  <a:schemeClr val="tx1"/>
                </a:solidFill>
                <a:effectLst/>
                <a:latin typeface="+mn-lt"/>
                <a:ea typeface="+mn-ea"/>
                <a:cs typeface="+mn-cs"/>
              </a:rPr>
              <a:t>と増加は止まりません。</a:t>
            </a:r>
          </a:p>
          <a:p>
            <a:r>
              <a:rPr kumimoji="1" lang="ja-JP" altLang="ja-JP" sz="1200" kern="1200" dirty="0">
                <a:solidFill>
                  <a:schemeClr val="tx1"/>
                </a:solidFill>
                <a:effectLst/>
                <a:latin typeface="+mn-lt"/>
                <a:ea typeface="+mn-ea"/>
                <a:cs typeface="+mn-cs"/>
              </a:rPr>
              <a:t>（クリック）</a:t>
            </a:r>
          </a:p>
          <a:p>
            <a:endParaRPr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9</a:t>
            </a:fld>
            <a:endParaRPr kumimoji="1" lang="ja-JP" altLang="en-US"/>
          </a:p>
        </p:txBody>
      </p:sp>
    </p:spTree>
    <p:extLst>
      <p:ext uri="{BB962C8B-B14F-4D97-AF65-F5344CB8AC3E}">
        <p14:creationId xmlns:p14="http://schemas.microsoft.com/office/powerpoint/2010/main" val="125697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446DB2-7917-494E-9474-D828DF7F34CB}"/>
              </a:ext>
            </a:extLst>
          </p:cNvPr>
          <p:cNvSpPr>
            <a:spLocks noGrp="1"/>
          </p:cNvSpPr>
          <p:nvPr>
            <p:ph type="ctrTitle"/>
          </p:nvPr>
        </p:nvSpPr>
        <p:spPr>
          <a:xfrm>
            <a:off x="1143000" y="1122363"/>
            <a:ext cx="6858000" cy="2387600"/>
          </a:xfrm>
          <a:prstGeom prst="rect">
            <a:avLst/>
          </a:prstGeom>
        </p:spPr>
        <p:txBody>
          <a:bodyPr anchor="b"/>
          <a:lstStyle>
            <a:lvl1pPr algn="ctr">
              <a:defRPr sz="6000">
                <a:latin typeface="ＭＳ 明朝" panose="02020609040205080304" pitchFamily="17" charset="-128"/>
                <a:ea typeface="ＭＳ 明朝" panose="02020609040205080304" pitchFamily="17" charset="-128"/>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65F4AF12-61CF-45B6-A149-F15B901A6BE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628EE9C-DD8A-4922-A004-77DF6EC6B9EA}"/>
              </a:ext>
            </a:extLst>
          </p:cNvPr>
          <p:cNvSpPr>
            <a:spLocks noGrp="1"/>
          </p:cNvSpPr>
          <p:nvPr>
            <p:ph type="dt" sz="half" idx="10"/>
          </p:nvPr>
        </p:nvSpPr>
        <p:spPr/>
        <p:txBody>
          <a:bodyPr/>
          <a:lstStyle/>
          <a:p>
            <a:fld id="{9CE98EE4-BA17-4BA6-805F-516F3DA6E3A1}" type="datetime1">
              <a:rPr kumimoji="1" lang="ja-JP" altLang="en-US" smtClean="0"/>
              <a:t>2021/3/30</a:t>
            </a:fld>
            <a:endParaRPr kumimoji="1" lang="ja-JP" altLang="en-US"/>
          </a:p>
        </p:txBody>
      </p:sp>
      <p:sp>
        <p:nvSpPr>
          <p:cNvPr id="5" name="フッター プレースホルダー 4">
            <a:extLst>
              <a:ext uri="{FF2B5EF4-FFF2-40B4-BE49-F238E27FC236}">
                <a16:creationId xmlns:a16="http://schemas.microsoft.com/office/drawing/2014/main" id="{3BEC3160-1B9F-4886-90FF-FFBCEA3155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B7D3CA-6804-4FFC-A100-3B9609A82B46}"/>
              </a:ext>
            </a:extLst>
          </p:cNvPr>
          <p:cNvSpPr>
            <a:spLocks noGrp="1"/>
          </p:cNvSpPr>
          <p:nvPr>
            <p:ph type="sldNum" sz="quarter" idx="12"/>
          </p:nvPr>
        </p:nvSpPr>
        <p:spPr>
          <a:xfrm>
            <a:off x="6457950" y="6356357"/>
            <a:ext cx="2057400" cy="365125"/>
          </a:xfrm>
          <a:prstGeom prst="rect">
            <a:avLst/>
          </a:prstGeom>
        </p:spPr>
        <p:txBody>
          <a:bodyPr/>
          <a:lstStyle/>
          <a:p>
            <a:fld id="{2ED1C351-E817-443F-B0E6-66D93EAC0D6E}" type="slidenum">
              <a:rPr kumimoji="1" lang="ja-JP" altLang="en-US" smtClean="0"/>
              <a:t>‹#›</a:t>
            </a:fld>
            <a:endParaRPr kumimoji="1" lang="ja-JP" altLang="en-US"/>
          </a:p>
        </p:txBody>
      </p:sp>
    </p:spTree>
    <p:extLst>
      <p:ext uri="{BB962C8B-B14F-4D97-AF65-F5344CB8AC3E}">
        <p14:creationId xmlns:p14="http://schemas.microsoft.com/office/powerpoint/2010/main" val="131549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6817CD-9C9B-46FA-A885-55908854554D}"/>
              </a:ext>
            </a:extLst>
          </p:cNvPr>
          <p:cNvSpPr>
            <a:spLocks noGrp="1"/>
          </p:cNvSpPr>
          <p:nvPr>
            <p:ph type="title"/>
          </p:nvPr>
        </p:nvSpPr>
        <p:spPr>
          <a:xfrm>
            <a:off x="628650" y="365129"/>
            <a:ext cx="78867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B67CEBB-8102-4251-A893-F7D3B80D43CA}"/>
              </a:ext>
            </a:extLst>
          </p:cNvPr>
          <p:cNvSpPr>
            <a:spLocks noGrp="1"/>
          </p:cNvSpPr>
          <p:nvPr>
            <p:ph type="body" orient="vert" idx="1"/>
          </p:nvPr>
        </p:nvSpPr>
        <p:spPr>
          <a:xfrm>
            <a:off x="628650" y="1825625"/>
            <a:ext cx="78867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695170-2102-49F6-970D-D491053C596C}"/>
              </a:ext>
            </a:extLst>
          </p:cNvPr>
          <p:cNvSpPr>
            <a:spLocks noGrp="1"/>
          </p:cNvSpPr>
          <p:nvPr>
            <p:ph type="dt" sz="half" idx="10"/>
          </p:nvPr>
        </p:nvSpPr>
        <p:spPr/>
        <p:txBody>
          <a:bodyPr/>
          <a:lstStyle/>
          <a:p>
            <a:fld id="{6431B995-8F33-4DD5-B674-2C2DE884B678}" type="datetime1">
              <a:rPr kumimoji="1" lang="ja-JP" altLang="en-US" smtClean="0"/>
              <a:t>2021/3/30</a:t>
            </a:fld>
            <a:endParaRPr kumimoji="1" lang="ja-JP" altLang="en-US"/>
          </a:p>
        </p:txBody>
      </p:sp>
      <p:sp>
        <p:nvSpPr>
          <p:cNvPr id="5" name="フッター プレースホルダー 4">
            <a:extLst>
              <a:ext uri="{FF2B5EF4-FFF2-40B4-BE49-F238E27FC236}">
                <a16:creationId xmlns:a16="http://schemas.microsoft.com/office/drawing/2014/main" id="{5C83AF8C-B932-42C8-B40A-63D116C918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374E89-5164-4229-9242-7A7742DF7E0D}"/>
              </a:ext>
            </a:extLst>
          </p:cNvPr>
          <p:cNvSpPr>
            <a:spLocks noGrp="1"/>
          </p:cNvSpPr>
          <p:nvPr>
            <p:ph type="sldNum" sz="quarter" idx="12"/>
          </p:nvPr>
        </p:nvSpPr>
        <p:spPr>
          <a:xfrm>
            <a:off x="6457950" y="6356357"/>
            <a:ext cx="2057400" cy="365125"/>
          </a:xfrm>
          <a:prstGeom prst="rect">
            <a:avLst/>
          </a:prstGeom>
        </p:spPr>
        <p:txBody>
          <a:bodyPr/>
          <a:lstStyle/>
          <a:p>
            <a:fld id="{2ED1C351-E817-443F-B0E6-66D93EAC0D6E}" type="slidenum">
              <a:rPr kumimoji="1" lang="ja-JP" altLang="en-US" smtClean="0"/>
              <a:t>‹#›</a:t>
            </a:fld>
            <a:endParaRPr kumimoji="1" lang="ja-JP" altLang="en-US"/>
          </a:p>
        </p:txBody>
      </p:sp>
    </p:spTree>
    <p:extLst>
      <p:ext uri="{BB962C8B-B14F-4D97-AF65-F5344CB8AC3E}">
        <p14:creationId xmlns:p14="http://schemas.microsoft.com/office/powerpoint/2010/main" val="2311085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02B82A1-EDC4-476A-BC18-978E60555531}"/>
              </a:ext>
            </a:extLst>
          </p:cNvPr>
          <p:cNvSpPr>
            <a:spLocks noGrp="1"/>
          </p:cNvSpPr>
          <p:nvPr>
            <p:ph type="title" orient="vert"/>
          </p:nvPr>
        </p:nvSpPr>
        <p:spPr>
          <a:xfrm>
            <a:off x="6543676" y="365125"/>
            <a:ext cx="1971675"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E948F4-0990-411F-A976-81A0FBE0DCE0}"/>
              </a:ext>
            </a:extLst>
          </p:cNvPr>
          <p:cNvSpPr>
            <a:spLocks noGrp="1"/>
          </p:cNvSpPr>
          <p:nvPr>
            <p:ph type="body" orient="vert" idx="1"/>
          </p:nvPr>
        </p:nvSpPr>
        <p:spPr>
          <a:xfrm>
            <a:off x="628652" y="365125"/>
            <a:ext cx="5800725"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98A3BE-701F-4CBB-B718-30549DFE42E6}"/>
              </a:ext>
            </a:extLst>
          </p:cNvPr>
          <p:cNvSpPr>
            <a:spLocks noGrp="1"/>
          </p:cNvSpPr>
          <p:nvPr>
            <p:ph type="dt" sz="half" idx="10"/>
          </p:nvPr>
        </p:nvSpPr>
        <p:spPr/>
        <p:txBody>
          <a:bodyPr/>
          <a:lstStyle/>
          <a:p>
            <a:fld id="{016498B1-C56A-4753-ACC3-EE5E094EE83A}" type="datetime1">
              <a:rPr kumimoji="1" lang="ja-JP" altLang="en-US" smtClean="0"/>
              <a:t>2021/3/30</a:t>
            </a:fld>
            <a:endParaRPr kumimoji="1" lang="ja-JP" altLang="en-US"/>
          </a:p>
        </p:txBody>
      </p:sp>
      <p:sp>
        <p:nvSpPr>
          <p:cNvPr id="5" name="フッター プレースホルダー 4">
            <a:extLst>
              <a:ext uri="{FF2B5EF4-FFF2-40B4-BE49-F238E27FC236}">
                <a16:creationId xmlns:a16="http://schemas.microsoft.com/office/drawing/2014/main" id="{77F9879E-7D41-494D-B401-134D60B443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42AEAD-AA1E-42F9-B1BB-0257BFEAFD70}"/>
              </a:ext>
            </a:extLst>
          </p:cNvPr>
          <p:cNvSpPr>
            <a:spLocks noGrp="1"/>
          </p:cNvSpPr>
          <p:nvPr>
            <p:ph type="sldNum" sz="quarter" idx="12"/>
          </p:nvPr>
        </p:nvSpPr>
        <p:spPr>
          <a:xfrm>
            <a:off x="6457950" y="6356357"/>
            <a:ext cx="2057400" cy="365125"/>
          </a:xfrm>
          <a:prstGeom prst="rect">
            <a:avLst/>
          </a:prstGeom>
        </p:spPr>
        <p:txBody>
          <a:bodyPr/>
          <a:lstStyle/>
          <a:p>
            <a:fld id="{2ED1C351-E817-443F-B0E6-66D93EAC0D6E}" type="slidenum">
              <a:rPr kumimoji="1" lang="ja-JP" altLang="en-US" smtClean="0"/>
              <a:t>‹#›</a:t>
            </a:fld>
            <a:endParaRPr kumimoji="1" lang="ja-JP" altLang="en-US"/>
          </a:p>
        </p:txBody>
      </p:sp>
    </p:spTree>
    <p:extLst>
      <p:ext uri="{BB962C8B-B14F-4D97-AF65-F5344CB8AC3E}">
        <p14:creationId xmlns:p14="http://schemas.microsoft.com/office/powerpoint/2010/main" val="371717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6E139E3-B396-4044-8261-8A8C2F6976A2}" type="datetime1">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59E306-2ECC-45F4-9E94-B54F3BFAC461}" type="slidenum">
              <a:rPr kumimoji="1" lang="ja-JP" altLang="en-US" smtClean="0"/>
              <a:t>‹#›</a:t>
            </a:fld>
            <a:endParaRPr kumimoji="1" lang="ja-JP" altLang="en-US"/>
          </a:p>
        </p:txBody>
      </p:sp>
    </p:spTree>
    <p:extLst>
      <p:ext uri="{BB962C8B-B14F-4D97-AF65-F5344CB8AC3E}">
        <p14:creationId xmlns:p14="http://schemas.microsoft.com/office/powerpoint/2010/main" val="1527189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A148F36-9A75-40BC-970F-B1C070447C36}" type="datetime1">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59E306-2ECC-45F4-9E94-B54F3BFAC461}" type="slidenum">
              <a:rPr kumimoji="1" lang="ja-JP" altLang="en-US" smtClean="0"/>
              <a:t>‹#›</a:t>
            </a:fld>
            <a:endParaRPr kumimoji="1" lang="ja-JP" altLang="en-US"/>
          </a:p>
        </p:txBody>
      </p:sp>
    </p:spTree>
    <p:extLst>
      <p:ext uri="{BB962C8B-B14F-4D97-AF65-F5344CB8AC3E}">
        <p14:creationId xmlns:p14="http://schemas.microsoft.com/office/powerpoint/2010/main" val="747659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840B8A5-FA65-4273-A82A-B9B175D5648A}" type="datetime1">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59E306-2ECC-45F4-9E94-B54F3BFAC461}" type="slidenum">
              <a:rPr kumimoji="1" lang="ja-JP" altLang="en-US" smtClean="0"/>
              <a:t>‹#›</a:t>
            </a:fld>
            <a:endParaRPr kumimoji="1" lang="ja-JP" altLang="en-US"/>
          </a:p>
        </p:txBody>
      </p:sp>
    </p:spTree>
    <p:extLst>
      <p:ext uri="{BB962C8B-B14F-4D97-AF65-F5344CB8AC3E}">
        <p14:creationId xmlns:p14="http://schemas.microsoft.com/office/powerpoint/2010/main" val="3458858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EB20A55-1DED-427B-AD1B-4AAC0B1780CD}" type="datetime1">
              <a:rPr kumimoji="1" lang="ja-JP" altLang="en-US" smtClean="0"/>
              <a:t>2021/3/30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59E306-2ECC-45F4-9E94-B54F3BFAC461}" type="slidenum">
              <a:rPr kumimoji="1" lang="ja-JP" altLang="en-US" smtClean="0"/>
              <a:t>‹#›</a:t>
            </a:fld>
            <a:endParaRPr kumimoji="1" lang="ja-JP" altLang="en-US"/>
          </a:p>
        </p:txBody>
      </p:sp>
    </p:spTree>
    <p:extLst>
      <p:ext uri="{BB962C8B-B14F-4D97-AF65-F5344CB8AC3E}">
        <p14:creationId xmlns:p14="http://schemas.microsoft.com/office/powerpoint/2010/main" val="65896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D520136-E7FA-44A5-A5EB-870445F9651C}" type="datetime1">
              <a:rPr kumimoji="1" lang="ja-JP" altLang="en-US" smtClean="0"/>
              <a:t>2021/3/30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559E306-2ECC-45F4-9E94-B54F3BFAC461}" type="slidenum">
              <a:rPr kumimoji="1" lang="ja-JP" altLang="en-US" smtClean="0"/>
              <a:t>‹#›</a:t>
            </a:fld>
            <a:endParaRPr kumimoji="1" lang="ja-JP" altLang="en-US"/>
          </a:p>
        </p:txBody>
      </p:sp>
    </p:spTree>
    <p:extLst>
      <p:ext uri="{BB962C8B-B14F-4D97-AF65-F5344CB8AC3E}">
        <p14:creationId xmlns:p14="http://schemas.microsoft.com/office/powerpoint/2010/main" val="251314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4045FEE-037D-4261-AFD1-46A81EFA7EE6}" type="datetime1">
              <a:rPr kumimoji="1" lang="ja-JP" altLang="en-US" smtClean="0"/>
              <a:t>2021/3/30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559E306-2ECC-45F4-9E94-B54F3BFAC461}" type="slidenum">
              <a:rPr kumimoji="1" lang="ja-JP" altLang="en-US" smtClean="0"/>
              <a:t>‹#›</a:t>
            </a:fld>
            <a:endParaRPr kumimoji="1" lang="ja-JP" altLang="en-US"/>
          </a:p>
        </p:txBody>
      </p:sp>
    </p:spTree>
    <p:extLst>
      <p:ext uri="{BB962C8B-B14F-4D97-AF65-F5344CB8AC3E}">
        <p14:creationId xmlns:p14="http://schemas.microsoft.com/office/powerpoint/2010/main" val="1445964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29C08-7BD1-45E8-B698-CB15E89F42E0}" type="datetime1">
              <a:rPr kumimoji="1" lang="ja-JP" altLang="en-US" smtClean="0"/>
              <a:t>2021/3/30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559E306-2ECC-45F4-9E94-B54F3BFAC461}" type="slidenum">
              <a:rPr lang="ja-JP" altLang="en-US" smtClean="0"/>
              <a:pPr/>
              <a:t>‹#›</a:t>
            </a:fld>
            <a:endParaRPr lang="ja-JP" altLang="en-US" dirty="0"/>
          </a:p>
        </p:txBody>
      </p:sp>
    </p:spTree>
    <p:extLst>
      <p:ext uri="{BB962C8B-B14F-4D97-AF65-F5344CB8AC3E}">
        <p14:creationId xmlns:p14="http://schemas.microsoft.com/office/powerpoint/2010/main" val="752836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09AB886-6675-4D6F-8AA9-55D7E34D6355}" type="datetime1">
              <a:rPr kumimoji="1" lang="ja-JP" altLang="en-US" smtClean="0"/>
              <a:t>2021/3/30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59E306-2ECC-45F4-9E94-B54F3BFAC461}" type="slidenum">
              <a:rPr kumimoji="1" lang="ja-JP" altLang="en-US" smtClean="0"/>
              <a:t>‹#›</a:t>
            </a:fld>
            <a:endParaRPr kumimoji="1" lang="ja-JP" altLang="en-US"/>
          </a:p>
        </p:txBody>
      </p:sp>
    </p:spTree>
    <p:extLst>
      <p:ext uri="{BB962C8B-B14F-4D97-AF65-F5344CB8AC3E}">
        <p14:creationId xmlns:p14="http://schemas.microsoft.com/office/powerpoint/2010/main" val="299605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CC3105-ED59-4B2B-81DE-9B1CC441D6CC}"/>
              </a:ext>
            </a:extLst>
          </p:cNvPr>
          <p:cNvSpPr>
            <a:spLocks noGrp="1"/>
          </p:cNvSpPr>
          <p:nvPr>
            <p:ph type="title"/>
          </p:nvPr>
        </p:nvSpPr>
        <p:spPr>
          <a:xfrm>
            <a:off x="628650" y="365129"/>
            <a:ext cx="78867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F1BB5B-A556-449C-88A6-4A6398A828A9}"/>
              </a:ext>
            </a:extLst>
          </p:cNvPr>
          <p:cNvSpPr>
            <a:spLocks noGrp="1"/>
          </p:cNvSpPr>
          <p:nvPr>
            <p:ph idx="1"/>
          </p:nvPr>
        </p:nvSpPr>
        <p:spPr>
          <a:xfrm>
            <a:off x="628650" y="1825625"/>
            <a:ext cx="78867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3B76BBF-35CB-4FC8-9078-76153906445C}"/>
              </a:ext>
            </a:extLst>
          </p:cNvPr>
          <p:cNvSpPr>
            <a:spLocks noGrp="1"/>
          </p:cNvSpPr>
          <p:nvPr>
            <p:ph type="dt" sz="half" idx="10"/>
          </p:nvPr>
        </p:nvSpPr>
        <p:spPr/>
        <p:txBody>
          <a:bodyPr/>
          <a:lstStyle/>
          <a:p>
            <a:fld id="{347A0313-9A54-4001-8243-B6596EA396FA}" type="datetime1">
              <a:rPr kumimoji="1" lang="ja-JP" altLang="en-US" smtClean="0"/>
              <a:t>2021/3/30</a:t>
            </a:fld>
            <a:endParaRPr kumimoji="1" lang="ja-JP" altLang="en-US"/>
          </a:p>
        </p:txBody>
      </p:sp>
      <p:sp>
        <p:nvSpPr>
          <p:cNvPr id="5" name="フッター プレースホルダー 4">
            <a:extLst>
              <a:ext uri="{FF2B5EF4-FFF2-40B4-BE49-F238E27FC236}">
                <a16:creationId xmlns:a16="http://schemas.microsoft.com/office/drawing/2014/main" id="{52385125-62EB-4FCC-97B0-8FC7F78995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DE3921-5448-4C4A-8F5C-3F5A7DF6F999}"/>
              </a:ext>
            </a:extLst>
          </p:cNvPr>
          <p:cNvSpPr>
            <a:spLocks noGrp="1"/>
          </p:cNvSpPr>
          <p:nvPr>
            <p:ph type="sldNum" sz="quarter" idx="12"/>
          </p:nvPr>
        </p:nvSpPr>
        <p:spPr>
          <a:xfrm>
            <a:off x="6457950" y="6356357"/>
            <a:ext cx="2057400" cy="365125"/>
          </a:xfrm>
          <a:prstGeom prst="rect">
            <a:avLst/>
          </a:prstGeom>
        </p:spPr>
        <p:txBody>
          <a:bodyPr/>
          <a:lstStyle/>
          <a:p>
            <a:fld id="{2ED1C351-E817-443F-B0E6-66D93EAC0D6E}" type="slidenum">
              <a:rPr kumimoji="1" lang="ja-JP" altLang="en-US" smtClean="0"/>
              <a:t>‹#›</a:t>
            </a:fld>
            <a:endParaRPr kumimoji="1" lang="ja-JP" altLang="en-US"/>
          </a:p>
        </p:txBody>
      </p:sp>
    </p:spTree>
    <p:extLst>
      <p:ext uri="{BB962C8B-B14F-4D97-AF65-F5344CB8AC3E}">
        <p14:creationId xmlns:p14="http://schemas.microsoft.com/office/powerpoint/2010/main" val="354652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7F07C8-6503-4BAD-B813-DF756397EF29}" type="datetime1">
              <a:rPr kumimoji="1" lang="ja-JP" altLang="en-US" smtClean="0"/>
              <a:t>2021/3/30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59E306-2ECC-45F4-9E94-B54F3BFAC461}" type="slidenum">
              <a:rPr kumimoji="1" lang="ja-JP" altLang="en-US" smtClean="0"/>
              <a:t>‹#›</a:t>
            </a:fld>
            <a:endParaRPr kumimoji="1" lang="ja-JP" altLang="en-US"/>
          </a:p>
        </p:txBody>
      </p:sp>
    </p:spTree>
    <p:extLst>
      <p:ext uri="{BB962C8B-B14F-4D97-AF65-F5344CB8AC3E}">
        <p14:creationId xmlns:p14="http://schemas.microsoft.com/office/powerpoint/2010/main" val="3837451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83AA82-BA9B-42FC-8E08-A377953F93C3}" type="datetime1">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59E306-2ECC-45F4-9E94-B54F3BFAC461}" type="slidenum">
              <a:rPr kumimoji="1" lang="ja-JP" altLang="en-US" smtClean="0"/>
              <a:t>‹#›</a:t>
            </a:fld>
            <a:endParaRPr kumimoji="1" lang="ja-JP" altLang="en-US"/>
          </a:p>
        </p:txBody>
      </p:sp>
    </p:spTree>
    <p:extLst>
      <p:ext uri="{BB962C8B-B14F-4D97-AF65-F5344CB8AC3E}">
        <p14:creationId xmlns:p14="http://schemas.microsoft.com/office/powerpoint/2010/main" val="2257182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C0249C0-6B8C-41EC-928B-BCF881A99066}" type="datetime1">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59E306-2ECC-45F4-9E94-B54F3BFAC461}" type="slidenum">
              <a:rPr kumimoji="1" lang="ja-JP" altLang="en-US" smtClean="0"/>
              <a:t>‹#›</a:t>
            </a:fld>
            <a:endParaRPr kumimoji="1" lang="ja-JP" altLang="en-US"/>
          </a:p>
        </p:txBody>
      </p:sp>
    </p:spTree>
    <p:extLst>
      <p:ext uri="{BB962C8B-B14F-4D97-AF65-F5344CB8AC3E}">
        <p14:creationId xmlns:p14="http://schemas.microsoft.com/office/powerpoint/2010/main" val="106404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22FD70-027D-48D9-92A1-51C192B8414A}"/>
              </a:ext>
            </a:extLst>
          </p:cNvPr>
          <p:cNvSpPr>
            <a:spLocks noGrp="1"/>
          </p:cNvSpPr>
          <p:nvPr>
            <p:ph type="title"/>
          </p:nvPr>
        </p:nvSpPr>
        <p:spPr>
          <a:xfrm>
            <a:off x="623888" y="1709745"/>
            <a:ext cx="78867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37E804-87BA-4365-9C05-C25B530F3FAF}"/>
              </a:ext>
            </a:extLst>
          </p:cNvPr>
          <p:cNvSpPr>
            <a:spLocks noGrp="1"/>
          </p:cNvSpPr>
          <p:nvPr>
            <p:ph type="body" idx="1"/>
          </p:nvPr>
        </p:nvSpPr>
        <p:spPr>
          <a:xfrm>
            <a:off x="623888" y="4589470"/>
            <a:ext cx="7886700" cy="1500187"/>
          </a:xfrm>
          <a:prstGeom prst="rect">
            <a:avLst/>
          </a:prstGeo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73A39EF-4ABC-4A6F-A2B9-9A41F3FF19CA}"/>
              </a:ext>
            </a:extLst>
          </p:cNvPr>
          <p:cNvSpPr>
            <a:spLocks noGrp="1"/>
          </p:cNvSpPr>
          <p:nvPr>
            <p:ph type="dt" sz="half" idx="10"/>
          </p:nvPr>
        </p:nvSpPr>
        <p:spPr/>
        <p:txBody>
          <a:bodyPr/>
          <a:lstStyle/>
          <a:p>
            <a:fld id="{B9AB925F-9B08-44D1-BEEF-903081657214}" type="datetime1">
              <a:rPr kumimoji="1" lang="ja-JP" altLang="en-US" smtClean="0"/>
              <a:t>2021/3/30</a:t>
            </a:fld>
            <a:endParaRPr kumimoji="1" lang="ja-JP" altLang="en-US"/>
          </a:p>
        </p:txBody>
      </p:sp>
      <p:sp>
        <p:nvSpPr>
          <p:cNvPr id="5" name="フッター プレースホルダー 4">
            <a:extLst>
              <a:ext uri="{FF2B5EF4-FFF2-40B4-BE49-F238E27FC236}">
                <a16:creationId xmlns:a16="http://schemas.microsoft.com/office/drawing/2014/main" id="{F8C05A99-1A2F-4FD7-8279-F82BF21BAA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8A6F4B-5EA7-4DD2-885E-5E38B4235B33}"/>
              </a:ext>
            </a:extLst>
          </p:cNvPr>
          <p:cNvSpPr>
            <a:spLocks noGrp="1"/>
          </p:cNvSpPr>
          <p:nvPr>
            <p:ph type="sldNum" sz="quarter" idx="12"/>
          </p:nvPr>
        </p:nvSpPr>
        <p:spPr>
          <a:xfrm>
            <a:off x="6457950" y="6356357"/>
            <a:ext cx="2057400" cy="365125"/>
          </a:xfrm>
          <a:prstGeom prst="rect">
            <a:avLst/>
          </a:prstGeom>
        </p:spPr>
        <p:txBody>
          <a:bodyPr/>
          <a:lstStyle/>
          <a:p>
            <a:fld id="{2ED1C351-E817-443F-B0E6-66D93EAC0D6E}" type="slidenum">
              <a:rPr kumimoji="1" lang="ja-JP" altLang="en-US" smtClean="0"/>
              <a:t>‹#›</a:t>
            </a:fld>
            <a:endParaRPr kumimoji="1" lang="ja-JP" altLang="en-US"/>
          </a:p>
        </p:txBody>
      </p:sp>
    </p:spTree>
    <p:extLst>
      <p:ext uri="{BB962C8B-B14F-4D97-AF65-F5344CB8AC3E}">
        <p14:creationId xmlns:p14="http://schemas.microsoft.com/office/powerpoint/2010/main" val="526052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98BE31-200F-4B55-9568-07219D523473}"/>
              </a:ext>
            </a:extLst>
          </p:cNvPr>
          <p:cNvSpPr>
            <a:spLocks noGrp="1"/>
          </p:cNvSpPr>
          <p:nvPr>
            <p:ph type="title"/>
          </p:nvPr>
        </p:nvSpPr>
        <p:spPr>
          <a:xfrm>
            <a:off x="628650" y="365129"/>
            <a:ext cx="78867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A25990-CC67-4965-BF6C-C474777A71B1}"/>
              </a:ext>
            </a:extLst>
          </p:cNvPr>
          <p:cNvSpPr>
            <a:spLocks noGrp="1"/>
          </p:cNvSpPr>
          <p:nvPr>
            <p:ph sz="half" idx="1"/>
          </p:nvPr>
        </p:nvSpPr>
        <p:spPr>
          <a:xfrm>
            <a:off x="628650" y="1825625"/>
            <a:ext cx="38862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5475545-AAB5-4196-B2DF-8FA722E83517}"/>
              </a:ext>
            </a:extLst>
          </p:cNvPr>
          <p:cNvSpPr>
            <a:spLocks noGrp="1"/>
          </p:cNvSpPr>
          <p:nvPr>
            <p:ph sz="half" idx="2"/>
          </p:nvPr>
        </p:nvSpPr>
        <p:spPr>
          <a:xfrm>
            <a:off x="4629150" y="1825625"/>
            <a:ext cx="38862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05F8923-9387-47E9-8730-B3A6F5F618D2}"/>
              </a:ext>
            </a:extLst>
          </p:cNvPr>
          <p:cNvSpPr>
            <a:spLocks noGrp="1"/>
          </p:cNvSpPr>
          <p:nvPr>
            <p:ph type="dt" sz="half" idx="10"/>
          </p:nvPr>
        </p:nvSpPr>
        <p:spPr/>
        <p:txBody>
          <a:bodyPr/>
          <a:lstStyle/>
          <a:p>
            <a:fld id="{D1F4AE79-CC40-4224-B3B3-2EB8982A43B3}" type="datetime1">
              <a:rPr kumimoji="1" lang="ja-JP" altLang="en-US" smtClean="0"/>
              <a:t>2021/3/30</a:t>
            </a:fld>
            <a:endParaRPr kumimoji="1" lang="ja-JP" altLang="en-US"/>
          </a:p>
        </p:txBody>
      </p:sp>
      <p:sp>
        <p:nvSpPr>
          <p:cNvPr id="6" name="フッター プレースホルダー 5">
            <a:extLst>
              <a:ext uri="{FF2B5EF4-FFF2-40B4-BE49-F238E27FC236}">
                <a16:creationId xmlns:a16="http://schemas.microsoft.com/office/drawing/2014/main" id="{3B8CCFED-0C8F-48E6-AFF2-094EC50B73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6A62D1-3C2E-4E76-A23C-BE647BA3E32A}"/>
              </a:ext>
            </a:extLst>
          </p:cNvPr>
          <p:cNvSpPr>
            <a:spLocks noGrp="1"/>
          </p:cNvSpPr>
          <p:nvPr>
            <p:ph type="sldNum" sz="quarter" idx="12"/>
          </p:nvPr>
        </p:nvSpPr>
        <p:spPr>
          <a:xfrm>
            <a:off x="6457950" y="6356357"/>
            <a:ext cx="2057400" cy="365125"/>
          </a:xfrm>
          <a:prstGeom prst="rect">
            <a:avLst/>
          </a:prstGeom>
        </p:spPr>
        <p:txBody>
          <a:bodyPr/>
          <a:lstStyle/>
          <a:p>
            <a:fld id="{2ED1C351-E817-443F-B0E6-66D93EAC0D6E}" type="slidenum">
              <a:rPr kumimoji="1" lang="ja-JP" altLang="en-US" smtClean="0"/>
              <a:t>‹#›</a:t>
            </a:fld>
            <a:endParaRPr kumimoji="1" lang="ja-JP" altLang="en-US"/>
          </a:p>
        </p:txBody>
      </p:sp>
    </p:spTree>
    <p:extLst>
      <p:ext uri="{BB962C8B-B14F-4D97-AF65-F5344CB8AC3E}">
        <p14:creationId xmlns:p14="http://schemas.microsoft.com/office/powerpoint/2010/main" val="12464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87749F-3617-4127-AFFD-5813CFA091F5}"/>
              </a:ext>
            </a:extLst>
          </p:cNvPr>
          <p:cNvSpPr>
            <a:spLocks noGrp="1"/>
          </p:cNvSpPr>
          <p:nvPr>
            <p:ph type="title"/>
          </p:nvPr>
        </p:nvSpPr>
        <p:spPr>
          <a:xfrm>
            <a:off x="629841" y="365129"/>
            <a:ext cx="78867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36D1D1B-A9C6-4934-9D70-1FF6173B4B5A}"/>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30F31F5-1978-408D-B5ED-B2B10124FEA4}"/>
              </a:ext>
            </a:extLst>
          </p:cNvPr>
          <p:cNvSpPr>
            <a:spLocks noGrp="1"/>
          </p:cNvSpPr>
          <p:nvPr>
            <p:ph sz="half" idx="2"/>
          </p:nvPr>
        </p:nvSpPr>
        <p:spPr>
          <a:xfrm>
            <a:off x="629842" y="2505075"/>
            <a:ext cx="3868340"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7BF269B-AF8D-46A6-86F6-5754BAD12584}"/>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9615379-D5FF-4F51-8916-17ED60E08694}"/>
              </a:ext>
            </a:extLst>
          </p:cNvPr>
          <p:cNvSpPr>
            <a:spLocks noGrp="1"/>
          </p:cNvSpPr>
          <p:nvPr>
            <p:ph sz="quarter" idx="4"/>
          </p:nvPr>
        </p:nvSpPr>
        <p:spPr>
          <a:xfrm>
            <a:off x="4629152" y="2505075"/>
            <a:ext cx="3887391"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358E2B9-CE45-4C5E-8756-CDB07A788E80}"/>
              </a:ext>
            </a:extLst>
          </p:cNvPr>
          <p:cNvSpPr>
            <a:spLocks noGrp="1"/>
          </p:cNvSpPr>
          <p:nvPr>
            <p:ph type="dt" sz="half" idx="10"/>
          </p:nvPr>
        </p:nvSpPr>
        <p:spPr/>
        <p:txBody>
          <a:bodyPr/>
          <a:lstStyle/>
          <a:p>
            <a:fld id="{CCC14043-B3FD-4AED-BA25-7DEC2F6B3403}" type="datetime1">
              <a:rPr kumimoji="1" lang="ja-JP" altLang="en-US" smtClean="0"/>
              <a:t>2021/3/30</a:t>
            </a:fld>
            <a:endParaRPr kumimoji="1" lang="ja-JP" altLang="en-US"/>
          </a:p>
        </p:txBody>
      </p:sp>
      <p:sp>
        <p:nvSpPr>
          <p:cNvPr id="8" name="フッター プレースホルダー 7">
            <a:extLst>
              <a:ext uri="{FF2B5EF4-FFF2-40B4-BE49-F238E27FC236}">
                <a16:creationId xmlns:a16="http://schemas.microsoft.com/office/drawing/2014/main" id="{3317968D-F565-4904-A947-8CA89739B83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484A119-112B-4BC3-8A24-A5B79209E7F4}"/>
              </a:ext>
            </a:extLst>
          </p:cNvPr>
          <p:cNvSpPr>
            <a:spLocks noGrp="1"/>
          </p:cNvSpPr>
          <p:nvPr>
            <p:ph type="sldNum" sz="quarter" idx="12"/>
          </p:nvPr>
        </p:nvSpPr>
        <p:spPr>
          <a:xfrm>
            <a:off x="6457950" y="6356357"/>
            <a:ext cx="2057400" cy="365125"/>
          </a:xfrm>
          <a:prstGeom prst="rect">
            <a:avLst/>
          </a:prstGeom>
        </p:spPr>
        <p:txBody>
          <a:bodyPr/>
          <a:lstStyle/>
          <a:p>
            <a:fld id="{2ED1C351-E817-443F-B0E6-66D93EAC0D6E}" type="slidenum">
              <a:rPr kumimoji="1" lang="ja-JP" altLang="en-US" smtClean="0"/>
              <a:t>‹#›</a:t>
            </a:fld>
            <a:endParaRPr kumimoji="1" lang="ja-JP" altLang="en-US"/>
          </a:p>
        </p:txBody>
      </p:sp>
    </p:spTree>
    <p:extLst>
      <p:ext uri="{BB962C8B-B14F-4D97-AF65-F5344CB8AC3E}">
        <p14:creationId xmlns:p14="http://schemas.microsoft.com/office/powerpoint/2010/main" val="4364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D0568A-81A8-4C2E-B676-379361A03616}"/>
              </a:ext>
            </a:extLst>
          </p:cNvPr>
          <p:cNvSpPr>
            <a:spLocks noGrp="1"/>
          </p:cNvSpPr>
          <p:nvPr>
            <p:ph type="title"/>
          </p:nvPr>
        </p:nvSpPr>
        <p:spPr>
          <a:xfrm>
            <a:off x="628650" y="365129"/>
            <a:ext cx="78867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506794E-03E2-443F-9582-FD2820E31982}"/>
              </a:ext>
            </a:extLst>
          </p:cNvPr>
          <p:cNvSpPr>
            <a:spLocks noGrp="1"/>
          </p:cNvSpPr>
          <p:nvPr>
            <p:ph type="dt" sz="half" idx="10"/>
          </p:nvPr>
        </p:nvSpPr>
        <p:spPr/>
        <p:txBody>
          <a:bodyPr/>
          <a:lstStyle/>
          <a:p>
            <a:fld id="{3A0CAD4B-DD39-4A14-88A5-8A0E3C9CF675}" type="datetime1">
              <a:rPr kumimoji="1" lang="ja-JP" altLang="en-US" smtClean="0"/>
              <a:t>2021/3/30</a:t>
            </a:fld>
            <a:endParaRPr kumimoji="1" lang="ja-JP" altLang="en-US"/>
          </a:p>
        </p:txBody>
      </p:sp>
      <p:sp>
        <p:nvSpPr>
          <p:cNvPr id="4" name="フッター プレースホルダー 3">
            <a:extLst>
              <a:ext uri="{FF2B5EF4-FFF2-40B4-BE49-F238E27FC236}">
                <a16:creationId xmlns:a16="http://schemas.microsoft.com/office/drawing/2014/main" id="{4184954F-2686-4B6B-84F1-D596B5773AC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A649065-1910-41B8-8738-9412FA2F5D76}"/>
              </a:ext>
            </a:extLst>
          </p:cNvPr>
          <p:cNvSpPr>
            <a:spLocks noGrp="1"/>
          </p:cNvSpPr>
          <p:nvPr>
            <p:ph type="sldNum" sz="quarter" idx="12"/>
          </p:nvPr>
        </p:nvSpPr>
        <p:spPr>
          <a:xfrm>
            <a:off x="6457950" y="6356357"/>
            <a:ext cx="2057400" cy="365125"/>
          </a:xfrm>
          <a:prstGeom prst="rect">
            <a:avLst/>
          </a:prstGeom>
        </p:spPr>
        <p:txBody>
          <a:bodyPr/>
          <a:lstStyle/>
          <a:p>
            <a:fld id="{2ED1C351-E817-443F-B0E6-66D93EAC0D6E}" type="slidenum">
              <a:rPr kumimoji="1" lang="ja-JP" altLang="en-US" smtClean="0"/>
              <a:t>‹#›</a:t>
            </a:fld>
            <a:endParaRPr kumimoji="1" lang="ja-JP" altLang="en-US"/>
          </a:p>
        </p:txBody>
      </p:sp>
    </p:spTree>
    <p:extLst>
      <p:ext uri="{BB962C8B-B14F-4D97-AF65-F5344CB8AC3E}">
        <p14:creationId xmlns:p14="http://schemas.microsoft.com/office/powerpoint/2010/main" val="1162529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44660C7-FB52-4316-9726-A6D3EF014C83}"/>
              </a:ext>
            </a:extLst>
          </p:cNvPr>
          <p:cNvSpPr>
            <a:spLocks noGrp="1"/>
          </p:cNvSpPr>
          <p:nvPr>
            <p:ph type="dt" sz="half" idx="10"/>
          </p:nvPr>
        </p:nvSpPr>
        <p:spPr/>
        <p:txBody>
          <a:bodyPr/>
          <a:lstStyle/>
          <a:p>
            <a:fld id="{1BB797DF-E3B3-4BF3-88FB-2CFFD4682D0A}" type="datetime1">
              <a:rPr kumimoji="1" lang="ja-JP" altLang="en-US" smtClean="0"/>
              <a:t>2021/3/30</a:t>
            </a:fld>
            <a:endParaRPr kumimoji="1" lang="ja-JP" altLang="en-US"/>
          </a:p>
        </p:txBody>
      </p:sp>
      <p:sp>
        <p:nvSpPr>
          <p:cNvPr id="3" name="フッター プレースホルダー 2">
            <a:extLst>
              <a:ext uri="{FF2B5EF4-FFF2-40B4-BE49-F238E27FC236}">
                <a16:creationId xmlns:a16="http://schemas.microsoft.com/office/drawing/2014/main" id="{C2BD1176-5821-40F7-BC60-86CB15809BD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F04BE47-E9BA-410C-8B30-570B35C2ECC9}"/>
              </a:ext>
            </a:extLst>
          </p:cNvPr>
          <p:cNvSpPr>
            <a:spLocks noGrp="1"/>
          </p:cNvSpPr>
          <p:nvPr>
            <p:ph type="sldNum" sz="quarter" idx="12"/>
          </p:nvPr>
        </p:nvSpPr>
        <p:spPr>
          <a:xfrm>
            <a:off x="6457950" y="6356357"/>
            <a:ext cx="2057400" cy="365125"/>
          </a:xfrm>
          <a:prstGeom prst="rect">
            <a:avLst/>
          </a:prstGeom>
        </p:spPr>
        <p:txBody>
          <a:bodyPr/>
          <a:lstStyle>
            <a:lvl1pPr>
              <a:defRPr>
                <a:solidFill>
                  <a:schemeClr val="tx1">
                    <a:lumMod val="50000"/>
                    <a:lumOff val="50000"/>
                  </a:schemeClr>
                </a:solidFill>
                <a:latin typeface="HGS創英角ｺﾞｼｯｸUB" panose="020B0900000000000000" pitchFamily="50" charset="-128"/>
                <a:ea typeface="HGS創英角ｺﾞｼｯｸUB" panose="020B0900000000000000" pitchFamily="50" charset="-128"/>
              </a:defRPr>
            </a:lvl1pPr>
          </a:lstStyle>
          <a:p>
            <a:fld id="{2ED1C351-E817-443F-B0E6-66D93EAC0D6E}" type="slidenum">
              <a:rPr lang="ja-JP" altLang="en-US" smtClean="0"/>
              <a:pPr/>
              <a:t>‹#›</a:t>
            </a:fld>
            <a:endParaRPr lang="ja-JP" altLang="en-US" dirty="0"/>
          </a:p>
        </p:txBody>
      </p:sp>
    </p:spTree>
    <p:extLst>
      <p:ext uri="{BB962C8B-B14F-4D97-AF65-F5344CB8AC3E}">
        <p14:creationId xmlns:p14="http://schemas.microsoft.com/office/powerpoint/2010/main" val="160905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D033B4-F050-4716-BFB5-9DF55CACCC93}"/>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21C12A-6F8F-43BD-BBEE-BD77BD842AF7}"/>
              </a:ext>
            </a:extLst>
          </p:cNvPr>
          <p:cNvSpPr>
            <a:spLocks noGrp="1"/>
          </p:cNvSpPr>
          <p:nvPr>
            <p:ph idx="1"/>
          </p:nvPr>
        </p:nvSpPr>
        <p:spPr>
          <a:xfrm>
            <a:off x="3887391" y="987432"/>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60D4A8D-988F-40EA-9C75-193D9B2F8027}"/>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613E64-3DA7-42E4-A575-B9F04DE9D5FF}"/>
              </a:ext>
            </a:extLst>
          </p:cNvPr>
          <p:cNvSpPr>
            <a:spLocks noGrp="1"/>
          </p:cNvSpPr>
          <p:nvPr>
            <p:ph type="dt" sz="half" idx="10"/>
          </p:nvPr>
        </p:nvSpPr>
        <p:spPr/>
        <p:txBody>
          <a:bodyPr/>
          <a:lstStyle/>
          <a:p>
            <a:fld id="{223C269A-DC14-4881-82B2-BA49E8CCB1A6}" type="datetime1">
              <a:rPr kumimoji="1" lang="ja-JP" altLang="en-US" smtClean="0"/>
              <a:t>2021/3/30</a:t>
            </a:fld>
            <a:endParaRPr kumimoji="1" lang="ja-JP" altLang="en-US"/>
          </a:p>
        </p:txBody>
      </p:sp>
      <p:sp>
        <p:nvSpPr>
          <p:cNvPr id="6" name="フッター プレースホルダー 5">
            <a:extLst>
              <a:ext uri="{FF2B5EF4-FFF2-40B4-BE49-F238E27FC236}">
                <a16:creationId xmlns:a16="http://schemas.microsoft.com/office/drawing/2014/main" id="{5598A2B7-8439-4069-9759-8860A8ABEB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98B3706-2806-460D-810E-98C478F4BD93}"/>
              </a:ext>
            </a:extLst>
          </p:cNvPr>
          <p:cNvSpPr>
            <a:spLocks noGrp="1"/>
          </p:cNvSpPr>
          <p:nvPr>
            <p:ph type="sldNum" sz="quarter" idx="12"/>
          </p:nvPr>
        </p:nvSpPr>
        <p:spPr>
          <a:xfrm>
            <a:off x="6457950" y="6356357"/>
            <a:ext cx="2057400" cy="365125"/>
          </a:xfrm>
          <a:prstGeom prst="rect">
            <a:avLst/>
          </a:prstGeom>
        </p:spPr>
        <p:txBody>
          <a:bodyPr/>
          <a:lstStyle/>
          <a:p>
            <a:fld id="{2ED1C351-E817-443F-B0E6-66D93EAC0D6E}" type="slidenum">
              <a:rPr kumimoji="1" lang="ja-JP" altLang="en-US" smtClean="0"/>
              <a:t>‹#›</a:t>
            </a:fld>
            <a:endParaRPr kumimoji="1" lang="ja-JP" altLang="en-US"/>
          </a:p>
        </p:txBody>
      </p:sp>
    </p:spTree>
    <p:extLst>
      <p:ext uri="{BB962C8B-B14F-4D97-AF65-F5344CB8AC3E}">
        <p14:creationId xmlns:p14="http://schemas.microsoft.com/office/powerpoint/2010/main" val="424032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5EE95A-BA30-46DB-AE59-D95D8A6F38AD}"/>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20A6DED-E48A-49E8-9CAF-41719A1D9192}"/>
              </a:ext>
            </a:extLst>
          </p:cNvPr>
          <p:cNvSpPr>
            <a:spLocks noGrp="1"/>
          </p:cNvSpPr>
          <p:nvPr>
            <p:ph type="pic" idx="1"/>
          </p:nvPr>
        </p:nvSpPr>
        <p:spPr>
          <a:xfrm>
            <a:off x="3887391" y="987432"/>
            <a:ext cx="4629150" cy="4873625"/>
          </a:xfrm>
          <a:prstGeom prst="rect">
            <a:avLst/>
          </a:prstGeo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6DC1FD5-3E4A-4451-B32E-5A412C8FC4A6}"/>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35812A0-9C21-4100-9510-90DF8BBF9ACF}"/>
              </a:ext>
            </a:extLst>
          </p:cNvPr>
          <p:cNvSpPr>
            <a:spLocks noGrp="1"/>
          </p:cNvSpPr>
          <p:nvPr>
            <p:ph type="dt" sz="half" idx="10"/>
          </p:nvPr>
        </p:nvSpPr>
        <p:spPr/>
        <p:txBody>
          <a:bodyPr/>
          <a:lstStyle/>
          <a:p>
            <a:fld id="{D8C0B4F5-52C2-4F47-9920-EFDC1D10E214}" type="datetime1">
              <a:rPr kumimoji="1" lang="ja-JP" altLang="en-US" smtClean="0"/>
              <a:t>2021/3/30</a:t>
            </a:fld>
            <a:endParaRPr kumimoji="1" lang="ja-JP" altLang="en-US"/>
          </a:p>
        </p:txBody>
      </p:sp>
      <p:sp>
        <p:nvSpPr>
          <p:cNvPr id="6" name="フッター プレースホルダー 5">
            <a:extLst>
              <a:ext uri="{FF2B5EF4-FFF2-40B4-BE49-F238E27FC236}">
                <a16:creationId xmlns:a16="http://schemas.microsoft.com/office/drawing/2014/main" id="{EB68B7E5-6BF9-4D46-9810-AC678F06F81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B65BFF-7F89-45A9-A889-981C2B48F285}"/>
              </a:ext>
            </a:extLst>
          </p:cNvPr>
          <p:cNvSpPr>
            <a:spLocks noGrp="1"/>
          </p:cNvSpPr>
          <p:nvPr>
            <p:ph type="sldNum" sz="quarter" idx="12"/>
          </p:nvPr>
        </p:nvSpPr>
        <p:spPr>
          <a:xfrm>
            <a:off x="6457950" y="6356357"/>
            <a:ext cx="2057400" cy="365125"/>
          </a:xfrm>
          <a:prstGeom prst="rect">
            <a:avLst/>
          </a:prstGeom>
        </p:spPr>
        <p:txBody>
          <a:bodyPr/>
          <a:lstStyle/>
          <a:p>
            <a:fld id="{2ED1C351-E817-443F-B0E6-66D93EAC0D6E}" type="slidenum">
              <a:rPr kumimoji="1" lang="ja-JP" altLang="en-US" smtClean="0"/>
              <a:t>‹#›</a:t>
            </a:fld>
            <a:endParaRPr kumimoji="1" lang="ja-JP" altLang="en-US"/>
          </a:p>
        </p:txBody>
      </p:sp>
    </p:spTree>
    <p:extLst>
      <p:ext uri="{BB962C8B-B14F-4D97-AF65-F5344CB8AC3E}">
        <p14:creationId xmlns:p14="http://schemas.microsoft.com/office/powerpoint/2010/main" val="40530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BC2599FD-1C5A-41F4-B01A-637C8409DA2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32E3E-E555-4D6A-ACD4-116AE94217F5}" type="datetime1">
              <a:rPr kumimoji="1" lang="ja-JP" altLang="en-US" smtClean="0"/>
              <a:t>2021/3/30</a:t>
            </a:fld>
            <a:endParaRPr kumimoji="1" lang="ja-JP" altLang="en-US"/>
          </a:p>
        </p:txBody>
      </p:sp>
      <p:sp>
        <p:nvSpPr>
          <p:cNvPr id="5" name="フッター プレースホルダー 4">
            <a:extLst>
              <a:ext uri="{FF2B5EF4-FFF2-40B4-BE49-F238E27FC236}">
                <a16:creationId xmlns:a16="http://schemas.microsoft.com/office/drawing/2014/main" id="{D0B740E3-52D9-4ED5-BCFC-DA2B4B073CD2}"/>
              </a:ext>
            </a:extLst>
          </p:cNvPr>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B2BBE9A-FC08-4A3E-9531-87FC4DF7B324}"/>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2800" b="0">
                <a:solidFill>
                  <a:schemeClr val="tx1">
                    <a:tint val="75000"/>
                  </a:schemeClr>
                </a:solidFill>
                <a:latin typeface="HGS創英角ﾎﾟｯﾌﾟ体" panose="040B0A00000000000000" pitchFamily="50" charset="-128"/>
                <a:ea typeface="HGS創英角ﾎﾟｯﾌﾟ体" panose="040B0A00000000000000" pitchFamily="50" charset="-128"/>
              </a:defRPr>
            </a:lvl1pPr>
          </a:lstStyle>
          <a:p>
            <a:endParaRPr lang="ja-JP" altLang="en-US" dirty="0"/>
          </a:p>
        </p:txBody>
      </p:sp>
      <p:cxnSp>
        <p:nvCxnSpPr>
          <p:cNvPr id="8" name="直線コネクタ 7">
            <a:extLst>
              <a:ext uri="{FF2B5EF4-FFF2-40B4-BE49-F238E27FC236}">
                <a16:creationId xmlns:a16="http://schemas.microsoft.com/office/drawing/2014/main" id="{82939514-D136-4376-A5A3-F03A02153695}"/>
              </a:ext>
            </a:extLst>
          </p:cNvPr>
          <p:cNvCxnSpPr>
            <a:cxnSpLocks/>
          </p:cNvCxnSpPr>
          <p:nvPr userDrawn="1"/>
        </p:nvCxnSpPr>
        <p:spPr>
          <a:xfrm>
            <a:off x="234315" y="914400"/>
            <a:ext cx="8675370" cy="0"/>
          </a:xfrm>
          <a:prstGeom prst="line">
            <a:avLst/>
          </a:prstGeom>
          <a:ln w="5715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615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354"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54" rtl="0" eaLnBrk="1" latinLnBrk="0" hangingPunct="1">
        <a:defRPr kumimoji="1" sz="1800" kern="1200">
          <a:solidFill>
            <a:schemeClr val="tx1"/>
          </a:solidFill>
          <a:latin typeface="+mn-lt"/>
          <a:ea typeface="+mn-ea"/>
          <a:cs typeface="+mn-cs"/>
        </a:defRPr>
      </a:lvl1pPr>
      <a:lvl2pPr marL="457178" algn="l" defTabSz="914354" rtl="0" eaLnBrk="1" latinLnBrk="0" hangingPunct="1">
        <a:defRPr kumimoji="1" sz="1800" kern="1200">
          <a:solidFill>
            <a:schemeClr val="tx1"/>
          </a:solidFill>
          <a:latin typeface="+mn-lt"/>
          <a:ea typeface="+mn-ea"/>
          <a:cs typeface="+mn-cs"/>
        </a:defRPr>
      </a:lvl2pPr>
      <a:lvl3pPr marL="914354" algn="l" defTabSz="914354" rtl="0" eaLnBrk="1" latinLnBrk="0" hangingPunct="1">
        <a:defRPr kumimoji="1" sz="1800" kern="1200">
          <a:solidFill>
            <a:schemeClr val="tx1"/>
          </a:solidFill>
          <a:latin typeface="+mn-lt"/>
          <a:ea typeface="+mn-ea"/>
          <a:cs typeface="+mn-cs"/>
        </a:defRPr>
      </a:lvl3pPr>
      <a:lvl4pPr marL="1371532" algn="l" defTabSz="914354" rtl="0" eaLnBrk="1" latinLnBrk="0" hangingPunct="1">
        <a:defRPr kumimoji="1" sz="1800" kern="1200">
          <a:solidFill>
            <a:schemeClr val="tx1"/>
          </a:solidFill>
          <a:latin typeface="+mn-lt"/>
          <a:ea typeface="+mn-ea"/>
          <a:cs typeface="+mn-cs"/>
        </a:defRPr>
      </a:lvl4pPr>
      <a:lvl5pPr marL="1828709" algn="l" defTabSz="914354" rtl="0" eaLnBrk="1" latinLnBrk="0" hangingPunct="1">
        <a:defRPr kumimoji="1" sz="1800" kern="1200">
          <a:solidFill>
            <a:schemeClr val="tx1"/>
          </a:solidFill>
          <a:latin typeface="+mn-lt"/>
          <a:ea typeface="+mn-ea"/>
          <a:cs typeface="+mn-cs"/>
        </a:defRPr>
      </a:lvl5pPr>
      <a:lvl6pPr marL="2285886" algn="l" defTabSz="914354" rtl="0" eaLnBrk="1" latinLnBrk="0" hangingPunct="1">
        <a:defRPr kumimoji="1" sz="1800" kern="1200">
          <a:solidFill>
            <a:schemeClr val="tx1"/>
          </a:solidFill>
          <a:latin typeface="+mn-lt"/>
          <a:ea typeface="+mn-ea"/>
          <a:cs typeface="+mn-cs"/>
        </a:defRPr>
      </a:lvl6pPr>
      <a:lvl7pPr marL="2743062" algn="l" defTabSz="914354" rtl="0" eaLnBrk="1" latinLnBrk="0" hangingPunct="1">
        <a:defRPr kumimoji="1" sz="1800" kern="1200">
          <a:solidFill>
            <a:schemeClr val="tx1"/>
          </a:solidFill>
          <a:latin typeface="+mn-lt"/>
          <a:ea typeface="+mn-ea"/>
          <a:cs typeface="+mn-cs"/>
        </a:defRPr>
      </a:lvl7pPr>
      <a:lvl8pPr marL="3200240" algn="l" defTabSz="914354" rtl="0" eaLnBrk="1" latinLnBrk="0" hangingPunct="1">
        <a:defRPr kumimoji="1" sz="1800" kern="1200">
          <a:solidFill>
            <a:schemeClr val="tx1"/>
          </a:solidFill>
          <a:latin typeface="+mn-lt"/>
          <a:ea typeface="+mn-ea"/>
          <a:cs typeface="+mn-cs"/>
        </a:defRPr>
      </a:lvl8pPr>
      <a:lvl9pPr marL="3657418" algn="l" defTabSz="914354"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7AC28-9485-4DE6-B270-94F8A14613C9}" type="datetime1">
              <a:rPr kumimoji="1" lang="ja-JP" altLang="en-US" smtClean="0"/>
              <a:t>2021/3/30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92874"/>
            <a:ext cx="2057400" cy="365125"/>
          </a:xfrm>
          <a:prstGeom prst="rect">
            <a:avLst/>
          </a:prstGeom>
        </p:spPr>
        <p:txBody>
          <a:bodyPr vert="horz" lIns="91440" tIns="45720" rIns="91440" bIns="45720" rtlCol="0" anchor="ctr"/>
          <a:lstStyle>
            <a:lvl1pPr algn="r">
              <a:defRPr sz="16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2559E306-2ECC-45F4-9E94-B54F3BFAC461}" type="slidenum">
              <a:rPr lang="ja-JP" altLang="en-US" smtClean="0"/>
              <a:pPr/>
              <a:t>‹#›</a:t>
            </a:fld>
            <a:endParaRPr lang="ja-JP" altLang="en-US" dirty="0"/>
          </a:p>
        </p:txBody>
      </p:sp>
    </p:spTree>
    <p:extLst>
      <p:ext uri="{BB962C8B-B14F-4D97-AF65-F5344CB8AC3E}">
        <p14:creationId xmlns:p14="http://schemas.microsoft.com/office/powerpoint/2010/main" val="36635409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40.jpeg"/><Relationship Id="rId7"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video" Target="https://www.youtube.com/embed/XYgyDIDa8H0?feature=oembed" TargetMode="External"/><Relationship Id="rId4" Type="http://schemas.openxmlformats.org/officeDocument/2006/relationships/image" Target="../media/image66.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68.jpeg"/></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70.jpeg"/></Relationships>
</file>

<file path=ppt/slides/_rels/slide29.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hyperlink" Target="https://youtu.be/hBwNvTdYYe8"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77.jpeg"/></Relationships>
</file>

<file path=ppt/slides/_rels/slide3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jpe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85.jpeg"/></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5.xml"/><Relationship Id="rId1" Type="http://schemas.openxmlformats.org/officeDocument/2006/relationships/slideLayout" Target="../slideLayouts/slideLayout18.xml"/><Relationship Id="rId5" Type="http://schemas.openxmlformats.org/officeDocument/2006/relationships/image" Target="../media/image87.png"/><Relationship Id="rId4" Type="http://schemas.openxmlformats.org/officeDocument/2006/relationships/image" Target="../media/image88.png"/></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jpeg"/><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image" Target="../media/image91.png"/><Relationship Id="rId5" Type="http://schemas.openxmlformats.org/officeDocument/2006/relationships/image" Target="../media/image87.png"/><Relationship Id="rId4" Type="http://schemas.openxmlformats.org/officeDocument/2006/relationships/image" Target="../media/image9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0.xml"/><Relationship Id="rId1" Type="http://schemas.openxmlformats.org/officeDocument/2006/relationships/slideLayout" Target="../slideLayouts/slideLayout18.xml"/><Relationship Id="rId5" Type="http://schemas.openxmlformats.org/officeDocument/2006/relationships/image" Target="../media/image95.jpeg"/><Relationship Id="rId4" Type="http://schemas.openxmlformats.org/officeDocument/2006/relationships/image" Target="../media/image9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jpeg"/><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image" Target="../media/image99.jpeg"/><Relationship Id="rId5" Type="http://schemas.openxmlformats.org/officeDocument/2006/relationships/image" Target="../media/image98.png"/><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8.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7.xml"/><Relationship Id="rId16" Type="http://schemas.openxmlformats.org/officeDocument/2006/relationships/image" Target="../media/image30.jpe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16.svg"/><Relationship Id="rId9" Type="http://schemas.openxmlformats.org/officeDocument/2006/relationships/image" Target="../media/image24.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F99C645-D711-40A1-8171-84623C8922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
            <a:ext cx="9144000" cy="6850380"/>
          </a:xfrm>
          <a:prstGeom prst="rect">
            <a:avLst/>
          </a:prstGeom>
        </p:spPr>
      </p:pic>
      <p:sp>
        <p:nvSpPr>
          <p:cNvPr id="3" name="タイトル 1">
            <a:extLst>
              <a:ext uri="{FF2B5EF4-FFF2-40B4-BE49-F238E27FC236}">
                <a16:creationId xmlns:a16="http://schemas.microsoft.com/office/drawing/2014/main" id="{F0B1FE63-792C-4020-AA22-783674027F7B}"/>
              </a:ext>
            </a:extLst>
          </p:cNvPr>
          <p:cNvSpPr txBox="1">
            <a:spLocks/>
          </p:cNvSpPr>
          <p:nvPr/>
        </p:nvSpPr>
        <p:spPr>
          <a:xfrm>
            <a:off x="1650520" y="6309322"/>
            <a:ext cx="7493480" cy="5400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HG丸ｺﾞｼｯｸM-PRO" panose="020F0600000000000000" pitchFamily="50" charset="-128"/>
                <a:ea typeface="HG丸ｺﾞｼｯｸM-PRO" panose="020F0600000000000000" pitchFamily="50" charset="-128"/>
              </a:rPr>
              <a:t>栃木県気候変動適応センター・日本気象協会　</a:t>
            </a:r>
          </a:p>
        </p:txBody>
      </p:sp>
      <p:sp>
        <p:nvSpPr>
          <p:cNvPr id="2" name="タイトル 1">
            <a:extLst>
              <a:ext uri="{FF2B5EF4-FFF2-40B4-BE49-F238E27FC236}">
                <a16:creationId xmlns:a16="http://schemas.microsoft.com/office/drawing/2014/main" id="{1E6835D2-C68A-4C2C-BDA5-667A95614EFD}"/>
              </a:ext>
            </a:extLst>
          </p:cNvPr>
          <p:cNvSpPr txBox="1">
            <a:spLocks/>
          </p:cNvSpPr>
          <p:nvPr/>
        </p:nvSpPr>
        <p:spPr>
          <a:xfrm>
            <a:off x="101600" y="8618"/>
            <a:ext cx="9144000" cy="2680139"/>
          </a:xfrm>
          <a:custGeom>
            <a:avLst/>
            <a:gdLst>
              <a:gd name="connsiteX0" fmla="*/ 0 w 9144000"/>
              <a:gd name="connsiteY0" fmla="*/ 0 h 2680139"/>
              <a:gd name="connsiteX1" fmla="*/ 297180 w 9144000"/>
              <a:gd name="connsiteY1" fmla="*/ 0 h 2680139"/>
              <a:gd name="connsiteX2" fmla="*/ 1051559 w 9144000"/>
              <a:gd name="connsiteY2" fmla="*/ 0 h 2680139"/>
              <a:gd name="connsiteX3" fmla="*/ 1623060 w 9144000"/>
              <a:gd name="connsiteY3" fmla="*/ 0 h 2680139"/>
              <a:gd name="connsiteX4" fmla="*/ 1920240 w 9144000"/>
              <a:gd name="connsiteY4" fmla="*/ 0 h 2680139"/>
              <a:gd name="connsiteX5" fmla="*/ 2491740 w 9144000"/>
              <a:gd name="connsiteY5" fmla="*/ 0 h 2680139"/>
              <a:gd name="connsiteX6" fmla="*/ 3246120 w 9144000"/>
              <a:gd name="connsiteY6" fmla="*/ 0 h 2680139"/>
              <a:gd name="connsiteX7" fmla="*/ 3726180 w 9144000"/>
              <a:gd name="connsiteY7" fmla="*/ 0 h 2680139"/>
              <a:gd name="connsiteX8" fmla="*/ 4206240 w 9144000"/>
              <a:gd name="connsiteY8" fmla="*/ 0 h 2680139"/>
              <a:gd name="connsiteX9" fmla="*/ 4777739 w 9144000"/>
              <a:gd name="connsiteY9" fmla="*/ 0 h 2680139"/>
              <a:gd name="connsiteX10" fmla="*/ 5440680 w 9144000"/>
              <a:gd name="connsiteY10" fmla="*/ 0 h 2680139"/>
              <a:gd name="connsiteX11" fmla="*/ 6103619 w 9144000"/>
              <a:gd name="connsiteY11" fmla="*/ 0 h 2680139"/>
              <a:gd name="connsiteX12" fmla="*/ 6766560 w 9144000"/>
              <a:gd name="connsiteY12" fmla="*/ 0 h 2680139"/>
              <a:gd name="connsiteX13" fmla="*/ 7520939 w 9144000"/>
              <a:gd name="connsiteY13" fmla="*/ 0 h 2680139"/>
              <a:gd name="connsiteX14" fmla="*/ 8092440 w 9144000"/>
              <a:gd name="connsiteY14" fmla="*/ 0 h 2680139"/>
              <a:gd name="connsiteX15" fmla="*/ 9144000 w 9144000"/>
              <a:gd name="connsiteY15" fmla="*/ 0 h 2680139"/>
              <a:gd name="connsiteX16" fmla="*/ 9144000 w 9144000"/>
              <a:gd name="connsiteY16" fmla="*/ 893379 h 2680139"/>
              <a:gd name="connsiteX17" fmla="*/ 9144000 w 9144000"/>
              <a:gd name="connsiteY17" fmla="*/ 1840360 h 2680139"/>
              <a:gd name="connsiteX18" fmla="*/ 9144000 w 9144000"/>
              <a:gd name="connsiteY18" fmla="*/ 2680139 h 2680139"/>
              <a:gd name="connsiteX19" fmla="*/ 8389619 w 9144000"/>
              <a:gd name="connsiteY19" fmla="*/ 2680139 h 2680139"/>
              <a:gd name="connsiteX20" fmla="*/ 7909559 w 9144000"/>
              <a:gd name="connsiteY20" fmla="*/ 2680139 h 2680139"/>
              <a:gd name="connsiteX21" fmla="*/ 7429499 w 9144000"/>
              <a:gd name="connsiteY21" fmla="*/ 2680139 h 2680139"/>
              <a:gd name="connsiteX22" fmla="*/ 6949440 w 9144000"/>
              <a:gd name="connsiteY22" fmla="*/ 2680139 h 2680139"/>
              <a:gd name="connsiteX23" fmla="*/ 6286499 w 9144000"/>
              <a:gd name="connsiteY23" fmla="*/ 2680139 h 2680139"/>
              <a:gd name="connsiteX24" fmla="*/ 5714999 w 9144000"/>
              <a:gd name="connsiteY24" fmla="*/ 2680139 h 2680139"/>
              <a:gd name="connsiteX25" fmla="*/ 5417819 w 9144000"/>
              <a:gd name="connsiteY25" fmla="*/ 2680139 h 2680139"/>
              <a:gd name="connsiteX26" fmla="*/ 4937759 w 9144000"/>
              <a:gd name="connsiteY26" fmla="*/ 2680139 h 2680139"/>
              <a:gd name="connsiteX27" fmla="*/ 4274820 w 9144000"/>
              <a:gd name="connsiteY27" fmla="*/ 2680139 h 2680139"/>
              <a:gd name="connsiteX28" fmla="*/ 3886200 w 9144000"/>
              <a:gd name="connsiteY28" fmla="*/ 2680139 h 2680139"/>
              <a:gd name="connsiteX29" fmla="*/ 3131819 w 9144000"/>
              <a:gd name="connsiteY29" fmla="*/ 2680139 h 2680139"/>
              <a:gd name="connsiteX30" fmla="*/ 2377439 w 9144000"/>
              <a:gd name="connsiteY30" fmla="*/ 2680139 h 2680139"/>
              <a:gd name="connsiteX31" fmla="*/ 1805939 w 9144000"/>
              <a:gd name="connsiteY31" fmla="*/ 2680139 h 2680139"/>
              <a:gd name="connsiteX32" fmla="*/ 1051559 w 9144000"/>
              <a:gd name="connsiteY32" fmla="*/ 2680139 h 2680139"/>
              <a:gd name="connsiteX33" fmla="*/ 0 w 9144000"/>
              <a:gd name="connsiteY33" fmla="*/ 2680139 h 2680139"/>
              <a:gd name="connsiteX34" fmla="*/ 0 w 9144000"/>
              <a:gd name="connsiteY34" fmla="*/ 1759957 h 2680139"/>
              <a:gd name="connsiteX35" fmla="*/ 0 w 9144000"/>
              <a:gd name="connsiteY35" fmla="*/ 920180 h 2680139"/>
              <a:gd name="connsiteX36" fmla="*/ 0 w 9144000"/>
              <a:gd name="connsiteY36" fmla="*/ 0 h 2680139"/>
              <a:gd name="connsiteX0" fmla="*/ 0 w 9144000"/>
              <a:gd name="connsiteY0" fmla="*/ 0 h 2680139"/>
              <a:gd name="connsiteX1" fmla="*/ 480059 w 9144000"/>
              <a:gd name="connsiteY1" fmla="*/ 0 h 2680139"/>
              <a:gd name="connsiteX2" fmla="*/ 777240 w 9144000"/>
              <a:gd name="connsiteY2" fmla="*/ 0 h 2680139"/>
              <a:gd name="connsiteX3" fmla="*/ 1531620 w 9144000"/>
              <a:gd name="connsiteY3" fmla="*/ 0 h 2680139"/>
              <a:gd name="connsiteX4" fmla="*/ 2011680 w 9144000"/>
              <a:gd name="connsiteY4" fmla="*/ 0 h 2680139"/>
              <a:gd name="connsiteX5" fmla="*/ 2491740 w 9144000"/>
              <a:gd name="connsiteY5" fmla="*/ 0 h 2680139"/>
              <a:gd name="connsiteX6" fmla="*/ 3246120 w 9144000"/>
              <a:gd name="connsiteY6" fmla="*/ 0 h 2680139"/>
              <a:gd name="connsiteX7" fmla="*/ 3634740 w 9144000"/>
              <a:gd name="connsiteY7" fmla="*/ 0 h 2680139"/>
              <a:gd name="connsiteX8" fmla="*/ 4389119 w 9144000"/>
              <a:gd name="connsiteY8" fmla="*/ 0 h 2680139"/>
              <a:gd name="connsiteX9" fmla="*/ 5143500 w 9144000"/>
              <a:gd name="connsiteY9" fmla="*/ 0 h 2680139"/>
              <a:gd name="connsiteX10" fmla="*/ 5714999 w 9144000"/>
              <a:gd name="connsiteY10" fmla="*/ 0 h 2680139"/>
              <a:gd name="connsiteX11" fmla="*/ 6469380 w 9144000"/>
              <a:gd name="connsiteY11" fmla="*/ 0 h 2680139"/>
              <a:gd name="connsiteX12" fmla="*/ 6949440 w 9144000"/>
              <a:gd name="connsiteY12" fmla="*/ 0 h 2680139"/>
              <a:gd name="connsiteX13" fmla="*/ 7429499 w 9144000"/>
              <a:gd name="connsiteY13" fmla="*/ 0 h 2680139"/>
              <a:gd name="connsiteX14" fmla="*/ 8092440 w 9144000"/>
              <a:gd name="connsiteY14" fmla="*/ 0 h 2680139"/>
              <a:gd name="connsiteX15" fmla="*/ 8572500 w 9144000"/>
              <a:gd name="connsiteY15" fmla="*/ 0 h 2680139"/>
              <a:gd name="connsiteX16" fmla="*/ 9144000 w 9144000"/>
              <a:gd name="connsiteY16" fmla="*/ 0 h 2680139"/>
              <a:gd name="connsiteX17" fmla="*/ 9144000 w 9144000"/>
              <a:gd name="connsiteY17" fmla="*/ 946982 h 2680139"/>
              <a:gd name="connsiteX18" fmla="*/ 9144000 w 9144000"/>
              <a:gd name="connsiteY18" fmla="*/ 1867162 h 2680139"/>
              <a:gd name="connsiteX19" fmla="*/ 9144000 w 9144000"/>
              <a:gd name="connsiteY19" fmla="*/ 2680139 h 2680139"/>
              <a:gd name="connsiteX20" fmla="*/ 8846819 w 9144000"/>
              <a:gd name="connsiteY20" fmla="*/ 2680139 h 2680139"/>
              <a:gd name="connsiteX21" fmla="*/ 8092440 w 9144000"/>
              <a:gd name="connsiteY21" fmla="*/ 2680139 h 2680139"/>
              <a:gd name="connsiteX22" fmla="*/ 7520939 w 9144000"/>
              <a:gd name="connsiteY22" fmla="*/ 2680139 h 2680139"/>
              <a:gd name="connsiteX23" fmla="*/ 7132319 w 9144000"/>
              <a:gd name="connsiteY23" fmla="*/ 2680139 h 2680139"/>
              <a:gd name="connsiteX24" fmla="*/ 6560820 w 9144000"/>
              <a:gd name="connsiteY24" fmla="*/ 2680139 h 2680139"/>
              <a:gd name="connsiteX25" fmla="*/ 6263639 w 9144000"/>
              <a:gd name="connsiteY25" fmla="*/ 2680139 h 2680139"/>
              <a:gd name="connsiteX26" fmla="*/ 5966459 w 9144000"/>
              <a:gd name="connsiteY26" fmla="*/ 2680139 h 2680139"/>
              <a:gd name="connsiteX27" fmla="*/ 5394959 w 9144000"/>
              <a:gd name="connsiteY27" fmla="*/ 2680139 h 2680139"/>
              <a:gd name="connsiteX28" fmla="*/ 5006339 w 9144000"/>
              <a:gd name="connsiteY28" fmla="*/ 2680139 h 2680139"/>
              <a:gd name="connsiteX29" fmla="*/ 4343400 w 9144000"/>
              <a:gd name="connsiteY29" fmla="*/ 2680139 h 2680139"/>
              <a:gd name="connsiteX30" fmla="*/ 3954780 w 9144000"/>
              <a:gd name="connsiteY30" fmla="*/ 2680139 h 2680139"/>
              <a:gd name="connsiteX31" fmla="*/ 3291839 w 9144000"/>
              <a:gd name="connsiteY31" fmla="*/ 2680139 h 2680139"/>
              <a:gd name="connsiteX32" fmla="*/ 2994659 w 9144000"/>
              <a:gd name="connsiteY32" fmla="*/ 2680139 h 2680139"/>
              <a:gd name="connsiteX33" fmla="*/ 2331720 w 9144000"/>
              <a:gd name="connsiteY33" fmla="*/ 2680139 h 2680139"/>
              <a:gd name="connsiteX34" fmla="*/ 1943100 w 9144000"/>
              <a:gd name="connsiteY34" fmla="*/ 2680139 h 2680139"/>
              <a:gd name="connsiteX35" fmla="*/ 1645919 w 9144000"/>
              <a:gd name="connsiteY35" fmla="*/ 2680139 h 2680139"/>
              <a:gd name="connsiteX36" fmla="*/ 1257299 w 9144000"/>
              <a:gd name="connsiteY36" fmla="*/ 2680139 h 2680139"/>
              <a:gd name="connsiteX37" fmla="*/ 594360 w 9144000"/>
              <a:gd name="connsiteY37" fmla="*/ 2680139 h 2680139"/>
              <a:gd name="connsiteX38" fmla="*/ 0 w 9144000"/>
              <a:gd name="connsiteY38" fmla="*/ 2680139 h 2680139"/>
              <a:gd name="connsiteX39" fmla="*/ 0 w 9144000"/>
              <a:gd name="connsiteY39" fmla="*/ 1867162 h 2680139"/>
              <a:gd name="connsiteX40" fmla="*/ 0 w 9144000"/>
              <a:gd name="connsiteY40" fmla="*/ 1054187 h 2680139"/>
              <a:gd name="connsiteX41" fmla="*/ 0 w 9144000"/>
              <a:gd name="connsiteY41" fmla="*/ 0 h 2680139"/>
              <a:gd name="connsiteX0" fmla="*/ 0 w 9144000"/>
              <a:gd name="connsiteY0" fmla="*/ 0 h 2680139"/>
              <a:gd name="connsiteX1" fmla="*/ 297180 w 9144000"/>
              <a:gd name="connsiteY1" fmla="*/ 0 h 2680139"/>
              <a:gd name="connsiteX2" fmla="*/ 1051559 w 9144000"/>
              <a:gd name="connsiteY2" fmla="*/ 0 h 2680139"/>
              <a:gd name="connsiteX3" fmla="*/ 1623060 w 9144000"/>
              <a:gd name="connsiteY3" fmla="*/ 0 h 2680139"/>
              <a:gd name="connsiteX4" fmla="*/ 1920240 w 9144000"/>
              <a:gd name="connsiteY4" fmla="*/ 0 h 2680139"/>
              <a:gd name="connsiteX5" fmla="*/ 2491740 w 9144000"/>
              <a:gd name="connsiteY5" fmla="*/ 0 h 2680139"/>
              <a:gd name="connsiteX6" fmla="*/ 3246120 w 9144000"/>
              <a:gd name="connsiteY6" fmla="*/ 0 h 2680139"/>
              <a:gd name="connsiteX7" fmla="*/ 3726180 w 9144000"/>
              <a:gd name="connsiteY7" fmla="*/ 0 h 2680139"/>
              <a:gd name="connsiteX8" fmla="*/ 4206240 w 9144000"/>
              <a:gd name="connsiteY8" fmla="*/ 0 h 2680139"/>
              <a:gd name="connsiteX9" fmla="*/ 4777739 w 9144000"/>
              <a:gd name="connsiteY9" fmla="*/ 0 h 2680139"/>
              <a:gd name="connsiteX10" fmla="*/ 5440680 w 9144000"/>
              <a:gd name="connsiteY10" fmla="*/ 0 h 2680139"/>
              <a:gd name="connsiteX11" fmla="*/ 6103619 w 9144000"/>
              <a:gd name="connsiteY11" fmla="*/ 0 h 2680139"/>
              <a:gd name="connsiteX12" fmla="*/ 6766560 w 9144000"/>
              <a:gd name="connsiteY12" fmla="*/ 0 h 2680139"/>
              <a:gd name="connsiteX13" fmla="*/ 7520939 w 9144000"/>
              <a:gd name="connsiteY13" fmla="*/ 0 h 2680139"/>
              <a:gd name="connsiteX14" fmla="*/ 8092440 w 9144000"/>
              <a:gd name="connsiteY14" fmla="*/ 0 h 2680139"/>
              <a:gd name="connsiteX15" fmla="*/ 9144000 w 9144000"/>
              <a:gd name="connsiteY15" fmla="*/ 0 h 2680139"/>
              <a:gd name="connsiteX16" fmla="*/ 9144000 w 9144000"/>
              <a:gd name="connsiteY16" fmla="*/ 893379 h 2680139"/>
              <a:gd name="connsiteX17" fmla="*/ 9144000 w 9144000"/>
              <a:gd name="connsiteY17" fmla="*/ 1840360 h 2680139"/>
              <a:gd name="connsiteX18" fmla="*/ 9144000 w 9144000"/>
              <a:gd name="connsiteY18" fmla="*/ 2680139 h 2680139"/>
              <a:gd name="connsiteX19" fmla="*/ 8389619 w 9144000"/>
              <a:gd name="connsiteY19" fmla="*/ 2680139 h 2680139"/>
              <a:gd name="connsiteX20" fmla="*/ 7909559 w 9144000"/>
              <a:gd name="connsiteY20" fmla="*/ 2680139 h 2680139"/>
              <a:gd name="connsiteX21" fmla="*/ 7429499 w 9144000"/>
              <a:gd name="connsiteY21" fmla="*/ 2680139 h 2680139"/>
              <a:gd name="connsiteX22" fmla="*/ 6949440 w 9144000"/>
              <a:gd name="connsiteY22" fmla="*/ 2680139 h 2680139"/>
              <a:gd name="connsiteX23" fmla="*/ 6286499 w 9144000"/>
              <a:gd name="connsiteY23" fmla="*/ 2680139 h 2680139"/>
              <a:gd name="connsiteX24" fmla="*/ 5714999 w 9144000"/>
              <a:gd name="connsiteY24" fmla="*/ 2680139 h 2680139"/>
              <a:gd name="connsiteX25" fmla="*/ 5417819 w 9144000"/>
              <a:gd name="connsiteY25" fmla="*/ 2680139 h 2680139"/>
              <a:gd name="connsiteX26" fmla="*/ 4937759 w 9144000"/>
              <a:gd name="connsiteY26" fmla="*/ 2680139 h 2680139"/>
              <a:gd name="connsiteX27" fmla="*/ 4274820 w 9144000"/>
              <a:gd name="connsiteY27" fmla="*/ 2680139 h 2680139"/>
              <a:gd name="connsiteX28" fmla="*/ 3886200 w 9144000"/>
              <a:gd name="connsiteY28" fmla="*/ 2680139 h 2680139"/>
              <a:gd name="connsiteX29" fmla="*/ 3131819 w 9144000"/>
              <a:gd name="connsiteY29" fmla="*/ 2680139 h 2680139"/>
              <a:gd name="connsiteX30" fmla="*/ 2377439 w 9144000"/>
              <a:gd name="connsiteY30" fmla="*/ 2680139 h 2680139"/>
              <a:gd name="connsiteX31" fmla="*/ 1805939 w 9144000"/>
              <a:gd name="connsiteY31" fmla="*/ 2680139 h 2680139"/>
              <a:gd name="connsiteX32" fmla="*/ 1051559 w 9144000"/>
              <a:gd name="connsiteY32" fmla="*/ 2680139 h 2680139"/>
              <a:gd name="connsiteX33" fmla="*/ 0 w 9144000"/>
              <a:gd name="connsiteY33" fmla="*/ 2680139 h 2680139"/>
              <a:gd name="connsiteX34" fmla="*/ 0 w 9144000"/>
              <a:gd name="connsiteY34" fmla="*/ 1759957 h 2680139"/>
              <a:gd name="connsiteX35" fmla="*/ 0 w 9144000"/>
              <a:gd name="connsiteY35" fmla="*/ 920180 h 2680139"/>
              <a:gd name="connsiteX36" fmla="*/ 0 w 9144000"/>
              <a:gd name="connsiteY36" fmla="*/ 0 h 268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44000" h="2680139" fill="none" extrusionOk="0">
                <a:moveTo>
                  <a:pt x="0" y="0"/>
                </a:moveTo>
                <a:cubicBezTo>
                  <a:pt x="125709" y="-41789"/>
                  <a:pt x="190420" y="11493"/>
                  <a:pt x="297180" y="0"/>
                </a:cubicBezTo>
                <a:cubicBezTo>
                  <a:pt x="438308" y="-5651"/>
                  <a:pt x="887972" y="49673"/>
                  <a:pt x="1051559" y="0"/>
                </a:cubicBezTo>
                <a:cubicBezTo>
                  <a:pt x="1207081" y="-29571"/>
                  <a:pt x="1349532" y="-93871"/>
                  <a:pt x="1623060" y="0"/>
                </a:cubicBezTo>
                <a:cubicBezTo>
                  <a:pt x="1896692" y="36993"/>
                  <a:pt x="1846596" y="-18315"/>
                  <a:pt x="1920240" y="0"/>
                </a:cubicBezTo>
                <a:cubicBezTo>
                  <a:pt x="1963201" y="9603"/>
                  <a:pt x="2277100" y="-22519"/>
                  <a:pt x="2491740" y="0"/>
                </a:cubicBezTo>
                <a:cubicBezTo>
                  <a:pt x="2781346" y="-69113"/>
                  <a:pt x="2973945" y="25348"/>
                  <a:pt x="3246120" y="0"/>
                </a:cubicBezTo>
                <a:cubicBezTo>
                  <a:pt x="3591253" y="-37399"/>
                  <a:pt x="3509791" y="-9292"/>
                  <a:pt x="3726180" y="0"/>
                </a:cubicBezTo>
                <a:cubicBezTo>
                  <a:pt x="3945352" y="2615"/>
                  <a:pt x="3969738" y="34087"/>
                  <a:pt x="4206240" y="0"/>
                </a:cubicBezTo>
                <a:cubicBezTo>
                  <a:pt x="4450274" y="-30186"/>
                  <a:pt x="4481249" y="-11223"/>
                  <a:pt x="4777739" y="0"/>
                </a:cubicBezTo>
                <a:cubicBezTo>
                  <a:pt x="5017439" y="30309"/>
                  <a:pt x="5264666" y="-80881"/>
                  <a:pt x="5440680" y="0"/>
                </a:cubicBezTo>
                <a:cubicBezTo>
                  <a:pt x="5566181" y="45355"/>
                  <a:pt x="5803910" y="42002"/>
                  <a:pt x="6103619" y="0"/>
                </a:cubicBezTo>
                <a:cubicBezTo>
                  <a:pt x="6385695" y="-9904"/>
                  <a:pt x="6463719" y="-18448"/>
                  <a:pt x="6766560" y="0"/>
                </a:cubicBezTo>
                <a:cubicBezTo>
                  <a:pt x="7049410" y="16448"/>
                  <a:pt x="7296160" y="-34416"/>
                  <a:pt x="7520939" y="0"/>
                </a:cubicBezTo>
                <a:cubicBezTo>
                  <a:pt x="7709135" y="28729"/>
                  <a:pt x="7960529" y="-6951"/>
                  <a:pt x="8092440" y="0"/>
                </a:cubicBezTo>
                <a:cubicBezTo>
                  <a:pt x="8197169" y="26881"/>
                  <a:pt x="8872755" y="164078"/>
                  <a:pt x="9144000" y="0"/>
                </a:cubicBezTo>
                <a:cubicBezTo>
                  <a:pt x="9076984" y="228131"/>
                  <a:pt x="9193481" y="721600"/>
                  <a:pt x="9144000" y="893379"/>
                </a:cubicBezTo>
                <a:cubicBezTo>
                  <a:pt x="9008417" y="1131345"/>
                  <a:pt x="9121983" y="1484242"/>
                  <a:pt x="9144000" y="1840360"/>
                </a:cubicBezTo>
                <a:cubicBezTo>
                  <a:pt x="9218052" y="2034546"/>
                  <a:pt x="9175074" y="2383713"/>
                  <a:pt x="9144000" y="2680139"/>
                </a:cubicBezTo>
                <a:cubicBezTo>
                  <a:pt x="8831085" y="2730805"/>
                  <a:pt x="8695856" y="2709191"/>
                  <a:pt x="8389619" y="2680139"/>
                </a:cubicBezTo>
                <a:cubicBezTo>
                  <a:pt x="8137965" y="2612838"/>
                  <a:pt x="8126308" y="2651050"/>
                  <a:pt x="7909559" y="2680139"/>
                </a:cubicBezTo>
                <a:cubicBezTo>
                  <a:pt x="7712818" y="2704210"/>
                  <a:pt x="7662722" y="2632972"/>
                  <a:pt x="7429499" y="2680139"/>
                </a:cubicBezTo>
                <a:cubicBezTo>
                  <a:pt x="7170992" y="2706497"/>
                  <a:pt x="7188393" y="2646346"/>
                  <a:pt x="6949440" y="2680139"/>
                </a:cubicBezTo>
                <a:cubicBezTo>
                  <a:pt x="6708616" y="2764182"/>
                  <a:pt x="6506428" y="2726400"/>
                  <a:pt x="6286499" y="2680139"/>
                </a:cubicBezTo>
                <a:cubicBezTo>
                  <a:pt x="6147566" y="2555624"/>
                  <a:pt x="6006304" y="2715950"/>
                  <a:pt x="5714999" y="2680139"/>
                </a:cubicBezTo>
                <a:cubicBezTo>
                  <a:pt x="5489273" y="2667324"/>
                  <a:pt x="5488065" y="2703247"/>
                  <a:pt x="5417819" y="2680139"/>
                </a:cubicBezTo>
                <a:cubicBezTo>
                  <a:pt x="5388949" y="2662262"/>
                  <a:pt x="5078099" y="2726205"/>
                  <a:pt x="4937759" y="2680139"/>
                </a:cubicBezTo>
                <a:cubicBezTo>
                  <a:pt x="4755727" y="2667260"/>
                  <a:pt x="4610018" y="2682319"/>
                  <a:pt x="4274820" y="2680139"/>
                </a:cubicBezTo>
                <a:cubicBezTo>
                  <a:pt x="3985812" y="2671022"/>
                  <a:pt x="4009625" y="2671051"/>
                  <a:pt x="3886200" y="2680139"/>
                </a:cubicBezTo>
                <a:cubicBezTo>
                  <a:pt x="3809907" y="2772070"/>
                  <a:pt x="3381626" y="2611447"/>
                  <a:pt x="3131819" y="2680139"/>
                </a:cubicBezTo>
                <a:cubicBezTo>
                  <a:pt x="2993298" y="2691864"/>
                  <a:pt x="2563157" y="2549858"/>
                  <a:pt x="2377439" y="2680139"/>
                </a:cubicBezTo>
                <a:cubicBezTo>
                  <a:pt x="2241459" y="2759545"/>
                  <a:pt x="1982799" y="2687872"/>
                  <a:pt x="1805939" y="2680139"/>
                </a:cubicBezTo>
                <a:cubicBezTo>
                  <a:pt x="1709835" y="2670402"/>
                  <a:pt x="1361203" y="2633876"/>
                  <a:pt x="1051559" y="2680139"/>
                </a:cubicBezTo>
                <a:cubicBezTo>
                  <a:pt x="708881" y="2596273"/>
                  <a:pt x="420633" y="2826236"/>
                  <a:pt x="0" y="2680139"/>
                </a:cubicBezTo>
                <a:cubicBezTo>
                  <a:pt x="-4654" y="2269775"/>
                  <a:pt x="-8463" y="2191465"/>
                  <a:pt x="0" y="1759957"/>
                </a:cubicBezTo>
                <a:cubicBezTo>
                  <a:pt x="-41775" y="1270866"/>
                  <a:pt x="-43097" y="1169131"/>
                  <a:pt x="0" y="920180"/>
                </a:cubicBezTo>
                <a:cubicBezTo>
                  <a:pt x="74513" y="760720"/>
                  <a:pt x="27015" y="316007"/>
                  <a:pt x="0" y="0"/>
                </a:cubicBezTo>
                <a:close/>
              </a:path>
              <a:path w="9144000" h="2680139" stroke="0" extrusionOk="0">
                <a:moveTo>
                  <a:pt x="0" y="0"/>
                </a:moveTo>
                <a:cubicBezTo>
                  <a:pt x="118825" y="-34126"/>
                  <a:pt x="389612" y="-1141"/>
                  <a:pt x="480059" y="0"/>
                </a:cubicBezTo>
                <a:cubicBezTo>
                  <a:pt x="580707" y="23418"/>
                  <a:pt x="651341" y="-4460"/>
                  <a:pt x="777240" y="0"/>
                </a:cubicBezTo>
                <a:cubicBezTo>
                  <a:pt x="824016" y="-49220"/>
                  <a:pt x="1210440" y="-31858"/>
                  <a:pt x="1531620" y="0"/>
                </a:cubicBezTo>
                <a:cubicBezTo>
                  <a:pt x="1809453" y="-16470"/>
                  <a:pt x="1809876" y="22770"/>
                  <a:pt x="2011680" y="0"/>
                </a:cubicBezTo>
                <a:cubicBezTo>
                  <a:pt x="2222829" y="-43428"/>
                  <a:pt x="2300220" y="-73447"/>
                  <a:pt x="2491740" y="0"/>
                </a:cubicBezTo>
                <a:cubicBezTo>
                  <a:pt x="2774106" y="62178"/>
                  <a:pt x="3009973" y="77867"/>
                  <a:pt x="3246120" y="0"/>
                </a:cubicBezTo>
                <a:cubicBezTo>
                  <a:pt x="3407041" y="-14751"/>
                  <a:pt x="3539845" y="23812"/>
                  <a:pt x="3634740" y="0"/>
                </a:cubicBezTo>
                <a:cubicBezTo>
                  <a:pt x="3829162" y="-57530"/>
                  <a:pt x="4013302" y="-130312"/>
                  <a:pt x="4389119" y="0"/>
                </a:cubicBezTo>
                <a:cubicBezTo>
                  <a:pt x="4687068" y="141141"/>
                  <a:pt x="4915987" y="12434"/>
                  <a:pt x="5143500" y="0"/>
                </a:cubicBezTo>
                <a:cubicBezTo>
                  <a:pt x="5366293" y="18898"/>
                  <a:pt x="5494280" y="32306"/>
                  <a:pt x="5714999" y="0"/>
                </a:cubicBezTo>
                <a:cubicBezTo>
                  <a:pt x="5886479" y="-15941"/>
                  <a:pt x="6082654" y="-9126"/>
                  <a:pt x="6469380" y="0"/>
                </a:cubicBezTo>
                <a:cubicBezTo>
                  <a:pt x="6838165" y="50087"/>
                  <a:pt x="6812841" y="45826"/>
                  <a:pt x="6949440" y="0"/>
                </a:cubicBezTo>
                <a:cubicBezTo>
                  <a:pt x="7086038" y="-56036"/>
                  <a:pt x="7259698" y="-49015"/>
                  <a:pt x="7429499" y="0"/>
                </a:cubicBezTo>
                <a:cubicBezTo>
                  <a:pt x="7574580" y="111184"/>
                  <a:pt x="7902658" y="9187"/>
                  <a:pt x="8092440" y="0"/>
                </a:cubicBezTo>
                <a:cubicBezTo>
                  <a:pt x="8337540" y="46812"/>
                  <a:pt x="8429297" y="22118"/>
                  <a:pt x="8572500" y="0"/>
                </a:cubicBezTo>
                <a:cubicBezTo>
                  <a:pt x="8740291" y="62965"/>
                  <a:pt x="9011736" y="-9945"/>
                  <a:pt x="9144000" y="0"/>
                </a:cubicBezTo>
                <a:cubicBezTo>
                  <a:pt x="9112542" y="469288"/>
                  <a:pt x="9172593" y="603299"/>
                  <a:pt x="9144000" y="946982"/>
                </a:cubicBezTo>
                <a:cubicBezTo>
                  <a:pt x="9165923" y="1310854"/>
                  <a:pt x="9210951" y="1478190"/>
                  <a:pt x="9144000" y="1867162"/>
                </a:cubicBezTo>
                <a:cubicBezTo>
                  <a:pt x="9156571" y="2287955"/>
                  <a:pt x="9213207" y="2472305"/>
                  <a:pt x="9144000" y="2680139"/>
                </a:cubicBezTo>
                <a:cubicBezTo>
                  <a:pt x="9113722" y="2705250"/>
                  <a:pt x="8979303" y="2636686"/>
                  <a:pt x="8846819" y="2680139"/>
                </a:cubicBezTo>
                <a:cubicBezTo>
                  <a:pt x="8774985" y="2707696"/>
                  <a:pt x="8398953" y="2692747"/>
                  <a:pt x="8092440" y="2680139"/>
                </a:cubicBezTo>
                <a:cubicBezTo>
                  <a:pt x="7850738" y="2582669"/>
                  <a:pt x="7663040" y="2704003"/>
                  <a:pt x="7520939" y="2680139"/>
                </a:cubicBezTo>
                <a:cubicBezTo>
                  <a:pt x="7401420" y="2679582"/>
                  <a:pt x="7219037" y="2654180"/>
                  <a:pt x="7132319" y="2680139"/>
                </a:cubicBezTo>
                <a:cubicBezTo>
                  <a:pt x="7024088" y="2597432"/>
                  <a:pt x="6808240" y="2649718"/>
                  <a:pt x="6560820" y="2680139"/>
                </a:cubicBezTo>
                <a:cubicBezTo>
                  <a:pt x="6310359" y="2668583"/>
                  <a:pt x="6387393" y="2653935"/>
                  <a:pt x="6263639" y="2680139"/>
                </a:cubicBezTo>
                <a:cubicBezTo>
                  <a:pt x="6135932" y="2699096"/>
                  <a:pt x="6092238" y="2681227"/>
                  <a:pt x="5966459" y="2680139"/>
                </a:cubicBezTo>
                <a:cubicBezTo>
                  <a:pt x="5816879" y="2630125"/>
                  <a:pt x="5529028" y="2640322"/>
                  <a:pt x="5394959" y="2680139"/>
                </a:cubicBezTo>
                <a:cubicBezTo>
                  <a:pt x="5253831" y="2743694"/>
                  <a:pt x="5196531" y="2709671"/>
                  <a:pt x="5006339" y="2680139"/>
                </a:cubicBezTo>
                <a:cubicBezTo>
                  <a:pt x="4747041" y="2670235"/>
                  <a:pt x="4510283" y="2703795"/>
                  <a:pt x="4343400" y="2680139"/>
                </a:cubicBezTo>
                <a:cubicBezTo>
                  <a:pt x="4162821" y="2643113"/>
                  <a:pt x="4120035" y="2700780"/>
                  <a:pt x="3954780" y="2680139"/>
                </a:cubicBezTo>
                <a:cubicBezTo>
                  <a:pt x="3787551" y="2717002"/>
                  <a:pt x="3496672" y="2670756"/>
                  <a:pt x="3291839" y="2680139"/>
                </a:cubicBezTo>
                <a:cubicBezTo>
                  <a:pt x="3162913" y="2651372"/>
                  <a:pt x="3075228" y="2663829"/>
                  <a:pt x="2994659" y="2680139"/>
                </a:cubicBezTo>
                <a:cubicBezTo>
                  <a:pt x="2926172" y="2737132"/>
                  <a:pt x="2659674" y="2757463"/>
                  <a:pt x="2331720" y="2680139"/>
                </a:cubicBezTo>
                <a:cubicBezTo>
                  <a:pt x="2091489" y="2624186"/>
                  <a:pt x="2001201" y="2626810"/>
                  <a:pt x="1943100" y="2680139"/>
                </a:cubicBezTo>
                <a:cubicBezTo>
                  <a:pt x="1884438" y="2712072"/>
                  <a:pt x="1711839" y="2674783"/>
                  <a:pt x="1645919" y="2680139"/>
                </a:cubicBezTo>
                <a:cubicBezTo>
                  <a:pt x="1609970" y="2677972"/>
                  <a:pt x="1366279" y="2664678"/>
                  <a:pt x="1257299" y="2680139"/>
                </a:cubicBezTo>
                <a:cubicBezTo>
                  <a:pt x="1167416" y="2734135"/>
                  <a:pt x="773656" y="2662139"/>
                  <a:pt x="594360" y="2680139"/>
                </a:cubicBezTo>
                <a:cubicBezTo>
                  <a:pt x="349331" y="2669470"/>
                  <a:pt x="233506" y="2694814"/>
                  <a:pt x="0" y="2680139"/>
                </a:cubicBezTo>
                <a:cubicBezTo>
                  <a:pt x="-25866" y="2475042"/>
                  <a:pt x="59609" y="2025074"/>
                  <a:pt x="0" y="1867162"/>
                </a:cubicBezTo>
                <a:cubicBezTo>
                  <a:pt x="64364" y="1631974"/>
                  <a:pt x="-4777" y="1344528"/>
                  <a:pt x="0" y="1054187"/>
                </a:cubicBezTo>
                <a:cubicBezTo>
                  <a:pt x="73299" y="654371"/>
                  <a:pt x="-59703" y="368949"/>
                  <a:pt x="0" y="0"/>
                </a:cubicBezTo>
                <a:close/>
              </a:path>
              <a:path w="9144000" h="2680139" fill="none" stroke="0" extrusionOk="0">
                <a:moveTo>
                  <a:pt x="0" y="0"/>
                </a:moveTo>
                <a:cubicBezTo>
                  <a:pt x="121080" y="-40786"/>
                  <a:pt x="177588" y="27712"/>
                  <a:pt x="297180" y="0"/>
                </a:cubicBezTo>
                <a:cubicBezTo>
                  <a:pt x="488812" y="-11688"/>
                  <a:pt x="838107" y="96818"/>
                  <a:pt x="1051559" y="0"/>
                </a:cubicBezTo>
                <a:cubicBezTo>
                  <a:pt x="1245984" y="-27403"/>
                  <a:pt x="1350219" y="-37684"/>
                  <a:pt x="1623060" y="0"/>
                </a:cubicBezTo>
                <a:cubicBezTo>
                  <a:pt x="1875091" y="53183"/>
                  <a:pt x="1834870" y="-4879"/>
                  <a:pt x="1920240" y="0"/>
                </a:cubicBezTo>
                <a:cubicBezTo>
                  <a:pt x="2045660" y="36390"/>
                  <a:pt x="2260619" y="730"/>
                  <a:pt x="2491740" y="0"/>
                </a:cubicBezTo>
                <a:cubicBezTo>
                  <a:pt x="2715605" y="-77010"/>
                  <a:pt x="2855990" y="77828"/>
                  <a:pt x="3246120" y="0"/>
                </a:cubicBezTo>
                <a:cubicBezTo>
                  <a:pt x="3604226" y="-45373"/>
                  <a:pt x="3506582" y="21139"/>
                  <a:pt x="3726180" y="0"/>
                </a:cubicBezTo>
                <a:cubicBezTo>
                  <a:pt x="3946165" y="-3605"/>
                  <a:pt x="3994564" y="41845"/>
                  <a:pt x="4206240" y="0"/>
                </a:cubicBezTo>
                <a:cubicBezTo>
                  <a:pt x="4422942" y="-45714"/>
                  <a:pt x="4494587" y="-16822"/>
                  <a:pt x="4777739" y="0"/>
                </a:cubicBezTo>
                <a:cubicBezTo>
                  <a:pt x="5068719" y="7457"/>
                  <a:pt x="5274983" y="-14491"/>
                  <a:pt x="5440680" y="0"/>
                </a:cubicBezTo>
                <a:cubicBezTo>
                  <a:pt x="5619920" y="103556"/>
                  <a:pt x="5823243" y="34045"/>
                  <a:pt x="6103619" y="0"/>
                </a:cubicBezTo>
                <a:cubicBezTo>
                  <a:pt x="6401984" y="7366"/>
                  <a:pt x="6449423" y="-32620"/>
                  <a:pt x="6766560" y="0"/>
                </a:cubicBezTo>
                <a:cubicBezTo>
                  <a:pt x="7032080" y="19285"/>
                  <a:pt x="7322715" y="-81582"/>
                  <a:pt x="7520939" y="0"/>
                </a:cubicBezTo>
                <a:cubicBezTo>
                  <a:pt x="7730168" y="20331"/>
                  <a:pt x="7952807" y="3170"/>
                  <a:pt x="8092440" y="0"/>
                </a:cubicBezTo>
                <a:cubicBezTo>
                  <a:pt x="8232791" y="-57459"/>
                  <a:pt x="8898534" y="138428"/>
                  <a:pt x="9144000" y="0"/>
                </a:cubicBezTo>
                <a:cubicBezTo>
                  <a:pt x="9113175" y="237684"/>
                  <a:pt x="9184701" y="654485"/>
                  <a:pt x="9144000" y="893379"/>
                </a:cubicBezTo>
                <a:cubicBezTo>
                  <a:pt x="9178278" y="1193561"/>
                  <a:pt x="9211716" y="1511770"/>
                  <a:pt x="9144000" y="1840360"/>
                </a:cubicBezTo>
                <a:cubicBezTo>
                  <a:pt x="9120048" y="2201004"/>
                  <a:pt x="9033784" y="2430000"/>
                  <a:pt x="9144000" y="2680139"/>
                </a:cubicBezTo>
                <a:cubicBezTo>
                  <a:pt x="8808705" y="2752553"/>
                  <a:pt x="8660966" y="2746489"/>
                  <a:pt x="8389619" y="2680139"/>
                </a:cubicBezTo>
                <a:cubicBezTo>
                  <a:pt x="8140973" y="2593240"/>
                  <a:pt x="8109684" y="2650590"/>
                  <a:pt x="7909559" y="2680139"/>
                </a:cubicBezTo>
                <a:cubicBezTo>
                  <a:pt x="7704921" y="2717727"/>
                  <a:pt x="7665843" y="2664070"/>
                  <a:pt x="7429499" y="2680139"/>
                </a:cubicBezTo>
                <a:cubicBezTo>
                  <a:pt x="7209991" y="2723888"/>
                  <a:pt x="7147872" y="2622354"/>
                  <a:pt x="6949440" y="2680139"/>
                </a:cubicBezTo>
                <a:cubicBezTo>
                  <a:pt x="6757358" y="2744706"/>
                  <a:pt x="6450899" y="2703503"/>
                  <a:pt x="6286499" y="2680139"/>
                </a:cubicBezTo>
                <a:cubicBezTo>
                  <a:pt x="6155571" y="2655383"/>
                  <a:pt x="5865729" y="2717056"/>
                  <a:pt x="5714999" y="2680139"/>
                </a:cubicBezTo>
                <a:cubicBezTo>
                  <a:pt x="5484967" y="2679704"/>
                  <a:pt x="5480522" y="2701310"/>
                  <a:pt x="5417819" y="2680139"/>
                </a:cubicBezTo>
                <a:cubicBezTo>
                  <a:pt x="5371190" y="2637741"/>
                  <a:pt x="5062237" y="2630916"/>
                  <a:pt x="4937759" y="2680139"/>
                </a:cubicBezTo>
                <a:cubicBezTo>
                  <a:pt x="4812994" y="2668747"/>
                  <a:pt x="4566433" y="2672176"/>
                  <a:pt x="4274820" y="2680139"/>
                </a:cubicBezTo>
                <a:cubicBezTo>
                  <a:pt x="3983227" y="2675505"/>
                  <a:pt x="4005285" y="2675225"/>
                  <a:pt x="3886200" y="2680139"/>
                </a:cubicBezTo>
                <a:cubicBezTo>
                  <a:pt x="3779320" y="2690521"/>
                  <a:pt x="3283433" y="2679403"/>
                  <a:pt x="3131819" y="2680139"/>
                </a:cubicBezTo>
                <a:cubicBezTo>
                  <a:pt x="2992220" y="2745089"/>
                  <a:pt x="2520250" y="2579091"/>
                  <a:pt x="2377439" y="2680139"/>
                </a:cubicBezTo>
                <a:cubicBezTo>
                  <a:pt x="2246319" y="2734754"/>
                  <a:pt x="1942506" y="2707402"/>
                  <a:pt x="1805939" y="2680139"/>
                </a:cubicBezTo>
                <a:cubicBezTo>
                  <a:pt x="1709716" y="2624360"/>
                  <a:pt x="1361835" y="2647563"/>
                  <a:pt x="1051559" y="2680139"/>
                </a:cubicBezTo>
                <a:cubicBezTo>
                  <a:pt x="738197" y="2679490"/>
                  <a:pt x="335541" y="2694726"/>
                  <a:pt x="0" y="2680139"/>
                </a:cubicBezTo>
                <a:cubicBezTo>
                  <a:pt x="10988" y="2275999"/>
                  <a:pt x="-3075" y="2206559"/>
                  <a:pt x="0" y="1759957"/>
                </a:cubicBezTo>
                <a:cubicBezTo>
                  <a:pt x="73468" y="1271524"/>
                  <a:pt x="5714" y="1117745"/>
                  <a:pt x="0" y="920180"/>
                </a:cubicBezTo>
                <a:cubicBezTo>
                  <a:pt x="-666" y="700188"/>
                  <a:pt x="3843" y="426852"/>
                  <a:pt x="0" y="0"/>
                </a:cubicBezTo>
                <a:close/>
              </a:path>
              <a:path w="9144000" h="2680139" fill="none" stroke="0" extrusionOk="0">
                <a:moveTo>
                  <a:pt x="0" y="0"/>
                </a:moveTo>
                <a:cubicBezTo>
                  <a:pt x="124034" y="-39016"/>
                  <a:pt x="168028" y="28712"/>
                  <a:pt x="297180" y="0"/>
                </a:cubicBezTo>
                <a:cubicBezTo>
                  <a:pt x="445498" y="-9544"/>
                  <a:pt x="817802" y="46589"/>
                  <a:pt x="1051559" y="0"/>
                </a:cubicBezTo>
                <a:cubicBezTo>
                  <a:pt x="1228677" y="-34242"/>
                  <a:pt x="1347046" y="-51481"/>
                  <a:pt x="1623060" y="0"/>
                </a:cubicBezTo>
                <a:cubicBezTo>
                  <a:pt x="1882362" y="40394"/>
                  <a:pt x="1858550" y="-10337"/>
                  <a:pt x="1920240" y="0"/>
                </a:cubicBezTo>
                <a:cubicBezTo>
                  <a:pt x="1988920" y="9414"/>
                  <a:pt x="2279781" y="-38789"/>
                  <a:pt x="2491740" y="0"/>
                </a:cubicBezTo>
                <a:cubicBezTo>
                  <a:pt x="2731870" y="-62463"/>
                  <a:pt x="2906673" y="50950"/>
                  <a:pt x="3246120" y="0"/>
                </a:cubicBezTo>
                <a:cubicBezTo>
                  <a:pt x="3589154" y="-42310"/>
                  <a:pt x="3503746" y="2176"/>
                  <a:pt x="3726180" y="0"/>
                </a:cubicBezTo>
                <a:cubicBezTo>
                  <a:pt x="3948864" y="-1766"/>
                  <a:pt x="3979026" y="38302"/>
                  <a:pt x="4206240" y="0"/>
                </a:cubicBezTo>
                <a:cubicBezTo>
                  <a:pt x="4434917" y="-37955"/>
                  <a:pt x="4497999" y="-8096"/>
                  <a:pt x="4777739" y="0"/>
                </a:cubicBezTo>
                <a:cubicBezTo>
                  <a:pt x="5048624" y="39120"/>
                  <a:pt x="5267958" y="-38023"/>
                  <a:pt x="5440680" y="0"/>
                </a:cubicBezTo>
                <a:cubicBezTo>
                  <a:pt x="5590486" y="59639"/>
                  <a:pt x="5822577" y="50098"/>
                  <a:pt x="6103619" y="0"/>
                </a:cubicBezTo>
                <a:cubicBezTo>
                  <a:pt x="6396556" y="-4116"/>
                  <a:pt x="6452423" y="-32876"/>
                  <a:pt x="6766560" y="0"/>
                </a:cubicBezTo>
                <a:cubicBezTo>
                  <a:pt x="7017310" y="27567"/>
                  <a:pt x="7262917" y="-63763"/>
                  <a:pt x="7520939" y="0"/>
                </a:cubicBezTo>
                <a:cubicBezTo>
                  <a:pt x="7695145" y="36836"/>
                  <a:pt x="7946061" y="-25062"/>
                  <a:pt x="8092440" y="0"/>
                </a:cubicBezTo>
                <a:cubicBezTo>
                  <a:pt x="8205743" y="-413"/>
                  <a:pt x="8876409" y="119823"/>
                  <a:pt x="9144000" y="0"/>
                </a:cubicBezTo>
                <a:cubicBezTo>
                  <a:pt x="9113692" y="242386"/>
                  <a:pt x="9180524" y="677571"/>
                  <a:pt x="9144000" y="893379"/>
                </a:cubicBezTo>
                <a:cubicBezTo>
                  <a:pt x="9075451" y="1210752"/>
                  <a:pt x="9154394" y="1502750"/>
                  <a:pt x="9144000" y="1840360"/>
                </a:cubicBezTo>
                <a:cubicBezTo>
                  <a:pt x="9172275" y="2116768"/>
                  <a:pt x="9137030" y="2393256"/>
                  <a:pt x="9144000" y="2680139"/>
                </a:cubicBezTo>
                <a:cubicBezTo>
                  <a:pt x="8827923" y="2750231"/>
                  <a:pt x="8656252" y="2738445"/>
                  <a:pt x="8389619" y="2680139"/>
                </a:cubicBezTo>
                <a:cubicBezTo>
                  <a:pt x="8137908" y="2606163"/>
                  <a:pt x="8118436" y="2654422"/>
                  <a:pt x="7909559" y="2680139"/>
                </a:cubicBezTo>
                <a:cubicBezTo>
                  <a:pt x="7715458" y="2708083"/>
                  <a:pt x="7659237" y="2662950"/>
                  <a:pt x="7429499" y="2680139"/>
                </a:cubicBezTo>
                <a:cubicBezTo>
                  <a:pt x="7182853" y="2709092"/>
                  <a:pt x="7180748" y="2636515"/>
                  <a:pt x="6949440" y="2680139"/>
                </a:cubicBezTo>
                <a:cubicBezTo>
                  <a:pt x="6738795" y="2739572"/>
                  <a:pt x="6467511" y="2714116"/>
                  <a:pt x="6286499" y="2680139"/>
                </a:cubicBezTo>
                <a:cubicBezTo>
                  <a:pt x="6177027" y="2603179"/>
                  <a:pt x="5936853" y="2711459"/>
                  <a:pt x="5714999" y="2680139"/>
                </a:cubicBezTo>
                <a:cubicBezTo>
                  <a:pt x="5486357" y="2672751"/>
                  <a:pt x="5483295" y="2697735"/>
                  <a:pt x="5417819" y="2680139"/>
                </a:cubicBezTo>
                <a:cubicBezTo>
                  <a:pt x="5377845" y="2644451"/>
                  <a:pt x="5088618" y="2673792"/>
                  <a:pt x="4937759" y="2680139"/>
                </a:cubicBezTo>
                <a:cubicBezTo>
                  <a:pt x="4773248" y="2673672"/>
                  <a:pt x="4598457" y="2666314"/>
                  <a:pt x="4274820" y="2680139"/>
                </a:cubicBezTo>
                <a:cubicBezTo>
                  <a:pt x="3984988" y="2672343"/>
                  <a:pt x="4009286" y="2675890"/>
                  <a:pt x="3886200" y="2680139"/>
                </a:cubicBezTo>
                <a:cubicBezTo>
                  <a:pt x="3813138" y="2719767"/>
                  <a:pt x="3353877" y="2626945"/>
                  <a:pt x="3131819" y="2680139"/>
                </a:cubicBezTo>
                <a:cubicBezTo>
                  <a:pt x="2974184" y="2729927"/>
                  <a:pt x="2544220" y="2556735"/>
                  <a:pt x="2377439" y="2680139"/>
                </a:cubicBezTo>
                <a:cubicBezTo>
                  <a:pt x="2253612" y="2756092"/>
                  <a:pt x="1998771" y="2726301"/>
                  <a:pt x="1805939" y="2680139"/>
                </a:cubicBezTo>
                <a:cubicBezTo>
                  <a:pt x="1712363" y="2694682"/>
                  <a:pt x="1383428" y="2726231"/>
                  <a:pt x="1051559" y="2680139"/>
                </a:cubicBezTo>
                <a:cubicBezTo>
                  <a:pt x="782802" y="2710790"/>
                  <a:pt x="362851" y="2703229"/>
                  <a:pt x="0" y="2680139"/>
                </a:cubicBezTo>
                <a:cubicBezTo>
                  <a:pt x="-8605" y="2281667"/>
                  <a:pt x="7803" y="2206417"/>
                  <a:pt x="0" y="1759957"/>
                </a:cubicBezTo>
                <a:cubicBezTo>
                  <a:pt x="-1406" y="1270058"/>
                  <a:pt x="-31751" y="1147483"/>
                  <a:pt x="0" y="920180"/>
                </a:cubicBezTo>
                <a:cubicBezTo>
                  <a:pt x="10633" y="777216"/>
                  <a:pt x="16749" y="352502"/>
                  <a:pt x="0" y="0"/>
                </a:cubicBezTo>
                <a:close/>
              </a:path>
            </a:pathLst>
          </a:custGeom>
          <a:ln w="76200" cmpd="sng">
            <a:noFill/>
            <a:extLst>
              <a:ext uri="{C807C97D-BFC1-408E-A445-0C87EB9F89A2}">
                <ask:lineSketchStyleProps xmlns:ask="http://schemas.microsoft.com/office/drawing/2018/sketchyshapes" sd="1219033472">
                  <a:custGeom>
                    <a:avLst/>
                    <a:gdLst>
                      <a:gd name="connsiteX0" fmla="*/ 0 w 9144000"/>
                      <a:gd name="connsiteY0" fmla="*/ 0 h 2680138"/>
                      <a:gd name="connsiteX1" fmla="*/ 297180 w 9144000"/>
                      <a:gd name="connsiteY1" fmla="*/ 0 h 2680138"/>
                      <a:gd name="connsiteX2" fmla="*/ 1051559 w 9144000"/>
                      <a:gd name="connsiteY2" fmla="*/ 0 h 2680138"/>
                      <a:gd name="connsiteX3" fmla="*/ 1623060 w 9144000"/>
                      <a:gd name="connsiteY3" fmla="*/ 0 h 2680138"/>
                      <a:gd name="connsiteX4" fmla="*/ 1920240 w 9144000"/>
                      <a:gd name="connsiteY4" fmla="*/ 0 h 2680138"/>
                      <a:gd name="connsiteX5" fmla="*/ 2491740 w 9144000"/>
                      <a:gd name="connsiteY5" fmla="*/ 0 h 2680138"/>
                      <a:gd name="connsiteX6" fmla="*/ 3246120 w 9144000"/>
                      <a:gd name="connsiteY6" fmla="*/ 0 h 2680138"/>
                      <a:gd name="connsiteX7" fmla="*/ 3726180 w 9144000"/>
                      <a:gd name="connsiteY7" fmla="*/ 0 h 2680138"/>
                      <a:gd name="connsiteX8" fmla="*/ 4206240 w 9144000"/>
                      <a:gd name="connsiteY8" fmla="*/ 0 h 2680138"/>
                      <a:gd name="connsiteX9" fmla="*/ 4777739 w 9144000"/>
                      <a:gd name="connsiteY9" fmla="*/ 0 h 2680138"/>
                      <a:gd name="connsiteX10" fmla="*/ 5440680 w 9144000"/>
                      <a:gd name="connsiteY10" fmla="*/ 0 h 2680138"/>
                      <a:gd name="connsiteX11" fmla="*/ 6103619 w 9144000"/>
                      <a:gd name="connsiteY11" fmla="*/ 0 h 2680138"/>
                      <a:gd name="connsiteX12" fmla="*/ 6766560 w 9144000"/>
                      <a:gd name="connsiteY12" fmla="*/ 0 h 2680138"/>
                      <a:gd name="connsiteX13" fmla="*/ 7520939 w 9144000"/>
                      <a:gd name="connsiteY13" fmla="*/ 0 h 2680138"/>
                      <a:gd name="connsiteX14" fmla="*/ 8092440 w 9144000"/>
                      <a:gd name="connsiteY14" fmla="*/ 0 h 2680138"/>
                      <a:gd name="connsiteX15" fmla="*/ 9144000 w 9144000"/>
                      <a:gd name="connsiteY15" fmla="*/ 0 h 2680138"/>
                      <a:gd name="connsiteX16" fmla="*/ 9144000 w 9144000"/>
                      <a:gd name="connsiteY16" fmla="*/ 893379 h 2680138"/>
                      <a:gd name="connsiteX17" fmla="*/ 9144000 w 9144000"/>
                      <a:gd name="connsiteY17" fmla="*/ 1840360 h 2680138"/>
                      <a:gd name="connsiteX18" fmla="*/ 9144000 w 9144000"/>
                      <a:gd name="connsiteY18" fmla="*/ 2680138 h 2680138"/>
                      <a:gd name="connsiteX19" fmla="*/ 8389619 w 9144000"/>
                      <a:gd name="connsiteY19" fmla="*/ 2680138 h 2680138"/>
                      <a:gd name="connsiteX20" fmla="*/ 7909559 w 9144000"/>
                      <a:gd name="connsiteY20" fmla="*/ 2680138 h 2680138"/>
                      <a:gd name="connsiteX21" fmla="*/ 7429499 w 9144000"/>
                      <a:gd name="connsiteY21" fmla="*/ 2680138 h 2680138"/>
                      <a:gd name="connsiteX22" fmla="*/ 6949440 w 9144000"/>
                      <a:gd name="connsiteY22" fmla="*/ 2680138 h 2680138"/>
                      <a:gd name="connsiteX23" fmla="*/ 6286499 w 9144000"/>
                      <a:gd name="connsiteY23" fmla="*/ 2680138 h 2680138"/>
                      <a:gd name="connsiteX24" fmla="*/ 5714999 w 9144000"/>
                      <a:gd name="connsiteY24" fmla="*/ 2680138 h 2680138"/>
                      <a:gd name="connsiteX25" fmla="*/ 5417819 w 9144000"/>
                      <a:gd name="connsiteY25" fmla="*/ 2680138 h 2680138"/>
                      <a:gd name="connsiteX26" fmla="*/ 4937759 w 9144000"/>
                      <a:gd name="connsiteY26" fmla="*/ 2680138 h 2680138"/>
                      <a:gd name="connsiteX27" fmla="*/ 4274820 w 9144000"/>
                      <a:gd name="connsiteY27" fmla="*/ 2680138 h 2680138"/>
                      <a:gd name="connsiteX28" fmla="*/ 3886200 w 9144000"/>
                      <a:gd name="connsiteY28" fmla="*/ 2680138 h 2680138"/>
                      <a:gd name="connsiteX29" fmla="*/ 3131819 w 9144000"/>
                      <a:gd name="connsiteY29" fmla="*/ 2680138 h 2680138"/>
                      <a:gd name="connsiteX30" fmla="*/ 2377439 w 9144000"/>
                      <a:gd name="connsiteY30" fmla="*/ 2680138 h 2680138"/>
                      <a:gd name="connsiteX31" fmla="*/ 1805939 w 9144000"/>
                      <a:gd name="connsiteY31" fmla="*/ 2680138 h 2680138"/>
                      <a:gd name="connsiteX32" fmla="*/ 1051559 w 9144000"/>
                      <a:gd name="connsiteY32" fmla="*/ 2680138 h 2680138"/>
                      <a:gd name="connsiteX33" fmla="*/ 0 w 9144000"/>
                      <a:gd name="connsiteY33" fmla="*/ 2680138 h 2680138"/>
                      <a:gd name="connsiteX34" fmla="*/ 0 w 9144000"/>
                      <a:gd name="connsiteY34" fmla="*/ 1759957 h 2680138"/>
                      <a:gd name="connsiteX35" fmla="*/ 0 w 9144000"/>
                      <a:gd name="connsiteY35" fmla="*/ 920180 h 2680138"/>
                      <a:gd name="connsiteX36" fmla="*/ 0 w 9144000"/>
                      <a:gd name="connsiteY36" fmla="*/ 0 h 2680138"/>
                      <a:gd name="connsiteX0" fmla="*/ 0 w 9144000"/>
                      <a:gd name="connsiteY0" fmla="*/ 0 h 2680138"/>
                      <a:gd name="connsiteX1" fmla="*/ 480059 w 9144000"/>
                      <a:gd name="connsiteY1" fmla="*/ 0 h 2680138"/>
                      <a:gd name="connsiteX2" fmla="*/ 777240 w 9144000"/>
                      <a:gd name="connsiteY2" fmla="*/ 0 h 2680138"/>
                      <a:gd name="connsiteX3" fmla="*/ 1531620 w 9144000"/>
                      <a:gd name="connsiteY3" fmla="*/ 0 h 2680138"/>
                      <a:gd name="connsiteX4" fmla="*/ 2011680 w 9144000"/>
                      <a:gd name="connsiteY4" fmla="*/ 0 h 2680138"/>
                      <a:gd name="connsiteX5" fmla="*/ 2491740 w 9144000"/>
                      <a:gd name="connsiteY5" fmla="*/ 0 h 2680138"/>
                      <a:gd name="connsiteX6" fmla="*/ 3246120 w 9144000"/>
                      <a:gd name="connsiteY6" fmla="*/ 0 h 2680138"/>
                      <a:gd name="connsiteX7" fmla="*/ 3634740 w 9144000"/>
                      <a:gd name="connsiteY7" fmla="*/ 0 h 2680138"/>
                      <a:gd name="connsiteX8" fmla="*/ 4389119 w 9144000"/>
                      <a:gd name="connsiteY8" fmla="*/ 0 h 2680138"/>
                      <a:gd name="connsiteX9" fmla="*/ 5143500 w 9144000"/>
                      <a:gd name="connsiteY9" fmla="*/ 0 h 2680138"/>
                      <a:gd name="connsiteX10" fmla="*/ 5714999 w 9144000"/>
                      <a:gd name="connsiteY10" fmla="*/ 0 h 2680138"/>
                      <a:gd name="connsiteX11" fmla="*/ 6469380 w 9144000"/>
                      <a:gd name="connsiteY11" fmla="*/ 0 h 2680138"/>
                      <a:gd name="connsiteX12" fmla="*/ 6949440 w 9144000"/>
                      <a:gd name="connsiteY12" fmla="*/ 0 h 2680138"/>
                      <a:gd name="connsiteX13" fmla="*/ 7429499 w 9144000"/>
                      <a:gd name="connsiteY13" fmla="*/ 0 h 2680138"/>
                      <a:gd name="connsiteX14" fmla="*/ 8092440 w 9144000"/>
                      <a:gd name="connsiteY14" fmla="*/ 0 h 2680138"/>
                      <a:gd name="connsiteX15" fmla="*/ 8572500 w 9144000"/>
                      <a:gd name="connsiteY15" fmla="*/ 0 h 2680138"/>
                      <a:gd name="connsiteX16" fmla="*/ 9144000 w 9144000"/>
                      <a:gd name="connsiteY16" fmla="*/ 0 h 2680138"/>
                      <a:gd name="connsiteX17" fmla="*/ 9144000 w 9144000"/>
                      <a:gd name="connsiteY17" fmla="*/ 946982 h 2680138"/>
                      <a:gd name="connsiteX18" fmla="*/ 9144000 w 9144000"/>
                      <a:gd name="connsiteY18" fmla="*/ 1867162 h 2680138"/>
                      <a:gd name="connsiteX19" fmla="*/ 9144000 w 9144000"/>
                      <a:gd name="connsiteY19" fmla="*/ 2680138 h 2680138"/>
                      <a:gd name="connsiteX20" fmla="*/ 8846819 w 9144000"/>
                      <a:gd name="connsiteY20" fmla="*/ 2680138 h 2680138"/>
                      <a:gd name="connsiteX21" fmla="*/ 8092440 w 9144000"/>
                      <a:gd name="connsiteY21" fmla="*/ 2680138 h 2680138"/>
                      <a:gd name="connsiteX22" fmla="*/ 7520939 w 9144000"/>
                      <a:gd name="connsiteY22" fmla="*/ 2680138 h 2680138"/>
                      <a:gd name="connsiteX23" fmla="*/ 7132319 w 9144000"/>
                      <a:gd name="connsiteY23" fmla="*/ 2680138 h 2680138"/>
                      <a:gd name="connsiteX24" fmla="*/ 6560820 w 9144000"/>
                      <a:gd name="connsiteY24" fmla="*/ 2680138 h 2680138"/>
                      <a:gd name="connsiteX25" fmla="*/ 6263639 w 9144000"/>
                      <a:gd name="connsiteY25" fmla="*/ 2680138 h 2680138"/>
                      <a:gd name="connsiteX26" fmla="*/ 5966459 w 9144000"/>
                      <a:gd name="connsiteY26" fmla="*/ 2680138 h 2680138"/>
                      <a:gd name="connsiteX27" fmla="*/ 5394959 w 9144000"/>
                      <a:gd name="connsiteY27" fmla="*/ 2680138 h 2680138"/>
                      <a:gd name="connsiteX28" fmla="*/ 5006339 w 9144000"/>
                      <a:gd name="connsiteY28" fmla="*/ 2680138 h 2680138"/>
                      <a:gd name="connsiteX29" fmla="*/ 4343400 w 9144000"/>
                      <a:gd name="connsiteY29" fmla="*/ 2680138 h 2680138"/>
                      <a:gd name="connsiteX30" fmla="*/ 3954780 w 9144000"/>
                      <a:gd name="connsiteY30" fmla="*/ 2680138 h 2680138"/>
                      <a:gd name="connsiteX31" fmla="*/ 3291839 w 9144000"/>
                      <a:gd name="connsiteY31" fmla="*/ 2680138 h 2680138"/>
                      <a:gd name="connsiteX32" fmla="*/ 2994659 w 9144000"/>
                      <a:gd name="connsiteY32" fmla="*/ 2680138 h 2680138"/>
                      <a:gd name="connsiteX33" fmla="*/ 2331720 w 9144000"/>
                      <a:gd name="connsiteY33" fmla="*/ 2680138 h 2680138"/>
                      <a:gd name="connsiteX34" fmla="*/ 1943100 w 9144000"/>
                      <a:gd name="connsiteY34" fmla="*/ 2680138 h 2680138"/>
                      <a:gd name="connsiteX35" fmla="*/ 1645919 w 9144000"/>
                      <a:gd name="connsiteY35" fmla="*/ 2680138 h 2680138"/>
                      <a:gd name="connsiteX36" fmla="*/ 1257299 w 9144000"/>
                      <a:gd name="connsiteY36" fmla="*/ 2680138 h 2680138"/>
                      <a:gd name="connsiteX37" fmla="*/ 594360 w 9144000"/>
                      <a:gd name="connsiteY37" fmla="*/ 2680138 h 2680138"/>
                      <a:gd name="connsiteX38" fmla="*/ 0 w 9144000"/>
                      <a:gd name="connsiteY38" fmla="*/ 2680138 h 2680138"/>
                      <a:gd name="connsiteX39" fmla="*/ 0 w 9144000"/>
                      <a:gd name="connsiteY39" fmla="*/ 1867162 h 2680138"/>
                      <a:gd name="connsiteX40" fmla="*/ 0 w 9144000"/>
                      <a:gd name="connsiteY40" fmla="*/ 1054187 h 2680138"/>
                      <a:gd name="connsiteX41" fmla="*/ 0 w 9144000"/>
                      <a:gd name="connsiteY41" fmla="*/ 0 h 268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44000" h="2680138" fill="none" extrusionOk="0">
                        <a:moveTo>
                          <a:pt x="0" y="0"/>
                        </a:moveTo>
                        <a:cubicBezTo>
                          <a:pt x="132926" y="-33531"/>
                          <a:pt x="177947" y="24989"/>
                          <a:pt x="297180" y="0"/>
                        </a:cubicBezTo>
                        <a:cubicBezTo>
                          <a:pt x="433001" y="-12174"/>
                          <a:pt x="861817" y="45189"/>
                          <a:pt x="1051559" y="0"/>
                        </a:cubicBezTo>
                        <a:cubicBezTo>
                          <a:pt x="1233967" y="-39407"/>
                          <a:pt x="1350250" y="-69190"/>
                          <a:pt x="1623060" y="0"/>
                        </a:cubicBezTo>
                        <a:cubicBezTo>
                          <a:pt x="1895637" y="47657"/>
                          <a:pt x="1845936" y="-16363"/>
                          <a:pt x="1920240" y="0"/>
                        </a:cubicBezTo>
                        <a:cubicBezTo>
                          <a:pt x="1979677" y="8317"/>
                          <a:pt x="2255639" y="10894"/>
                          <a:pt x="2491740" y="0"/>
                        </a:cubicBezTo>
                        <a:cubicBezTo>
                          <a:pt x="2766212" y="-57203"/>
                          <a:pt x="2930266" y="28738"/>
                          <a:pt x="3246120" y="0"/>
                        </a:cubicBezTo>
                        <a:cubicBezTo>
                          <a:pt x="3590126" y="-33037"/>
                          <a:pt x="3508495" y="-4423"/>
                          <a:pt x="3726180" y="0"/>
                        </a:cubicBezTo>
                        <a:cubicBezTo>
                          <a:pt x="3946500" y="-3088"/>
                          <a:pt x="3972124" y="36643"/>
                          <a:pt x="4206240" y="0"/>
                        </a:cubicBezTo>
                        <a:cubicBezTo>
                          <a:pt x="4442059" y="-36799"/>
                          <a:pt x="4490882" y="-13915"/>
                          <a:pt x="4777739" y="0"/>
                        </a:cubicBezTo>
                        <a:cubicBezTo>
                          <a:pt x="5037886" y="23136"/>
                          <a:pt x="5264888" y="-69822"/>
                          <a:pt x="5440680" y="0"/>
                        </a:cubicBezTo>
                        <a:cubicBezTo>
                          <a:pt x="5578295" y="40861"/>
                          <a:pt x="5804813" y="28338"/>
                          <a:pt x="6103619" y="0"/>
                        </a:cubicBezTo>
                        <a:cubicBezTo>
                          <a:pt x="6394426" y="-2250"/>
                          <a:pt x="6449628" y="-19726"/>
                          <a:pt x="6766560" y="0"/>
                        </a:cubicBezTo>
                        <a:cubicBezTo>
                          <a:pt x="7071923" y="18599"/>
                          <a:pt x="7301842" y="-36904"/>
                          <a:pt x="7520939" y="0"/>
                        </a:cubicBezTo>
                        <a:cubicBezTo>
                          <a:pt x="7717455" y="38420"/>
                          <a:pt x="7959755" y="2852"/>
                          <a:pt x="8092440" y="0"/>
                        </a:cubicBezTo>
                        <a:cubicBezTo>
                          <a:pt x="8204514" y="16213"/>
                          <a:pt x="8894779" y="109097"/>
                          <a:pt x="9144000" y="0"/>
                        </a:cubicBezTo>
                        <a:cubicBezTo>
                          <a:pt x="9128600" y="215730"/>
                          <a:pt x="9176278" y="674416"/>
                          <a:pt x="9144000" y="893379"/>
                        </a:cubicBezTo>
                        <a:cubicBezTo>
                          <a:pt x="9078281" y="1143470"/>
                          <a:pt x="9123407" y="1521131"/>
                          <a:pt x="9144000" y="1840360"/>
                        </a:cubicBezTo>
                        <a:cubicBezTo>
                          <a:pt x="9188843" y="2090465"/>
                          <a:pt x="9167459" y="2391633"/>
                          <a:pt x="9144000" y="2680138"/>
                        </a:cubicBezTo>
                        <a:cubicBezTo>
                          <a:pt x="8821460" y="2737433"/>
                          <a:pt x="8669580" y="2731416"/>
                          <a:pt x="8389619" y="2680138"/>
                        </a:cubicBezTo>
                        <a:cubicBezTo>
                          <a:pt x="8137349" y="2609358"/>
                          <a:pt x="8122463" y="2654650"/>
                          <a:pt x="7909559" y="2680138"/>
                        </a:cubicBezTo>
                        <a:cubicBezTo>
                          <a:pt x="7710816" y="2704086"/>
                          <a:pt x="7663984" y="2648617"/>
                          <a:pt x="7429499" y="2680138"/>
                        </a:cubicBezTo>
                        <a:cubicBezTo>
                          <a:pt x="7184907" y="2704968"/>
                          <a:pt x="7185488" y="2642805"/>
                          <a:pt x="6949440" y="2680138"/>
                        </a:cubicBezTo>
                        <a:cubicBezTo>
                          <a:pt x="6721004" y="2733997"/>
                          <a:pt x="6468741" y="2739635"/>
                          <a:pt x="6286499" y="2680138"/>
                        </a:cubicBezTo>
                        <a:cubicBezTo>
                          <a:pt x="6137995" y="2578589"/>
                          <a:pt x="5976445" y="2702770"/>
                          <a:pt x="5714999" y="2680138"/>
                        </a:cubicBezTo>
                        <a:cubicBezTo>
                          <a:pt x="5486907" y="2671038"/>
                          <a:pt x="5485334" y="2704157"/>
                          <a:pt x="5417819" y="2680138"/>
                        </a:cubicBezTo>
                        <a:cubicBezTo>
                          <a:pt x="5360831" y="2657231"/>
                          <a:pt x="5075745" y="2696141"/>
                          <a:pt x="4937759" y="2680138"/>
                        </a:cubicBezTo>
                        <a:cubicBezTo>
                          <a:pt x="4795353" y="2682145"/>
                          <a:pt x="4580182" y="2684284"/>
                          <a:pt x="4274820" y="2680138"/>
                        </a:cubicBezTo>
                        <a:cubicBezTo>
                          <a:pt x="3985832" y="2671870"/>
                          <a:pt x="4007949" y="2672267"/>
                          <a:pt x="3886200" y="2680138"/>
                        </a:cubicBezTo>
                        <a:cubicBezTo>
                          <a:pt x="3786500" y="2725052"/>
                          <a:pt x="3357880" y="2611964"/>
                          <a:pt x="3131819" y="2680138"/>
                        </a:cubicBezTo>
                        <a:cubicBezTo>
                          <a:pt x="2960113" y="2725890"/>
                          <a:pt x="2550907" y="2578538"/>
                          <a:pt x="2377439" y="2680138"/>
                        </a:cubicBezTo>
                        <a:cubicBezTo>
                          <a:pt x="2232329" y="2755414"/>
                          <a:pt x="1971297" y="2697832"/>
                          <a:pt x="1805939" y="2680138"/>
                        </a:cubicBezTo>
                        <a:cubicBezTo>
                          <a:pt x="1673745" y="2657703"/>
                          <a:pt x="1356666" y="2660819"/>
                          <a:pt x="1051559" y="2680138"/>
                        </a:cubicBezTo>
                        <a:cubicBezTo>
                          <a:pt x="742850" y="2671267"/>
                          <a:pt x="413218" y="2770582"/>
                          <a:pt x="0" y="2680138"/>
                        </a:cubicBezTo>
                        <a:cubicBezTo>
                          <a:pt x="1815" y="2271324"/>
                          <a:pt x="-8044" y="2202860"/>
                          <a:pt x="0" y="1759957"/>
                        </a:cubicBezTo>
                        <a:cubicBezTo>
                          <a:pt x="-19915" y="1289824"/>
                          <a:pt x="-28953" y="1152480"/>
                          <a:pt x="0" y="920180"/>
                        </a:cubicBezTo>
                        <a:cubicBezTo>
                          <a:pt x="62118" y="753289"/>
                          <a:pt x="14437" y="317819"/>
                          <a:pt x="0" y="0"/>
                        </a:cubicBezTo>
                        <a:close/>
                      </a:path>
                      <a:path w="9144000" h="2680138" stroke="0" extrusionOk="0">
                        <a:moveTo>
                          <a:pt x="0" y="0"/>
                        </a:moveTo>
                        <a:cubicBezTo>
                          <a:pt x="106023" y="-39677"/>
                          <a:pt x="382572" y="-5686"/>
                          <a:pt x="480059" y="0"/>
                        </a:cubicBezTo>
                        <a:cubicBezTo>
                          <a:pt x="582408" y="18282"/>
                          <a:pt x="640347" y="1821"/>
                          <a:pt x="777240" y="0"/>
                        </a:cubicBezTo>
                        <a:cubicBezTo>
                          <a:pt x="881038" y="-22490"/>
                          <a:pt x="1230247" y="-438"/>
                          <a:pt x="1531620" y="0"/>
                        </a:cubicBezTo>
                        <a:cubicBezTo>
                          <a:pt x="1810117" y="-21363"/>
                          <a:pt x="1806997" y="20375"/>
                          <a:pt x="2011680" y="0"/>
                        </a:cubicBezTo>
                        <a:cubicBezTo>
                          <a:pt x="2218429" y="-24256"/>
                          <a:pt x="2292381" y="-59324"/>
                          <a:pt x="2491740" y="0"/>
                        </a:cubicBezTo>
                        <a:cubicBezTo>
                          <a:pt x="2722824" y="50379"/>
                          <a:pt x="3032375" y="64281"/>
                          <a:pt x="3246120" y="0"/>
                        </a:cubicBezTo>
                        <a:cubicBezTo>
                          <a:pt x="3415969" y="-30556"/>
                          <a:pt x="3530360" y="22064"/>
                          <a:pt x="3634740" y="0"/>
                        </a:cubicBezTo>
                        <a:cubicBezTo>
                          <a:pt x="3772023" y="-30048"/>
                          <a:pt x="4037692" y="-94702"/>
                          <a:pt x="4389119" y="0"/>
                        </a:cubicBezTo>
                        <a:cubicBezTo>
                          <a:pt x="4701819" y="105142"/>
                          <a:pt x="4898031" y="-10283"/>
                          <a:pt x="5143500" y="0"/>
                        </a:cubicBezTo>
                        <a:cubicBezTo>
                          <a:pt x="5378187" y="17335"/>
                          <a:pt x="5493955" y="28391"/>
                          <a:pt x="5714999" y="0"/>
                        </a:cubicBezTo>
                        <a:cubicBezTo>
                          <a:pt x="5922816" y="-22340"/>
                          <a:pt x="6083909" y="-14306"/>
                          <a:pt x="6469380" y="0"/>
                        </a:cubicBezTo>
                        <a:cubicBezTo>
                          <a:pt x="6839353" y="50369"/>
                          <a:pt x="6815084" y="44558"/>
                          <a:pt x="6949440" y="0"/>
                        </a:cubicBezTo>
                        <a:cubicBezTo>
                          <a:pt x="7084543" y="-50992"/>
                          <a:pt x="7287294" y="-32774"/>
                          <a:pt x="7429499" y="0"/>
                        </a:cubicBezTo>
                        <a:cubicBezTo>
                          <a:pt x="7564641" y="67859"/>
                          <a:pt x="7890659" y="-23847"/>
                          <a:pt x="8092440" y="0"/>
                        </a:cubicBezTo>
                        <a:cubicBezTo>
                          <a:pt x="8321369" y="54782"/>
                          <a:pt x="8431790" y="-5455"/>
                          <a:pt x="8572500" y="0"/>
                        </a:cubicBezTo>
                        <a:cubicBezTo>
                          <a:pt x="8733547" y="53414"/>
                          <a:pt x="8999374" y="2197"/>
                          <a:pt x="9144000" y="0"/>
                        </a:cubicBezTo>
                        <a:cubicBezTo>
                          <a:pt x="9145663" y="457364"/>
                          <a:pt x="9162926" y="601293"/>
                          <a:pt x="9144000" y="946982"/>
                        </a:cubicBezTo>
                        <a:cubicBezTo>
                          <a:pt x="9159165" y="1306080"/>
                          <a:pt x="9183900" y="1500720"/>
                          <a:pt x="9144000" y="1867162"/>
                        </a:cubicBezTo>
                        <a:cubicBezTo>
                          <a:pt x="9140186" y="2249701"/>
                          <a:pt x="9180746" y="2467372"/>
                          <a:pt x="9144000" y="2680138"/>
                        </a:cubicBezTo>
                        <a:cubicBezTo>
                          <a:pt x="9091143" y="2691144"/>
                          <a:pt x="8964048" y="2647909"/>
                          <a:pt x="8846819" y="2680138"/>
                        </a:cubicBezTo>
                        <a:cubicBezTo>
                          <a:pt x="8765659" y="2708188"/>
                          <a:pt x="8381833" y="2733588"/>
                          <a:pt x="8092440" y="2680138"/>
                        </a:cubicBezTo>
                        <a:cubicBezTo>
                          <a:pt x="7832950" y="2592560"/>
                          <a:pt x="7661485" y="2681762"/>
                          <a:pt x="7520939" y="2680138"/>
                        </a:cubicBezTo>
                        <a:cubicBezTo>
                          <a:pt x="7383554" y="2681825"/>
                          <a:pt x="7217124" y="2657304"/>
                          <a:pt x="7132319" y="2680138"/>
                        </a:cubicBezTo>
                        <a:cubicBezTo>
                          <a:pt x="7038629" y="2649413"/>
                          <a:pt x="6812589" y="2656425"/>
                          <a:pt x="6560820" y="2680138"/>
                        </a:cubicBezTo>
                        <a:cubicBezTo>
                          <a:pt x="6293254" y="2668414"/>
                          <a:pt x="6380859" y="2661038"/>
                          <a:pt x="6263639" y="2680138"/>
                        </a:cubicBezTo>
                        <a:cubicBezTo>
                          <a:pt x="6142513" y="2697461"/>
                          <a:pt x="6097517" y="2683166"/>
                          <a:pt x="5966459" y="2680138"/>
                        </a:cubicBezTo>
                        <a:cubicBezTo>
                          <a:pt x="5824598" y="2656771"/>
                          <a:pt x="5526686" y="2636185"/>
                          <a:pt x="5394959" y="2680138"/>
                        </a:cubicBezTo>
                        <a:cubicBezTo>
                          <a:pt x="5258533" y="2739112"/>
                          <a:pt x="5197683" y="2695580"/>
                          <a:pt x="5006339" y="2680138"/>
                        </a:cubicBezTo>
                        <a:cubicBezTo>
                          <a:pt x="4772894" y="2674169"/>
                          <a:pt x="4509394" y="2724707"/>
                          <a:pt x="4343400" y="2680138"/>
                        </a:cubicBezTo>
                        <a:cubicBezTo>
                          <a:pt x="4164090" y="2642066"/>
                          <a:pt x="4131301" y="2694896"/>
                          <a:pt x="3954780" y="2680138"/>
                        </a:cubicBezTo>
                        <a:cubicBezTo>
                          <a:pt x="3775457" y="2683882"/>
                          <a:pt x="3467869" y="2681495"/>
                          <a:pt x="3291839" y="2680138"/>
                        </a:cubicBezTo>
                        <a:cubicBezTo>
                          <a:pt x="3156069" y="2658749"/>
                          <a:pt x="3060041" y="2665928"/>
                          <a:pt x="2994659" y="2680138"/>
                        </a:cubicBezTo>
                        <a:cubicBezTo>
                          <a:pt x="2929340" y="2721710"/>
                          <a:pt x="2605820" y="2746307"/>
                          <a:pt x="2331720" y="2680138"/>
                        </a:cubicBezTo>
                        <a:cubicBezTo>
                          <a:pt x="2099999" y="2623893"/>
                          <a:pt x="2017306" y="2637567"/>
                          <a:pt x="1943100" y="2680138"/>
                        </a:cubicBezTo>
                        <a:cubicBezTo>
                          <a:pt x="1872772" y="2716711"/>
                          <a:pt x="1711980" y="2681148"/>
                          <a:pt x="1645919" y="2680138"/>
                        </a:cubicBezTo>
                        <a:cubicBezTo>
                          <a:pt x="1594073" y="2672661"/>
                          <a:pt x="1352061" y="2666898"/>
                          <a:pt x="1257299" y="2680138"/>
                        </a:cubicBezTo>
                        <a:cubicBezTo>
                          <a:pt x="1171429" y="2715864"/>
                          <a:pt x="805433" y="2645529"/>
                          <a:pt x="594360" y="2680138"/>
                        </a:cubicBezTo>
                        <a:cubicBezTo>
                          <a:pt x="359527" y="2694117"/>
                          <a:pt x="221719" y="2706794"/>
                          <a:pt x="0" y="2680138"/>
                        </a:cubicBezTo>
                        <a:cubicBezTo>
                          <a:pt x="-1114" y="2494599"/>
                          <a:pt x="29400" y="2030097"/>
                          <a:pt x="0" y="1867162"/>
                        </a:cubicBezTo>
                        <a:cubicBezTo>
                          <a:pt x="45053" y="1655868"/>
                          <a:pt x="-13713" y="1374250"/>
                          <a:pt x="0" y="1054187"/>
                        </a:cubicBezTo>
                        <a:cubicBezTo>
                          <a:pt x="54627" y="675440"/>
                          <a:pt x="-45714" y="373850"/>
                          <a:pt x="0" y="0"/>
                        </a:cubicBezTo>
                        <a:close/>
                      </a:path>
                      <a:path w="9144000" h="2680138" fill="none" stroke="0" extrusionOk="0">
                        <a:moveTo>
                          <a:pt x="0" y="0"/>
                        </a:moveTo>
                        <a:cubicBezTo>
                          <a:pt x="128832" y="-33932"/>
                          <a:pt x="171117" y="29870"/>
                          <a:pt x="297180" y="0"/>
                        </a:cubicBezTo>
                        <a:cubicBezTo>
                          <a:pt x="451039" y="-21938"/>
                          <a:pt x="832493" y="44949"/>
                          <a:pt x="1051559" y="0"/>
                        </a:cubicBezTo>
                        <a:cubicBezTo>
                          <a:pt x="1244609" y="-41797"/>
                          <a:pt x="1348020" y="-35434"/>
                          <a:pt x="1623060" y="0"/>
                        </a:cubicBezTo>
                        <a:cubicBezTo>
                          <a:pt x="1885939" y="45586"/>
                          <a:pt x="1849967" y="-3454"/>
                          <a:pt x="1920240" y="0"/>
                        </a:cubicBezTo>
                        <a:cubicBezTo>
                          <a:pt x="2021052" y="9672"/>
                          <a:pt x="2255253" y="1201"/>
                          <a:pt x="2491740" y="0"/>
                        </a:cubicBezTo>
                        <a:cubicBezTo>
                          <a:pt x="2716631" y="-48397"/>
                          <a:pt x="2873195" y="58631"/>
                          <a:pt x="3246120" y="0"/>
                        </a:cubicBezTo>
                        <a:cubicBezTo>
                          <a:pt x="3588044" y="-45423"/>
                          <a:pt x="3502562" y="14724"/>
                          <a:pt x="3726180" y="0"/>
                        </a:cubicBezTo>
                        <a:cubicBezTo>
                          <a:pt x="3953740" y="-9932"/>
                          <a:pt x="3987512" y="45106"/>
                          <a:pt x="4206240" y="0"/>
                        </a:cubicBezTo>
                        <a:cubicBezTo>
                          <a:pt x="4429849" y="-43558"/>
                          <a:pt x="4498546" y="-9939"/>
                          <a:pt x="4777739" y="0"/>
                        </a:cubicBezTo>
                        <a:cubicBezTo>
                          <a:pt x="5069470" y="24860"/>
                          <a:pt x="5266554" y="-18650"/>
                          <a:pt x="5440680" y="0"/>
                        </a:cubicBezTo>
                        <a:cubicBezTo>
                          <a:pt x="5640069" y="64686"/>
                          <a:pt x="5810025" y="902"/>
                          <a:pt x="6103619" y="0"/>
                        </a:cubicBezTo>
                        <a:cubicBezTo>
                          <a:pt x="6404124" y="-349"/>
                          <a:pt x="6447331" y="-29211"/>
                          <a:pt x="6766560" y="0"/>
                        </a:cubicBezTo>
                        <a:cubicBezTo>
                          <a:pt x="7036788" y="28473"/>
                          <a:pt x="7283923" y="-68847"/>
                          <a:pt x="7520939" y="0"/>
                        </a:cubicBezTo>
                        <a:cubicBezTo>
                          <a:pt x="7716733" y="44084"/>
                          <a:pt x="7950205" y="-2363"/>
                          <a:pt x="8092440" y="0"/>
                        </a:cubicBezTo>
                        <a:cubicBezTo>
                          <a:pt x="8230319" y="-72278"/>
                          <a:pt x="8865944" y="89548"/>
                          <a:pt x="9144000" y="0"/>
                        </a:cubicBezTo>
                        <a:cubicBezTo>
                          <a:pt x="9120846" y="243148"/>
                          <a:pt x="9176463" y="645810"/>
                          <a:pt x="9144000" y="893379"/>
                        </a:cubicBezTo>
                        <a:cubicBezTo>
                          <a:pt x="9125167" y="1173837"/>
                          <a:pt x="9186076" y="1505577"/>
                          <a:pt x="9144000" y="1840360"/>
                        </a:cubicBezTo>
                        <a:cubicBezTo>
                          <a:pt x="9145719" y="2167119"/>
                          <a:pt x="9094006" y="2429134"/>
                          <a:pt x="9144000" y="2680138"/>
                        </a:cubicBezTo>
                        <a:cubicBezTo>
                          <a:pt x="8805892" y="2775352"/>
                          <a:pt x="8630327" y="2760744"/>
                          <a:pt x="8389619" y="2680138"/>
                        </a:cubicBezTo>
                        <a:cubicBezTo>
                          <a:pt x="8137074" y="2604063"/>
                          <a:pt x="8109774" y="2656330"/>
                          <a:pt x="7909559" y="2680138"/>
                        </a:cubicBezTo>
                        <a:cubicBezTo>
                          <a:pt x="7702764" y="2706544"/>
                          <a:pt x="7660800" y="2667847"/>
                          <a:pt x="7429499" y="2680138"/>
                        </a:cubicBezTo>
                        <a:cubicBezTo>
                          <a:pt x="7188477" y="2715799"/>
                          <a:pt x="7168591" y="2621422"/>
                          <a:pt x="6949440" y="2680138"/>
                        </a:cubicBezTo>
                        <a:cubicBezTo>
                          <a:pt x="6753696" y="2738787"/>
                          <a:pt x="6448036" y="2710738"/>
                          <a:pt x="6286499" y="2680138"/>
                        </a:cubicBezTo>
                        <a:cubicBezTo>
                          <a:pt x="6149529" y="2630526"/>
                          <a:pt x="5898039" y="2698325"/>
                          <a:pt x="5714999" y="2680138"/>
                        </a:cubicBezTo>
                        <a:cubicBezTo>
                          <a:pt x="5485139" y="2675636"/>
                          <a:pt x="5481506" y="2697335"/>
                          <a:pt x="5417819" y="2680138"/>
                        </a:cubicBezTo>
                        <a:cubicBezTo>
                          <a:pt x="5368147" y="2643344"/>
                          <a:pt x="5084241" y="2658367"/>
                          <a:pt x="4937759" y="2680138"/>
                        </a:cubicBezTo>
                        <a:cubicBezTo>
                          <a:pt x="4789822" y="2679978"/>
                          <a:pt x="4580277" y="2669103"/>
                          <a:pt x="4274820" y="2680138"/>
                        </a:cubicBezTo>
                        <a:cubicBezTo>
                          <a:pt x="3984230" y="2675845"/>
                          <a:pt x="4005747" y="2675403"/>
                          <a:pt x="3886200" y="2680138"/>
                        </a:cubicBezTo>
                        <a:cubicBezTo>
                          <a:pt x="3785658" y="2682403"/>
                          <a:pt x="3314750" y="2649873"/>
                          <a:pt x="3131819" y="2680138"/>
                        </a:cubicBezTo>
                        <a:cubicBezTo>
                          <a:pt x="2968283" y="2756001"/>
                          <a:pt x="2528337" y="2583458"/>
                          <a:pt x="2377439" y="2680138"/>
                        </a:cubicBezTo>
                        <a:cubicBezTo>
                          <a:pt x="2226970" y="2749212"/>
                          <a:pt x="1975666" y="2727987"/>
                          <a:pt x="1805939" y="2680138"/>
                        </a:cubicBezTo>
                        <a:cubicBezTo>
                          <a:pt x="1677706" y="2673422"/>
                          <a:pt x="1356963" y="2682367"/>
                          <a:pt x="1051559" y="2680138"/>
                        </a:cubicBezTo>
                        <a:cubicBezTo>
                          <a:pt x="783353" y="2718752"/>
                          <a:pt x="366130" y="2676181"/>
                          <a:pt x="0" y="2680138"/>
                        </a:cubicBezTo>
                        <a:cubicBezTo>
                          <a:pt x="7042" y="2282293"/>
                          <a:pt x="-662" y="2207572"/>
                          <a:pt x="0" y="1759957"/>
                        </a:cubicBezTo>
                        <a:cubicBezTo>
                          <a:pt x="39452" y="1280310"/>
                          <a:pt x="-23017" y="1087150"/>
                          <a:pt x="0" y="920180"/>
                        </a:cubicBezTo>
                        <a:cubicBezTo>
                          <a:pt x="-23357" y="730449"/>
                          <a:pt x="10041" y="379432"/>
                          <a:pt x="0" y="0"/>
                        </a:cubicBezTo>
                        <a:close/>
                      </a:path>
                    </a:pathLst>
                  </a:custGeom>
                  <ask:type>
                    <ask:lineSketchFreehand/>
                  </ask:type>
                </ask:lineSketchStyleProps>
              </a:ext>
            </a:extLst>
          </a:ln>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60000"/>
              </a:lnSpc>
            </a:pPr>
            <a:r>
              <a:rPr lang="ja-JP" altLang="en-US" sz="4800" u="sng" dirty="0">
                <a:solidFill>
                  <a:srgbClr val="008000"/>
                </a:solidFill>
                <a:latin typeface="HGP創英角ﾎﾟｯﾌﾟ体" panose="040B0A00000000000000" pitchFamily="50" charset="-128"/>
                <a:ea typeface="HGP創英角ﾎﾟｯﾌﾟ体" panose="040B0A00000000000000" pitchFamily="50" charset="-128"/>
              </a:rPr>
              <a:t>気候変動で何が起きる？</a:t>
            </a:r>
            <a:endParaRPr lang="en-US" altLang="ja-JP" sz="4800" u="sng" dirty="0">
              <a:solidFill>
                <a:srgbClr val="008000"/>
              </a:solidFill>
              <a:latin typeface="HGP創英角ﾎﾟｯﾌﾟ体" panose="040B0A00000000000000" pitchFamily="50" charset="-128"/>
              <a:ea typeface="HGP創英角ﾎﾟｯﾌﾟ体" panose="040B0A00000000000000" pitchFamily="50" charset="-128"/>
            </a:endParaRPr>
          </a:p>
          <a:p>
            <a:pPr algn="ctr">
              <a:lnSpc>
                <a:spcPct val="150000"/>
              </a:lnSpc>
            </a:pPr>
            <a:r>
              <a:rPr lang="ja-JP" altLang="en-US" sz="4800" u="sng" dirty="0">
                <a:solidFill>
                  <a:srgbClr val="008000"/>
                </a:solidFill>
                <a:latin typeface="HGP創英角ﾎﾟｯﾌﾟ体" panose="040B0A00000000000000" pitchFamily="50" charset="-128"/>
                <a:ea typeface="HGP創英角ﾎﾟｯﾌﾟ体" panose="040B0A00000000000000" pitchFamily="50" charset="-128"/>
              </a:rPr>
              <a:t>私たちができることを考えよう！</a:t>
            </a:r>
            <a:endParaRPr lang="en-US" altLang="ja-JP" sz="4800" dirty="0">
              <a:solidFill>
                <a:srgbClr val="008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171039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コンテンツ プレースホルダー 3">
            <a:extLst>
              <a:ext uri="{FF2B5EF4-FFF2-40B4-BE49-F238E27FC236}">
                <a16:creationId xmlns:a16="http://schemas.microsoft.com/office/drawing/2014/main" id="{61D47E77-3259-44C5-B800-C81D5997F590}"/>
              </a:ext>
            </a:extLst>
          </p:cNvPr>
          <p:cNvSpPr txBox="1">
            <a:spLocks/>
          </p:cNvSpPr>
          <p:nvPr/>
        </p:nvSpPr>
        <p:spPr>
          <a:xfrm>
            <a:off x="262642" y="1799649"/>
            <a:ext cx="8475594" cy="2692988"/>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ts val="3200"/>
              </a:lnSpc>
              <a:buClr>
                <a:srgbClr val="00B050"/>
              </a:buClr>
              <a:buNone/>
            </a:pPr>
            <a:r>
              <a:rPr lang="ja-JP" altLang="en-US" sz="3600" spc="-75" dirty="0">
                <a:latin typeface="HG創英角ﾎﾟｯﾌﾟ体" panose="040B0A09000000000000" pitchFamily="49" charset="-128"/>
                <a:ea typeface="HG創英角ﾎﾟｯﾌﾟ体" panose="040B0A09000000000000" pitchFamily="49" charset="-128"/>
              </a:rPr>
              <a:t>　　</a:t>
            </a:r>
            <a:endParaRPr lang="en-US" altLang="ja-JP" sz="3600" spc="-75" dirty="0">
              <a:latin typeface="HG創英角ﾎﾟｯﾌﾟ体" panose="040B0A09000000000000" pitchFamily="49" charset="-128"/>
              <a:ea typeface="HG創英角ﾎﾟｯﾌﾟ体" panose="040B0A09000000000000" pitchFamily="49" charset="-128"/>
            </a:endParaRPr>
          </a:p>
          <a:p>
            <a:pPr marL="0" indent="0">
              <a:lnSpc>
                <a:spcPts val="4350"/>
              </a:lnSpc>
              <a:buClr>
                <a:srgbClr val="00B050"/>
              </a:buClr>
              <a:buNone/>
            </a:pPr>
            <a:r>
              <a:rPr lang="ja-JP" altLang="en-US" sz="3600" spc="-75" dirty="0">
                <a:solidFill>
                  <a:srgbClr val="FF0000"/>
                </a:solidFill>
                <a:latin typeface="HG創英角ﾎﾟｯﾌﾟ体" panose="040B0A09000000000000" pitchFamily="49" charset="-128"/>
                <a:ea typeface="HG創英角ﾎﾟｯﾌﾟ体" panose="040B0A09000000000000" pitchFamily="49" charset="-128"/>
              </a:rPr>
              <a:t>　　　</a:t>
            </a:r>
            <a:r>
              <a:rPr lang="ja-JP" altLang="en-US" sz="4950" spc="-75" dirty="0">
                <a:solidFill>
                  <a:srgbClr val="FF0000"/>
                </a:solidFill>
                <a:latin typeface="HG創英角ﾎﾟｯﾌﾟ体" panose="040B0A09000000000000" pitchFamily="49" charset="-128"/>
                <a:ea typeface="HG創英角ﾎﾟｯﾌﾟ体" panose="040B0A09000000000000" pitchFamily="49" charset="-128"/>
              </a:rPr>
              <a:t>二酸化炭素（</a:t>
            </a:r>
            <a:r>
              <a:rPr lang="en-US" altLang="ja-JP" sz="4950" spc="-75" dirty="0">
                <a:solidFill>
                  <a:srgbClr val="FF0000"/>
                </a:solidFill>
                <a:latin typeface="HG創英角ﾎﾟｯﾌﾟ体" panose="040B0A09000000000000" pitchFamily="49" charset="-128"/>
                <a:ea typeface="HG創英角ﾎﾟｯﾌﾟ体" panose="040B0A09000000000000" pitchFamily="49" charset="-128"/>
              </a:rPr>
              <a:t>CO</a:t>
            </a:r>
            <a:r>
              <a:rPr lang="en-US" altLang="ja-JP" sz="4950" spc="-75" baseline="-25000" dirty="0">
                <a:solidFill>
                  <a:srgbClr val="FF0000"/>
                </a:solidFill>
                <a:latin typeface="HG創英角ﾎﾟｯﾌﾟ体" panose="040B0A09000000000000" pitchFamily="49" charset="-128"/>
                <a:ea typeface="HG創英角ﾎﾟｯﾌﾟ体" panose="040B0A09000000000000" pitchFamily="49" charset="-128"/>
              </a:rPr>
              <a:t>2</a:t>
            </a:r>
            <a:r>
              <a:rPr lang="ja-JP" altLang="en-US" sz="4950" spc="-75" dirty="0">
                <a:solidFill>
                  <a:srgbClr val="FF0000"/>
                </a:solidFill>
                <a:latin typeface="HG創英角ﾎﾟｯﾌﾟ体" panose="040B0A09000000000000" pitchFamily="49" charset="-128"/>
                <a:ea typeface="HG創英角ﾎﾟｯﾌﾟ体" panose="040B0A09000000000000" pitchFamily="49" charset="-128"/>
              </a:rPr>
              <a:t>）</a:t>
            </a:r>
            <a:r>
              <a:rPr lang="ja-JP" altLang="en-US" sz="4950" spc="-75" dirty="0">
                <a:latin typeface="HG創英角ﾎﾟｯﾌﾟ体" panose="040B0A09000000000000" pitchFamily="49" charset="-128"/>
                <a:ea typeface="HG創英角ﾎﾟｯﾌﾟ体" panose="040B0A09000000000000" pitchFamily="49" charset="-128"/>
              </a:rPr>
              <a:t>で</a:t>
            </a:r>
            <a:endParaRPr lang="en-US" altLang="ja-JP" sz="4950" spc="-75" dirty="0">
              <a:latin typeface="HG創英角ﾎﾟｯﾌﾟ体" panose="040B0A09000000000000" pitchFamily="49" charset="-128"/>
              <a:ea typeface="HG創英角ﾎﾟｯﾌﾟ体" panose="040B0A09000000000000" pitchFamily="49" charset="-128"/>
            </a:endParaRPr>
          </a:p>
          <a:p>
            <a:pPr marL="0" indent="0" algn="ctr">
              <a:buClr>
                <a:srgbClr val="00B050"/>
              </a:buClr>
              <a:buNone/>
            </a:pPr>
            <a:r>
              <a:rPr lang="ja-JP" altLang="en-US" sz="4950" spc="-75" dirty="0">
                <a:latin typeface="HG創英角ﾎﾟｯﾌﾟ体" panose="040B0A09000000000000" pitchFamily="49" charset="-128"/>
                <a:ea typeface="HG創英角ﾎﾟｯﾌﾟ体" panose="040B0A09000000000000" pitchFamily="49" charset="-128"/>
              </a:rPr>
              <a:t>　何がおこっている？</a:t>
            </a:r>
            <a:endParaRPr lang="en-US" altLang="ja-JP" sz="4950" spc="-75" dirty="0">
              <a:latin typeface="HG創英角ﾎﾟｯﾌﾟ体" panose="040B0A09000000000000" pitchFamily="49" charset="-128"/>
              <a:ea typeface="HG創英角ﾎﾟｯﾌﾟ体" panose="040B0A09000000000000" pitchFamily="49" charset="-128"/>
            </a:endParaRPr>
          </a:p>
        </p:txBody>
      </p:sp>
      <p:pic>
        <p:nvPicPr>
          <p:cNvPr id="10242" name="Picture 2" descr="二酸化炭素（CO2）のシルエット | 無料のAi・PNG白黒シルエットイラスト">
            <a:extLst>
              <a:ext uri="{FF2B5EF4-FFF2-40B4-BE49-F238E27FC236}">
                <a16:creationId xmlns:a16="http://schemas.microsoft.com/office/drawing/2014/main" id="{A87F113B-3BEC-4529-B23A-D7D6A91B673A}"/>
              </a:ext>
            </a:extLst>
          </p:cNvPr>
          <p:cNvPicPr>
            <a:picLocks noChangeAspect="1" noChangeArrowheads="1"/>
          </p:cNvPicPr>
          <p:nvPr/>
        </p:nvPicPr>
        <p:blipFill>
          <a:blip r:embed="rId3"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94914" y="132260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煙突｜シルエット イラストの無料ダウンロードサイト「シルエットAC」">
            <a:extLst>
              <a:ext uri="{FF2B5EF4-FFF2-40B4-BE49-F238E27FC236}">
                <a16:creationId xmlns:a16="http://schemas.microsoft.com/office/drawing/2014/main" id="{EA6CDE56-2898-40FB-B068-A3072D65CF14}"/>
              </a:ext>
            </a:extLst>
          </p:cNvPr>
          <p:cNvPicPr>
            <a:picLocks noChangeAspect="1" noChangeArrowheads="1"/>
          </p:cNvPicPr>
          <p:nvPr/>
        </p:nvPicPr>
        <p:blipFill>
          <a:blip r:embed="rId4" cstate="email">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6894" y="2835287"/>
            <a:ext cx="1657350" cy="165735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C434B85C-A50C-4981-82CA-ECCAF49DBBAB}"/>
              </a:ext>
            </a:extLst>
          </p:cNvPr>
          <p:cNvSpPr>
            <a:spLocks noGrp="1"/>
          </p:cNvSpPr>
          <p:nvPr>
            <p:ph type="sldNum" sz="quarter" idx="12"/>
          </p:nvPr>
        </p:nvSpPr>
        <p:spPr/>
        <p:txBody>
          <a:bodyPr/>
          <a:lstStyle/>
          <a:p>
            <a:fld id="{2559E306-2ECC-45F4-9E94-B54F3BFAC461}" type="slidenum">
              <a:rPr lang="ja-JP" altLang="en-US" smtClean="0"/>
              <a:pPr/>
              <a:t>10</a:t>
            </a:fld>
            <a:endParaRPr lang="ja-JP" altLang="en-US" dirty="0"/>
          </a:p>
        </p:txBody>
      </p:sp>
      <p:pic>
        <p:nvPicPr>
          <p:cNvPr id="6" name="図 5" descr="シャツ が含まれている画像&#10;&#10;自動的に生成された説明">
            <a:extLst>
              <a:ext uri="{FF2B5EF4-FFF2-40B4-BE49-F238E27FC236}">
                <a16:creationId xmlns:a16="http://schemas.microsoft.com/office/drawing/2014/main" id="{31E95F8C-4C7C-4762-A781-07D5DA2E5A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10533">
            <a:off x="6589500" y="3168624"/>
            <a:ext cx="3051599" cy="3621359"/>
          </a:xfrm>
          <a:prstGeom prst="rect">
            <a:avLst/>
          </a:prstGeom>
        </p:spPr>
      </p:pic>
    </p:spTree>
    <p:extLst>
      <p:ext uri="{BB962C8B-B14F-4D97-AF65-F5344CB8AC3E}">
        <p14:creationId xmlns:p14="http://schemas.microsoft.com/office/powerpoint/2010/main" val="1671552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24B8DB9-8E55-4E1A-8825-17FE3CA251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9476" y="1558930"/>
            <a:ext cx="4312920" cy="4381500"/>
          </a:xfrm>
          <a:prstGeom prst="rect">
            <a:avLst/>
          </a:prstGeom>
        </p:spPr>
      </p:pic>
      <p:sp>
        <p:nvSpPr>
          <p:cNvPr id="2" name="スライド番号プレースホルダー 1">
            <a:extLst>
              <a:ext uri="{FF2B5EF4-FFF2-40B4-BE49-F238E27FC236}">
                <a16:creationId xmlns:a16="http://schemas.microsoft.com/office/drawing/2014/main" id="{783144D6-489F-4E5F-B162-F7A005A46DAA}"/>
              </a:ext>
            </a:extLst>
          </p:cNvPr>
          <p:cNvSpPr>
            <a:spLocks noGrp="1"/>
          </p:cNvSpPr>
          <p:nvPr>
            <p:ph type="sldNum" sz="quarter" idx="12"/>
          </p:nvPr>
        </p:nvSpPr>
        <p:spPr/>
        <p:txBody>
          <a:bodyPr/>
          <a:lstStyle/>
          <a:p>
            <a:fld id="{2559E306-2ECC-45F4-9E94-B54F3BFAC461}" type="slidenum">
              <a:rPr lang="ja-JP" altLang="en-US" smtClean="0"/>
              <a:pPr/>
              <a:t>11</a:t>
            </a:fld>
            <a:endParaRPr lang="ja-JP" altLang="en-US" dirty="0"/>
          </a:p>
        </p:txBody>
      </p:sp>
      <p:sp>
        <p:nvSpPr>
          <p:cNvPr id="3" name="サブタイトル 2">
            <a:extLst>
              <a:ext uri="{FF2B5EF4-FFF2-40B4-BE49-F238E27FC236}">
                <a16:creationId xmlns:a16="http://schemas.microsoft.com/office/drawing/2014/main" id="{E8EB9611-517C-40CB-8034-C6E6FDF55A87}"/>
              </a:ext>
            </a:extLst>
          </p:cNvPr>
          <p:cNvSpPr txBox="1">
            <a:spLocks/>
          </p:cNvSpPr>
          <p:nvPr/>
        </p:nvSpPr>
        <p:spPr>
          <a:xfrm>
            <a:off x="31188" y="39647"/>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CO</a:t>
            </a:r>
            <a:r>
              <a:rPr lang="en-US" altLang="ja-JP" sz="2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2</a:t>
            </a: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の温室効果</a:t>
            </a:r>
            <a:endParaRPr lang="en-US" altLang="ja-JP"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7" name="AutoShape 4" descr="温暖化の仕組み">
            <a:extLst>
              <a:ext uri="{FF2B5EF4-FFF2-40B4-BE49-F238E27FC236}">
                <a16:creationId xmlns:a16="http://schemas.microsoft.com/office/drawing/2014/main" id="{F8C4900D-6287-403F-9DB9-A055A8F910C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テキスト ボックス 3">
            <a:extLst>
              <a:ext uri="{FF2B5EF4-FFF2-40B4-BE49-F238E27FC236}">
                <a16:creationId xmlns:a16="http://schemas.microsoft.com/office/drawing/2014/main" id="{466DCEC1-7C6F-43EF-B6AB-A75F580BD869}"/>
              </a:ext>
            </a:extLst>
          </p:cNvPr>
          <p:cNvSpPr txBox="1"/>
          <p:nvPr/>
        </p:nvSpPr>
        <p:spPr>
          <a:xfrm>
            <a:off x="791852" y="945237"/>
            <a:ext cx="3906659"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約</a:t>
            </a:r>
            <a:r>
              <a:rPr lang="en-US" altLang="ja-JP" sz="3200" b="1" dirty="0">
                <a:latin typeface="メイリオ" panose="020B0604030504040204" pitchFamily="50" charset="-128"/>
                <a:ea typeface="メイリオ" panose="020B0604030504040204" pitchFamily="50" charset="-128"/>
              </a:rPr>
              <a:t>200</a:t>
            </a:r>
            <a:r>
              <a:rPr lang="ja-JP" altLang="en-US" sz="3200" b="1" dirty="0">
                <a:latin typeface="メイリオ" panose="020B0604030504040204" pitchFamily="50" charset="-128"/>
                <a:ea typeface="メイリオ" panose="020B0604030504040204" pitchFamily="50" charset="-128"/>
              </a:rPr>
              <a:t>年前の地球</a:t>
            </a:r>
          </a:p>
        </p:txBody>
      </p:sp>
      <p:sp>
        <p:nvSpPr>
          <p:cNvPr id="12" name="テキスト ボックス 11">
            <a:extLst>
              <a:ext uri="{FF2B5EF4-FFF2-40B4-BE49-F238E27FC236}">
                <a16:creationId xmlns:a16="http://schemas.microsoft.com/office/drawing/2014/main" id="{1CFA73E4-95A1-4C2D-A899-0D56DD22C1A0}"/>
              </a:ext>
            </a:extLst>
          </p:cNvPr>
          <p:cNvSpPr txBox="1"/>
          <p:nvPr/>
        </p:nvSpPr>
        <p:spPr>
          <a:xfrm>
            <a:off x="5803015" y="945237"/>
            <a:ext cx="2225842"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現在の地球</a:t>
            </a:r>
          </a:p>
        </p:txBody>
      </p:sp>
      <p:sp>
        <p:nvSpPr>
          <p:cNvPr id="19" name="テキスト ボックス 18">
            <a:extLst>
              <a:ext uri="{FF2B5EF4-FFF2-40B4-BE49-F238E27FC236}">
                <a16:creationId xmlns:a16="http://schemas.microsoft.com/office/drawing/2014/main" id="{2628104A-A161-4C3D-9D5B-D3FF2C25FAEC}"/>
              </a:ext>
            </a:extLst>
          </p:cNvPr>
          <p:cNvSpPr txBox="1"/>
          <p:nvPr/>
        </p:nvSpPr>
        <p:spPr>
          <a:xfrm>
            <a:off x="98188" y="6184656"/>
            <a:ext cx="8947624" cy="369332"/>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CO</a:t>
            </a:r>
            <a:r>
              <a:rPr kumimoji="1" lang="en-US" altLang="ja-JP" sz="1600" baseline="-250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濃度が上がると、</a:t>
            </a:r>
            <a:r>
              <a:rPr kumimoji="1" lang="ja-JP" altLang="en-US" b="1" dirty="0">
                <a:solidFill>
                  <a:srgbClr val="FF0000"/>
                </a:solidFill>
                <a:latin typeface="メイリオ" panose="020B0604030504040204" pitchFamily="50" charset="-128"/>
                <a:ea typeface="メイリオ" panose="020B0604030504040204" pitchFamily="50" charset="-128"/>
              </a:rPr>
              <a:t>熱をもっと吸収して、地球が熱をため込んでしまいます。</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3AC69546-D63D-4464-AC2F-8D9C9A81C5BE}"/>
              </a:ext>
            </a:extLst>
          </p:cNvPr>
          <p:cNvSpPr txBox="1"/>
          <p:nvPr/>
        </p:nvSpPr>
        <p:spPr>
          <a:xfrm>
            <a:off x="6023473" y="5904469"/>
            <a:ext cx="3318885"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出典：延岡市</a:t>
            </a:r>
            <a:r>
              <a:rPr kumimoji="1" lang="en-US" altLang="ja-JP" sz="1100" dirty="0">
                <a:latin typeface="メイリオ" panose="020B0604030504040204" pitchFamily="50" charset="-128"/>
                <a:ea typeface="メイリオ" panose="020B0604030504040204" pitchFamily="50" charset="-128"/>
              </a:rPr>
              <a:t>HP</a:t>
            </a:r>
            <a:r>
              <a:rPr kumimoji="1" lang="ja-JP" altLang="en-US" sz="1100" dirty="0">
                <a:latin typeface="メイリオ" panose="020B0604030504040204" pitchFamily="50" charset="-128"/>
                <a:ea typeface="メイリオ" panose="020B0604030504040204" pitchFamily="50" charset="-128"/>
              </a:rPr>
              <a:t>（地球温暖化について学ぼう）</a:t>
            </a:r>
          </a:p>
        </p:txBody>
      </p:sp>
      <p:sp>
        <p:nvSpPr>
          <p:cNvPr id="17" name="円 14">
            <a:extLst>
              <a:ext uri="{FF2B5EF4-FFF2-40B4-BE49-F238E27FC236}">
                <a16:creationId xmlns:a16="http://schemas.microsoft.com/office/drawing/2014/main" id="{0121FCF7-A241-4B57-BCA8-81E9CF7F8D47}"/>
              </a:ext>
            </a:extLst>
          </p:cNvPr>
          <p:cNvSpPr/>
          <p:nvPr/>
        </p:nvSpPr>
        <p:spPr>
          <a:xfrm rot="16200000">
            <a:off x="4872049" y="3517609"/>
            <a:ext cx="3294000" cy="3294000"/>
          </a:xfrm>
          <a:prstGeom prst="pie">
            <a:avLst>
              <a:gd name="adj1" fmla="val 0"/>
              <a:gd name="adj2" fmla="val 5400001"/>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18" name="円 9">
            <a:extLst>
              <a:ext uri="{FF2B5EF4-FFF2-40B4-BE49-F238E27FC236}">
                <a16:creationId xmlns:a16="http://schemas.microsoft.com/office/drawing/2014/main" id="{B8A3B8D2-EEB2-45EE-860C-DD7178740BE8}"/>
              </a:ext>
            </a:extLst>
          </p:cNvPr>
          <p:cNvSpPr/>
          <p:nvPr/>
        </p:nvSpPr>
        <p:spPr>
          <a:xfrm rot="16200000">
            <a:off x="2716160" y="3540455"/>
            <a:ext cx="4311780" cy="4447458"/>
          </a:xfrm>
          <a:prstGeom prst="pie">
            <a:avLst>
              <a:gd name="adj1" fmla="val 21560445"/>
              <a:gd name="adj2" fmla="val 5520810"/>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pic>
        <p:nvPicPr>
          <p:cNvPr id="5" name="図 4">
            <a:extLst>
              <a:ext uri="{FF2B5EF4-FFF2-40B4-BE49-F238E27FC236}">
                <a16:creationId xmlns:a16="http://schemas.microsoft.com/office/drawing/2014/main" id="{2E827D31-7E0F-4EB5-A91C-F7F522BA7B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804" y="1566617"/>
            <a:ext cx="4312920" cy="4381500"/>
          </a:xfrm>
          <a:prstGeom prst="rect">
            <a:avLst/>
          </a:prstGeom>
        </p:spPr>
      </p:pic>
    </p:spTree>
    <p:extLst>
      <p:ext uri="{BB962C8B-B14F-4D97-AF65-F5344CB8AC3E}">
        <p14:creationId xmlns:p14="http://schemas.microsoft.com/office/powerpoint/2010/main" val="1969654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D2B6C20-357F-45ED-8917-84C31778EF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4206" y="780193"/>
            <a:ext cx="8152901" cy="5297613"/>
          </a:xfrm>
          <a:prstGeom prst="rect">
            <a:avLst/>
          </a:prstGeom>
        </p:spPr>
      </p:pic>
      <p:sp>
        <p:nvSpPr>
          <p:cNvPr id="15" name="テキスト ボックス 14">
            <a:extLst>
              <a:ext uri="{FF2B5EF4-FFF2-40B4-BE49-F238E27FC236}">
                <a16:creationId xmlns:a16="http://schemas.microsoft.com/office/drawing/2014/main" id="{6B0AEC5E-59E5-48CA-868A-78E48CBCF144}"/>
              </a:ext>
            </a:extLst>
          </p:cNvPr>
          <p:cNvSpPr txBox="1"/>
          <p:nvPr/>
        </p:nvSpPr>
        <p:spPr>
          <a:xfrm>
            <a:off x="811191" y="5962845"/>
            <a:ext cx="7583994" cy="461665"/>
          </a:xfrm>
          <a:prstGeom prst="rect">
            <a:avLst/>
          </a:prstGeom>
          <a:noFill/>
        </p:spPr>
        <p:txBody>
          <a:bodyPr wrap="square" rtlCol="0">
            <a:spAutoFit/>
          </a:bodyPr>
          <a:lstStyle/>
          <a:p>
            <a:pPr algn="ctr"/>
            <a:r>
              <a:rPr lang="en-US" altLang="ja-JP" sz="2400" dirty="0">
                <a:solidFill>
                  <a:srgbClr val="FF0000"/>
                </a:solidFill>
                <a:latin typeface="HGS創英角ﾎﾟｯﾌﾟ体" panose="040B0A00000000000000" pitchFamily="50" charset="-128"/>
                <a:ea typeface="HGS創英角ﾎﾟｯﾌﾟ体" panose="040B0A00000000000000" pitchFamily="50" charset="-128"/>
              </a:rPr>
              <a:t>100</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年間で約</a:t>
            </a:r>
            <a:r>
              <a:rPr lang="en-US" altLang="ja-JP" sz="2400" dirty="0">
                <a:solidFill>
                  <a:srgbClr val="FF0000"/>
                </a:solidFill>
                <a:latin typeface="HGS創英角ﾎﾟｯﾌﾟ体" panose="040B0A00000000000000" pitchFamily="50" charset="-128"/>
                <a:ea typeface="HGS創英角ﾎﾟｯﾌﾟ体" panose="040B0A00000000000000" pitchFamily="50" charset="-128"/>
              </a:rPr>
              <a:t>0.7</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2400" dirty="0">
                <a:latin typeface="HGS創英角ﾎﾟｯﾌﾟ体" panose="040B0A00000000000000" pitchFamily="50" charset="-128"/>
                <a:ea typeface="HGS創英角ﾎﾟｯﾌﾟ体" panose="040B0A00000000000000" pitchFamily="50" charset="-128"/>
              </a:rPr>
              <a:t>上昇！</a:t>
            </a:r>
          </a:p>
        </p:txBody>
      </p:sp>
      <p:sp>
        <p:nvSpPr>
          <p:cNvPr id="24" name="サブタイトル 2">
            <a:extLst>
              <a:ext uri="{FF2B5EF4-FFF2-40B4-BE49-F238E27FC236}">
                <a16:creationId xmlns:a16="http://schemas.microsoft.com/office/drawing/2014/main" id="{9073CF9A-88A5-420E-90AB-E4C14F60F885}"/>
              </a:ext>
            </a:extLst>
          </p:cNvPr>
          <p:cNvSpPr txBox="1">
            <a:spLocks/>
          </p:cNvSpPr>
          <p:nvPr/>
        </p:nvSpPr>
        <p:spPr>
          <a:xfrm>
            <a:off x="31188" y="39647"/>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世界の年平均気温偏差</a:t>
            </a:r>
            <a:endParaRPr lang="en-US" altLang="ja-JP"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27" name="テキスト ボックス 26">
            <a:extLst>
              <a:ext uri="{FF2B5EF4-FFF2-40B4-BE49-F238E27FC236}">
                <a16:creationId xmlns:a16="http://schemas.microsoft.com/office/drawing/2014/main" id="{DC765FBF-9728-443E-8AC3-2CB23F4A7980}"/>
              </a:ext>
            </a:extLst>
          </p:cNvPr>
          <p:cNvSpPr txBox="1"/>
          <p:nvPr/>
        </p:nvSpPr>
        <p:spPr>
          <a:xfrm>
            <a:off x="7342516" y="6556742"/>
            <a:ext cx="1117583"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出典：気象庁</a:t>
            </a:r>
          </a:p>
        </p:txBody>
      </p:sp>
      <p:sp>
        <p:nvSpPr>
          <p:cNvPr id="7" name="スライド番号プレースホルダー 1">
            <a:extLst>
              <a:ext uri="{FF2B5EF4-FFF2-40B4-BE49-F238E27FC236}">
                <a16:creationId xmlns:a16="http://schemas.microsoft.com/office/drawing/2014/main" id="{DB1406F2-688B-46C1-BCEF-7CDD59196F0B}"/>
              </a:ext>
            </a:extLst>
          </p:cNvPr>
          <p:cNvSpPr>
            <a:spLocks noGrp="1"/>
          </p:cNvSpPr>
          <p:nvPr>
            <p:ph type="sldNum" sz="quarter" idx="12"/>
          </p:nvPr>
        </p:nvSpPr>
        <p:spPr>
          <a:xfrm>
            <a:off x="7086600" y="6492874"/>
            <a:ext cx="2057400" cy="365125"/>
          </a:xfrm>
        </p:spPr>
        <p:txBody>
          <a:bodyPr/>
          <a:lstStyle/>
          <a:p>
            <a:fld id="{2559E306-2ECC-45F4-9E94-B54F3BFAC461}" type="slidenum">
              <a:rPr lang="ja-JP" altLang="en-US" smtClean="0"/>
              <a:pPr/>
              <a:t>12</a:t>
            </a:fld>
            <a:endParaRPr lang="ja-JP" altLang="en-US" dirty="0"/>
          </a:p>
        </p:txBody>
      </p:sp>
    </p:spTree>
    <p:extLst>
      <p:ext uri="{BB962C8B-B14F-4D97-AF65-F5344CB8AC3E}">
        <p14:creationId xmlns:p14="http://schemas.microsoft.com/office/powerpoint/2010/main" val="183655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07FCB1DC-5865-41C9-8A05-E9C12EF15258}"/>
              </a:ext>
            </a:extLst>
          </p:cNvPr>
          <p:cNvGraphicFramePr>
            <a:graphicFrameLocks/>
          </p:cNvGraphicFramePr>
          <p:nvPr>
            <p:extLst>
              <p:ext uri="{D42A27DB-BD31-4B8C-83A1-F6EECF244321}">
                <p14:modId xmlns:p14="http://schemas.microsoft.com/office/powerpoint/2010/main" val="3913907597"/>
              </p:ext>
            </p:extLst>
          </p:nvPr>
        </p:nvGraphicFramePr>
        <p:xfrm>
          <a:off x="268902" y="1342603"/>
          <a:ext cx="8536170" cy="2765700"/>
        </p:xfrm>
        <a:graphic>
          <a:graphicData uri="http://schemas.openxmlformats.org/drawingml/2006/chart">
            <c:chart xmlns:c="http://schemas.openxmlformats.org/drawingml/2006/chart" xmlns:r="http://schemas.openxmlformats.org/officeDocument/2006/relationships" r:id="rId3"/>
          </a:graphicData>
        </a:graphic>
      </p:graphicFrame>
      <p:sp>
        <p:nvSpPr>
          <p:cNvPr id="11" name="矢印: 右 10">
            <a:extLst>
              <a:ext uri="{FF2B5EF4-FFF2-40B4-BE49-F238E27FC236}">
                <a16:creationId xmlns:a16="http://schemas.microsoft.com/office/drawing/2014/main" id="{35DD763F-3665-43C9-AFA9-0D4C420A26D6}"/>
              </a:ext>
            </a:extLst>
          </p:cNvPr>
          <p:cNvSpPr/>
          <p:nvPr/>
        </p:nvSpPr>
        <p:spPr>
          <a:xfrm rot="16200000">
            <a:off x="8165616" y="2420537"/>
            <a:ext cx="1060193" cy="6432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D61119CC-AD8D-4BA3-8B31-D594503BA6F5}"/>
              </a:ext>
            </a:extLst>
          </p:cNvPr>
          <p:cNvCxnSpPr>
            <a:cxnSpLocks/>
          </p:cNvCxnSpPr>
          <p:nvPr/>
        </p:nvCxnSpPr>
        <p:spPr>
          <a:xfrm>
            <a:off x="2904935" y="3298886"/>
            <a:ext cx="5652000" cy="0"/>
          </a:xfrm>
          <a:prstGeom prst="line">
            <a:avLst/>
          </a:prstGeom>
          <a:ln w="381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サブタイトル 2">
            <a:extLst>
              <a:ext uri="{FF2B5EF4-FFF2-40B4-BE49-F238E27FC236}">
                <a16:creationId xmlns:a16="http://schemas.microsoft.com/office/drawing/2014/main" id="{8C1CFD27-432E-4032-94A0-CAFE802BC44A}"/>
              </a:ext>
            </a:extLst>
          </p:cNvPr>
          <p:cNvSpPr txBox="1">
            <a:spLocks/>
          </p:cNvSpPr>
          <p:nvPr/>
        </p:nvSpPr>
        <p:spPr>
          <a:xfrm>
            <a:off x="143230" y="133834"/>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宇都宮気象台では</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7" name="吹き出し: 円形 16">
            <a:extLst>
              <a:ext uri="{FF2B5EF4-FFF2-40B4-BE49-F238E27FC236}">
                <a16:creationId xmlns:a16="http://schemas.microsoft.com/office/drawing/2014/main" id="{064A0270-18D1-4669-892D-35335125CDED}"/>
              </a:ext>
            </a:extLst>
          </p:cNvPr>
          <p:cNvSpPr/>
          <p:nvPr/>
        </p:nvSpPr>
        <p:spPr>
          <a:xfrm>
            <a:off x="4395668" y="5665147"/>
            <a:ext cx="1590736" cy="758460"/>
          </a:xfrm>
          <a:prstGeom prst="wedgeEllipseCallout">
            <a:avLst>
              <a:gd name="adj1" fmla="val 72754"/>
              <a:gd name="adj2" fmla="val 54843"/>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srgbClr val="FF0000"/>
                </a:solidFill>
              </a:rPr>
              <a:t>ここと同じ</a:t>
            </a:r>
            <a:endParaRPr kumimoji="1" lang="en-US" altLang="ja-JP" sz="1600" b="1" dirty="0">
              <a:solidFill>
                <a:srgbClr val="FF0000"/>
              </a:solidFill>
            </a:endParaRPr>
          </a:p>
          <a:p>
            <a:pPr algn="ctr"/>
            <a:r>
              <a:rPr kumimoji="1" lang="ja-JP" altLang="en-US" sz="1600" b="1" dirty="0">
                <a:solidFill>
                  <a:srgbClr val="FF0000"/>
                </a:solidFill>
              </a:rPr>
              <a:t>気温に！</a:t>
            </a:r>
          </a:p>
        </p:txBody>
      </p:sp>
      <p:pic>
        <p:nvPicPr>
          <p:cNvPr id="18" name="Picture 2">
            <a:extLst>
              <a:ext uri="{FF2B5EF4-FFF2-40B4-BE49-F238E27FC236}">
                <a16:creationId xmlns:a16="http://schemas.microsoft.com/office/drawing/2014/main" id="{9DCC4656-2D47-463D-92F1-F9B9F3549F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08479" y="4539292"/>
            <a:ext cx="2238393" cy="2251710"/>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7B0BB20F-DFA0-42F6-8316-D3E20D6A0BD7}"/>
              </a:ext>
            </a:extLst>
          </p:cNvPr>
          <p:cNvSpPr/>
          <p:nvPr/>
        </p:nvSpPr>
        <p:spPr>
          <a:xfrm>
            <a:off x="811892" y="5737933"/>
            <a:ext cx="3527322" cy="923330"/>
          </a:xfrm>
          <a:prstGeom prst="rect">
            <a:avLst/>
          </a:prstGeom>
          <a:solidFill>
            <a:schemeClr val="accent2">
              <a:lumMod val="20000"/>
              <a:lumOff val="80000"/>
            </a:schemeClr>
          </a:solidFill>
          <a:ln>
            <a:noFill/>
          </a:ln>
        </p:spPr>
        <p:txBody>
          <a:bodyPr wrap="square">
            <a:spAutoFit/>
          </a:bodyPr>
          <a:lstStyle/>
          <a:p>
            <a:pPr algn="ctr"/>
            <a:r>
              <a:rPr lang="en-US" altLang="ja-JP" b="1" dirty="0">
                <a:solidFill>
                  <a:srgbClr val="FF0000"/>
                </a:solidFill>
                <a:latin typeface="メイリオ" panose="020B0604030504040204" pitchFamily="50" charset="-128"/>
                <a:ea typeface="メイリオ" panose="020B0604030504040204" pitchFamily="50" charset="-128"/>
              </a:rPr>
              <a:t>100</a:t>
            </a:r>
            <a:r>
              <a:rPr lang="ja-JP" altLang="en-US" b="1" dirty="0">
                <a:solidFill>
                  <a:srgbClr val="FF0000"/>
                </a:solidFill>
                <a:latin typeface="メイリオ" panose="020B0604030504040204" pitchFamily="50" charset="-128"/>
                <a:ea typeface="メイリオ" panose="020B0604030504040204" pitchFamily="50" charset="-128"/>
              </a:rPr>
              <a:t>年後は栃木県（宇都宮）が宮崎県の気候になる</a:t>
            </a:r>
            <a:endParaRPr lang="en-US" altLang="ja-JP" b="1" dirty="0">
              <a:solidFill>
                <a:srgbClr val="FF0000"/>
              </a:solidFill>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と予測されています。</a:t>
            </a:r>
            <a:endParaRPr lang="en-US" altLang="ja-JP" b="1" dirty="0">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8CA0F801-84A2-4990-8D8D-8CBFC97FAE49}"/>
              </a:ext>
            </a:extLst>
          </p:cNvPr>
          <p:cNvSpPr/>
          <p:nvPr/>
        </p:nvSpPr>
        <p:spPr>
          <a:xfrm>
            <a:off x="1352260" y="4255351"/>
            <a:ext cx="6439480" cy="461665"/>
          </a:xfrm>
          <a:prstGeom prst="rect">
            <a:avLst/>
          </a:prstGeom>
        </p:spPr>
        <p:txBody>
          <a:bodyPr wrap="square">
            <a:spAutoFit/>
          </a:bodyPr>
          <a:lstStyle/>
          <a:p>
            <a:pPr algn="ctr"/>
            <a:r>
              <a:rPr lang="en-US" altLang="ja-JP" sz="2400" dirty="0">
                <a:latin typeface="HGS創英角ﾎﾟｯﾌﾟ体" panose="040B0A00000000000000" pitchFamily="50" charset="-128"/>
                <a:ea typeface="HGS創英角ﾎﾟｯﾌﾟ体" panose="040B0A00000000000000" pitchFamily="50" charset="-128"/>
              </a:rPr>
              <a:t>100</a:t>
            </a:r>
            <a:r>
              <a:rPr lang="ja-JP" altLang="en-US" sz="2400" dirty="0">
                <a:latin typeface="HGS創英角ﾎﾟｯﾌﾟ体" panose="040B0A00000000000000" pitchFamily="50" charset="-128"/>
                <a:ea typeface="HGS創英角ﾎﾟｯﾌﾟ体" panose="040B0A00000000000000" pitchFamily="50" charset="-128"/>
              </a:rPr>
              <a:t>年前と比べて、</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約</a:t>
            </a:r>
            <a:r>
              <a:rPr lang="en-US" altLang="ja-JP" sz="2400" dirty="0">
                <a:solidFill>
                  <a:srgbClr val="FF0000"/>
                </a:solidFill>
                <a:latin typeface="HGS創英角ﾎﾟｯﾌﾟ体" panose="040B0A00000000000000" pitchFamily="50" charset="-128"/>
                <a:ea typeface="HGS創英角ﾎﾟｯﾌﾟ体" panose="040B0A00000000000000" pitchFamily="50" charset="-128"/>
              </a:rPr>
              <a:t>2</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℃上がっている</a:t>
            </a:r>
            <a:r>
              <a:rPr lang="ja-JP" altLang="en-US" sz="2400" dirty="0">
                <a:latin typeface="HGS創英角ﾎﾟｯﾌﾟ体" panose="040B0A00000000000000" pitchFamily="50" charset="-128"/>
                <a:ea typeface="HGS創英角ﾎﾟｯﾌﾟ体" panose="040B0A00000000000000" pitchFamily="50" charset="-128"/>
              </a:rPr>
              <a:t>よ。</a:t>
            </a:r>
            <a:endParaRPr lang="en-US" altLang="ja-JP" sz="2400" dirty="0">
              <a:latin typeface="HGS創英角ﾎﾟｯﾌﾟ体" panose="040B0A00000000000000" pitchFamily="50" charset="-128"/>
              <a:ea typeface="HGS創英角ﾎﾟｯﾌﾟ体" panose="040B0A00000000000000" pitchFamily="50" charset="-128"/>
            </a:endParaRPr>
          </a:p>
        </p:txBody>
      </p:sp>
      <p:sp>
        <p:nvSpPr>
          <p:cNvPr id="22" name="テキスト ボックス 21">
            <a:extLst>
              <a:ext uri="{FF2B5EF4-FFF2-40B4-BE49-F238E27FC236}">
                <a16:creationId xmlns:a16="http://schemas.microsoft.com/office/drawing/2014/main" id="{D51441BD-53EB-4258-87DB-114BBDD3FC26}"/>
              </a:ext>
            </a:extLst>
          </p:cNvPr>
          <p:cNvSpPr txBox="1"/>
          <p:nvPr/>
        </p:nvSpPr>
        <p:spPr>
          <a:xfrm>
            <a:off x="3130158" y="1241848"/>
            <a:ext cx="3823727"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宇都宮の年平均気温の変化</a:t>
            </a:r>
            <a:endParaRPr kumimoji="1" lang="ja-JP" altLang="en-US" dirty="0">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40F5B0D8-F30B-4BCF-86A3-70B010DADD68}"/>
              </a:ext>
            </a:extLst>
          </p:cNvPr>
          <p:cNvSpPr/>
          <p:nvPr/>
        </p:nvSpPr>
        <p:spPr>
          <a:xfrm>
            <a:off x="4339214" y="4052444"/>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出典：気象庁データ及び東京管区気象台（</a:t>
            </a:r>
            <a:r>
              <a:rPr lang="en-US" altLang="ja-JP" sz="1000" dirty="0">
                <a:solidFill>
                  <a:srgbClr val="000000"/>
                </a:solidFill>
                <a:latin typeface="メイリオ" panose="020B0604030504040204" pitchFamily="50" charset="-128"/>
                <a:ea typeface="メイリオ" panose="020B0604030504040204" pitchFamily="50" charset="-128"/>
              </a:rPr>
              <a:t>2019</a:t>
            </a:r>
            <a:r>
              <a:rPr lang="ja-JP" altLang="en-US" sz="1000" dirty="0">
                <a:solidFill>
                  <a:srgbClr val="000000"/>
                </a:solidFill>
                <a:latin typeface="メイリオ" panose="020B0604030504040204" pitchFamily="50" charset="-128"/>
                <a:ea typeface="メイリオ" panose="020B0604030504040204" pitchFamily="50" charset="-128"/>
              </a:rPr>
              <a:t>）から日本気象協会が作成</a:t>
            </a:r>
            <a:endParaRPr lang="ja-JP" altLang="en-US" sz="1000" dirty="0"/>
          </a:p>
        </p:txBody>
      </p:sp>
      <p:sp>
        <p:nvSpPr>
          <p:cNvPr id="25" name="スライド番号プレースホルダー 1">
            <a:extLst>
              <a:ext uri="{FF2B5EF4-FFF2-40B4-BE49-F238E27FC236}">
                <a16:creationId xmlns:a16="http://schemas.microsoft.com/office/drawing/2014/main" id="{672D1327-1F8A-4814-B845-A5D8FA9773B9}"/>
              </a:ext>
            </a:extLst>
          </p:cNvPr>
          <p:cNvSpPr>
            <a:spLocks noGrp="1"/>
          </p:cNvSpPr>
          <p:nvPr>
            <p:ph type="sldNum" sz="quarter" idx="12"/>
          </p:nvPr>
        </p:nvSpPr>
        <p:spPr>
          <a:xfrm>
            <a:off x="7086600" y="6492874"/>
            <a:ext cx="2057400" cy="365125"/>
          </a:xfrm>
        </p:spPr>
        <p:txBody>
          <a:bodyPr/>
          <a:lstStyle/>
          <a:p>
            <a:fld id="{2559E306-2ECC-45F4-9E94-B54F3BFAC461}" type="slidenum">
              <a:rPr lang="ja-JP" altLang="en-US" smtClean="0"/>
              <a:pPr/>
              <a:t>13</a:t>
            </a:fld>
            <a:endParaRPr lang="ja-JP" altLang="en-US" dirty="0"/>
          </a:p>
        </p:txBody>
      </p:sp>
    </p:spTree>
    <p:extLst>
      <p:ext uri="{BB962C8B-B14F-4D97-AF65-F5344CB8AC3E}">
        <p14:creationId xmlns:p14="http://schemas.microsoft.com/office/powerpoint/2010/main" val="356500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23BF8D93-D59E-4551-BF91-88CD93BCBFE0}"/>
              </a:ext>
            </a:extLst>
          </p:cNvPr>
          <p:cNvSpPr/>
          <p:nvPr/>
        </p:nvSpPr>
        <p:spPr>
          <a:xfrm>
            <a:off x="4330440" y="4749454"/>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出典：気象庁データ及び東京管区気象台（</a:t>
            </a:r>
            <a:r>
              <a:rPr lang="en-US" altLang="ja-JP" sz="1000" dirty="0">
                <a:solidFill>
                  <a:srgbClr val="000000"/>
                </a:solidFill>
                <a:latin typeface="メイリオ" panose="020B0604030504040204" pitchFamily="50" charset="-128"/>
                <a:ea typeface="メイリオ" panose="020B0604030504040204" pitchFamily="50" charset="-128"/>
              </a:rPr>
              <a:t>2019</a:t>
            </a:r>
            <a:r>
              <a:rPr lang="ja-JP" altLang="en-US" sz="1000" dirty="0">
                <a:solidFill>
                  <a:srgbClr val="000000"/>
                </a:solidFill>
                <a:latin typeface="メイリオ" panose="020B0604030504040204" pitchFamily="50" charset="-128"/>
                <a:ea typeface="メイリオ" panose="020B0604030504040204" pitchFamily="50" charset="-128"/>
              </a:rPr>
              <a:t>）から日本気象協会が作成</a:t>
            </a:r>
            <a:endParaRPr lang="ja-JP" altLang="en-US" sz="1000" dirty="0"/>
          </a:p>
        </p:txBody>
      </p:sp>
      <p:graphicFrame>
        <p:nvGraphicFramePr>
          <p:cNvPr id="18" name="グラフ 17">
            <a:extLst>
              <a:ext uri="{FF2B5EF4-FFF2-40B4-BE49-F238E27FC236}">
                <a16:creationId xmlns:a16="http://schemas.microsoft.com/office/drawing/2014/main" id="{2F746418-FCF4-4CF0-88B2-1642D4880FA7}"/>
              </a:ext>
            </a:extLst>
          </p:cNvPr>
          <p:cNvGraphicFramePr>
            <a:graphicFrameLocks/>
          </p:cNvGraphicFramePr>
          <p:nvPr>
            <p:extLst>
              <p:ext uri="{D42A27DB-BD31-4B8C-83A1-F6EECF244321}">
                <p14:modId xmlns:p14="http://schemas.microsoft.com/office/powerpoint/2010/main" val="585602276"/>
              </p:ext>
            </p:extLst>
          </p:nvPr>
        </p:nvGraphicFramePr>
        <p:xfrm>
          <a:off x="90298" y="1460548"/>
          <a:ext cx="8732058" cy="3253027"/>
        </p:xfrm>
        <a:graphic>
          <a:graphicData uri="http://schemas.openxmlformats.org/drawingml/2006/chart">
            <c:chart xmlns:c="http://schemas.openxmlformats.org/drawingml/2006/chart" xmlns:r="http://schemas.openxmlformats.org/officeDocument/2006/relationships" r:id="rId3"/>
          </a:graphicData>
        </a:graphic>
      </p:graphicFrame>
      <p:sp>
        <p:nvSpPr>
          <p:cNvPr id="23" name="矢印: 右 22">
            <a:extLst>
              <a:ext uri="{FF2B5EF4-FFF2-40B4-BE49-F238E27FC236}">
                <a16:creationId xmlns:a16="http://schemas.microsoft.com/office/drawing/2014/main" id="{2400C126-92FE-43BD-BBA9-1C972E06A2E4}"/>
              </a:ext>
            </a:extLst>
          </p:cNvPr>
          <p:cNvSpPr/>
          <p:nvPr/>
        </p:nvSpPr>
        <p:spPr>
          <a:xfrm rot="16200000">
            <a:off x="8238966" y="2683740"/>
            <a:ext cx="986186" cy="64328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2E09E10-5B59-4EB0-90B5-F42F96A11353}"/>
              </a:ext>
            </a:extLst>
          </p:cNvPr>
          <p:cNvCxnSpPr>
            <a:cxnSpLocks/>
          </p:cNvCxnSpPr>
          <p:nvPr/>
        </p:nvCxnSpPr>
        <p:spPr>
          <a:xfrm>
            <a:off x="3034010" y="3595619"/>
            <a:ext cx="5652000" cy="0"/>
          </a:xfrm>
          <a:prstGeom prst="line">
            <a:avLst/>
          </a:prstGeom>
          <a:ln w="381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16BC24D4-1AAA-44D4-AB20-CFDE40FE4C94}"/>
              </a:ext>
            </a:extLst>
          </p:cNvPr>
          <p:cNvSpPr>
            <a:spLocks noGrp="1"/>
          </p:cNvSpPr>
          <p:nvPr>
            <p:ph type="sldNum" sz="quarter" idx="12"/>
          </p:nvPr>
        </p:nvSpPr>
        <p:spPr/>
        <p:txBody>
          <a:bodyPr/>
          <a:lstStyle/>
          <a:p>
            <a:fld id="{2559E306-2ECC-45F4-9E94-B54F3BFAC461}" type="slidenum">
              <a:rPr lang="ja-JP" altLang="en-US" smtClean="0"/>
              <a:pPr/>
              <a:t>14</a:t>
            </a:fld>
            <a:endParaRPr lang="ja-JP" altLang="en-US" dirty="0"/>
          </a:p>
        </p:txBody>
      </p:sp>
      <p:sp>
        <p:nvSpPr>
          <p:cNvPr id="11" name="サブタイトル 2">
            <a:extLst>
              <a:ext uri="{FF2B5EF4-FFF2-40B4-BE49-F238E27FC236}">
                <a16:creationId xmlns:a16="http://schemas.microsoft.com/office/drawing/2014/main" id="{FA9A8A1D-4FFF-47BA-A522-ED8F1CAB91A5}"/>
              </a:ext>
            </a:extLst>
          </p:cNvPr>
          <p:cNvSpPr txBox="1">
            <a:spLocks/>
          </p:cNvSpPr>
          <p:nvPr/>
        </p:nvSpPr>
        <p:spPr>
          <a:xfrm>
            <a:off x="143230" y="133834"/>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宇都宮気象台では</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4" name="テキスト ボックス 13">
            <a:extLst>
              <a:ext uri="{FF2B5EF4-FFF2-40B4-BE49-F238E27FC236}">
                <a16:creationId xmlns:a16="http://schemas.microsoft.com/office/drawing/2014/main" id="{EDBF9032-F3D4-479D-A6F3-9EE09F8E4286}"/>
              </a:ext>
            </a:extLst>
          </p:cNvPr>
          <p:cNvSpPr txBox="1"/>
          <p:nvPr/>
        </p:nvSpPr>
        <p:spPr>
          <a:xfrm>
            <a:off x="477983" y="1145588"/>
            <a:ext cx="8575719"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宇都宮の</a:t>
            </a:r>
            <a:r>
              <a:rPr lang="ja-JP" altLang="en-US" sz="2800" b="1" dirty="0">
                <a:solidFill>
                  <a:srgbClr val="FF0000"/>
                </a:solidFill>
                <a:latin typeface="メイリオ" panose="020B0604030504040204" pitchFamily="50" charset="-128"/>
                <a:ea typeface="メイリオ" panose="020B0604030504040204" pitchFamily="50" charset="-128"/>
              </a:rPr>
              <a:t>日最高気温</a:t>
            </a:r>
            <a:r>
              <a:rPr lang="en-US" altLang="ja-JP" sz="2800" b="1" dirty="0">
                <a:solidFill>
                  <a:srgbClr val="FF0000"/>
                </a:solidFill>
                <a:latin typeface="メイリオ" panose="020B0604030504040204" pitchFamily="50" charset="-128"/>
                <a:ea typeface="メイリオ" panose="020B0604030504040204" pitchFamily="50" charset="-128"/>
              </a:rPr>
              <a:t>30</a:t>
            </a:r>
            <a:r>
              <a:rPr lang="ja-JP" altLang="en-US" sz="2800" b="1" dirty="0">
                <a:solidFill>
                  <a:srgbClr val="FF0000"/>
                </a:solidFill>
                <a:latin typeface="メイリオ" panose="020B0604030504040204" pitchFamily="50" charset="-128"/>
                <a:ea typeface="メイリオ" panose="020B0604030504040204" pitchFamily="50" charset="-128"/>
              </a:rPr>
              <a:t>℃以上（真夏日）</a:t>
            </a:r>
            <a:r>
              <a:rPr lang="ja-JP" altLang="en-US" sz="2800" b="1" dirty="0">
                <a:latin typeface="メイリオ" panose="020B0604030504040204" pitchFamily="50" charset="-128"/>
                <a:ea typeface="メイリオ" panose="020B0604030504040204" pitchFamily="50" charset="-128"/>
              </a:rPr>
              <a:t>の年間日数</a:t>
            </a:r>
            <a:endParaRPr kumimoji="1" lang="ja-JP" altLang="en-US" sz="2800" b="1" dirty="0">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AF42CF37-7417-4EAF-A4A1-15FFAAF9E383}"/>
              </a:ext>
            </a:extLst>
          </p:cNvPr>
          <p:cNvSpPr/>
          <p:nvPr/>
        </p:nvSpPr>
        <p:spPr>
          <a:xfrm>
            <a:off x="1119970" y="5069025"/>
            <a:ext cx="7190520" cy="400110"/>
          </a:xfrm>
          <a:prstGeom prst="rect">
            <a:avLst/>
          </a:prstGeom>
        </p:spPr>
        <p:txBody>
          <a:bodyPr wrap="square">
            <a:spAutoFit/>
          </a:bodyPr>
          <a:lstStyle/>
          <a:p>
            <a:pPr algn="ctr"/>
            <a:r>
              <a:rPr lang="en-US" altLang="ja-JP" sz="2000" dirty="0">
                <a:latin typeface="HGS創英角ﾎﾟｯﾌﾟ体" panose="040B0A00000000000000" pitchFamily="50" charset="-128"/>
                <a:ea typeface="HGS創英角ﾎﾟｯﾌﾟ体" panose="040B0A00000000000000" pitchFamily="50" charset="-128"/>
              </a:rPr>
              <a:t>80</a:t>
            </a:r>
            <a:r>
              <a:rPr lang="ja-JP" altLang="en-US" sz="2000" dirty="0">
                <a:latin typeface="HGS創英角ﾎﾟｯﾌﾟ体" panose="040B0A00000000000000" pitchFamily="50" charset="-128"/>
                <a:ea typeface="HGS創英角ﾎﾟｯﾌﾟ体" panose="040B0A00000000000000" pitchFamily="50" charset="-128"/>
              </a:rPr>
              <a:t>年前と比べて、</a:t>
            </a:r>
            <a:r>
              <a:rPr lang="en-US" altLang="ja-JP" sz="2000" dirty="0">
                <a:solidFill>
                  <a:srgbClr val="FF0000"/>
                </a:solidFill>
                <a:latin typeface="HGS創英角ﾎﾟｯﾌﾟ体" panose="040B0A00000000000000" pitchFamily="50" charset="-128"/>
                <a:ea typeface="HGS創英角ﾎﾟｯﾌﾟ体" panose="040B0A00000000000000" pitchFamily="50" charset="-128"/>
              </a:rPr>
              <a:t>30</a:t>
            </a:r>
            <a:r>
              <a:rPr lang="ja-JP" altLang="en-US" sz="2000" dirty="0">
                <a:solidFill>
                  <a:srgbClr val="FF0000"/>
                </a:solidFill>
                <a:latin typeface="HGS創英角ﾎﾟｯﾌﾟ体" panose="040B0A00000000000000" pitchFamily="50" charset="-128"/>
                <a:ea typeface="HGS創英角ﾎﾟｯﾌﾟ体" panose="040B0A00000000000000" pitchFamily="50" charset="-128"/>
              </a:rPr>
              <a:t>日くらい増えている</a:t>
            </a:r>
            <a:r>
              <a:rPr lang="ja-JP" altLang="en-US" sz="2000" dirty="0">
                <a:latin typeface="HGS創英角ﾎﾟｯﾌﾟ体" panose="040B0A00000000000000" pitchFamily="50" charset="-128"/>
                <a:ea typeface="HGS創英角ﾎﾟｯﾌﾟ体" panose="040B0A00000000000000" pitchFamily="50" charset="-128"/>
              </a:rPr>
              <a:t>よ。</a:t>
            </a:r>
            <a:endParaRPr lang="en-US" altLang="ja-JP" sz="2000" dirty="0">
              <a:latin typeface="HGS創英角ﾎﾟｯﾌﾟ体" panose="040B0A00000000000000" pitchFamily="50" charset="-128"/>
              <a:ea typeface="HGS創英角ﾎﾟｯﾌﾟ体" panose="040B0A00000000000000" pitchFamily="50" charset="-128"/>
            </a:endParaRPr>
          </a:p>
        </p:txBody>
      </p:sp>
      <p:sp>
        <p:nvSpPr>
          <p:cNvPr id="17" name="正方形/長方形 16">
            <a:extLst>
              <a:ext uri="{FF2B5EF4-FFF2-40B4-BE49-F238E27FC236}">
                <a16:creationId xmlns:a16="http://schemas.microsoft.com/office/drawing/2014/main" id="{E3DFF344-1F45-422E-8D2B-EBC46C541E6F}"/>
              </a:ext>
            </a:extLst>
          </p:cNvPr>
          <p:cNvSpPr/>
          <p:nvPr/>
        </p:nvSpPr>
        <p:spPr>
          <a:xfrm>
            <a:off x="1182682" y="5877320"/>
            <a:ext cx="6932618" cy="369332"/>
          </a:xfrm>
          <a:prstGeom prst="rect">
            <a:avLst/>
          </a:prstGeom>
          <a:solidFill>
            <a:schemeClr val="accent2">
              <a:lumMod val="20000"/>
              <a:lumOff val="80000"/>
            </a:schemeClr>
          </a:solidFill>
          <a:ln>
            <a:noFill/>
          </a:ln>
        </p:spPr>
        <p:txBody>
          <a:bodyPr wrap="square">
            <a:spAutoFit/>
          </a:bodyPr>
          <a:lstStyle/>
          <a:p>
            <a:pPr algn="ctr"/>
            <a:r>
              <a:rPr lang="ja-JP" altLang="en-US" b="1" dirty="0">
                <a:latin typeface="メイリオ" panose="020B0604030504040204" pitchFamily="50" charset="-128"/>
                <a:ea typeface="メイリオ" panose="020B0604030504040204" pitchFamily="50" charset="-128"/>
              </a:rPr>
              <a:t>昔よりも</a:t>
            </a:r>
            <a:r>
              <a:rPr lang="ja-JP" altLang="en-US" b="1" dirty="0">
                <a:solidFill>
                  <a:srgbClr val="FF0000"/>
                </a:solidFill>
                <a:latin typeface="メイリオ" panose="020B0604030504040204" pitchFamily="50" charset="-128"/>
                <a:ea typeface="メイリオ" panose="020B0604030504040204" pitchFamily="50" charset="-128"/>
              </a:rPr>
              <a:t>夏が</a:t>
            </a:r>
            <a:r>
              <a:rPr lang="en-US" altLang="ja-JP" b="1" dirty="0">
                <a:solidFill>
                  <a:srgbClr val="FF0000"/>
                </a:solidFill>
                <a:latin typeface="メイリオ" panose="020B0604030504040204" pitchFamily="50" charset="-128"/>
                <a:ea typeface="メイリオ" panose="020B0604030504040204" pitchFamily="50" charset="-128"/>
              </a:rPr>
              <a:t>1</a:t>
            </a:r>
            <a:r>
              <a:rPr lang="ja-JP" altLang="en-US" b="1" dirty="0">
                <a:solidFill>
                  <a:srgbClr val="FF0000"/>
                </a:solidFill>
                <a:latin typeface="メイリオ" panose="020B0604030504040204" pitchFamily="50" charset="-128"/>
                <a:ea typeface="メイリオ" panose="020B0604030504040204" pitchFamily="50" charset="-128"/>
              </a:rPr>
              <a:t>か月くらい長くなった</a:t>
            </a:r>
            <a:r>
              <a:rPr lang="ja-JP" altLang="en-US" b="1" dirty="0">
                <a:latin typeface="メイリオ" panose="020B0604030504040204" pitchFamily="50" charset="-128"/>
                <a:ea typeface="メイリオ" panose="020B0604030504040204" pitchFamily="50" charset="-128"/>
              </a:rPr>
              <a:t>ということだね。</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5561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75827B6-6AF5-496A-867F-21E5933294F5}"/>
              </a:ext>
            </a:extLst>
          </p:cNvPr>
          <p:cNvSpPr>
            <a:spLocks noGrp="1"/>
          </p:cNvSpPr>
          <p:nvPr>
            <p:ph type="sldNum" sz="quarter" idx="12"/>
          </p:nvPr>
        </p:nvSpPr>
        <p:spPr>
          <a:xfrm>
            <a:off x="7086600" y="6492877"/>
            <a:ext cx="2057400" cy="365125"/>
          </a:xfrm>
        </p:spPr>
        <p:txBody>
          <a:bodyPr/>
          <a:lstStyle/>
          <a:p>
            <a:fld id="{2ED1C351-E817-443F-B0E6-66D93EAC0D6E}" type="slidenum">
              <a:rPr kumimoji="1" lang="ja-JP" altLang="en-US" smtClean="0"/>
              <a:t>15</a:t>
            </a:fld>
            <a:endParaRPr kumimoji="1" lang="ja-JP" altLang="en-US" dirty="0"/>
          </a:p>
        </p:txBody>
      </p:sp>
      <p:grpSp>
        <p:nvGrpSpPr>
          <p:cNvPr id="7" name="グループ化 6"/>
          <p:cNvGrpSpPr/>
          <p:nvPr/>
        </p:nvGrpSpPr>
        <p:grpSpPr>
          <a:xfrm>
            <a:off x="508790" y="1085182"/>
            <a:ext cx="8281631" cy="5241693"/>
            <a:chOff x="1003965" y="1104969"/>
            <a:chExt cx="7405189" cy="4499030"/>
          </a:xfrm>
        </p:grpSpPr>
        <p:pic>
          <p:nvPicPr>
            <p:cNvPr id="25" name="図 24">
              <a:extLst>
                <a:ext uri="{FF2B5EF4-FFF2-40B4-BE49-F238E27FC236}">
                  <a16:creationId xmlns:a16="http://schemas.microsoft.com/office/drawing/2014/main" id="{02049033-6ECD-4323-AB70-DFA2DCD290B7}"/>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3102210" y="1617476"/>
              <a:ext cx="2885017" cy="3638008"/>
            </a:xfrm>
            <a:prstGeom prst="rect">
              <a:avLst/>
            </a:prstGeom>
          </p:spPr>
        </p:pic>
        <p:sp>
          <p:nvSpPr>
            <p:cNvPr id="26" name="正方形/長方形 25">
              <a:extLst>
                <a:ext uri="{FF2B5EF4-FFF2-40B4-BE49-F238E27FC236}">
                  <a16:creationId xmlns:a16="http://schemas.microsoft.com/office/drawing/2014/main" id="{BF98176E-7AF5-4A70-B2C2-4795B5E603F7}"/>
                </a:ext>
              </a:extLst>
            </p:cNvPr>
            <p:cNvSpPr/>
            <p:nvPr/>
          </p:nvSpPr>
          <p:spPr>
            <a:xfrm>
              <a:off x="5050971" y="4704526"/>
              <a:ext cx="848213" cy="39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正方形/長方形 29">
              <a:extLst>
                <a:ext uri="{FF2B5EF4-FFF2-40B4-BE49-F238E27FC236}">
                  <a16:creationId xmlns:a16="http://schemas.microsoft.com/office/drawing/2014/main" id="{557E1E82-167B-49A1-A140-CFE2CB7AD87A}"/>
                </a:ext>
              </a:extLst>
            </p:cNvPr>
            <p:cNvSpPr/>
            <p:nvPr/>
          </p:nvSpPr>
          <p:spPr>
            <a:xfrm>
              <a:off x="4733108" y="4809028"/>
              <a:ext cx="848213" cy="28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32" name="図 31">
              <a:extLst>
                <a:ext uri="{FF2B5EF4-FFF2-40B4-BE49-F238E27FC236}">
                  <a16:creationId xmlns:a16="http://schemas.microsoft.com/office/drawing/2014/main" id="{1DAD8F8D-B9DC-4A6C-9548-3874018F6D2E}"/>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1034490" y="1278086"/>
              <a:ext cx="2112031" cy="1435848"/>
            </a:xfrm>
            <a:prstGeom prst="rect">
              <a:avLst/>
            </a:prstGeom>
            <a:noFill/>
            <a:ln>
              <a:noFill/>
            </a:ln>
          </p:spPr>
        </p:pic>
        <p:pic>
          <p:nvPicPr>
            <p:cNvPr id="35" name="図 34">
              <a:extLst>
                <a:ext uri="{FF2B5EF4-FFF2-40B4-BE49-F238E27FC236}">
                  <a16:creationId xmlns:a16="http://schemas.microsoft.com/office/drawing/2014/main" id="{0EC769F7-4A9C-4735-A27B-D86B72579E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6006751" y="1104969"/>
              <a:ext cx="2402403" cy="1608338"/>
            </a:xfrm>
            <a:prstGeom prst="rect">
              <a:avLst/>
            </a:prstGeom>
            <a:noFill/>
            <a:ln w="28575">
              <a:solidFill>
                <a:srgbClr val="FF0000"/>
              </a:solidFill>
            </a:ln>
          </p:spPr>
        </p:pic>
        <p:pic>
          <p:nvPicPr>
            <p:cNvPr id="36" name="図 35">
              <a:extLst>
                <a:ext uri="{FF2B5EF4-FFF2-40B4-BE49-F238E27FC236}">
                  <a16:creationId xmlns:a16="http://schemas.microsoft.com/office/drawing/2014/main" id="{A18E3A7D-5396-464B-91D2-3B0AAD3893A7}"/>
                </a:ext>
              </a:extLst>
            </p:cNvPr>
            <p:cNvPicPr/>
            <p:nvPr/>
          </p:nvPicPr>
          <p:blipFill>
            <a:blip r:embed="rId6" cstate="email">
              <a:extLst>
                <a:ext uri="{28A0092B-C50C-407E-A947-70E740481C1C}">
                  <a14:useLocalDpi xmlns:a14="http://schemas.microsoft.com/office/drawing/2010/main"/>
                </a:ext>
              </a:extLst>
            </a:blip>
            <a:stretch>
              <a:fillRect/>
            </a:stretch>
          </p:blipFill>
          <p:spPr bwMode="auto">
            <a:xfrm>
              <a:off x="1003965" y="4168652"/>
              <a:ext cx="2127840" cy="1435347"/>
            </a:xfrm>
            <a:prstGeom prst="rect">
              <a:avLst/>
            </a:prstGeom>
            <a:noFill/>
            <a:ln>
              <a:noFill/>
            </a:ln>
          </p:spPr>
        </p:pic>
        <p:pic>
          <p:nvPicPr>
            <p:cNvPr id="37" name="図 36">
              <a:extLst>
                <a:ext uri="{FF2B5EF4-FFF2-40B4-BE49-F238E27FC236}">
                  <a16:creationId xmlns:a16="http://schemas.microsoft.com/office/drawing/2014/main" id="{124561D5-DA02-4C5C-9E92-16BAB7FD37E4}"/>
                </a:ext>
              </a:extLst>
            </p:cNvPr>
            <p:cNvPicPr/>
            <p:nvPr/>
          </p:nvPicPr>
          <p:blipFill>
            <a:blip r:embed="rId7" cstate="email">
              <a:extLst>
                <a:ext uri="{28A0092B-C50C-407E-A947-70E740481C1C}">
                  <a14:useLocalDpi xmlns:a14="http://schemas.microsoft.com/office/drawing/2010/main"/>
                </a:ext>
              </a:extLst>
            </a:blip>
            <a:stretch>
              <a:fillRect/>
            </a:stretch>
          </p:blipFill>
          <p:spPr bwMode="auto">
            <a:xfrm>
              <a:off x="5992222" y="2740789"/>
              <a:ext cx="2122541" cy="1433027"/>
            </a:xfrm>
            <a:prstGeom prst="rect">
              <a:avLst/>
            </a:prstGeom>
            <a:noFill/>
            <a:ln>
              <a:noFill/>
            </a:ln>
          </p:spPr>
        </p:pic>
      </p:grpSp>
      <p:sp>
        <p:nvSpPr>
          <p:cNvPr id="4" name="テキスト ボックス 3"/>
          <p:cNvSpPr txBox="1"/>
          <p:nvPr/>
        </p:nvSpPr>
        <p:spPr>
          <a:xfrm>
            <a:off x="2915545" y="5760532"/>
            <a:ext cx="3280151" cy="830997"/>
          </a:xfrm>
          <a:prstGeom prst="rect">
            <a:avLst/>
          </a:prstGeom>
          <a:noFill/>
        </p:spPr>
        <p:txBody>
          <a:bodyPr wrap="square" rtlCol="0">
            <a:spAutoFit/>
          </a:bodyPr>
          <a:lstStyle/>
          <a:p>
            <a:pPr algn="ctr"/>
            <a:r>
              <a:rPr lang="ja-JP" altLang="en-US" sz="2400" b="1">
                <a:solidFill>
                  <a:srgbClr val="FF0000"/>
                </a:solidFill>
                <a:highlight>
                  <a:srgbClr val="FFFF00"/>
                </a:highlight>
                <a:latin typeface="HGS創英角ﾎﾟｯﾌﾟ体" panose="040B0A00000000000000" pitchFamily="50" charset="-128"/>
                <a:ea typeface="HGS創英角ﾎﾟｯﾌﾟ体" panose="040B0A00000000000000" pitchFamily="50" charset="-128"/>
              </a:rPr>
              <a:t>大田原</a:t>
            </a:r>
            <a:r>
              <a:rPr lang="ja-JP" altLang="en-US" sz="2400" b="1">
                <a:highlight>
                  <a:srgbClr val="FFFF00"/>
                </a:highlight>
                <a:latin typeface="HGS創英角ﾎﾟｯﾌﾟ体" panose="040B0A00000000000000" pitchFamily="50" charset="-128"/>
                <a:ea typeface="HGS創英角ﾎﾟｯﾌﾟ体" panose="040B0A00000000000000" pitchFamily="50" charset="-128"/>
              </a:rPr>
              <a:t>でもどんどん</a:t>
            </a:r>
            <a:endParaRPr lang="en-US" altLang="ja-JP" sz="2400" b="1" dirty="0">
              <a:highlight>
                <a:srgbClr val="FFFF00"/>
              </a:highlight>
              <a:latin typeface="HGS創英角ﾎﾟｯﾌﾟ体" panose="040B0A00000000000000" pitchFamily="50" charset="-128"/>
              <a:ea typeface="HGS創英角ﾎﾟｯﾌﾟ体" panose="040B0A00000000000000" pitchFamily="50" charset="-128"/>
            </a:endParaRPr>
          </a:p>
          <a:p>
            <a:pPr algn="ctr"/>
            <a:r>
              <a:rPr lang="ja-JP" altLang="en-US" sz="2400" b="1">
                <a:highlight>
                  <a:srgbClr val="FFFF00"/>
                </a:highlight>
                <a:latin typeface="HGS創英角ﾎﾟｯﾌﾟ体" panose="040B0A00000000000000" pitchFamily="50" charset="-128"/>
                <a:ea typeface="HGS創英角ﾎﾟｯﾌﾟ体" panose="040B0A00000000000000" pitchFamily="50" charset="-128"/>
              </a:rPr>
              <a:t>増えてきてい</a:t>
            </a:r>
            <a:r>
              <a:rPr lang="ja-JP" altLang="en-US" sz="2400" b="1" dirty="0">
                <a:highlight>
                  <a:srgbClr val="FFFF00"/>
                </a:highlight>
                <a:latin typeface="HGS創英角ﾎﾟｯﾌﾟ体" panose="040B0A00000000000000" pitchFamily="50" charset="-128"/>
                <a:ea typeface="HGS創英角ﾎﾟｯﾌﾟ体" panose="040B0A00000000000000" pitchFamily="50" charset="-128"/>
              </a:rPr>
              <a:t>る</a:t>
            </a:r>
            <a:r>
              <a:rPr lang="ja-JP" altLang="en-US" sz="2400" b="1">
                <a:highlight>
                  <a:srgbClr val="FFFF00"/>
                </a:highlight>
                <a:latin typeface="HGS創英角ﾎﾟｯﾌﾟ体" panose="040B0A00000000000000" pitchFamily="50" charset="-128"/>
                <a:ea typeface="HGS創英角ﾎﾟｯﾌﾟ体" panose="040B0A00000000000000" pitchFamily="50" charset="-128"/>
              </a:rPr>
              <a:t>ね</a:t>
            </a:r>
            <a:r>
              <a:rPr lang="ja-JP" altLang="en-US" sz="2400" b="1" dirty="0">
                <a:highlight>
                  <a:srgbClr val="FFFF00"/>
                </a:highlight>
                <a:latin typeface="HGS創英角ﾎﾟｯﾌﾟ体" panose="040B0A00000000000000" pitchFamily="50" charset="-128"/>
                <a:ea typeface="HGS創英角ﾎﾟｯﾌﾟ体" panose="040B0A00000000000000" pitchFamily="50" charset="-128"/>
              </a:rPr>
              <a:t>。</a:t>
            </a:r>
            <a:endParaRPr lang="ja-JP" altLang="en-US" sz="2400" b="1" dirty="0">
              <a:solidFill>
                <a:srgbClr val="FF0000"/>
              </a:solidFill>
              <a:highlight>
                <a:srgbClr val="FFFF00"/>
              </a:highlight>
              <a:latin typeface="HGS創英角ﾎﾟｯﾌﾟ体" panose="040B0A00000000000000" pitchFamily="50" charset="-128"/>
              <a:ea typeface="HGS創英角ﾎﾟｯﾌﾟ体" panose="040B0A00000000000000" pitchFamily="50" charset="-128"/>
            </a:endParaRPr>
          </a:p>
        </p:txBody>
      </p:sp>
      <p:pic>
        <p:nvPicPr>
          <p:cNvPr id="28" name="図 27">
            <a:extLst>
              <a:ext uri="{FF2B5EF4-FFF2-40B4-BE49-F238E27FC236}">
                <a16:creationId xmlns:a16="http://schemas.microsoft.com/office/drawing/2014/main" id="{F7C74BC4-28C3-41D1-A143-A9605D4A56E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auto">
          <a:xfrm>
            <a:off x="584354" y="3001403"/>
            <a:ext cx="2407587" cy="1625473"/>
          </a:xfrm>
          <a:prstGeom prst="rect">
            <a:avLst/>
          </a:prstGeom>
          <a:noFill/>
          <a:ln>
            <a:noFill/>
          </a:ln>
        </p:spPr>
      </p:pic>
      <p:pic>
        <p:nvPicPr>
          <p:cNvPr id="29" name="図 28">
            <a:extLst>
              <a:ext uri="{FF2B5EF4-FFF2-40B4-BE49-F238E27FC236}">
                <a16:creationId xmlns:a16="http://schemas.microsoft.com/office/drawing/2014/main" id="{064121F3-A522-477E-89DF-55CC3ACF593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bwMode="auto">
          <a:xfrm>
            <a:off x="6234694" y="4849140"/>
            <a:ext cx="2328647" cy="1620000"/>
          </a:xfrm>
          <a:prstGeom prst="rect">
            <a:avLst/>
          </a:prstGeom>
          <a:noFill/>
          <a:ln>
            <a:noFill/>
          </a:ln>
        </p:spPr>
      </p:pic>
      <p:sp>
        <p:nvSpPr>
          <p:cNvPr id="47" name="サブタイトル 2">
            <a:extLst>
              <a:ext uri="{FF2B5EF4-FFF2-40B4-BE49-F238E27FC236}">
                <a16:creationId xmlns:a16="http://schemas.microsoft.com/office/drawing/2014/main" id="{5698FC95-7E52-47D2-9025-2AF7909E7668}"/>
              </a:ext>
            </a:extLst>
          </p:cNvPr>
          <p:cNvSpPr txBox="1">
            <a:spLocks/>
          </p:cNvSpPr>
          <p:nvPr/>
        </p:nvSpPr>
        <p:spPr>
          <a:xfrm>
            <a:off x="152099" y="-24454"/>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県内の真夏日日数の変化</a:t>
            </a:r>
            <a:endParaRPr lang="en-US" altLang="ja-JP"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marL="0" indent="0" algn="ctr">
              <a:buNone/>
            </a:pPr>
            <a:r>
              <a:rPr lang="ja-JP" altLang="en-US" sz="2000"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　　　　　</a:t>
            </a:r>
            <a:r>
              <a:rPr lang="en-US" altLang="ja-JP" sz="2000"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a:t>
            </a:r>
            <a:r>
              <a:rPr lang="ja-JP" altLang="en-US" sz="2000"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真夏日：日最高気温が</a:t>
            </a:r>
            <a:r>
              <a:rPr lang="en-US" altLang="ja-JP" sz="2000"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30</a:t>
            </a:r>
            <a:r>
              <a:rPr lang="ja-JP" altLang="en-US" sz="2000"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℃以上の日</a:t>
            </a:r>
            <a:endParaRPr lang="ja-JP" altLang="en-US" sz="2800"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3" name="テキスト ボックス 2">
            <a:extLst>
              <a:ext uri="{FF2B5EF4-FFF2-40B4-BE49-F238E27FC236}">
                <a16:creationId xmlns:a16="http://schemas.microsoft.com/office/drawing/2014/main" id="{524294F9-281B-40F1-B9AE-BB4BE88D8DD3}"/>
              </a:ext>
            </a:extLst>
          </p:cNvPr>
          <p:cNvSpPr txBox="1"/>
          <p:nvPr/>
        </p:nvSpPr>
        <p:spPr>
          <a:xfrm>
            <a:off x="4555620" y="2404034"/>
            <a:ext cx="434109" cy="584775"/>
          </a:xfrm>
          <a:prstGeom prst="rect">
            <a:avLst/>
          </a:prstGeom>
          <a:noFill/>
        </p:spPr>
        <p:txBody>
          <a:bodyPr wrap="square" rtlCol="0">
            <a:spAutoFit/>
          </a:bodyPr>
          <a:lstStyle/>
          <a:p>
            <a:pPr algn="ctr"/>
            <a:r>
              <a:rPr kumimoji="1" lang="ja-JP" altLang="en-US" sz="3200" dirty="0">
                <a:solidFill>
                  <a:srgbClr val="7030A0"/>
                </a:solidFill>
                <a:latin typeface="メイリオ" panose="020B0604030504040204" pitchFamily="50" charset="-128"/>
                <a:ea typeface="メイリオ" panose="020B0604030504040204" pitchFamily="50" charset="-128"/>
              </a:rPr>
              <a:t>★</a:t>
            </a:r>
          </a:p>
        </p:txBody>
      </p:sp>
      <p:sp>
        <p:nvSpPr>
          <p:cNvPr id="49" name="正方形/長方形 48">
            <a:extLst>
              <a:ext uri="{FF2B5EF4-FFF2-40B4-BE49-F238E27FC236}">
                <a16:creationId xmlns:a16="http://schemas.microsoft.com/office/drawing/2014/main" id="{8A04F760-E046-4DC0-9855-9499493277CE}"/>
              </a:ext>
            </a:extLst>
          </p:cNvPr>
          <p:cNvSpPr/>
          <p:nvPr/>
        </p:nvSpPr>
        <p:spPr>
          <a:xfrm>
            <a:off x="4218421" y="6643799"/>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出典：気象庁データ及び東京管区気象台（</a:t>
            </a:r>
            <a:r>
              <a:rPr lang="en-US" altLang="ja-JP" sz="1000" dirty="0">
                <a:solidFill>
                  <a:srgbClr val="000000"/>
                </a:solidFill>
                <a:latin typeface="メイリオ" panose="020B0604030504040204" pitchFamily="50" charset="-128"/>
                <a:ea typeface="メイリオ" panose="020B0604030504040204" pitchFamily="50" charset="-128"/>
              </a:rPr>
              <a:t>2019</a:t>
            </a:r>
            <a:r>
              <a:rPr lang="ja-JP" altLang="en-US" sz="1000" dirty="0">
                <a:solidFill>
                  <a:srgbClr val="000000"/>
                </a:solidFill>
                <a:latin typeface="メイリオ" panose="020B0604030504040204" pitchFamily="50" charset="-128"/>
                <a:ea typeface="メイリオ" panose="020B0604030504040204" pitchFamily="50" charset="-128"/>
              </a:rPr>
              <a:t>）から日本気象協会が作成</a:t>
            </a:r>
            <a:endParaRPr lang="ja-JP" altLang="en-US" sz="1000" dirty="0"/>
          </a:p>
        </p:txBody>
      </p:sp>
      <p:sp>
        <p:nvSpPr>
          <p:cNvPr id="51" name="楕円 50">
            <a:extLst>
              <a:ext uri="{FF2B5EF4-FFF2-40B4-BE49-F238E27FC236}">
                <a16:creationId xmlns:a16="http://schemas.microsoft.com/office/drawing/2014/main" id="{A552B296-A32C-480D-BCBA-298165F66452}"/>
              </a:ext>
            </a:extLst>
          </p:cNvPr>
          <p:cNvSpPr/>
          <p:nvPr/>
        </p:nvSpPr>
        <p:spPr>
          <a:xfrm>
            <a:off x="3542055" y="5050301"/>
            <a:ext cx="185048" cy="17909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52" name="直線コネクタ 51">
            <a:extLst>
              <a:ext uri="{FF2B5EF4-FFF2-40B4-BE49-F238E27FC236}">
                <a16:creationId xmlns:a16="http://schemas.microsoft.com/office/drawing/2014/main" id="{1B0466CA-0B88-4CF8-80E7-F3E65F15320D}"/>
              </a:ext>
            </a:extLst>
          </p:cNvPr>
          <p:cNvCxnSpPr>
            <a:cxnSpLocks/>
          </p:cNvCxnSpPr>
          <p:nvPr/>
        </p:nvCxnSpPr>
        <p:spPr>
          <a:xfrm flipV="1">
            <a:off x="2759303" y="5153910"/>
            <a:ext cx="768081" cy="28128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楕円 52">
            <a:extLst>
              <a:ext uri="{FF2B5EF4-FFF2-40B4-BE49-F238E27FC236}">
                <a16:creationId xmlns:a16="http://schemas.microsoft.com/office/drawing/2014/main" id="{25FF93A3-8DF3-45D8-BE26-F8A55F2ABD5A}"/>
              </a:ext>
            </a:extLst>
          </p:cNvPr>
          <p:cNvSpPr/>
          <p:nvPr/>
        </p:nvSpPr>
        <p:spPr>
          <a:xfrm>
            <a:off x="3355387" y="3531111"/>
            <a:ext cx="165464" cy="1537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54" name="直線コネクタ 53">
            <a:extLst>
              <a:ext uri="{FF2B5EF4-FFF2-40B4-BE49-F238E27FC236}">
                <a16:creationId xmlns:a16="http://schemas.microsoft.com/office/drawing/2014/main" id="{DAA0CDA2-CA87-4A7C-88EE-940E9A14D0FE}"/>
              </a:ext>
            </a:extLst>
          </p:cNvPr>
          <p:cNvCxnSpPr>
            <a:cxnSpLocks/>
          </p:cNvCxnSpPr>
          <p:nvPr/>
        </p:nvCxnSpPr>
        <p:spPr>
          <a:xfrm flipV="1">
            <a:off x="2820938" y="3613001"/>
            <a:ext cx="585132" cy="2164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楕円 54">
            <a:extLst>
              <a:ext uri="{FF2B5EF4-FFF2-40B4-BE49-F238E27FC236}">
                <a16:creationId xmlns:a16="http://schemas.microsoft.com/office/drawing/2014/main" id="{DAF8D8DA-AEF1-4145-9512-DB1C2F3F322A}"/>
              </a:ext>
            </a:extLst>
          </p:cNvPr>
          <p:cNvSpPr/>
          <p:nvPr/>
        </p:nvSpPr>
        <p:spPr>
          <a:xfrm>
            <a:off x="4973029" y="4575486"/>
            <a:ext cx="165464" cy="1537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56" name="直線コネクタ 55">
            <a:extLst>
              <a:ext uri="{FF2B5EF4-FFF2-40B4-BE49-F238E27FC236}">
                <a16:creationId xmlns:a16="http://schemas.microsoft.com/office/drawing/2014/main" id="{08E0FD8D-F026-4DC4-8C31-E8154BE29F5B}"/>
              </a:ext>
            </a:extLst>
          </p:cNvPr>
          <p:cNvCxnSpPr>
            <a:cxnSpLocks/>
            <a:stCxn id="55" idx="5"/>
          </p:cNvCxnSpPr>
          <p:nvPr/>
        </p:nvCxnSpPr>
        <p:spPr>
          <a:xfrm>
            <a:off x="5114261" y="4706693"/>
            <a:ext cx="821976" cy="78411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楕円 56">
            <a:extLst>
              <a:ext uri="{FF2B5EF4-FFF2-40B4-BE49-F238E27FC236}">
                <a16:creationId xmlns:a16="http://schemas.microsoft.com/office/drawing/2014/main" id="{5C23F1A6-C638-47C2-9EA6-FECC8D41DEBA}"/>
              </a:ext>
            </a:extLst>
          </p:cNvPr>
          <p:cNvSpPr/>
          <p:nvPr/>
        </p:nvSpPr>
        <p:spPr>
          <a:xfrm>
            <a:off x="4575135" y="4200236"/>
            <a:ext cx="185048" cy="17909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58" name="直線コネクタ 57">
            <a:extLst>
              <a:ext uri="{FF2B5EF4-FFF2-40B4-BE49-F238E27FC236}">
                <a16:creationId xmlns:a16="http://schemas.microsoft.com/office/drawing/2014/main" id="{7243A935-6AC9-4B71-962A-5407E34442DE}"/>
              </a:ext>
            </a:extLst>
          </p:cNvPr>
          <p:cNvCxnSpPr>
            <a:cxnSpLocks/>
          </p:cNvCxnSpPr>
          <p:nvPr/>
        </p:nvCxnSpPr>
        <p:spPr>
          <a:xfrm flipV="1">
            <a:off x="4727987" y="3827366"/>
            <a:ext cx="1380051" cy="46241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C15EA287-0CF3-4881-A759-F6DD404360B1}"/>
              </a:ext>
            </a:extLst>
          </p:cNvPr>
          <p:cNvSpPr/>
          <p:nvPr/>
        </p:nvSpPr>
        <p:spPr>
          <a:xfrm>
            <a:off x="5038667" y="3059475"/>
            <a:ext cx="185048" cy="17909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0" name="直線コネクタ 59">
            <a:extLst>
              <a:ext uri="{FF2B5EF4-FFF2-40B4-BE49-F238E27FC236}">
                <a16:creationId xmlns:a16="http://schemas.microsoft.com/office/drawing/2014/main" id="{705C34D4-85FA-43A7-B500-A7C391D02B98}"/>
              </a:ext>
            </a:extLst>
          </p:cNvPr>
          <p:cNvCxnSpPr>
            <a:cxnSpLocks/>
          </p:cNvCxnSpPr>
          <p:nvPr/>
        </p:nvCxnSpPr>
        <p:spPr>
          <a:xfrm flipV="1">
            <a:off x="5186235" y="2239299"/>
            <a:ext cx="833727" cy="85860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楕円 60">
            <a:extLst>
              <a:ext uri="{FF2B5EF4-FFF2-40B4-BE49-F238E27FC236}">
                <a16:creationId xmlns:a16="http://schemas.microsoft.com/office/drawing/2014/main" id="{CDAF13B3-5B97-4290-8338-C61970D8E45E}"/>
              </a:ext>
            </a:extLst>
          </p:cNvPr>
          <p:cNvSpPr/>
          <p:nvPr/>
        </p:nvSpPr>
        <p:spPr>
          <a:xfrm>
            <a:off x="5066249" y="1932490"/>
            <a:ext cx="185048" cy="17909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2" name="直線コネクタ 61">
            <a:extLst>
              <a:ext uri="{FF2B5EF4-FFF2-40B4-BE49-F238E27FC236}">
                <a16:creationId xmlns:a16="http://schemas.microsoft.com/office/drawing/2014/main" id="{E99CCB74-DC17-461B-8754-EEBAA71DEC1A}"/>
              </a:ext>
            </a:extLst>
          </p:cNvPr>
          <p:cNvCxnSpPr>
            <a:cxnSpLocks/>
          </p:cNvCxnSpPr>
          <p:nvPr/>
        </p:nvCxnSpPr>
        <p:spPr>
          <a:xfrm flipV="1">
            <a:off x="2759305" y="2022038"/>
            <a:ext cx="2306947" cy="8954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31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図 61">
            <a:extLst>
              <a:ext uri="{FF2B5EF4-FFF2-40B4-BE49-F238E27FC236}">
                <a16:creationId xmlns:a16="http://schemas.microsoft.com/office/drawing/2014/main" id="{29366F97-2D6F-4949-978E-977A356A01B4}"/>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2855373" y="1682290"/>
            <a:ext cx="3226474" cy="4238541"/>
          </a:xfrm>
          <a:prstGeom prst="rect">
            <a:avLst/>
          </a:prstGeom>
        </p:spPr>
      </p:pic>
      <p:sp>
        <p:nvSpPr>
          <p:cNvPr id="2" name="スライド番号プレースホルダー 1">
            <a:extLst>
              <a:ext uri="{FF2B5EF4-FFF2-40B4-BE49-F238E27FC236}">
                <a16:creationId xmlns:a16="http://schemas.microsoft.com/office/drawing/2014/main" id="{D75827B6-6AF5-496A-867F-21E5933294F5}"/>
              </a:ext>
            </a:extLst>
          </p:cNvPr>
          <p:cNvSpPr>
            <a:spLocks noGrp="1"/>
          </p:cNvSpPr>
          <p:nvPr>
            <p:ph type="sldNum" sz="quarter" idx="12"/>
          </p:nvPr>
        </p:nvSpPr>
        <p:spPr>
          <a:xfrm>
            <a:off x="7004827" y="6455933"/>
            <a:ext cx="2057400" cy="365125"/>
          </a:xfrm>
        </p:spPr>
        <p:txBody>
          <a:bodyPr/>
          <a:lstStyle/>
          <a:p>
            <a:fld id="{2ED1C351-E817-443F-B0E6-66D93EAC0D6E}" type="slidenum">
              <a:rPr kumimoji="1" lang="ja-JP" altLang="en-US" smtClean="0"/>
              <a:t>16</a:t>
            </a:fld>
            <a:endParaRPr kumimoji="1" lang="ja-JP" altLang="en-US"/>
          </a:p>
        </p:txBody>
      </p:sp>
      <p:grpSp>
        <p:nvGrpSpPr>
          <p:cNvPr id="7" name="グループ化 6"/>
          <p:cNvGrpSpPr/>
          <p:nvPr/>
        </p:nvGrpSpPr>
        <p:grpSpPr>
          <a:xfrm>
            <a:off x="2759303" y="3827366"/>
            <a:ext cx="3348735" cy="1944864"/>
            <a:chOff x="3012831" y="3429000"/>
            <a:chExt cx="2994338" cy="1669308"/>
          </a:xfrm>
        </p:grpSpPr>
        <p:sp>
          <p:nvSpPr>
            <p:cNvPr id="26" name="正方形/長方形 25">
              <a:extLst>
                <a:ext uri="{FF2B5EF4-FFF2-40B4-BE49-F238E27FC236}">
                  <a16:creationId xmlns:a16="http://schemas.microsoft.com/office/drawing/2014/main" id="{BF98176E-7AF5-4A70-B2C2-4795B5E603F7}"/>
                </a:ext>
              </a:extLst>
            </p:cNvPr>
            <p:cNvSpPr/>
            <p:nvPr/>
          </p:nvSpPr>
          <p:spPr>
            <a:xfrm>
              <a:off x="5050971" y="4704526"/>
              <a:ext cx="848213" cy="39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正方形/長方形 29">
              <a:extLst>
                <a:ext uri="{FF2B5EF4-FFF2-40B4-BE49-F238E27FC236}">
                  <a16:creationId xmlns:a16="http://schemas.microsoft.com/office/drawing/2014/main" id="{557E1E82-167B-49A1-A140-CFE2CB7AD87A}"/>
                </a:ext>
              </a:extLst>
            </p:cNvPr>
            <p:cNvSpPr/>
            <p:nvPr/>
          </p:nvSpPr>
          <p:spPr>
            <a:xfrm>
              <a:off x="4733108" y="4809028"/>
              <a:ext cx="848213" cy="28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楕円 39">
              <a:extLst>
                <a:ext uri="{FF2B5EF4-FFF2-40B4-BE49-F238E27FC236}">
                  <a16:creationId xmlns:a16="http://schemas.microsoft.com/office/drawing/2014/main" id="{6BC49577-77C1-4584-B12E-D5D407457FCE}"/>
                </a:ext>
              </a:extLst>
            </p:cNvPr>
            <p:cNvSpPr/>
            <p:nvPr/>
          </p:nvSpPr>
          <p:spPr>
            <a:xfrm>
              <a:off x="4636493" y="3749040"/>
              <a:ext cx="165464" cy="1537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楕円 43">
              <a:extLst>
                <a:ext uri="{FF2B5EF4-FFF2-40B4-BE49-F238E27FC236}">
                  <a16:creationId xmlns:a16="http://schemas.microsoft.com/office/drawing/2014/main" id="{5464D2F2-6FD1-4974-98B0-DB1348EE6281}"/>
                </a:ext>
              </a:extLst>
            </p:cNvPr>
            <p:cNvSpPr/>
            <p:nvPr/>
          </p:nvSpPr>
          <p:spPr>
            <a:xfrm>
              <a:off x="3712744" y="4478665"/>
              <a:ext cx="165464" cy="1537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46" name="直線コネクタ 45">
              <a:extLst>
                <a:ext uri="{FF2B5EF4-FFF2-40B4-BE49-F238E27FC236}">
                  <a16:creationId xmlns:a16="http://schemas.microsoft.com/office/drawing/2014/main" id="{88FFC8C3-FFD1-47B1-931D-441A825EE574}"/>
                </a:ext>
              </a:extLst>
            </p:cNvPr>
            <p:cNvCxnSpPr>
              <a:cxnSpLocks/>
            </p:cNvCxnSpPr>
            <p:nvPr/>
          </p:nvCxnSpPr>
          <p:spPr>
            <a:xfrm flipV="1">
              <a:off x="4773169" y="3429000"/>
              <a:ext cx="1234000" cy="39689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81F1D370-F335-4CB5-9706-C1DA54EB490C}"/>
                </a:ext>
              </a:extLst>
            </p:cNvPr>
            <p:cNvCxnSpPr>
              <a:cxnSpLocks/>
            </p:cNvCxnSpPr>
            <p:nvPr/>
          </p:nvCxnSpPr>
          <p:spPr>
            <a:xfrm flipV="1">
              <a:off x="3012831" y="4567594"/>
              <a:ext cx="686795" cy="24143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a:extLst>
              <a:ext uri="{FF2B5EF4-FFF2-40B4-BE49-F238E27FC236}">
                <a16:creationId xmlns:a16="http://schemas.microsoft.com/office/drawing/2014/main" id="{CC052412-5F35-4E83-B0C4-BBDE00562F1B}"/>
              </a:ext>
            </a:extLst>
          </p:cNvPr>
          <p:cNvGrpSpPr/>
          <p:nvPr/>
        </p:nvGrpSpPr>
        <p:grpSpPr>
          <a:xfrm>
            <a:off x="5942719" y="3128812"/>
            <a:ext cx="2886932" cy="1620000"/>
            <a:chOff x="6119527" y="3499430"/>
            <a:chExt cx="2886932" cy="1620000"/>
          </a:xfrm>
        </p:grpSpPr>
        <p:graphicFrame>
          <p:nvGraphicFramePr>
            <p:cNvPr id="28" name="グラフ 27">
              <a:extLst>
                <a:ext uri="{FF2B5EF4-FFF2-40B4-BE49-F238E27FC236}">
                  <a16:creationId xmlns:a16="http://schemas.microsoft.com/office/drawing/2014/main" id="{C482C20A-C7DF-4171-9F9B-67E0E303A8D5}"/>
                </a:ext>
              </a:extLst>
            </p:cNvPr>
            <p:cNvGraphicFramePr>
              <a:graphicFrameLocks noChangeAspect="1"/>
            </p:cNvGraphicFramePr>
            <p:nvPr/>
          </p:nvGraphicFramePr>
          <p:xfrm>
            <a:off x="6119527" y="3499430"/>
            <a:ext cx="2886932"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29" name="テキスト ボックス 1">
              <a:extLst>
                <a:ext uri="{FF2B5EF4-FFF2-40B4-BE49-F238E27FC236}">
                  <a16:creationId xmlns:a16="http://schemas.microsoft.com/office/drawing/2014/main" id="{9BAF0180-C543-4C93-AA69-4F23F8E1EE7F}"/>
                </a:ext>
              </a:extLst>
            </p:cNvPr>
            <p:cNvSpPr txBox="1">
              <a:spLocks noChangeAspect="1"/>
            </p:cNvSpPr>
            <p:nvPr/>
          </p:nvSpPr>
          <p:spPr>
            <a:xfrm>
              <a:off x="7521343" y="3529470"/>
              <a:ext cx="1273765" cy="280136"/>
            </a:xfrm>
            <a:prstGeom prst="rect">
              <a:avLst/>
            </a:prstGeom>
            <a:solidFill>
              <a:schemeClr val="bg1"/>
            </a:solidFill>
            <a:ln>
              <a:solidFill>
                <a:schemeClr val="tx1"/>
              </a:solidFill>
            </a:ln>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00" b="1" dirty="0">
                  <a:latin typeface="メイリオ" panose="020B0604030504040204" pitchFamily="50" charset="-128"/>
                  <a:ea typeface="メイリオ" panose="020B0604030504040204" pitchFamily="50" charset="-128"/>
                </a:rPr>
                <a:t>8.39</a:t>
              </a:r>
              <a:r>
                <a:rPr lang="ja-JP" altLang="en-US" sz="1200" b="1" dirty="0">
                  <a:latin typeface="メイリオ" panose="020B0604030504040204" pitchFamily="50" charset="-128"/>
                  <a:ea typeface="メイリオ" panose="020B0604030504040204" pitchFamily="50" charset="-128"/>
                </a:rPr>
                <a:t>日</a:t>
              </a:r>
              <a:r>
                <a:rPr lang="en-US" altLang="ja-JP" sz="1200" b="1" dirty="0">
                  <a:latin typeface="メイリオ" panose="020B0604030504040204" pitchFamily="50" charset="-128"/>
                  <a:ea typeface="メイリオ" panose="020B0604030504040204" pitchFamily="50" charset="-128"/>
                </a:rPr>
                <a:t>/40</a:t>
              </a:r>
              <a:r>
                <a:rPr lang="ja-JP" altLang="en-US" sz="1200" b="1" dirty="0">
                  <a:latin typeface="メイリオ" panose="020B0604030504040204" pitchFamily="50" charset="-128"/>
                  <a:ea typeface="メイリオ" panose="020B0604030504040204" pitchFamily="50" charset="-128"/>
                </a:rPr>
                <a:t>年</a:t>
              </a:r>
            </a:p>
          </p:txBody>
        </p:sp>
      </p:grpSp>
      <p:grpSp>
        <p:nvGrpSpPr>
          <p:cNvPr id="16" name="グループ化 15">
            <a:extLst>
              <a:ext uri="{FF2B5EF4-FFF2-40B4-BE49-F238E27FC236}">
                <a16:creationId xmlns:a16="http://schemas.microsoft.com/office/drawing/2014/main" id="{4F409DD1-416A-48AA-A0A8-88C7312D5F20}"/>
              </a:ext>
            </a:extLst>
          </p:cNvPr>
          <p:cNvGrpSpPr/>
          <p:nvPr/>
        </p:nvGrpSpPr>
        <p:grpSpPr>
          <a:xfrm>
            <a:off x="-723" y="4701987"/>
            <a:ext cx="2866627" cy="1702679"/>
            <a:chOff x="28566" y="4596455"/>
            <a:chExt cx="2866626" cy="1702678"/>
          </a:xfrm>
        </p:grpSpPr>
        <p:graphicFrame>
          <p:nvGraphicFramePr>
            <p:cNvPr id="34" name="グラフ 33">
              <a:extLst>
                <a:ext uri="{FF2B5EF4-FFF2-40B4-BE49-F238E27FC236}">
                  <a16:creationId xmlns:a16="http://schemas.microsoft.com/office/drawing/2014/main" id="{87E0FB40-69ED-4E7E-A5CD-86DF4DA4C721}"/>
                </a:ext>
              </a:extLst>
            </p:cNvPr>
            <p:cNvGraphicFramePr>
              <a:graphicFrameLocks noChangeAspect="1"/>
            </p:cNvGraphicFramePr>
            <p:nvPr/>
          </p:nvGraphicFramePr>
          <p:xfrm>
            <a:off x="28566" y="4596455"/>
            <a:ext cx="2866626" cy="1702678"/>
          </p:xfrm>
          <a:graphic>
            <a:graphicData uri="http://schemas.openxmlformats.org/drawingml/2006/chart">
              <c:chart xmlns:c="http://schemas.openxmlformats.org/drawingml/2006/chart" xmlns:r="http://schemas.openxmlformats.org/officeDocument/2006/relationships" r:id="rId5"/>
            </a:graphicData>
          </a:graphic>
        </p:graphicFrame>
        <p:sp>
          <p:nvSpPr>
            <p:cNvPr id="38" name="テキスト ボックス 1">
              <a:extLst>
                <a:ext uri="{FF2B5EF4-FFF2-40B4-BE49-F238E27FC236}">
                  <a16:creationId xmlns:a16="http://schemas.microsoft.com/office/drawing/2014/main" id="{6394A4B3-194E-497B-9FF4-A2B5E26FFBA3}"/>
                </a:ext>
              </a:extLst>
            </p:cNvPr>
            <p:cNvSpPr txBox="1">
              <a:spLocks/>
            </p:cNvSpPr>
            <p:nvPr/>
          </p:nvSpPr>
          <p:spPr>
            <a:xfrm>
              <a:off x="1302221" y="4659225"/>
              <a:ext cx="1260000" cy="280800"/>
            </a:xfrm>
            <a:prstGeom prst="rect">
              <a:avLst/>
            </a:prstGeom>
            <a:solidFill>
              <a:schemeClr val="bg1"/>
            </a:solidFill>
            <a:ln>
              <a:solidFill>
                <a:schemeClr val="tx1"/>
              </a:solidFill>
            </a:ln>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00" b="1" dirty="0">
                  <a:latin typeface="メイリオ" panose="020B0604030504040204" pitchFamily="50" charset="-128"/>
                  <a:ea typeface="メイリオ" panose="020B0604030504040204" pitchFamily="50" charset="-128"/>
                </a:rPr>
                <a:t>21.41</a:t>
              </a:r>
              <a:r>
                <a:rPr lang="ja-JP" altLang="en-US" sz="1200" b="1" dirty="0">
                  <a:latin typeface="メイリオ" panose="020B0604030504040204" pitchFamily="50" charset="-128"/>
                  <a:ea typeface="メイリオ" panose="020B0604030504040204" pitchFamily="50" charset="-128"/>
                </a:rPr>
                <a:t>日</a:t>
              </a:r>
              <a:r>
                <a:rPr lang="en-US" altLang="ja-JP" sz="1200" b="1" dirty="0">
                  <a:latin typeface="メイリオ" panose="020B0604030504040204" pitchFamily="50" charset="-128"/>
                  <a:ea typeface="メイリオ" panose="020B0604030504040204" pitchFamily="50" charset="-128"/>
                </a:rPr>
                <a:t>/40</a:t>
              </a:r>
              <a:r>
                <a:rPr lang="ja-JP" altLang="en-US" sz="1200" b="1" dirty="0">
                  <a:latin typeface="メイリオ" panose="020B0604030504040204" pitchFamily="50" charset="-128"/>
                  <a:ea typeface="メイリオ" panose="020B0604030504040204" pitchFamily="50" charset="-128"/>
                </a:rPr>
                <a:t>年</a:t>
              </a:r>
            </a:p>
          </p:txBody>
        </p:sp>
      </p:grpSp>
      <p:grpSp>
        <p:nvGrpSpPr>
          <p:cNvPr id="18" name="グループ化 17">
            <a:extLst>
              <a:ext uri="{FF2B5EF4-FFF2-40B4-BE49-F238E27FC236}">
                <a16:creationId xmlns:a16="http://schemas.microsoft.com/office/drawing/2014/main" id="{12F05E51-13D6-4959-A272-7C80F3C5C67D}"/>
              </a:ext>
            </a:extLst>
          </p:cNvPr>
          <p:cNvGrpSpPr/>
          <p:nvPr/>
        </p:nvGrpSpPr>
        <p:grpSpPr>
          <a:xfrm>
            <a:off x="54420" y="3132852"/>
            <a:ext cx="2798187" cy="1569135"/>
            <a:chOff x="79198" y="3308342"/>
            <a:chExt cx="2798187" cy="1569134"/>
          </a:xfrm>
        </p:grpSpPr>
        <p:graphicFrame>
          <p:nvGraphicFramePr>
            <p:cNvPr id="47" name="グラフ 46">
              <a:extLst>
                <a:ext uri="{FF2B5EF4-FFF2-40B4-BE49-F238E27FC236}">
                  <a16:creationId xmlns:a16="http://schemas.microsoft.com/office/drawing/2014/main" id="{0FE45641-7B0F-473B-94B7-A1441445CF27}"/>
                </a:ext>
              </a:extLst>
            </p:cNvPr>
            <p:cNvGraphicFramePr>
              <a:graphicFrameLocks noChangeAspect="1"/>
            </p:cNvGraphicFramePr>
            <p:nvPr/>
          </p:nvGraphicFramePr>
          <p:xfrm>
            <a:off x="79198" y="3308342"/>
            <a:ext cx="2798187" cy="1569134"/>
          </p:xfrm>
          <a:graphic>
            <a:graphicData uri="http://schemas.openxmlformats.org/drawingml/2006/chart">
              <c:chart xmlns:c="http://schemas.openxmlformats.org/drawingml/2006/chart" xmlns:r="http://schemas.openxmlformats.org/officeDocument/2006/relationships" r:id="rId6"/>
            </a:graphicData>
          </a:graphic>
        </p:graphicFrame>
        <p:sp>
          <p:nvSpPr>
            <p:cNvPr id="43" name="テキスト ボックス 1">
              <a:extLst>
                <a:ext uri="{FF2B5EF4-FFF2-40B4-BE49-F238E27FC236}">
                  <a16:creationId xmlns:a16="http://schemas.microsoft.com/office/drawing/2014/main" id="{2C6BC598-D894-47CB-9837-8E936364C0E6}"/>
                </a:ext>
              </a:extLst>
            </p:cNvPr>
            <p:cNvSpPr txBox="1">
              <a:spLocks/>
            </p:cNvSpPr>
            <p:nvPr/>
          </p:nvSpPr>
          <p:spPr>
            <a:xfrm>
              <a:off x="1354507" y="3335514"/>
              <a:ext cx="1261548" cy="272497"/>
            </a:xfrm>
            <a:prstGeom prst="rect">
              <a:avLst/>
            </a:prstGeom>
            <a:solidFill>
              <a:schemeClr val="bg1"/>
            </a:solidFill>
            <a:ln>
              <a:solidFill>
                <a:schemeClr val="tx1"/>
              </a:solidFill>
            </a:ln>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00" b="1" dirty="0">
                  <a:latin typeface="メイリオ" panose="020B0604030504040204" pitchFamily="50" charset="-128"/>
                  <a:ea typeface="メイリオ" panose="020B0604030504040204" pitchFamily="50" charset="-128"/>
                </a:rPr>
                <a:t>0.00</a:t>
              </a:r>
              <a:r>
                <a:rPr lang="ja-JP" altLang="en-US" sz="1200" b="1" dirty="0">
                  <a:latin typeface="メイリオ" panose="020B0604030504040204" pitchFamily="50" charset="-128"/>
                  <a:ea typeface="メイリオ" panose="020B0604030504040204" pitchFamily="50" charset="-128"/>
                </a:rPr>
                <a:t>日</a:t>
              </a:r>
              <a:r>
                <a:rPr lang="en-US" altLang="ja-JP" sz="1200" b="1" dirty="0">
                  <a:latin typeface="メイリオ" panose="020B0604030504040204" pitchFamily="50" charset="-128"/>
                  <a:ea typeface="メイリオ" panose="020B0604030504040204" pitchFamily="50" charset="-128"/>
                </a:rPr>
                <a:t>/40</a:t>
              </a:r>
              <a:r>
                <a:rPr lang="ja-JP" altLang="en-US" sz="1200" b="1" dirty="0">
                  <a:latin typeface="メイリオ" panose="020B0604030504040204" pitchFamily="50" charset="-128"/>
                  <a:ea typeface="メイリオ" panose="020B0604030504040204" pitchFamily="50" charset="-128"/>
                </a:rPr>
                <a:t>年</a:t>
              </a:r>
            </a:p>
          </p:txBody>
        </p:sp>
      </p:grpSp>
      <p:grpSp>
        <p:nvGrpSpPr>
          <p:cNvPr id="17" name="グループ化 16">
            <a:extLst>
              <a:ext uri="{FF2B5EF4-FFF2-40B4-BE49-F238E27FC236}">
                <a16:creationId xmlns:a16="http://schemas.microsoft.com/office/drawing/2014/main" id="{F23E1FC5-A33C-479D-AFE5-64CCBFA72853}"/>
              </a:ext>
            </a:extLst>
          </p:cNvPr>
          <p:cNvGrpSpPr/>
          <p:nvPr/>
        </p:nvGrpSpPr>
        <p:grpSpPr>
          <a:xfrm>
            <a:off x="7467" y="1459372"/>
            <a:ext cx="2910535" cy="1631520"/>
            <a:chOff x="29007" y="1053357"/>
            <a:chExt cx="2910535" cy="1631520"/>
          </a:xfrm>
        </p:grpSpPr>
        <p:graphicFrame>
          <p:nvGraphicFramePr>
            <p:cNvPr id="37" name="グラフ 36">
              <a:extLst>
                <a:ext uri="{FF2B5EF4-FFF2-40B4-BE49-F238E27FC236}">
                  <a16:creationId xmlns:a16="http://schemas.microsoft.com/office/drawing/2014/main" id="{334493F5-AAEE-4EA2-939E-95689728EC81}"/>
                </a:ext>
              </a:extLst>
            </p:cNvPr>
            <p:cNvGraphicFramePr>
              <a:graphicFrameLocks noChangeAspect="1"/>
            </p:cNvGraphicFramePr>
            <p:nvPr/>
          </p:nvGraphicFramePr>
          <p:xfrm>
            <a:off x="29007" y="1053357"/>
            <a:ext cx="2910535" cy="1631520"/>
          </p:xfrm>
          <a:graphic>
            <a:graphicData uri="http://schemas.openxmlformats.org/drawingml/2006/chart">
              <c:chart xmlns:c="http://schemas.openxmlformats.org/drawingml/2006/chart" xmlns:r="http://schemas.openxmlformats.org/officeDocument/2006/relationships" r:id="rId7"/>
            </a:graphicData>
          </a:graphic>
        </p:graphicFrame>
        <p:sp>
          <p:nvSpPr>
            <p:cNvPr id="49" name="テキスト ボックス 1">
              <a:extLst>
                <a:ext uri="{FF2B5EF4-FFF2-40B4-BE49-F238E27FC236}">
                  <a16:creationId xmlns:a16="http://schemas.microsoft.com/office/drawing/2014/main" id="{C243C6E1-21F2-4B1C-B046-1F573DF1F24C}"/>
                </a:ext>
              </a:extLst>
            </p:cNvPr>
            <p:cNvSpPr txBox="1">
              <a:spLocks/>
            </p:cNvSpPr>
            <p:nvPr/>
          </p:nvSpPr>
          <p:spPr>
            <a:xfrm>
              <a:off x="1348152" y="1087377"/>
              <a:ext cx="1261548" cy="272497"/>
            </a:xfrm>
            <a:prstGeom prst="rect">
              <a:avLst/>
            </a:prstGeom>
            <a:solidFill>
              <a:schemeClr val="bg1"/>
            </a:solidFill>
            <a:ln>
              <a:solidFill>
                <a:schemeClr val="tx1"/>
              </a:solidFill>
            </a:ln>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00" b="1" dirty="0">
                  <a:latin typeface="メイリオ" panose="020B0604030504040204" pitchFamily="50" charset="-128"/>
                  <a:ea typeface="メイリオ" panose="020B0604030504040204" pitchFamily="50" charset="-128"/>
                </a:rPr>
                <a:t>0.00</a:t>
              </a:r>
              <a:r>
                <a:rPr lang="ja-JP" altLang="en-US" sz="1200" b="1" dirty="0">
                  <a:latin typeface="メイリオ" panose="020B0604030504040204" pitchFamily="50" charset="-128"/>
                  <a:ea typeface="メイリオ" panose="020B0604030504040204" pitchFamily="50" charset="-128"/>
                </a:rPr>
                <a:t>日</a:t>
              </a:r>
              <a:r>
                <a:rPr lang="en-US" altLang="ja-JP" sz="1200" b="1" dirty="0">
                  <a:latin typeface="メイリオ" panose="020B0604030504040204" pitchFamily="50" charset="-128"/>
                  <a:ea typeface="メイリオ" panose="020B0604030504040204" pitchFamily="50" charset="-128"/>
                </a:rPr>
                <a:t>/40</a:t>
              </a:r>
              <a:r>
                <a:rPr lang="ja-JP" altLang="en-US" sz="1200" b="1" dirty="0">
                  <a:latin typeface="メイリオ" panose="020B0604030504040204" pitchFamily="50" charset="-128"/>
                  <a:ea typeface="メイリオ" panose="020B0604030504040204" pitchFamily="50" charset="-128"/>
                </a:rPr>
                <a:t>年</a:t>
              </a:r>
            </a:p>
          </p:txBody>
        </p:sp>
      </p:grpSp>
      <p:grpSp>
        <p:nvGrpSpPr>
          <p:cNvPr id="19" name="グループ化 18">
            <a:extLst>
              <a:ext uri="{FF2B5EF4-FFF2-40B4-BE49-F238E27FC236}">
                <a16:creationId xmlns:a16="http://schemas.microsoft.com/office/drawing/2014/main" id="{C3779CFD-B676-45CD-B33A-2B29F819E5DD}"/>
              </a:ext>
            </a:extLst>
          </p:cNvPr>
          <p:cNvGrpSpPr>
            <a:grpSpLocks noChangeAspect="1"/>
          </p:cNvGrpSpPr>
          <p:nvPr/>
        </p:nvGrpSpPr>
        <p:grpSpPr>
          <a:xfrm>
            <a:off x="5977405" y="4808128"/>
            <a:ext cx="2852249" cy="1627895"/>
            <a:chOff x="5813924" y="5238361"/>
            <a:chExt cx="2954338" cy="1535749"/>
          </a:xfrm>
        </p:grpSpPr>
        <p:graphicFrame>
          <p:nvGraphicFramePr>
            <p:cNvPr id="39" name="グラフ 38">
              <a:extLst>
                <a:ext uri="{FF2B5EF4-FFF2-40B4-BE49-F238E27FC236}">
                  <a16:creationId xmlns:a16="http://schemas.microsoft.com/office/drawing/2014/main" id="{F51D7B88-D952-408B-9A93-070963818303}"/>
                </a:ext>
              </a:extLst>
            </p:cNvPr>
            <p:cNvGraphicFramePr>
              <a:graphicFrameLocks noChangeAspect="1"/>
            </p:cNvGraphicFramePr>
            <p:nvPr/>
          </p:nvGraphicFramePr>
          <p:xfrm>
            <a:off x="5813924" y="5238361"/>
            <a:ext cx="2954338" cy="1535749"/>
          </p:xfrm>
          <a:graphic>
            <a:graphicData uri="http://schemas.openxmlformats.org/drawingml/2006/chart">
              <c:chart xmlns:c="http://schemas.openxmlformats.org/drawingml/2006/chart" xmlns:r="http://schemas.openxmlformats.org/officeDocument/2006/relationships" r:id="rId8"/>
            </a:graphicData>
          </a:graphic>
        </p:graphicFrame>
        <p:sp>
          <p:nvSpPr>
            <p:cNvPr id="50" name="テキスト ボックス 1">
              <a:extLst>
                <a:ext uri="{FF2B5EF4-FFF2-40B4-BE49-F238E27FC236}">
                  <a16:creationId xmlns:a16="http://schemas.microsoft.com/office/drawing/2014/main" id="{8C3D4E4B-299C-4EE5-8262-E66874840BA5}"/>
                </a:ext>
              </a:extLst>
            </p:cNvPr>
            <p:cNvSpPr txBox="1">
              <a:spLocks noChangeAspect="1"/>
            </p:cNvSpPr>
            <p:nvPr/>
          </p:nvSpPr>
          <p:spPr>
            <a:xfrm>
              <a:off x="7291093" y="5243219"/>
              <a:ext cx="1273765" cy="280136"/>
            </a:xfrm>
            <a:prstGeom prst="rect">
              <a:avLst/>
            </a:prstGeom>
            <a:solidFill>
              <a:schemeClr val="bg1"/>
            </a:solidFill>
            <a:ln>
              <a:solidFill>
                <a:schemeClr val="tx1"/>
              </a:solidFill>
            </a:ln>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00" b="1" dirty="0">
                  <a:latin typeface="メイリオ" panose="020B0604030504040204" pitchFamily="50" charset="-128"/>
                  <a:ea typeface="メイリオ" panose="020B0604030504040204" pitchFamily="50" charset="-128"/>
                </a:rPr>
                <a:t>11.19</a:t>
              </a:r>
              <a:r>
                <a:rPr lang="ja-JP" altLang="en-US" sz="1200" b="1" dirty="0">
                  <a:latin typeface="メイリオ" panose="020B0604030504040204" pitchFamily="50" charset="-128"/>
                  <a:ea typeface="メイリオ" panose="020B0604030504040204" pitchFamily="50" charset="-128"/>
                </a:rPr>
                <a:t>日</a:t>
              </a:r>
              <a:r>
                <a:rPr lang="en-US" altLang="ja-JP" sz="1200" b="1" dirty="0">
                  <a:latin typeface="メイリオ" panose="020B0604030504040204" pitchFamily="50" charset="-128"/>
                  <a:ea typeface="メイリオ" panose="020B0604030504040204" pitchFamily="50" charset="-128"/>
                </a:rPr>
                <a:t>/40</a:t>
              </a:r>
              <a:r>
                <a:rPr lang="ja-JP" altLang="en-US" sz="1200" b="1" dirty="0">
                  <a:latin typeface="メイリオ" panose="020B0604030504040204" pitchFamily="50" charset="-128"/>
                  <a:ea typeface="メイリオ" panose="020B0604030504040204" pitchFamily="50" charset="-128"/>
                </a:rPr>
                <a:t>年</a:t>
              </a:r>
            </a:p>
          </p:txBody>
        </p:sp>
      </p:grpSp>
      <p:sp>
        <p:nvSpPr>
          <p:cNvPr id="52" name="楕円 51">
            <a:extLst>
              <a:ext uri="{FF2B5EF4-FFF2-40B4-BE49-F238E27FC236}">
                <a16:creationId xmlns:a16="http://schemas.microsoft.com/office/drawing/2014/main" id="{49BB24E6-28B0-4735-9B2A-EEA51ACED453}"/>
              </a:ext>
            </a:extLst>
          </p:cNvPr>
          <p:cNvSpPr/>
          <p:nvPr/>
        </p:nvSpPr>
        <p:spPr>
          <a:xfrm>
            <a:off x="5066249" y="1932490"/>
            <a:ext cx="185048" cy="17909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53" name="直線コネクタ 52">
            <a:extLst>
              <a:ext uri="{FF2B5EF4-FFF2-40B4-BE49-F238E27FC236}">
                <a16:creationId xmlns:a16="http://schemas.microsoft.com/office/drawing/2014/main" id="{909483F5-E666-4FC9-98D8-4ACF9E1B3667}"/>
              </a:ext>
            </a:extLst>
          </p:cNvPr>
          <p:cNvCxnSpPr>
            <a:cxnSpLocks/>
          </p:cNvCxnSpPr>
          <p:nvPr/>
        </p:nvCxnSpPr>
        <p:spPr>
          <a:xfrm flipV="1">
            <a:off x="2759305" y="2022038"/>
            <a:ext cx="2306947" cy="8954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楕円 53">
            <a:extLst>
              <a:ext uri="{FF2B5EF4-FFF2-40B4-BE49-F238E27FC236}">
                <a16:creationId xmlns:a16="http://schemas.microsoft.com/office/drawing/2014/main" id="{F2D93390-ED92-46C7-AEE8-D834A6739C60}"/>
              </a:ext>
            </a:extLst>
          </p:cNvPr>
          <p:cNvSpPr/>
          <p:nvPr/>
        </p:nvSpPr>
        <p:spPr>
          <a:xfrm>
            <a:off x="5038667" y="3059475"/>
            <a:ext cx="185048" cy="17909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55" name="直線コネクタ 54">
            <a:extLst>
              <a:ext uri="{FF2B5EF4-FFF2-40B4-BE49-F238E27FC236}">
                <a16:creationId xmlns:a16="http://schemas.microsoft.com/office/drawing/2014/main" id="{AAA76953-8BFD-498C-B006-289B808D9366}"/>
              </a:ext>
            </a:extLst>
          </p:cNvPr>
          <p:cNvCxnSpPr>
            <a:cxnSpLocks/>
          </p:cNvCxnSpPr>
          <p:nvPr/>
        </p:nvCxnSpPr>
        <p:spPr>
          <a:xfrm flipV="1">
            <a:off x="5186235" y="2239299"/>
            <a:ext cx="833727" cy="85860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楕円 55">
            <a:extLst>
              <a:ext uri="{FF2B5EF4-FFF2-40B4-BE49-F238E27FC236}">
                <a16:creationId xmlns:a16="http://schemas.microsoft.com/office/drawing/2014/main" id="{4B05CFF9-5672-4BA7-8948-9C34C413F04E}"/>
              </a:ext>
            </a:extLst>
          </p:cNvPr>
          <p:cNvSpPr/>
          <p:nvPr/>
        </p:nvSpPr>
        <p:spPr>
          <a:xfrm>
            <a:off x="3355387" y="3531111"/>
            <a:ext cx="165464" cy="1537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57" name="直線コネクタ 56">
            <a:extLst>
              <a:ext uri="{FF2B5EF4-FFF2-40B4-BE49-F238E27FC236}">
                <a16:creationId xmlns:a16="http://schemas.microsoft.com/office/drawing/2014/main" id="{F087A9F8-FF65-4ABD-8EBC-13CB5EE6C333}"/>
              </a:ext>
            </a:extLst>
          </p:cNvPr>
          <p:cNvCxnSpPr>
            <a:cxnSpLocks/>
          </p:cNvCxnSpPr>
          <p:nvPr/>
        </p:nvCxnSpPr>
        <p:spPr>
          <a:xfrm flipV="1">
            <a:off x="2820938" y="3613001"/>
            <a:ext cx="585132" cy="2164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楕円 57">
            <a:extLst>
              <a:ext uri="{FF2B5EF4-FFF2-40B4-BE49-F238E27FC236}">
                <a16:creationId xmlns:a16="http://schemas.microsoft.com/office/drawing/2014/main" id="{CD93FE8C-F71A-4480-A594-2C4D52B8BB8E}"/>
              </a:ext>
            </a:extLst>
          </p:cNvPr>
          <p:cNvSpPr/>
          <p:nvPr/>
        </p:nvSpPr>
        <p:spPr>
          <a:xfrm>
            <a:off x="4973029" y="4575486"/>
            <a:ext cx="165464" cy="1537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59" name="直線コネクタ 58">
            <a:extLst>
              <a:ext uri="{FF2B5EF4-FFF2-40B4-BE49-F238E27FC236}">
                <a16:creationId xmlns:a16="http://schemas.microsoft.com/office/drawing/2014/main" id="{BBC786F2-DAF5-4E94-8A8E-BC04C624D6B2}"/>
              </a:ext>
            </a:extLst>
          </p:cNvPr>
          <p:cNvCxnSpPr>
            <a:cxnSpLocks/>
            <a:stCxn id="58" idx="5"/>
          </p:cNvCxnSpPr>
          <p:nvPr/>
        </p:nvCxnSpPr>
        <p:spPr>
          <a:xfrm>
            <a:off x="5114261" y="4706693"/>
            <a:ext cx="821976" cy="78411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2F7AA2B0-099A-4D33-8F03-DB48ACE36B1E}"/>
              </a:ext>
            </a:extLst>
          </p:cNvPr>
          <p:cNvGrpSpPr>
            <a:grpSpLocks noChangeAspect="1"/>
          </p:cNvGrpSpPr>
          <p:nvPr/>
        </p:nvGrpSpPr>
        <p:grpSpPr>
          <a:xfrm>
            <a:off x="5895214" y="1119737"/>
            <a:ext cx="3099142" cy="1859487"/>
            <a:chOff x="6059311" y="1825955"/>
            <a:chExt cx="2819999" cy="1692000"/>
          </a:xfrm>
        </p:grpSpPr>
        <p:grpSp>
          <p:nvGrpSpPr>
            <p:cNvPr id="21" name="グループ化 20">
              <a:extLst>
                <a:ext uri="{FF2B5EF4-FFF2-40B4-BE49-F238E27FC236}">
                  <a16:creationId xmlns:a16="http://schemas.microsoft.com/office/drawing/2014/main" id="{847AE9E9-3A21-495E-9BE3-4107F69BD840}"/>
                </a:ext>
              </a:extLst>
            </p:cNvPr>
            <p:cNvGrpSpPr>
              <a:grpSpLocks noChangeAspect="1"/>
            </p:cNvGrpSpPr>
            <p:nvPr/>
          </p:nvGrpSpPr>
          <p:grpSpPr>
            <a:xfrm>
              <a:off x="6059311" y="1825955"/>
              <a:ext cx="2819999" cy="1692000"/>
              <a:chOff x="6059309" y="1825954"/>
              <a:chExt cx="2819998" cy="1692000"/>
            </a:xfrm>
          </p:grpSpPr>
          <p:graphicFrame>
            <p:nvGraphicFramePr>
              <p:cNvPr id="51" name="グラフ 50">
                <a:extLst>
                  <a:ext uri="{FF2B5EF4-FFF2-40B4-BE49-F238E27FC236}">
                    <a16:creationId xmlns:a16="http://schemas.microsoft.com/office/drawing/2014/main" id="{EE61F9ED-ACDB-40F8-BE48-47E268BEBB9B}"/>
                  </a:ext>
                </a:extLst>
              </p:cNvPr>
              <p:cNvGraphicFramePr>
                <a:graphicFrameLocks noChangeAspect="1"/>
              </p:cNvGraphicFramePr>
              <p:nvPr/>
            </p:nvGraphicFramePr>
            <p:xfrm>
              <a:off x="6059309" y="1825954"/>
              <a:ext cx="2819998" cy="1692000"/>
            </p:xfrm>
            <a:graphic>
              <a:graphicData uri="http://schemas.openxmlformats.org/drawingml/2006/chart">
                <c:chart xmlns:c="http://schemas.openxmlformats.org/drawingml/2006/chart" xmlns:r="http://schemas.openxmlformats.org/officeDocument/2006/relationships" r:id="rId9"/>
              </a:graphicData>
            </a:graphic>
          </p:graphicFrame>
          <p:sp>
            <p:nvSpPr>
              <p:cNvPr id="33" name="テキスト ボックス 1">
                <a:extLst>
                  <a:ext uri="{FF2B5EF4-FFF2-40B4-BE49-F238E27FC236}">
                    <a16:creationId xmlns:a16="http://schemas.microsoft.com/office/drawing/2014/main" id="{F057D314-9A00-4AC4-9D82-32ED0F6DCF07}"/>
                  </a:ext>
                </a:extLst>
              </p:cNvPr>
              <p:cNvSpPr txBox="1">
                <a:spLocks/>
              </p:cNvSpPr>
              <p:nvPr/>
            </p:nvSpPr>
            <p:spPr>
              <a:xfrm>
                <a:off x="7427658" y="1874714"/>
                <a:ext cx="1260000" cy="280800"/>
              </a:xfrm>
              <a:prstGeom prst="rect">
                <a:avLst/>
              </a:prstGeom>
              <a:solidFill>
                <a:schemeClr val="bg1"/>
              </a:solidFill>
              <a:ln>
                <a:solidFill>
                  <a:schemeClr val="tx1"/>
                </a:solidFill>
              </a:ln>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00" b="1" dirty="0">
                    <a:latin typeface="メイリオ" panose="020B0604030504040204" pitchFamily="50" charset="-128"/>
                    <a:ea typeface="メイリオ" panose="020B0604030504040204" pitchFamily="50" charset="-128"/>
                  </a:rPr>
                  <a:t>4.30</a:t>
                </a:r>
                <a:r>
                  <a:rPr lang="ja-JP" altLang="en-US" sz="1200" b="1" dirty="0">
                    <a:latin typeface="メイリオ" panose="020B0604030504040204" pitchFamily="50" charset="-128"/>
                    <a:ea typeface="メイリオ" panose="020B0604030504040204" pitchFamily="50" charset="-128"/>
                  </a:rPr>
                  <a:t>日</a:t>
                </a:r>
                <a:r>
                  <a:rPr lang="en-US" altLang="ja-JP" sz="1200" b="1" dirty="0">
                    <a:latin typeface="メイリオ" panose="020B0604030504040204" pitchFamily="50" charset="-128"/>
                    <a:ea typeface="メイリオ" panose="020B0604030504040204" pitchFamily="50" charset="-128"/>
                  </a:rPr>
                  <a:t>/40</a:t>
                </a:r>
                <a:r>
                  <a:rPr lang="ja-JP" altLang="en-US" sz="1200" b="1" dirty="0">
                    <a:latin typeface="メイリオ" panose="020B0604030504040204" pitchFamily="50" charset="-128"/>
                    <a:ea typeface="メイリオ" panose="020B0604030504040204" pitchFamily="50" charset="-128"/>
                  </a:rPr>
                  <a:t>年</a:t>
                </a:r>
              </a:p>
            </p:txBody>
          </p:sp>
        </p:grpSp>
        <p:sp>
          <p:nvSpPr>
            <p:cNvPr id="3" name="矢印: 右 2">
              <a:extLst>
                <a:ext uri="{FF2B5EF4-FFF2-40B4-BE49-F238E27FC236}">
                  <a16:creationId xmlns:a16="http://schemas.microsoft.com/office/drawing/2014/main" id="{10D48A06-0012-4948-A615-203305D47CAE}"/>
                </a:ext>
              </a:extLst>
            </p:cNvPr>
            <p:cNvSpPr/>
            <p:nvPr/>
          </p:nvSpPr>
          <p:spPr>
            <a:xfrm rot="7138967">
              <a:off x="8439904" y="2158075"/>
              <a:ext cx="495300" cy="34327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C9729874-E766-4D15-BE74-B7139AC422D7}"/>
                </a:ext>
              </a:extLst>
            </p:cNvPr>
            <p:cNvSpPr/>
            <p:nvPr/>
          </p:nvSpPr>
          <p:spPr>
            <a:xfrm>
              <a:off x="8107819" y="2608746"/>
              <a:ext cx="748168" cy="836981"/>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0" name="正方形/長方形 59">
            <a:extLst>
              <a:ext uri="{FF2B5EF4-FFF2-40B4-BE49-F238E27FC236}">
                <a16:creationId xmlns:a16="http://schemas.microsoft.com/office/drawing/2014/main" id="{FD5638C9-6E27-4E77-B1E2-163EB3090B55}"/>
              </a:ext>
            </a:extLst>
          </p:cNvPr>
          <p:cNvSpPr/>
          <p:nvPr/>
        </p:nvSpPr>
        <p:spPr>
          <a:xfrm>
            <a:off x="6004826" y="1072597"/>
            <a:ext cx="3029408" cy="20173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サブタイトル 2">
            <a:extLst>
              <a:ext uri="{FF2B5EF4-FFF2-40B4-BE49-F238E27FC236}">
                <a16:creationId xmlns:a16="http://schemas.microsoft.com/office/drawing/2014/main" id="{ECE3BDE7-EC4A-4E71-A58D-9DF9AE7E7BAC}"/>
              </a:ext>
            </a:extLst>
          </p:cNvPr>
          <p:cNvSpPr txBox="1">
            <a:spLocks/>
          </p:cNvSpPr>
          <p:nvPr/>
        </p:nvSpPr>
        <p:spPr>
          <a:xfrm>
            <a:off x="140962" y="5934"/>
            <a:ext cx="9144000" cy="14362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県内の猛暑日日数の変化</a:t>
            </a:r>
            <a:endParaRPr lang="en-US" altLang="ja-JP"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marL="0" indent="0" algn="ctr">
              <a:buNone/>
            </a:pPr>
            <a:r>
              <a:rPr lang="en-US" altLang="ja-JP" sz="2000"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          ※</a:t>
            </a:r>
            <a:r>
              <a:rPr lang="ja-JP" altLang="en-US" sz="2000"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猛暑日：日最高気温が</a:t>
            </a:r>
            <a:r>
              <a:rPr lang="en-US" altLang="ja-JP" sz="2000"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35</a:t>
            </a:r>
            <a:r>
              <a:rPr lang="ja-JP" altLang="en-US" sz="2000"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℃以上の日</a:t>
            </a:r>
            <a:endParaRPr lang="ja-JP" altLang="en-US" sz="20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63" name="テキスト ボックス 62">
            <a:extLst>
              <a:ext uri="{FF2B5EF4-FFF2-40B4-BE49-F238E27FC236}">
                <a16:creationId xmlns:a16="http://schemas.microsoft.com/office/drawing/2014/main" id="{D35B7E4E-DE47-48E4-BBC6-0F9B022AB90F}"/>
              </a:ext>
            </a:extLst>
          </p:cNvPr>
          <p:cNvSpPr txBox="1"/>
          <p:nvPr/>
        </p:nvSpPr>
        <p:spPr>
          <a:xfrm>
            <a:off x="4555620" y="2404034"/>
            <a:ext cx="434109" cy="584775"/>
          </a:xfrm>
          <a:prstGeom prst="rect">
            <a:avLst/>
          </a:prstGeom>
          <a:noFill/>
        </p:spPr>
        <p:txBody>
          <a:bodyPr wrap="square" rtlCol="0">
            <a:spAutoFit/>
          </a:bodyPr>
          <a:lstStyle/>
          <a:p>
            <a:pPr algn="ctr"/>
            <a:r>
              <a:rPr kumimoji="1" lang="ja-JP" altLang="en-US" sz="3200" dirty="0">
                <a:solidFill>
                  <a:srgbClr val="7030A0"/>
                </a:solidFill>
                <a:latin typeface="メイリオ" panose="020B0604030504040204" pitchFamily="50" charset="-128"/>
                <a:ea typeface="メイリオ" panose="020B0604030504040204" pitchFamily="50" charset="-128"/>
              </a:rPr>
              <a:t>★</a:t>
            </a:r>
          </a:p>
        </p:txBody>
      </p:sp>
      <p:sp>
        <p:nvSpPr>
          <p:cNvPr id="64" name="正方形/長方形 63">
            <a:extLst>
              <a:ext uri="{FF2B5EF4-FFF2-40B4-BE49-F238E27FC236}">
                <a16:creationId xmlns:a16="http://schemas.microsoft.com/office/drawing/2014/main" id="{89F0BACF-279A-4A6B-B97B-649C932B6E2B}"/>
              </a:ext>
            </a:extLst>
          </p:cNvPr>
          <p:cNvSpPr/>
          <p:nvPr/>
        </p:nvSpPr>
        <p:spPr>
          <a:xfrm>
            <a:off x="4218421" y="6643799"/>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出典：気象庁データ及び東京管区気象台（</a:t>
            </a:r>
            <a:r>
              <a:rPr lang="en-US" altLang="ja-JP" sz="1000" dirty="0">
                <a:solidFill>
                  <a:srgbClr val="000000"/>
                </a:solidFill>
                <a:latin typeface="メイリオ" panose="020B0604030504040204" pitchFamily="50" charset="-128"/>
                <a:ea typeface="メイリオ" panose="020B0604030504040204" pitchFamily="50" charset="-128"/>
              </a:rPr>
              <a:t>2019</a:t>
            </a:r>
            <a:r>
              <a:rPr lang="ja-JP" altLang="en-US" sz="1000" dirty="0">
                <a:solidFill>
                  <a:srgbClr val="000000"/>
                </a:solidFill>
                <a:latin typeface="メイリオ" panose="020B0604030504040204" pitchFamily="50" charset="-128"/>
                <a:ea typeface="メイリオ" panose="020B0604030504040204" pitchFamily="50" charset="-128"/>
              </a:rPr>
              <a:t>）から日本気象協会が作成</a:t>
            </a:r>
            <a:endParaRPr lang="ja-JP" altLang="en-US" sz="1000" dirty="0"/>
          </a:p>
        </p:txBody>
      </p:sp>
      <p:sp>
        <p:nvSpPr>
          <p:cNvPr id="4" name="テキスト ボックス 3"/>
          <p:cNvSpPr txBox="1"/>
          <p:nvPr/>
        </p:nvSpPr>
        <p:spPr>
          <a:xfrm>
            <a:off x="2781579" y="5715683"/>
            <a:ext cx="3280151" cy="707886"/>
          </a:xfrm>
          <a:prstGeom prst="rect">
            <a:avLst/>
          </a:prstGeom>
          <a:noFill/>
        </p:spPr>
        <p:txBody>
          <a:bodyPr wrap="square" rtlCol="0">
            <a:spAutoFit/>
          </a:bodyPr>
          <a:lstStyle/>
          <a:p>
            <a:pPr algn="ctr"/>
            <a:r>
              <a:rPr lang="ja-JP" altLang="en-US" sz="2000" b="1" dirty="0">
                <a:solidFill>
                  <a:srgbClr val="FF0000"/>
                </a:solidFill>
                <a:highlight>
                  <a:srgbClr val="FFFF00"/>
                </a:highlight>
                <a:latin typeface="HGS創英角ﾎﾟｯﾌﾟ体" panose="040B0A00000000000000" pitchFamily="50" charset="-128"/>
                <a:ea typeface="HGS創英角ﾎﾟｯﾌﾟ体" panose="040B0A00000000000000" pitchFamily="50" charset="-128"/>
              </a:rPr>
              <a:t>大田原</a:t>
            </a:r>
            <a:r>
              <a:rPr lang="ja-JP" altLang="en-US" sz="2000" b="1" dirty="0">
                <a:highlight>
                  <a:srgbClr val="FFFF00"/>
                </a:highlight>
                <a:latin typeface="HGS創英角ﾎﾟｯﾌﾟ体" panose="040B0A00000000000000" pitchFamily="50" charset="-128"/>
                <a:ea typeface="HGS創英角ﾎﾟｯﾌﾟ体" panose="040B0A00000000000000" pitchFamily="50" charset="-128"/>
              </a:rPr>
              <a:t>ではここ</a:t>
            </a:r>
            <a:r>
              <a:rPr lang="en-US" altLang="ja-JP" sz="2000" b="1" dirty="0">
                <a:highlight>
                  <a:srgbClr val="FFFF00"/>
                </a:highlight>
                <a:latin typeface="HGS創英角ﾎﾟｯﾌﾟ体" panose="040B0A00000000000000" pitchFamily="50" charset="-128"/>
                <a:ea typeface="HGS創英角ﾎﾟｯﾌﾟ体" panose="040B0A00000000000000" pitchFamily="50" charset="-128"/>
              </a:rPr>
              <a:t>10</a:t>
            </a:r>
            <a:r>
              <a:rPr lang="ja-JP" altLang="en-US" sz="2000" b="1" dirty="0">
                <a:highlight>
                  <a:srgbClr val="FFFF00"/>
                </a:highlight>
                <a:latin typeface="HGS創英角ﾎﾟｯﾌﾟ体" panose="040B0A00000000000000" pitchFamily="50" charset="-128"/>
                <a:ea typeface="HGS創英角ﾎﾟｯﾌﾟ体" panose="040B0A00000000000000" pitchFamily="50" charset="-128"/>
              </a:rPr>
              <a:t>年</a:t>
            </a:r>
            <a:endParaRPr lang="en-US" altLang="ja-JP" sz="2000" b="1" dirty="0">
              <a:highlight>
                <a:srgbClr val="FFFF00"/>
              </a:highlight>
              <a:latin typeface="HGS創英角ﾎﾟｯﾌﾟ体" panose="040B0A00000000000000" pitchFamily="50" charset="-128"/>
              <a:ea typeface="HGS創英角ﾎﾟｯﾌﾟ体" panose="040B0A00000000000000" pitchFamily="50" charset="-128"/>
            </a:endParaRPr>
          </a:p>
          <a:p>
            <a:pPr algn="ctr"/>
            <a:r>
              <a:rPr lang="ja-JP" altLang="en-US" sz="2000" b="1" dirty="0">
                <a:highlight>
                  <a:srgbClr val="FFFF00"/>
                </a:highlight>
                <a:latin typeface="HGS創英角ﾎﾟｯﾌﾟ体" panose="040B0A00000000000000" pitchFamily="50" charset="-128"/>
                <a:ea typeface="HGS創英角ﾎﾟｯﾌﾟ体" panose="040B0A00000000000000" pitchFamily="50" charset="-128"/>
              </a:rPr>
              <a:t>一気に増加しているね。</a:t>
            </a:r>
          </a:p>
        </p:txBody>
      </p:sp>
    </p:spTree>
    <p:extLst>
      <p:ext uri="{BB962C8B-B14F-4D97-AF65-F5344CB8AC3E}">
        <p14:creationId xmlns:p14="http://schemas.microsoft.com/office/powerpoint/2010/main" val="394264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1C07169-57F5-4670-884A-065F8A0FA29F}"/>
              </a:ext>
            </a:extLst>
          </p:cNvPr>
          <p:cNvSpPr>
            <a:spLocks noGrp="1"/>
          </p:cNvSpPr>
          <p:nvPr>
            <p:ph type="sldNum" sz="quarter" idx="12"/>
          </p:nvPr>
        </p:nvSpPr>
        <p:spPr/>
        <p:txBody>
          <a:bodyPr/>
          <a:lstStyle/>
          <a:p>
            <a:fld id="{2559E306-2ECC-45F4-9E94-B54F3BFAC461}" type="slidenum">
              <a:rPr lang="ja-JP" altLang="en-US" smtClean="0"/>
              <a:pPr/>
              <a:t>17</a:t>
            </a:fld>
            <a:endParaRPr lang="ja-JP" altLang="en-US" dirty="0"/>
          </a:p>
        </p:txBody>
      </p:sp>
      <p:pic>
        <p:nvPicPr>
          <p:cNvPr id="6" name="図 5">
            <a:extLst>
              <a:ext uri="{FF2B5EF4-FFF2-40B4-BE49-F238E27FC236}">
                <a16:creationId xmlns:a16="http://schemas.microsoft.com/office/drawing/2014/main" id="{B2FA9CCB-5611-487B-8EAB-6B3D0E4EA1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35826"/>
            <a:ext cx="9144000" cy="4662069"/>
          </a:xfrm>
          <a:prstGeom prst="rect">
            <a:avLst/>
          </a:prstGeom>
        </p:spPr>
      </p:pic>
      <p:sp>
        <p:nvSpPr>
          <p:cNvPr id="7" name="正方形/長方形 6">
            <a:extLst>
              <a:ext uri="{FF2B5EF4-FFF2-40B4-BE49-F238E27FC236}">
                <a16:creationId xmlns:a16="http://schemas.microsoft.com/office/drawing/2014/main" id="{FA44DD2D-6881-4908-9461-11236A6289BD}"/>
              </a:ext>
            </a:extLst>
          </p:cNvPr>
          <p:cNvSpPr/>
          <p:nvPr/>
        </p:nvSpPr>
        <p:spPr>
          <a:xfrm>
            <a:off x="4482766" y="6611779"/>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出典：フィクションドキュメンタリー「荒川氾濫」（国土交通省）　</a:t>
            </a:r>
            <a:endParaRPr lang="ja-JP" altLang="en-US" sz="1000" dirty="0"/>
          </a:p>
        </p:txBody>
      </p:sp>
      <p:sp>
        <p:nvSpPr>
          <p:cNvPr id="8" name="サブタイトル 2">
            <a:extLst>
              <a:ext uri="{FF2B5EF4-FFF2-40B4-BE49-F238E27FC236}">
                <a16:creationId xmlns:a16="http://schemas.microsoft.com/office/drawing/2014/main" id="{0DF3F49A-C1E6-4D66-8648-0F2B9615B20C}"/>
              </a:ext>
            </a:extLst>
          </p:cNvPr>
          <p:cNvSpPr txBox="1">
            <a:spLocks/>
          </p:cNvSpPr>
          <p:nvPr/>
        </p:nvSpPr>
        <p:spPr>
          <a:xfrm>
            <a:off x="0" y="85179"/>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雨の降り方はどう変わってきた？</a:t>
            </a:r>
            <a:endParaRPr lang="en-US" altLang="ja-JP"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10" name="吹き出し: 角を丸めた四角形 9">
            <a:extLst>
              <a:ext uri="{FF2B5EF4-FFF2-40B4-BE49-F238E27FC236}">
                <a16:creationId xmlns:a16="http://schemas.microsoft.com/office/drawing/2014/main" id="{2EAD5FA5-82CF-4246-8AE5-6F83F275E6DF}"/>
              </a:ext>
            </a:extLst>
          </p:cNvPr>
          <p:cNvSpPr/>
          <p:nvPr/>
        </p:nvSpPr>
        <p:spPr>
          <a:xfrm>
            <a:off x="682907" y="6092374"/>
            <a:ext cx="2878204" cy="642515"/>
          </a:xfrm>
          <a:prstGeom prst="wedgeRoundRectCallout">
            <a:avLst>
              <a:gd name="adj1" fmla="val 35247"/>
              <a:gd name="adj2" fmla="val -74433"/>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latin typeface="メイリオ" panose="020B0604030504040204" pitchFamily="50" charset="-128"/>
                <a:ea typeface="メイリオ" panose="020B0604030504040204" pitchFamily="50" charset="-128"/>
              </a:rPr>
              <a:t>バケツをひっくり返したような雨</a:t>
            </a:r>
            <a:r>
              <a:rPr lang="ja-JP" altLang="en-US" b="1" dirty="0">
                <a:solidFill>
                  <a:srgbClr val="0070C0"/>
                </a:solidFill>
                <a:latin typeface="メイリオ" panose="020B0604030504040204" pitchFamily="50" charset="-128"/>
                <a:ea typeface="メイリオ" panose="020B0604030504040204" pitchFamily="50" charset="-128"/>
              </a:rPr>
              <a:t>だね。</a:t>
            </a:r>
            <a:endParaRPr kumimoji="1" lang="en-US" altLang="ja-JP" b="1" dirty="0">
              <a:solidFill>
                <a:srgbClr val="0070C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393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745C7EB-CEF4-4B86-AA35-9D93A6A2AE82}"/>
              </a:ext>
            </a:extLst>
          </p:cNvPr>
          <p:cNvSpPr txBox="1"/>
          <p:nvPr/>
        </p:nvSpPr>
        <p:spPr>
          <a:xfrm>
            <a:off x="5716536" y="2942151"/>
            <a:ext cx="3476473" cy="307777"/>
          </a:xfrm>
          <a:prstGeom prst="rect">
            <a:avLst/>
          </a:prstGeom>
          <a:noFill/>
        </p:spPr>
        <p:txBody>
          <a:bodyPr wrap="square" rtlCol="0">
            <a:spAutoFit/>
          </a:bodyPr>
          <a:lstStyle/>
          <a:p>
            <a:r>
              <a:rPr lang="en-US" altLang="ja-JP" sz="1400" b="1" dirty="0">
                <a:latin typeface="メイリオ" panose="020B0604030504040204" pitchFamily="50" charset="-128"/>
                <a:ea typeface="メイリオ" panose="020B0604030504040204" pitchFamily="50" charset="-128"/>
              </a:rPr>
              <a:t>1</a:t>
            </a:r>
            <a:r>
              <a:rPr lang="ja-JP" altLang="en-US" sz="1400" b="1" dirty="0">
                <a:latin typeface="メイリオ" panose="020B0604030504040204" pitchFamily="50" charset="-128"/>
                <a:ea typeface="メイリオ" panose="020B0604030504040204" pitchFamily="50" charset="-128"/>
              </a:rPr>
              <a:t>時間降水量</a:t>
            </a:r>
            <a:r>
              <a:rPr lang="en-US" altLang="ja-JP" sz="1400" b="1" dirty="0">
                <a:latin typeface="メイリオ" panose="020B0604030504040204" pitchFamily="50" charset="-128"/>
                <a:ea typeface="メイリオ" panose="020B0604030504040204" pitchFamily="50" charset="-128"/>
              </a:rPr>
              <a:t>30mm</a:t>
            </a:r>
            <a:r>
              <a:rPr lang="ja-JP" altLang="en-US" sz="1400" b="1" dirty="0">
                <a:latin typeface="メイリオ" panose="020B0604030504040204" pitchFamily="50" charset="-128"/>
                <a:ea typeface="メイリオ" panose="020B0604030504040204" pitchFamily="50" charset="-128"/>
              </a:rPr>
              <a:t>以上の年間発生回数</a:t>
            </a:r>
          </a:p>
        </p:txBody>
      </p:sp>
      <p:graphicFrame>
        <p:nvGraphicFramePr>
          <p:cNvPr id="17" name="グラフ 16">
            <a:extLst>
              <a:ext uri="{FF2B5EF4-FFF2-40B4-BE49-F238E27FC236}">
                <a16:creationId xmlns:a16="http://schemas.microsoft.com/office/drawing/2014/main" id="{BBCDE762-DE04-413D-86F1-6B5AA6840D10}"/>
              </a:ext>
            </a:extLst>
          </p:cNvPr>
          <p:cNvGraphicFramePr>
            <a:graphicFrameLocks/>
          </p:cNvGraphicFramePr>
          <p:nvPr>
            <p:extLst>
              <p:ext uri="{D42A27DB-BD31-4B8C-83A1-F6EECF244321}">
                <p14:modId xmlns:p14="http://schemas.microsoft.com/office/powerpoint/2010/main" val="1827785443"/>
              </p:ext>
            </p:extLst>
          </p:nvPr>
        </p:nvGraphicFramePr>
        <p:xfrm>
          <a:off x="5550502" y="3106881"/>
          <a:ext cx="3736728" cy="2664490"/>
        </p:xfrm>
        <a:graphic>
          <a:graphicData uri="http://schemas.openxmlformats.org/drawingml/2006/chart">
            <c:chart xmlns:c="http://schemas.openxmlformats.org/drawingml/2006/chart" xmlns:r="http://schemas.openxmlformats.org/officeDocument/2006/relationships" r:id="rId3"/>
          </a:graphicData>
        </a:graphic>
      </p:graphicFrame>
      <p:sp>
        <p:nvSpPr>
          <p:cNvPr id="18" name="コンテンツ プレースホルダー 3">
            <a:extLst>
              <a:ext uri="{FF2B5EF4-FFF2-40B4-BE49-F238E27FC236}">
                <a16:creationId xmlns:a16="http://schemas.microsoft.com/office/drawing/2014/main" id="{BEFF9EC6-033D-431C-AB20-DE5ECC072786}"/>
              </a:ext>
            </a:extLst>
          </p:cNvPr>
          <p:cNvSpPr txBox="1">
            <a:spLocks/>
          </p:cNvSpPr>
          <p:nvPr/>
        </p:nvSpPr>
        <p:spPr>
          <a:xfrm>
            <a:off x="1251516" y="1050136"/>
            <a:ext cx="7274793" cy="597059"/>
          </a:xfrm>
          <a:prstGeom prst="rect">
            <a:avLst/>
          </a:prstGeom>
          <a:no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B050"/>
              </a:buClr>
              <a:buNone/>
            </a:pPr>
            <a:r>
              <a:rPr lang="ja-JP" altLang="en-US" sz="2800" b="1" dirty="0"/>
              <a:t>去年（</a:t>
            </a:r>
            <a:r>
              <a:rPr lang="en-US" altLang="ja-JP" sz="2800" b="1" dirty="0"/>
              <a:t>2019</a:t>
            </a:r>
            <a:r>
              <a:rPr lang="ja-JP" altLang="en-US" sz="2800" b="1" dirty="0"/>
              <a:t>年）の台風</a:t>
            </a:r>
            <a:r>
              <a:rPr lang="en-US" altLang="ja-JP" sz="2800" b="1" dirty="0"/>
              <a:t>19</a:t>
            </a:r>
            <a:r>
              <a:rPr lang="ja-JP" altLang="en-US" sz="2800" b="1" dirty="0"/>
              <a:t>号の時の大雨</a:t>
            </a:r>
            <a:endParaRPr lang="en-US" altLang="ja-JP" sz="2800" b="1" dirty="0"/>
          </a:p>
        </p:txBody>
      </p:sp>
      <p:pic>
        <p:nvPicPr>
          <p:cNvPr id="21" name="Picture 2" descr="栃木県の過去の雨雲レーダー(2019年10月12日) - 日本気象協会 tenki.jp">
            <a:extLst>
              <a:ext uri="{FF2B5EF4-FFF2-40B4-BE49-F238E27FC236}">
                <a16:creationId xmlns:a16="http://schemas.microsoft.com/office/drawing/2014/main" id="{3111F190-0D04-46AA-B2AB-D0A32804ADD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3230" y="1797405"/>
            <a:ext cx="5523627" cy="4150705"/>
          </a:xfrm>
          <a:prstGeom prst="rect">
            <a:avLst/>
          </a:prstGeom>
          <a:noFill/>
          <a:extLst>
            <a:ext uri="{909E8E84-426E-40DD-AFC4-6F175D3DCCD1}">
              <a14:hiddenFill xmlns:a14="http://schemas.microsoft.com/office/drawing/2010/main">
                <a:solidFill>
                  <a:srgbClr val="FFFFFF"/>
                </a:solidFill>
              </a14:hiddenFill>
            </a:ext>
          </a:extLst>
        </p:spPr>
      </p:pic>
      <p:sp>
        <p:nvSpPr>
          <p:cNvPr id="23" name="楕円 22">
            <a:extLst>
              <a:ext uri="{FF2B5EF4-FFF2-40B4-BE49-F238E27FC236}">
                <a16:creationId xmlns:a16="http://schemas.microsoft.com/office/drawing/2014/main" id="{6928322F-FEC9-46B9-8A0C-55A917EF81F3}"/>
              </a:ext>
            </a:extLst>
          </p:cNvPr>
          <p:cNvSpPr>
            <a:spLocks noChangeAspect="1"/>
          </p:cNvSpPr>
          <p:nvPr/>
        </p:nvSpPr>
        <p:spPr>
          <a:xfrm>
            <a:off x="2185314" y="1708051"/>
            <a:ext cx="1231933" cy="530184"/>
          </a:xfrm>
          <a:prstGeom prst="ellipse">
            <a:avLst/>
          </a:pr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4" name="楕円 23">
            <a:extLst>
              <a:ext uri="{FF2B5EF4-FFF2-40B4-BE49-F238E27FC236}">
                <a16:creationId xmlns:a16="http://schemas.microsoft.com/office/drawing/2014/main" id="{CCCB21EB-DF77-474A-B99C-041D42828661}"/>
              </a:ext>
            </a:extLst>
          </p:cNvPr>
          <p:cNvSpPr>
            <a:spLocks noChangeAspect="1"/>
          </p:cNvSpPr>
          <p:nvPr/>
        </p:nvSpPr>
        <p:spPr>
          <a:xfrm rot="979858">
            <a:off x="2654407" y="4764155"/>
            <a:ext cx="1354836" cy="1163285"/>
          </a:xfrm>
          <a:prstGeom prst="ellipse">
            <a:avLst/>
          </a:pr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5" name="楕円 24">
            <a:extLst>
              <a:ext uri="{FF2B5EF4-FFF2-40B4-BE49-F238E27FC236}">
                <a16:creationId xmlns:a16="http://schemas.microsoft.com/office/drawing/2014/main" id="{0ED146C9-C0DD-4A49-87C3-41CD36FE53A9}"/>
              </a:ext>
            </a:extLst>
          </p:cNvPr>
          <p:cNvSpPr>
            <a:spLocks noChangeAspect="1"/>
          </p:cNvSpPr>
          <p:nvPr/>
        </p:nvSpPr>
        <p:spPr>
          <a:xfrm>
            <a:off x="47435" y="4486857"/>
            <a:ext cx="1722634" cy="1543671"/>
          </a:xfrm>
          <a:prstGeom prst="ellipse">
            <a:avLst/>
          </a:pr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6" name="フリーフォーム: 図形 25">
            <a:extLst>
              <a:ext uri="{FF2B5EF4-FFF2-40B4-BE49-F238E27FC236}">
                <a16:creationId xmlns:a16="http://schemas.microsoft.com/office/drawing/2014/main" id="{0432B59D-C614-4CA8-83AE-C12D2D7C7309}"/>
              </a:ext>
            </a:extLst>
          </p:cNvPr>
          <p:cNvSpPr>
            <a:spLocks noChangeAspect="1"/>
          </p:cNvSpPr>
          <p:nvPr/>
        </p:nvSpPr>
        <p:spPr>
          <a:xfrm>
            <a:off x="1649619" y="2416755"/>
            <a:ext cx="2303322" cy="2664490"/>
          </a:xfrm>
          <a:custGeom>
            <a:avLst/>
            <a:gdLst>
              <a:gd name="connsiteX0" fmla="*/ 237473 w 2077031"/>
              <a:gd name="connsiteY0" fmla="*/ 613186 h 2581836"/>
              <a:gd name="connsiteX1" fmla="*/ 291261 w 2077031"/>
              <a:gd name="connsiteY1" fmla="*/ 591671 h 2581836"/>
              <a:gd name="connsiteX2" fmla="*/ 312776 w 2077031"/>
              <a:gd name="connsiteY2" fmla="*/ 559398 h 2581836"/>
              <a:gd name="connsiteX3" fmla="*/ 377322 w 2077031"/>
              <a:gd name="connsiteY3" fmla="*/ 537883 h 2581836"/>
              <a:gd name="connsiteX4" fmla="*/ 409595 w 2077031"/>
              <a:gd name="connsiteY4" fmla="*/ 527125 h 2581836"/>
              <a:gd name="connsiteX5" fmla="*/ 474141 w 2077031"/>
              <a:gd name="connsiteY5" fmla="*/ 494852 h 2581836"/>
              <a:gd name="connsiteX6" fmla="*/ 538687 w 2077031"/>
              <a:gd name="connsiteY6" fmla="*/ 473337 h 2581836"/>
              <a:gd name="connsiteX7" fmla="*/ 570960 w 2077031"/>
              <a:gd name="connsiteY7" fmla="*/ 451822 h 2581836"/>
              <a:gd name="connsiteX8" fmla="*/ 592475 w 2077031"/>
              <a:gd name="connsiteY8" fmla="*/ 430306 h 2581836"/>
              <a:gd name="connsiteX9" fmla="*/ 624748 w 2077031"/>
              <a:gd name="connsiteY9" fmla="*/ 419549 h 2581836"/>
              <a:gd name="connsiteX10" fmla="*/ 667779 w 2077031"/>
              <a:gd name="connsiteY10" fmla="*/ 376518 h 2581836"/>
              <a:gd name="connsiteX11" fmla="*/ 732325 w 2077031"/>
              <a:gd name="connsiteY11" fmla="*/ 344245 h 2581836"/>
              <a:gd name="connsiteX12" fmla="*/ 764598 w 2077031"/>
              <a:gd name="connsiteY12" fmla="*/ 311972 h 2581836"/>
              <a:gd name="connsiteX13" fmla="*/ 861416 w 2077031"/>
              <a:gd name="connsiteY13" fmla="*/ 258184 h 2581836"/>
              <a:gd name="connsiteX14" fmla="*/ 904447 w 2077031"/>
              <a:gd name="connsiteY14" fmla="*/ 215153 h 2581836"/>
              <a:gd name="connsiteX15" fmla="*/ 936720 w 2077031"/>
              <a:gd name="connsiteY15" fmla="*/ 182880 h 2581836"/>
              <a:gd name="connsiteX16" fmla="*/ 968993 w 2077031"/>
              <a:gd name="connsiteY16" fmla="*/ 161365 h 2581836"/>
              <a:gd name="connsiteX17" fmla="*/ 1001266 w 2077031"/>
              <a:gd name="connsiteY17" fmla="*/ 129092 h 2581836"/>
              <a:gd name="connsiteX18" fmla="*/ 1065812 w 2077031"/>
              <a:gd name="connsiteY18" fmla="*/ 107577 h 2581836"/>
              <a:gd name="connsiteX19" fmla="*/ 1098085 w 2077031"/>
              <a:gd name="connsiteY19" fmla="*/ 96819 h 2581836"/>
              <a:gd name="connsiteX20" fmla="*/ 1194903 w 2077031"/>
              <a:gd name="connsiteY20" fmla="*/ 43031 h 2581836"/>
              <a:gd name="connsiteX21" fmla="*/ 1216419 w 2077031"/>
              <a:gd name="connsiteY21" fmla="*/ 21516 h 2581836"/>
              <a:gd name="connsiteX22" fmla="*/ 1259449 w 2077031"/>
              <a:gd name="connsiteY22" fmla="*/ 10758 h 2581836"/>
              <a:gd name="connsiteX23" fmla="*/ 1291722 w 2077031"/>
              <a:gd name="connsiteY23" fmla="*/ 0 h 2581836"/>
              <a:gd name="connsiteX24" fmla="*/ 1453087 w 2077031"/>
              <a:gd name="connsiteY24" fmla="*/ 21516 h 2581836"/>
              <a:gd name="connsiteX25" fmla="*/ 1517633 w 2077031"/>
              <a:gd name="connsiteY25" fmla="*/ 43031 h 2581836"/>
              <a:gd name="connsiteX26" fmla="*/ 1614452 w 2077031"/>
              <a:gd name="connsiteY26" fmla="*/ 86062 h 2581836"/>
              <a:gd name="connsiteX27" fmla="*/ 1646725 w 2077031"/>
              <a:gd name="connsiteY27" fmla="*/ 96819 h 2581836"/>
              <a:gd name="connsiteX28" fmla="*/ 1678998 w 2077031"/>
              <a:gd name="connsiteY28" fmla="*/ 118334 h 2581836"/>
              <a:gd name="connsiteX29" fmla="*/ 1700513 w 2077031"/>
              <a:gd name="connsiteY29" fmla="*/ 139850 h 2581836"/>
              <a:gd name="connsiteX30" fmla="*/ 1765059 w 2077031"/>
              <a:gd name="connsiteY30" fmla="*/ 182880 h 2581836"/>
              <a:gd name="connsiteX31" fmla="*/ 1818847 w 2077031"/>
              <a:gd name="connsiteY31" fmla="*/ 225911 h 2581836"/>
              <a:gd name="connsiteX32" fmla="*/ 1894151 w 2077031"/>
              <a:gd name="connsiteY32" fmla="*/ 333487 h 2581836"/>
              <a:gd name="connsiteX33" fmla="*/ 1915666 w 2077031"/>
              <a:gd name="connsiteY33" fmla="*/ 365760 h 2581836"/>
              <a:gd name="connsiteX34" fmla="*/ 1980212 w 2077031"/>
              <a:gd name="connsiteY34" fmla="*/ 387276 h 2581836"/>
              <a:gd name="connsiteX35" fmla="*/ 2001727 w 2077031"/>
              <a:gd name="connsiteY35" fmla="*/ 451822 h 2581836"/>
              <a:gd name="connsiteX36" fmla="*/ 2012485 w 2077031"/>
              <a:gd name="connsiteY36" fmla="*/ 537883 h 2581836"/>
              <a:gd name="connsiteX37" fmla="*/ 2034000 w 2077031"/>
              <a:gd name="connsiteY37" fmla="*/ 634702 h 2581836"/>
              <a:gd name="connsiteX38" fmla="*/ 2044758 w 2077031"/>
              <a:gd name="connsiteY38" fmla="*/ 1140311 h 2581836"/>
              <a:gd name="connsiteX39" fmla="*/ 2055515 w 2077031"/>
              <a:gd name="connsiteY39" fmla="*/ 1172584 h 2581836"/>
              <a:gd name="connsiteX40" fmla="*/ 2077031 w 2077031"/>
              <a:gd name="connsiteY40" fmla="*/ 1204857 h 2581836"/>
              <a:gd name="connsiteX41" fmla="*/ 1980212 w 2077031"/>
              <a:gd name="connsiteY41" fmla="*/ 1237130 h 2581836"/>
              <a:gd name="connsiteX42" fmla="*/ 1969454 w 2077031"/>
              <a:gd name="connsiteY42" fmla="*/ 1269403 h 2581836"/>
              <a:gd name="connsiteX43" fmla="*/ 1990969 w 2077031"/>
              <a:gd name="connsiteY43" fmla="*/ 1538344 h 2581836"/>
              <a:gd name="connsiteX44" fmla="*/ 2001727 w 2077031"/>
              <a:gd name="connsiteY44" fmla="*/ 1570617 h 2581836"/>
              <a:gd name="connsiteX45" fmla="*/ 1990969 w 2077031"/>
              <a:gd name="connsiteY45" fmla="*/ 1764254 h 2581836"/>
              <a:gd name="connsiteX46" fmla="*/ 1980212 w 2077031"/>
              <a:gd name="connsiteY46" fmla="*/ 1796527 h 2581836"/>
              <a:gd name="connsiteX47" fmla="*/ 1947939 w 2077031"/>
              <a:gd name="connsiteY47" fmla="*/ 1828800 h 2581836"/>
              <a:gd name="connsiteX48" fmla="*/ 1937181 w 2077031"/>
              <a:gd name="connsiteY48" fmla="*/ 1861073 h 2581836"/>
              <a:gd name="connsiteX49" fmla="*/ 1904908 w 2077031"/>
              <a:gd name="connsiteY49" fmla="*/ 1925619 h 2581836"/>
              <a:gd name="connsiteX50" fmla="*/ 1883393 w 2077031"/>
              <a:gd name="connsiteY50" fmla="*/ 2011680 h 2581836"/>
              <a:gd name="connsiteX51" fmla="*/ 1861878 w 2077031"/>
              <a:gd name="connsiteY51" fmla="*/ 2043953 h 2581836"/>
              <a:gd name="connsiteX52" fmla="*/ 1775816 w 2077031"/>
              <a:gd name="connsiteY52" fmla="*/ 2065469 h 2581836"/>
              <a:gd name="connsiteX53" fmla="*/ 1625209 w 2077031"/>
              <a:gd name="connsiteY53" fmla="*/ 2086984 h 2581836"/>
              <a:gd name="connsiteX54" fmla="*/ 1592936 w 2077031"/>
              <a:gd name="connsiteY54" fmla="*/ 2108499 h 2581836"/>
              <a:gd name="connsiteX55" fmla="*/ 1571421 w 2077031"/>
              <a:gd name="connsiteY55" fmla="*/ 2140772 h 2581836"/>
              <a:gd name="connsiteX56" fmla="*/ 1356268 w 2077031"/>
              <a:gd name="connsiteY56" fmla="*/ 2151530 h 2581836"/>
              <a:gd name="connsiteX57" fmla="*/ 1291722 w 2077031"/>
              <a:gd name="connsiteY57" fmla="*/ 2205318 h 2581836"/>
              <a:gd name="connsiteX58" fmla="*/ 1259449 w 2077031"/>
              <a:gd name="connsiteY58" fmla="*/ 2237591 h 2581836"/>
              <a:gd name="connsiteX59" fmla="*/ 1205661 w 2077031"/>
              <a:gd name="connsiteY59" fmla="*/ 2280622 h 2581836"/>
              <a:gd name="connsiteX60" fmla="*/ 1205661 w 2077031"/>
              <a:gd name="connsiteY60" fmla="*/ 2355925 h 2581836"/>
              <a:gd name="connsiteX61" fmla="*/ 1237934 w 2077031"/>
              <a:gd name="connsiteY61" fmla="*/ 2377440 h 2581836"/>
              <a:gd name="connsiteX62" fmla="*/ 1259449 w 2077031"/>
              <a:gd name="connsiteY62" fmla="*/ 2345167 h 2581836"/>
              <a:gd name="connsiteX63" fmla="*/ 1065812 w 2077031"/>
              <a:gd name="connsiteY63" fmla="*/ 2355925 h 2581836"/>
              <a:gd name="connsiteX64" fmla="*/ 1055054 w 2077031"/>
              <a:gd name="connsiteY64" fmla="*/ 2463502 h 2581836"/>
              <a:gd name="connsiteX65" fmla="*/ 1022781 w 2077031"/>
              <a:gd name="connsiteY65" fmla="*/ 2485017 h 2581836"/>
              <a:gd name="connsiteX66" fmla="*/ 925962 w 2077031"/>
              <a:gd name="connsiteY66" fmla="*/ 2560320 h 2581836"/>
              <a:gd name="connsiteX67" fmla="*/ 861416 w 2077031"/>
              <a:gd name="connsiteY67" fmla="*/ 2581836 h 2581836"/>
              <a:gd name="connsiteX68" fmla="*/ 700052 w 2077031"/>
              <a:gd name="connsiteY68" fmla="*/ 2571078 h 2581836"/>
              <a:gd name="connsiteX69" fmla="*/ 646263 w 2077031"/>
              <a:gd name="connsiteY69" fmla="*/ 2517290 h 2581836"/>
              <a:gd name="connsiteX70" fmla="*/ 603233 w 2077031"/>
              <a:gd name="connsiteY70" fmla="*/ 2441986 h 2581836"/>
              <a:gd name="connsiteX71" fmla="*/ 570960 w 2077031"/>
              <a:gd name="connsiteY71" fmla="*/ 2409713 h 2581836"/>
              <a:gd name="connsiteX72" fmla="*/ 538687 w 2077031"/>
              <a:gd name="connsiteY72" fmla="*/ 2398956 h 2581836"/>
              <a:gd name="connsiteX73" fmla="*/ 226715 w 2077031"/>
              <a:gd name="connsiteY73" fmla="*/ 2377440 h 2581836"/>
              <a:gd name="connsiteX74" fmla="*/ 172927 w 2077031"/>
              <a:gd name="connsiteY74" fmla="*/ 2302137 h 2581836"/>
              <a:gd name="connsiteX75" fmla="*/ 151412 w 2077031"/>
              <a:gd name="connsiteY75" fmla="*/ 2237591 h 2581836"/>
              <a:gd name="connsiteX76" fmla="*/ 119139 w 2077031"/>
              <a:gd name="connsiteY76" fmla="*/ 2173045 h 2581836"/>
              <a:gd name="connsiteX77" fmla="*/ 86866 w 2077031"/>
              <a:gd name="connsiteY77" fmla="*/ 2162287 h 2581836"/>
              <a:gd name="connsiteX78" fmla="*/ 22320 w 2077031"/>
              <a:gd name="connsiteY78" fmla="*/ 2119257 h 2581836"/>
              <a:gd name="connsiteX79" fmla="*/ 22320 w 2077031"/>
              <a:gd name="connsiteY79" fmla="*/ 2033196 h 2581836"/>
              <a:gd name="connsiteX80" fmla="*/ 86866 w 2077031"/>
              <a:gd name="connsiteY80" fmla="*/ 1990165 h 2581836"/>
              <a:gd name="connsiteX81" fmla="*/ 119139 w 2077031"/>
              <a:gd name="connsiteY81" fmla="*/ 1957892 h 2581836"/>
              <a:gd name="connsiteX82" fmla="*/ 140654 w 2077031"/>
              <a:gd name="connsiteY82" fmla="*/ 1925619 h 2581836"/>
              <a:gd name="connsiteX83" fmla="*/ 172927 w 2077031"/>
              <a:gd name="connsiteY83" fmla="*/ 1914862 h 2581836"/>
              <a:gd name="connsiteX84" fmla="*/ 183685 w 2077031"/>
              <a:gd name="connsiteY84" fmla="*/ 1775012 h 2581836"/>
              <a:gd name="connsiteX85" fmla="*/ 205200 w 2077031"/>
              <a:gd name="connsiteY85" fmla="*/ 1688951 h 2581836"/>
              <a:gd name="connsiteX86" fmla="*/ 237473 w 2077031"/>
              <a:gd name="connsiteY86" fmla="*/ 1667436 h 2581836"/>
              <a:gd name="connsiteX87" fmla="*/ 258988 w 2077031"/>
              <a:gd name="connsiteY87" fmla="*/ 1645920 h 2581836"/>
              <a:gd name="connsiteX88" fmla="*/ 302019 w 2077031"/>
              <a:gd name="connsiteY88" fmla="*/ 1635163 h 2581836"/>
              <a:gd name="connsiteX89" fmla="*/ 334292 w 2077031"/>
              <a:gd name="connsiteY89" fmla="*/ 1624405 h 2581836"/>
              <a:gd name="connsiteX90" fmla="*/ 302019 w 2077031"/>
              <a:gd name="connsiteY90" fmla="*/ 1602890 h 2581836"/>
              <a:gd name="connsiteX91" fmla="*/ 269746 w 2077031"/>
              <a:gd name="connsiteY91" fmla="*/ 1592132 h 2581836"/>
              <a:gd name="connsiteX92" fmla="*/ 205200 w 2077031"/>
              <a:gd name="connsiteY92" fmla="*/ 1549102 h 2581836"/>
              <a:gd name="connsiteX93" fmla="*/ 194442 w 2077031"/>
              <a:gd name="connsiteY93" fmla="*/ 1516829 h 2581836"/>
              <a:gd name="connsiteX94" fmla="*/ 140654 w 2077031"/>
              <a:gd name="connsiteY94" fmla="*/ 1473798 h 2581836"/>
              <a:gd name="connsiteX95" fmla="*/ 76108 w 2077031"/>
              <a:gd name="connsiteY95" fmla="*/ 1452283 h 2581836"/>
              <a:gd name="connsiteX96" fmla="*/ 43835 w 2077031"/>
              <a:gd name="connsiteY96" fmla="*/ 1430767 h 2581836"/>
              <a:gd name="connsiteX97" fmla="*/ 11562 w 2077031"/>
              <a:gd name="connsiteY97" fmla="*/ 1420010 h 2581836"/>
              <a:gd name="connsiteX98" fmla="*/ 805 w 2077031"/>
              <a:gd name="connsiteY98" fmla="*/ 1387737 h 2581836"/>
              <a:gd name="connsiteX99" fmla="*/ 22320 w 2077031"/>
              <a:gd name="connsiteY99" fmla="*/ 1161826 h 2581836"/>
              <a:gd name="connsiteX100" fmla="*/ 43835 w 2077031"/>
              <a:gd name="connsiteY100" fmla="*/ 1129553 h 2581836"/>
              <a:gd name="connsiteX101" fmla="*/ 54593 w 2077031"/>
              <a:gd name="connsiteY101" fmla="*/ 677732 h 2581836"/>
              <a:gd name="connsiteX102" fmla="*/ 140654 w 2077031"/>
              <a:gd name="connsiteY102" fmla="*/ 645459 h 2581836"/>
              <a:gd name="connsiteX103" fmla="*/ 205200 w 2077031"/>
              <a:gd name="connsiteY103" fmla="*/ 623944 h 2581836"/>
              <a:gd name="connsiteX104" fmla="*/ 237473 w 2077031"/>
              <a:gd name="connsiteY104" fmla="*/ 602429 h 2581836"/>
              <a:gd name="connsiteX105" fmla="*/ 258988 w 2077031"/>
              <a:gd name="connsiteY105" fmla="*/ 580913 h 2581836"/>
              <a:gd name="connsiteX106" fmla="*/ 291261 w 2077031"/>
              <a:gd name="connsiteY106" fmla="*/ 570156 h 2581836"/>
              <a:gd name="connsiteX107" fmla="*/ 345049 w 2077031"/>
              <a:gd name="connsiteY107" fmla="*/ 537883 h 2581836"/>
              <a:gd name="connsiteX108" fmla="*/ 398838 w 2077031"/>
              <a:gd name="connsiteY108" fmla="*/ 505610 h 2581836"/>
              <a:gd name="connsiteX109" fmla="*/ 452626 w 2077031"/>
              <a:gd name="connsiteY109" fmla="*/ 473337 h 2581836"/>
              <a:gd name="connsiteX110" fmla="*/ 484899 w 2077031"/>
              <a:gd name="connsiteY110" fmla="*/ 441064 h 2581836"/>
              <a:gd name="connsiteX111" fmla="*/ 517172 w 2077031"/>
              <a:gd name="connsiteY111" fmla="*/ 430306 h 2581836"/>
              <a:gd name="connsiteX112" fmla="*/ 689294 w 2077031"/>
              <a:gd name="connsiteY112" fmla="*/ 419549 h 2581836"/>
              <a:gd name="connsiteX113" fmla="*/ 710809 w 2077031"/>
              <a:gd name="connsiteY113" fmla="*/ 398033 h 2581836"/>
              <a:gd name="connsiteX114" fmla="*/ 764598 w 2077031"/>
              <a:gd name="connsiteY114" fmla="*/ 365760 h 2581836"/>
              <a:gd name="connsiteX115" fmla="*/ 839901 w 2077031"/>
              <a:gd name="connsiteY115" fmla="*/ 290457 h 2581836"/>
              <a:gd name="connsiteX116" fmla="*/ 882932 w 2077031"/>
              <a:gd name="connsiteY116" fmla="*/ 247426 h 25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077031" h="2581836">
                <a:moveTo>
                  <a:pt x="237473" y="613186"/>
                </a:moveTo>
                <a:cubicBezTo>
                  <a:pt x="255402" y="606014"/>
                  <a:pt x="275547" y="602895"/>
                  <a:pt x="291261" y="591671"/>
                </a:cubicBezTo>
                <a:cubicBezTo>
                  <a:pt x="301782" y="584156"/>
                  <a:pt x="301812" y="566250"/>
                  <a:pt x="312776" y="559398"/>
                </a:cubicBezTo>
                <a:cubicBezTo>
                  <a:pt x="332008" y="547378"/>
                  <a:pt x="355807" y="545055"/>
                  <a:pt x="377322" y="537883"/>
                </a:cubicBezTo>
                <a:lnTo>
                  <a:pt x="409595" y="527125"/>
                </a:lnTo>
                <a:cubicBezTo>
                  <a:pt x="444156" y="492566"/>
                  <a:pt x="417495" y="511846"/>
                  <a:pt x="474141" y="494852"/>
                </a:cubicBezTo>
                <a:cubicBezTo>
                  <a:pt x="495864" y="488335"/>
                  <a:pt x="538687" y="473337"/>
                  <a:pt x="538687" y="473337"/>
                </a:cubicBezTo>
                <a:cubicBezTo>
                  <a:pt x="549445" y="466165"/>
                  <a:pt x="560864" y="459899"/>
                  <a:pt x="570960" y="451822"/>
                </a:cubicBezTo>
                <a:cubicBezTo>
                  <a:pt x="578880" y="445486"/>
                  <a:pt x="583778" y="435524"/>
                  <a:pt x="592475" y="430306"/>
                </a:cubicBezTo>
                <a:cubicBezTo>
                  <a:pt x="602199" y="424472"/>
                  <a:pt x="613990" y="423135"/>
                  <a:pt x="624748" y="419549"/>
                </a:cubicBezTo>
                <a:cubicBezTo>
                  <a:pt x="639092" y="405205"/>
                  <a:pt x="648535" y="382933"/>
                  <a:pt x="667779" y="376518"/>
                </a:cubicBezTo>
                <a:cubicBezTo>
                  <a:pt x="700123" y="365736"/>
                  <a:pt x="704520" y="367415"/>
                  <a:pt x="732325" y="344245"/>
                </a:cubicBezTo>
                <a:cubicBezTo>
                  <a:pt x="744012" y="334506"/>
                  <a:pt x="752589" y="321312"/>
                  <a:pt x="764598" y="311972"/>
                </a:cubicBezTo>
                <a:cubicBezTo>
                  <a:pt x="820083" y="268817"/>
                  <a:pt x="812723" y="274415"/>
                  <a:pt x="861416" y="258184"/>
                </a:cubicBezTo>
                <a:lnTo>
                  <a:pt x="904447" y="215153"/>
                </a:lnTo>
                <a:cubicBezTo>
                  <a:pt x="915205" y="204395"/>
                  <a:pt x="924061" y="191319"/>
                  <a:pt x="936720" y="182880"/>
                </a:cubicBezTo>
                <a:cubicBezTo>
                  <a:pt x="947478" y="175708"/>
                  <a:pt x="959061" y="169642"/>
                  <a:pt x="968993" y="161365"/>
                </a:cubicBezTo>
                <a:cubicBezTo>
                  <a:pt x="980680" y="151626"/>
                  <a:pt x="987967" y="136480"/>
                  <a:pt x="1001266" y="129092"/>
                </a:cubicBezTo>
                <a:cubicBezTo>
                  <a:pt x="1021091" y="118078"/>
                  <a:pt x="1044297" y="114749"/>
                  <a:pt x="1065812" y="107577"/>
                </a:cubicBezTo>
                <a:cubicBezTo>
                  <a:pt x="1076570" y="103991"/>
                  <a:pt x="1088650" y="103109"/>
                  <a:pt x="1098085" y="96819"/>
                </a:cubicBezTo>
                <a:cubicBezTo>
                  <a:pt x="1172066" y="47499"/>
                  <a:pt x="1138100" y="61967"/>
                  <a:pt x="1194903" y="43031"/>
                </a:cubicBezTo>
                <a:cubicBezTo>
                  <a:pt x="1202075" y="35859"/>
                  <a:pt x="1207347" y="26052"/>
                  <a:pt x="1216419" y="21516"/>
                </a:cubicBezTo>
                <a:cubicBezTo>
                  <a:pt x="1229643" y="14904"/>
                  <a:pt x="1245233" y="14820"/>
                  <a:pt x="1259449" y="10758"/>
                </a:cubicBezTo>
                <a:cubicBezTo>
                  <a:pt x="1270352" y="7643"/>
                  <a:pt x="1280964" y="3586"/>
                  <a:pt x="1291722" y="0"/>
                </a:cubicBezTo>
                <a:cubicBezTo>
                  <a:pt x="1372606" y="7353"/>
                  <a:pt x="1391108" y="2922"/>
                  <a:pt x="1453087" y="21516"/>
                </a:cubicBezTo>
                <a:cubicBezTo>
                  <a:pt x="1474810" y="28033"/>
                  <a:pt x="1498763" y="30451"/>
                  <a:pt x="1517633" y="43031"/>
                </a:cubicBezTo>
                <a:cubicBezTo>
                  <a:pt x="1568775" y="77125"/>
                  <a:pt x="1537643" y="60459"/>
                  <a:pt x="1614452" y="86062"/>
                </a:cubicBezTo>
                <a:lnTo>
                  <a:pt x="1646725" y="96819"/>
                </a:lnTo>
                <a:cubicBezTo>
                  <a:pt x="1657483" y="103991"/>
                  <a:pt x="1668902" y="110257"/>
                  <a:pt x="1678998" y="118334"/>
                </a:cubicBezTo>
                <a:cubicBezTo>
                  <a:pt x="1686918" y="124670"/>
                  <a:pt x="1692399" y="133764"/>
                  <a:pt x="1700513" y="139850"/>
                </a:cubicBezTo>
                <a:cubicBezTo>
                  <a:pt x="1721199" y="155365"/>
                  <a:pt x="1746775" y="164595"/>
                  <a:pt x="1765059" y="182880"/>
                </a:cubicBezTo>
                <a:cubicBezTo>
                  <a:pt x="1795716" y="213538"/>
                  <a:pt x="1778135" y="198770"/>
                  <a:pt x="1818847" y="225911"/>
                </a:cubicBezTo>
                <a:cubicBezTo>
                  <a:pt x="1917787" y="374319"/>
                  <a:pt x="1814494" y="221967"/>
                  <a:pt x="1894151" y="333487"/>
                </a:cubicBezTo>
                <a:cubicBezTo>
                  <a:pt x="1901666" y="344008"/>
                  <a:pt x="1904702" y="358908"/>
                  <a:pt x="1915666" y="365760"/>
                </a:cubicBezTo>
                <a:cubicBezTo>
                  <a:pt x="1934898" y="377780"/>
                  <a:pt x="1980212" y="387276"/>
                  <a:pt x="1980212" y="387276"/>
                </a:cubicBezTo>
                <a:cubicBezTo>
                  <a:pt x="1987384" y="408791"/>
                  <a:pt x="1998914" y="429318"/>
                  <a:pt x="2001727" y="451822"/>
                </a:cubicBezTo>
                <a:cubicBezTo>
                  <a:pt x="2005313" y="480509"/>
                  <a:pt x="2008089" y="509309"/>
                  <a:pt x="2012485" y="537883"/>
                </a:cubicBezTo>
                <a:cubicBezTo>
                  <a:pt x="2017949" y="573401"/>
                  <a:pt x="2025432" y="600430"/>
                  <a:pt x="2034000" y="634702"/>
                </a:cubicBezTo>
                <a:cubicBezTo>
                  <a:pt x="2037586" y="803238"/>
                  <a:pt x="2038020" y="971871"/>
                  <a:pt x="2044758" y="1140311"/>
                </a:cubicBezTo>
                <a:cubicBezTo>
                  <a:pt x="2045211" y="1151641"/>
                  <a:pt x="2050444" y="1162442"/>
                  <a:pt x="2055515" y="1172584"/>
                </a:cubicBezTo>
                <a:cubicBezTo>
                  <a:pt x="2061297" y="1184148"/>
                  <a:pt x="2069859" y="1194099"/>
                  <a:pt x="2077031" y="1204857"/>
                </a:cubicBezTo>
                <a:cubicBezTo>
                  <a:pt x="2013198" y="1268687"/>
                  <a:pt x="2126522" y="1163974"/>
                  <a:pt x="1980212" y="1237130"/>
                </a:cubicBezTo>
                <a:cubicBezTo>
                  <a:pt x="1970070" y="1242201"/>
                  <a:pt x="1973040" y="1258645"/>
                  <a:pt x="1969454" y="1269403"/>
                </a:cubicBezTo>
                <a:cubicBezTo>
                  <a:pt x="1973812" y="1347841"/>
                  <a:pt x="1974132" y="1454160"/>
                  <a:pt x="1990969" y="1538344"/>
                </a:cubicBezTo>
                <a:cubicBezTo>
                  <a:pt x="1993193" y="1549463"/>
                  <a:pt x="1998141" y="1559859"/>
                  <a:pt x="2001727" y="1570617"/>
                </a:cubicBezTo>
                <a:cubicBezTo>
                  <a:pt x="1998141" y="1635163"/>
                  <a:pt x="1997098" y="1699900"/>
                  <a:pt x="1990969" y="1764254"/>
                </a:cubicBezTo>
                <a:cubicBezTo>
                  <a:pt x="1989894" y="1775542"/>
                  <a:pt x="1986502" y="1787092"/>
                  <a:pt x="1980212" y="1796527"/>
                </a:cubicBezTo>
                <a:cubicBezTo>
                  <a:pt x="1971773" y="1809186"/>
                  <a:pt x="1958697" y="1818042"/>
                  <a:pt x="1947939" y="1828800"/>
                </a:cubicBezTo>
                <a:cubicBezTo>
                  <a:pt x="1944353" y="1839558"/>
                  <a:pt x="1942252" y="1850931"/>
                  <a:pt x="1937181" y="1861073"/>
                </a:cubicBezTo>
                <a:cubicBezTo>
                  <a:pt x="1910890" y="1913655"/>
                  <a:pt x="1918427" y="1871543"/>
                  <a:pt x="1904908" y="1925619"/>
                </a:cubicBezTo>
                <a:cubicBezTo>
                  <a:pt x="1898769" y="1950176"/>
                  <a:pt x="1895690" y="1987086"/>
                  <a:pt x="1883393" y="2011680"/>
                </a:cubicBezTo>
                <a:cubicBezTo>
                  <a:pt x="1877611" y="2023244"/>
                  <a:pt x="1871974" y="2035876"/>
                  <a:pt x="1861878" y="2043953"/>
                </a:cubicBezTo>
                <a:cubicBezTo>
                  <a:pt x="1850996" y="2052659"/>
                  <a:pt x="1778262" y="2065120"/>
                  <a:pt x="1775816" y="2065469"/>
                </a:cubicBezTo>
                <a:cubicBezTo>
                  <a:pt x="1596940" y="2091022"/>
                  <a:pt x="1746813" y="2062663"/>
                  <a:pt x="1625209" y="2086984"/>
                </a:cubicBezTo>
                <a:cubicBezTo>
                  <a:pt x="1614451" y="2094156"/>
                  <a:pt x="1602078" y="2099357"/>
                  <a:pt x="1592936" y="2108499"/>
                </a:cubicBezTo>
                <a:cubicBezTo>
                  <a:pt x="1583794" y="2117641"/>
                  <a:pt x="1584141" y="2138459"/>
                  <a:pt x="1571421" y="2140772"/>
                </a:cubicBezTo>
                <a:cubicBezTo>
                  <a:pt x="1500772" y="2153617"/>
                  <a:pt x="1427986" y="2147944"/>
                  <a:pt x="1356268" y="2151530"/>
                </a:cubicBezTo>
                <a:cubicBezTo>
                  <a:pt x="1261982" y="2245816"/>
                  <a:pt x="1381585" y="2130433"/>
                  <a:pt x="1291722" y="2205318"/>
                </a:cubicBezTo>
                <a:cubicBezTo>
                  <a:pt x="1280035" y="2215057"/>
                  <a:pt x="1271136" y="2227852"/>
                  <a:pt x="1259449" y="2237591"/>
                </a:cubicBezTo>
                <a:cubicBezTo>
                  <a:pt x="1178036" y="2305435"/>
                  <a:pt x="1268247" y="2218033"/>
                  <a:pt x="1205661" y="2280622"/>
                </a:cubicBezTo>
                <a:cubicBezTo>
                  <a:pt x="1195983" y="2309655"/>
                  <a:pt x="1184648" y="2324406"/>
                  <a:pt x="1205661" y="2355925"/>
                </a:cubicBezTo>
                <a:cubicBezTo>
                  <a:pt x="1212833" y="2366683"/>
                  <a:pt x="1227176" y="2370268"/>
                  <a:pt x="1237934" y="2377440"/>
                </a:cubicBezTo>
                <a:cubicBezTo>
                  <a:pt x="1245106" y="2366682"/>
                  <a:pt x="1272278" y="2346771"/>
                  <a:pt x="1259449" y="2345167"/>
                </a:cubicBezTo>
                <a:cubicBezTo>
                  <a:pt x="1195303" y="2337149"/>
                  <a:pt x="1121758" y="2323535"/>
                  <a:pt x="1065812" y="2355925"/>
                </a:cubicBezTo>
                <a:cubicBezTo>
                  <a:pt x="1034624" y="2373981"/>
                  <a:pt x="1066450" y="2429314"/>
                  <a:pt x="1055054" y="2463502"/>
                </a:cubicBezTo>
                <a:cubicBezTo>
                  <a:pt x="1050965" y="2475768"/>
                  <a:pt x="1032713" y="2476740"/>
                  <a:pt x="1022781" y="2485017"/>
                </a:cubicBezTo>
                <a:cubicBezTo>
                  <a:pt x="985651" y="2515958"/>
                  <a:pt x="980344" y="2542192"/>
                  <a:pt x="925962" y="2560320"/>
                </a:cubicBezTo>
                <a:lnTo>
                  <a:pt x="861416" y="2581836"/>
                </a:lnTo>
                <a:cubicBezTo>
                  <a:pt x="807628" y="2578250"/>
                  <a:pt x="751686" y="2586568"/>
                  <a:pt x="700052" y="2571078"/>
                </a:cubicBezTo>
                <a:cubicBezTo>
                  <a:pt x="675765" y="2563792"/>
                  <a:pt x="646263" y="2517290"/>
                  <a:pt x="646263" y="2517290"/>
                </a:cubicBezTo>
                <a:cubicBezTo>
                  <a:pt x="633111" y="2490985"/>
                  <a:pt x="622239" y="2464794"/>
                  <a:pt x="603233" y="2441986"/>
                </a:cubicBezTo>
                <a:cubicBezTo>
                  <a:pt x="593494" y="2430299"/>
                  <a:pt x="583619" y="2418152"/>
                  <a:pt x="570960" y="2409713"/>
                </a:cubicBezTo>
                <a:cubicBezTo>
                  <a:pt x="561525" y="2403423"/>
                  <a:pt x="549872" y="2400820"/>
                  <a:pt x="538687" y="2398956"/>
                </a:cubicBezTo>
                <a:cubicBezTo>
                  <a:pt x="450583" y="2384272"/>
                  <a:pt x="297204" y="2380965"/>
                  <a:pt x="226715" y="2377440"/>
                </a:cubicBezTo>
                <a:cubicBezTo>
                  <a:pt x="192058" y="2342783"/>
                  <a:pt x="191806" y="2349335"/>
                  <a:pt x="172927" y="2302137"/>
                </a:cubicBezTo>
                <a:cubicBezTo>
                  <a:pt x="164504" y="2281080"/>
                  <a:pt x="158584" y="2259106"/>
                  <a:pt x="151412" y="2237591"/>
                </a:cubicBezTo>
                <a:cubicBezTo>
                  <a:pt x="144326" y="2216332"/>
                  <a:pt x="138096" y="2188211"/>
                  <a:pt x="119139" y="2173045"/>
                </a:cubicBezTo>
                <a:cubicBezTo>
                  <a:pt x="110284" y="2165961"/>
                  <a:pt x="96779" y="2167794"/>
                  <a:pt x="86866" y="2162287"/>
                </a:cubicBezTo>
                <a:cubicBezTo>
                  <a:pt x="64262" y="2149729"/>
                  <a:pt x="22320" y="2119257"/>
                  <a:pt x="22320" y="2119257"/>
                </a:cubicBezTo>
                <a:cubicBezTo>
                  <a:pt x="12757" y="2090570"/>
                  <a:pt x="-1913" y="2064352"/>
                  <a:pt x="22320" y="2033196"/>
                </a:cubicBezTo>
                <a:cubicBezTo>
                  <a:pt x="38195" y="2012785"/>
                  <a:pt x="68581" y="2008450"/>
                  <a:pt x="86866" y="1990165"/>
                </a:cubicBezTo>
                <a:cubicBezTo>
                  <a:pt x="97624" y="1979407"/>
                  <a:pt x="109400" y="1969579"/>
                  <a:pt x="119139" y="1957892"/>
                </a:cubicBezTo>
                <a:cubicBezTo>
                  <a:pt x="127416" y="1947960"/>
                  <a:pt x="130558" y="1933696"/>
                  <a:pt x="140654" y="1925619"/>
                </a:cubicBezTo>
                <a:cubicBezTo>
                  <a:pt x="149509" y="1918535"/>
                  <a:pt x="162169" y="1918448"/>
                  <a:pt x="172927" y="1914862"/>
                </a:cubicBezTo>
                <a:cubicBezTo>
                  <a:pt x="176513" y="1868245"/>
                  <a:pt x="177073" y="1821296"/>
                  <a:pt x="183685" y="1775012"/>
                </a:cubicBezTo>
                <a:cubicBezTo>
                  <a:pt x="187867" y="1745739"/>
                  <a:pt x="180596" y="1705353"/>
                  <a:pt x="205200" y="1688951"/>
                </a:cubicBezTo>
                <a:cubicBezTo>
                  <a:pt x="215958" y="1681779"/>
                  <a:pt x="227377" y="1675513"/>
                  <a:pt x="237473" y="1667436"/>
                </a:cubicBezTo>
                <a:cubicBezTo>
                  <a:pt x="245393" y="1661100"/>
                  <a:pt x="249916" y="1650456"/>
                  <a:pt x="258988" y="1645920"/>
                </a:cubicBezTo>
                <a:cubicBezTo>
                  <a:pt x="272212" y="1639308"/>
                  <a:pt x="287803" y="1639225"/>
                  <a:pt x="302019" y="1635163"/>
                </a:cubicBezTo>
                <a:cubicBezTo>
                  <a:pt x="312922" y="1632048"/>
                  <a:pt x="323534" y="1627991"/>
                  <a:pt x="334292" y="1624405"/>
                </a:cubicBezTo>
                <a:cubicBezTo>
                  <a:pt x="323534" y="1617233"/>
                  <a:pt x="313583" y="1608672"/>
                  <a:pt x="302019" y="1602890"/>
                </a:cubicBezTo>
                <a:cubicBezTo>
                  <a:pt x="291877" y="1597819"/>
                  <a:pt x="279659" y="1597639"/>
                  <a:pt x="269746" y="1592132"/>
                </a:cubicBezTo>
                <a:cubicBezTo>
                  <a:pt x="247142" y="1579574"/>
                  <a:pt x="205200" y="1549102"/>
                  <a:pt x="205200" y="1549102"/>
                </a:cubicBezTo>
                <a:cubicBezTo>
                  <a:pt x="201614" y="1538344"/>
                  <a:pt x="200276" y="1526553"/>
                  <a:pt x="194442" y="1516829"/>
                </a:cubicBezTo>
                <a:cubicBezTo>
                  <a:pt x="186313" y="1503280"/>
                  <a:pt x="152649" y="1479129"/>
                  <a:pt x="140654" y="1473798"/>
                </a:cubicBezTo>
                <a:cubicBezTo>
                  <a:pt x="119930" y="1464587"/>
                  <a:pt x="76108" y="1452283"/>
                  <a:pt x="76108" y="1452283"/>
                </a:cubicBezTo>
                <a:cubicBezTo>
                  <a:pt x="65350" y="1445111"/>
                  <a:pt x="55399" y="1436549"/>
                  <a:pt x="43835" y="1430767"/>
                </a:cubicBezTo>
                <a:cubicBezTo>
                  <a:pt x="33693" y="1425696"/>
                  <a:pt x="19580" y="1428028"/>
                  <a:pt x="11562" y="1420010"/>
                </a:cubicBezTo>
                <a:cubicBezTo>
                  <a:pt x="3544" y="1411992"/>
                  <a:pt x="4391" y="1398495"/>
                  <a:pt x="805" y="1387737"/>
                </a:cubicBezTo>
                <a:cubicBezTo>
                  <a:pt x="1076" y="1382865"/>
                  <a:pt x="-6932" y="1220329"/>
                  <a:pt x="22320" y="1161826"/>
                </a:cubicBezTo>
                <a:cubicBezTo>
                  <a:pt x="28102" y="1150262"/>
                  <a:pt x="36663" y="1140311"/>
                  <a:pt x="43835" y="1129553"/>
                </a:cubicBezTo>
                <a:cubicBezTo>
                  <a:pt x="47421" y="978946"/>
                  <a:pt x="40954" y="827763"/>
                  <a:pt x="54593" y="677732"/>
                </a:cubicBezTo>
                <a:cubicBezTo>
                  <a:pt x="56655" y="655045"/>
                  <a:pt x="138428" y="646066"/>
                  <a:pt x="140654" y="645459"/>
                </a:cubicBezTo>
                <a:cubicBezTo>
                  <a:pt x="162534" y="639492"/>
                  <a:pt x="186330" y="636524"/>
                  <a:pt x="205200" y="623944"/>
                </a:cubicBezTo>
                <a:cubicBezTo>
                  <a:pt x="215958" y="616772"/>
                  <a:pt x="227377" y="610506"/>
                  <a:pt x="237473" y="602429"/>
                </a:cubicBezTo>
                <a:cubicBezTo>
                  <a:pt x="245393" y="596093"/>
                  <a:pt x="250291" y="586131"/>
                  <a:pt x="258988" y="580913"/>
                </a:cubicBezTo>
                <a:cubicBezTo>
                  <a:pt x="268712" y="575079"/>
                  <a:pt x="280503" y="573742"/>
                  <a:pt x="291261" y="570156"/>
                </a:cubicBezTo>
                <a:cubicBezTo>
                  <a:pt x="345774" y="515641"/>
                  <a:pt x="275226" y="579776"/>
                  <a:pt x="345049" y="537883"/>
                </a:cubicBezTo>
                <a:cubicBezTo>
                  <a:pt x="418883" y="493583"/>
                  <a:pt x="307416" y="536082"/>
                  <a:pt x="398838" y="505610"/>
                </a:cubicBezTo>
                <a:cubicBezTo>
                  <a:pt x="465838" y="438606"/>
                  <a:pt x="368842" y="529192"/>
                  <a:pt x="452626" y="473337"/>
                </a:cubicBezTo>
                <a:cubicBezTo>
                  <a:pt x="465285" y="464898"/>
                  <a:pt x="472241" y="449503"/>
                  <a:pt x="484899" y="441064"/>
                </a:cubicBezTo>
                <a:cubicBezTo>
                  <a:pt x="494334" y="434774"/>
                  <a:pt x="505895" y="431493"/>
                  <a:pt x="517172" y="430306"/>
                </a:cubicBezTo>
                <a:cubicBezTo>
                  <a:pt x="574342" y="424288"/>
                  <a:pt x="631920" y="423135"/>
                  <a:pt x="689294" y="419549"/>
                </a:cubicBezTo>
                <a:cubicBezTo>
                  <a:pt x="696466" y="412377"/>
                  <a:pt x="702112" y="403251"/>
                  <a:pt x="710809" y="398033"/>
                </a:cubicBezTo>
                <a:cubicBezTo>
                  <a:pt x="752931" y="372760"/>
                  <a:pt x="734861" y="405410"/>
                  <a:pt x="764598" y="365760"/>
                </a:cubicBezTo>
                <a:cubicBezTo>
                  <a:pt x="822138" y="289039"/>
                  <a:pt x="779492" y="310592"/>
                  <a:pt x="839901" y="290457"/>
                </a:cubicBezTo>
                <a:cubicBezTo>
                  <a:pt x="865864" y="251512"/>
                  <a:pt x="849852" y="263966"/>
                  <a:pt x="882932" y="247426"/>
                </a:cubicBezTo>
              </a:path>
            </a:pathLst>
          </a:custGeom>
          <a:noFill/>
          <a:ln w="762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AA162487-B551-4AC3-B602-5EE4216581B5}"/>
              </a:ext>
            </a:extLst>
          </p:cNvPr>
          <p:cNvSpPr/>
          <p:nvPr/>
        </p:nvSpPr>
        <p:spPr>
          <a:xfrm>
            <a:off x="3537114" y="5936101"/>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出典：日本気象協会　</a:t>
            </a:r>
            <a:r>
              <a:rPr lang="en-US" altLang="ja-JP" sz="1000" dirty="0">
                <a:solidFill>
                  <a:srgbClr val="000000"/>
                </a:solidFill>
                <a:latin typeface="メイリオ" panose="020B0604030504040204" pitchFamily="50" charset="-128"/>
                <a:ea typeface="メイリオ" panose="020B0604030504040204" pitchFamily="50" charset="-128"/>
              </a:rPr>
              <a:t>tenki.jp</a:t>
            </a:r>
            <a:r>
              <a:rPr lang="ja-JP" altLang="en-US" sz="1000" dirty="0">
                <a:solidFill>
                  <a:srgbClr val="000000"/>
                </a:solidFill>
                <a:latin typeface="メイリオ" panose="020B0604030504040204" pitchFamily="50" charset="-128"/>
                <a:ea typeface="メイリオ" panose="020B0604030504040204" pitchFamily="50" charset="-128"/>
              </a:rPr>
              <a:t>より</a:t>
            </a:r>
            <a:endParaRPr lang="ja-JP" altLang="en-US" sz="1000" dirty="0"/>
          </a:p>
        </p:txBody>
      </p:sp>
      <p:sp>
        <p:nvSpPr>
          <p:cNvPr id="28" name="コンテンツ プレースホルダー 3">
            <a:extLst>
              <a:ext uri="{FF2B5EF4-FFF2-40B4-BE49-F238E27FC236}">
                <a16:creationId xmlns:a16="http://schemas.microsoft.com/office/drawing/2014/main" id="{28C46E7F-4E23-4CA2-9608-A18E18542867}"/>
              </a:ext>
            </a:extLst>
          </p:cNvPr>
          <p:cNvSpPr txBox="1">
            <a:spLocks noChangeAspect="1"/>
          </p:cNvSpPr>
          <p:nvPr/>
        </p:nvSpPr>
        <p:spPr>
          <a:xfrm>
            <a:off x="938930" y="6201490"/>
            <a:ext cx="3590995" cy="519435"/>
          </a:xfrm>
          <a:prstGeom prst="rect">
            <a:avLst/>
          </a:prstGeom>
          <a:solidFill>
            <a:schemeClr val="accent2">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B050"/>
              </a:buClr>
              <a:buNone/>
            </a:pPr>
            <a:r>
              <a:rPr lang="ja-JP" altLang="en-US" sz="1800" b="1" dirty="0">
                <a:solidFill>
                  <a:srgbClr val="FF00FF"/>
                </a:solidFill>
              </a:rPr>
              <a:t>ピンク：</a:t>
            </a:r>
            <a:r>
              <a:rPr lang="en-US" altLang="ja-JP" sz="1800" b="1" dirty="0">
                <a:solidFill>
                  <a:srgbClr val="FF00FF"/>
                </a:solidFill>
              </a:rPr>
              <a:t>1</a:t>
            </a:r>
            <a:r>
              <a:rPr lang="ja-JP" altLang="en-US" sz="1800" b="1" dirty="0">
                <a:solidFill>
                  <a:srgbClr val="FF00FF"/>
                </a:solidFill>
              </a:rPr>
              <a:t>時間に</a:t>
            </a:r>
            <a:r>
              <a:rPr lang="en-US" altLang="ja-JP" sz="1800" b="1" dirty="0">
                <a:solidFill>
                  <a:srgbClr val="FF00FF"/>
                </a:solidFill>
              </a:rPr>
              <a:t>30mm</a:t>
            </a:r>
            <a:r>
              <a:rPr lang="ja-JP" altLang="en-US" sz="1800" b="1" dirty="0">
                <a:solidFill>
                  <a:srgbClr val="FF00FF"/>
                </a:solidFill>
              </a:rPr>
              <a:t>以上の雨　</a:t>
            </a:r>
            <a:endParaRPr lang="en-US" altLang="ja-JP" sz="1800" b="1" dirty="0">
              <a:solidFill>
                <a:srgbClr val="FF00FF"/>
              </a:solidFill>
            </a:endParaRPr>
          </a:p>
          <a:p>
            <a:pPr marL="0" indent="0">
              <a:buClr>
                <a:srgbClr val="00B050"/>
              </a:buClr>
              <a:buNone/>
            </a:pPr>
            <a:r>
              <a:rPr lang="ja-JP" altLang="en-US" sz="1800" b="1" dirty="0">
                <a:solidFill>
                  <a:srgbClr val="FF0000"/>
                </a:solidFill>
              </a:rPr>
              <a:t>赤　　：</a:t>
            </a:r>
            <a:r>
              <a:rPr lang="en-US" altLang="ja-JP" sz="1800" b="1" dirty="0">
                <a:solidFill>
                  <a:srgbClr val="FF0000"/>
                </a:solidFill>
              </a:rPr>
              <a:t>1</a:t>
            </a:r>
            <a:r>
              <a:rPr lang="ja-JP" altLang="en-US" sz="1800" b="1" dirty="0">
                <a:solidFill>
                  <a:srgbClr val="FF0000"/>
                </a:solidFill>
              </a:rPr>
              <a:t>時間に</a:t>
            </a:r>
            <a:r>
              <a:rPr lang="en-US" altLang="ja-JP" sz="1800" b="1" dirty="0">
                <a:solidFill>
                  <a:srgbClr val="FF0000"/>
                </a:solidFill>
              </a:rPr>
              <a:t>50mm</a:t>
            </a:r>
            <a:r>
              <a:rPr lang="ja-JP" altLang="en-US" sz="1800" b="1" dirty="0">
                <a:solidFill>
                  <a:srgbClr val="FF0000"/>
                </a:solidFill>
              </a:rPr>
              <a:t>以上の雨</a:t>
            </a:r>
            <a:endParaRPr lang="en-US" altLang="ja-JP" sz="1800" b="1" dirty="0">
              <a:solidFill>
                <a:srgbClr val="FF0000"/>
              </a:solidFill>
            </a:endParaRPr>
          </a:p>
        </p:txBody>
      </p:sp>
      <p:sp>
        <p:nvSpPr>
          <p:cNvPr id="29" name="楕円 28">
            <a:extLst>
              <a:ext uri="{FF2B5EF4-FFF2-40B4-BE49-F238E27FC236}">
                <a16:creationId xmlns:a16="http://schemas.microsoft.com/office/drawing/2014/main" id="{3B1BD348-5B53-4B8A-A573-37F05A8A5D78}"/>
              </a:ext>
            </a:extLst>
          </p:cNvPr>
          <p:cNvSpPr>
            <a:spLocks noChangeAspect="1"/>
          </p:cNvSpPr>
          <p:nvPr/>
        </p:nvSpPr>
        <p:spPr>
          <a:xfrm>
            <a:off x="1569348" y="4065243"/>
            <a:ext cx="1231932" cy="810727"/>
          </a:xfrm>
          <a:prstGeom prst="ellipse">
            <a:avLst/>
          </a:pr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9" name="サブタイトル 2">
            <a:extLst>
              <a:ext uri="{FF2B5EF4-FFF2-40B4-BE49-F238E27FC236}">
                <a16:creationId xmlns:a16="http://schemas.microsoft.com/office/drawing/2014/main" id="{71B50D1C-BEB0-41EC-B75D-3CFBE0B8CD2C}"/>
              </a:ext>
            </a:extLst>
          </p:cNvPr>
          <p:cNvSpPr txBox="1">
            <a:spLocks/>
          </p:cNvSpPr>
          <p:nvPr/>
        </p:nvSpPr>
        <p:spPr>
          <a:xfrm>
            <a:off x="143230" y="133834"/>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latin typeface="HG創英角ﾎﾟｯﾌﾟ体" panose="040B0A09000000000000" pitchFamily="49" charset="-128"/>
                <a:ea typeface="HG創英角ﾎﾟｯﾌﾟ体" panose="040B0A09000000000000" pitchFamily="49" charset="-128"/>
              </a:rPr>
              <a:t>短時間強雨</a:t>
            </a:r>
          </a:p>
        </p:txBody>
      </p:sp>
      <p:sp>
        <p:nvSpPr>
          <p:cNvPr id="34" name="正方形/長方形 33">
            <a:extLst>
              <a:ext uri="{FF2B5EF4-FFF2-40B4-BE49-F238E27FC236}">
                <a16:creationId xmlns:a16="http://schemas.microsoft.com/office/drawing/2014/main" id="{A91A4D72-72FE-407E-85AA-F605459DFB1B}"/>
              </a:ext>
            </a:extLst>
          </p:cNvPr>
          <p:cNvSpPr/>
          <p:nvPr/>
        </p:nvSpPr>
        <p:spPr>
          <a:xfrm>
            <a:off x="5832964" y="5886051"/>
            <a:ext cx="3340414" cy="400110"/>
          </a:xfrm>
          <a:prstGeom prst="rect">
            <a:avLst/>
          </a:prstGeom>
        </p:spPr>
        <p:txBody>
          <a:bodyPr wrap="square">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出典：気象庁データ及び東京管区気象台（</a:t>
            </a:r>
            <a:r>
              <a:rPr lang="en-US" altLang="ja-JP" sz="1000" dirty="0">
                <a:solidFill>
                  <a:srgbClr val="000000"/>
                </a:solidFill>
                <a:latin typeface="メイリオ" panose="020B0604030504040204" pitchFamily="50" charset="-128"/>
                <a:ea typeface="メイリオ" panose="020B0604030504040204" pitchFamily="50" charset="-128"/>
              </a:rPr>
              <a:t>2019</a:t>
            </a:r>
            <a:r>
              <a:rPr lang="ja-JP" altLang="en-US" sz="1000" dirty="0">
                <a:solidFill>
                  <a:srgbClr val="000000"/>
                </a:solidFill>
                <a:latin typeface="メイリオ" panose="020B0604030504040204" pitchFamily="50" charset="-128"/>
                <a:ea typeface="メイリオ" panose="020B0604030504040204" pitchFamily="50" charset="-128"/>
              </a:rPr>
              <a:t>）から</a:t>
            </a:r>
            <a:endParaRPr lang="en-US" altLang="ja-JP" sz="1000" dirty="0">
              <a:solidFill>
                <a:srgbClr val="000000"/>
              </a:solidFill>
              <a:latin typeface="メイリオ" panose="020B0604030504040204" pitchFamily="50" charset="-128"/>
              <a:ea typeface="メイリオ" panose="020B0604030504040204" pitchFamily="50" charset="-128"/>
            </a:endParaRPr>
          </a:p>
          <a:p>
            <a:r>
              <a:rPr lang="ja-JP" altLang="en-US" sz="1000" dirty="0">
                <a:solidFill>
                  <a:srgbClr val="000000"/>
                </a:solidFill>
                <a:latin typeface="メイリオ" panose="020B0604030504040204" pitchFamily="50" charset="-128"/>
                <a:ea typeface="メイリオ" panose="020B0604030504040204" pitchFamily="50" charset="-128"/>
              </a:rPr>
              <a:t>　　　日本気象協会が作成</a:t>
            </a:r>
            <a:endParaRPr lang="ja-JP" altLang="en-US" sz="1000" dirty="0"/>
          </a:p>
        </p:txBody>
      </p:sp>
      <p:sp>
        <p:nvSpPr>
          <p:cNvPr id="16" name="スライド番号プレースホルダー 1">
            <a:extLst>
              <a:ext uri="{FF2B5EF4-FFF2-40B4-BE49-F238E27FC236}">
                <a16:creationId xmlns:a16="http://schemas.microsoft.com/office/drawing/2014/main" id="{576C9D19-9AEC-4C89-A359-5016AF2AA73B}"/>
              </a:ext>
            </a:extLst>
          </p:cNvPr>
          <p:cNvSpPr>
            <a:spLocks noGrp="1"/>
          </p:cNvSpPr>
          <p:nvPr>
            <p:ph type="sldNum" sz="quarter" idx="12"/>
          </p:nvPr>
        </p:nvSpPr>
        <p:spPr>
          <a:xfrm>
            <a:off x="7086600" y="6492874"/>
            <a:ext cx="2057400" cy="365125"/>
          </a:xfrm>
        </p:spPr>
        <p:txBody>
          <a:bodyPr/>
          <a:lstStyle/>
          <a:p>
            <a:fld id="{2559E306-2ECC-45F4-9E94-B54F3BFAC461}" type="slidenum">
              <a:rPr lang="ja-JP" altLang="en-US" smtClean="0"/>
              <a:pPr/>
              <a:t>18</a:t>
            </a:fld>
            <a:endParaRPr lang="ja-JP" altLang="en-US" dirty="0"/>
          </a:p>
        </p:txBody>
      </p:sp>
    </p:spTree>
    <p:extLst>
      <p:ext uri="{BB962C8B-B14F-4D97-AF65-F5344CB8AC3E}">
        <p14:creationId xmlns:p14="http://schemas.microsoft.com/office/powerpoint/2010/main" val="1779063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559E306-2ECC-45F4-9E94-B54F3BFAC461}" type="slidenum">
              <a:rPr lang="ja-JP" altLang="en-US" smtClean="0"/>
              <a:pPr/>
              <a:t>19</a:t>
            </a:fld>
            <a:endParaRPr lang="ja-JP" altLang="en-US" dirty="0"/>
          </a:p>
        </p:txBody>
      </p:sp>
      <p:pic>
        <p:nvPicPr>
          <p:cNvPr id="12" name="図 11">
            <a:extLst>
              <a:ext uri="{FF2B5EF4-FFF2-40B4-BE49-F238E27FC236}">
                <a16:creationId xmlns:a16="http://schemas.microsoft.com/office/drawing/2014/main" id="{B0502E67-68E3-4FED-9B0E-47659642E2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rot="10800000">
            <a:off x="5084046" y="3637816"/>
            <a:ext cx="3431304" cy="2376119"/>
          </a:xfrm>
          <a:prstGeom prst="rect">
            <a:avLst/>
          </a:prstGeom>
          <a:noFill/>
          <a:ln>
            <a:noFill/>
          </a:ln>
        </p:spPr>
      </p:pic>
      <p:pic>
        <p:nvPicPr>
          <p:cNvPr id="7" name="図 6" descr="エンジン が含まれている画像&#10;&#10;自動的に生成された説明">
            <a:extLst>
              <a:ext uri="{FF2B5EF4-FFF2-40B4-BE49-F238E27FC236}">
                <a16:creationId xmlns:a16="http://schemas.microsoft.com/office/drawing/2014/main" id="{6E0789D5-A070-4037-9538-ABBBEAED27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53173" y="2125787"/>
            <a:ext cx="5043573" cy="3782679"/>
          </a:xfrm>
          <a:prstGeom prst="rect">
            <a:avLst/>
          </a:prstGeom>
        </p:spPr>
      </p:pic>
      <p:sp>
        <p:nvSpPr>
          <p:cNvPr id="8" name="テキスト ボックス 7">
            <a:extLst>
              <a:ext uri="{FF2B5EF4-FFF2-40B4-BE49-F238E27FC236}">
                <a16:creationId xmlns:a16="http://schemas.microsoft.com/office/drawing/2014/main" id="{A5D713BB-4AF2-4ABA-9F33-18D7AB8FE032}"/>
              </a:ext>
            </a:extLst>
          </p:cNvPr>
          <p:cNvSpPr txBox="1"/>
          <p:nvPr/>
        </p:nvSpPr>
        <p:spPr>
          <a:xfrm>
            <a:off x="4789193" y="1495339"/>
            <a:ext cx="3726157" cy="1200329"/>
          </a:xfrm>
          <a:prstGeom prst="rect">
            <a:avLst/>
          </a:prstGeom>
          <a:solidFill>
            <a:schemeClr val="accent2">
              <a:lumMod val="20000"/>
              <a:lumOff val="80000"/>
            </a:schemeClr>
          </a:solidFill>
        </p:spPr>
        <p:txBody>
          <a:bodyPr wrap="square" rtlCol="0">
            <a:spAutoFit/>
          </a:bodyPr>
          <a:lstStyle/>
          <a:p>
            <a:pPr algn="ctr"/>
            <a:endParaRPr lang="en-US" altLang="ja-JP" dirty="0">
              <a:latin typeface="メイリオ" panose="020B0604030504040204" pitchFamily="50" charset="-128"/>
              <a:ea typeface="メイリオ" panose="020B0604030504040204" pitchFamily="50" charset="-128"/>
            </a:endParaRPr>
          </a:p>
          <a:p>
            <a:pPr algn="ctr"/>
            <a:r>
              <a:rPr lang="en-US" altLang="ja-JP" dirty="0">
                <a:latin typeface="メイリオ" panose="020B0604030504040204" pitchFamily="50" charset="-128"/>
                <a:ea typeface="メイリオ" panose="020B0604030504040204" pitchFamily="50" charset="-128"/>
              </a:rPr>
              <a:t>2020</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9</a:t>
            </a:r>
            <a:r>
              <a:rPr lang="ja-JP" altLang="en-US" dirty="0">
                <a:latin typeface="メイリオ" panose="020B0604030504040204" pitchFamily="50" charset="-128"/>
                <a:ea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rPr>
              <a:t>11</a:t>
            </a:r>
            <a:r>
              <a:rPr lang="ja-JP" altLang="en-US" dirty="0">
                <a:latin typeface="メイリオ" panose="020B0604030504040204" pitchFamily="50" charset="-128"/>
                <a:ea typeface="メイリオ" panose="020B0604030504040204" pitchFamily="50" charset="-128"/>
              </a:rPr>
              <a:t>日　</a:t>
            </a:r>
            <a:endParaRPr lang="en-US" altLang="ja-JP" dirty="0">
              <a:latin typeface="メイリオ" panose="020B0604030504040204" pitchFamily="50" charset="-128"/>
              <a:ea typeface="メイリオ" panose="020B0604030504040204" pitchFamily="50" charset="-128"/>
            </a:endParaRPr>
          </a:p>
          <a:p>
            <a:pPr algn="ctr"/>
            <a:r>
              <a:rPr kumimoji="1" lang="ja-JP" altLang="en-US" dirty="0">
                <a:latin typeface="メイリオ" panose="020B0604030504040204" pitchFamily="50" charset="-128"/>
                <a:ea typeface="メイリオ" panose="020B0604030504040204" pitchFamily="50" charset="-128"/>
              </a:rPr>
              <a:t>　サンシャイン</a:t>
            </a:r>
            <a:r>
              <a:rPr kumimoji="1" lang="en-US" altLang="ja-JP" dirty="0">
                <a:latin typeface="メイリオ" panose="020B0604030504040204" pitchFamily="50" charset="-128"/>
                <a:ea typeface="メイリオ" panose="020B0604030504040204" pitchFamily="50" charset="-128"/>
              </a:rPr>
              <a:t>60</a:t>
            </a:r>
            <a:r>
              <a:rPr kumimoji="1" lang="ja-JP" altLang="en-US" dirty="0">
                <a:latin typeface="メイリオ" panose="020B0604030504040204" pitchFamily="50" charset="-128"/>
                <a:ea typeface="メイリオ" panose="020B0604030504040204" pitchFamily="50" charset="-128"/>
              </a:rPr>
              <a:t>（池袋）の</a:t>
            </a:r>
            <a:endParaRPr kumimoji="1" lang="en-US" altLang="ja-JP" dirty="0">
              <a:latin typeface="メイリオ" panose="020B0604030504040204" pitchFamily="50" charset="-128"/>
              <a:ea typeface="メイリオ" panose="020B0604030504040204" pitchFamily="50" charset="-128"/>
            </a:endParaRPr>
          </a:p>
          <a:p>
            <a:pPr algn="ctr"/>
            <a:r>
              <a:rPr kumimoji="1" lang="en-US" altLang="ja-JP" dirty="0">
                <a:latin typeface="メイリオ" panose="020B0604030504040204" pitchFamily="50" charset="-128"/>
                <a:ea typeface="メイリオ" panose="020B0604030504040204" pitchFamily="50" charset="-128"/>
              </a:rPr>
              <a:t>55</a:t>
            </a:r>
            <a:r>
              <a:rPr kumimoji="1" lang="ja-JP" altLang="en-US" dirty="0">
                <a:latin typeface="メイリオ" panose="020B0604030504040204" pitchFamily="50" charset="-128"/>
                <a:ea typeface="メイリオ" panose="020B0604030504040204" pitchFamily="50" charset="-128"/>
              </a:rPr>
              <a:t>階から撮影</a:t>
            </a:r>
          </a:p>
        </p:txBody>
      </p:sp>
      <p:sp>
        <p:nvSpPr>
          <p:cNvPr id="15" name="矢印: 左 14">
            <a:extLst>
              <a:ext uri="{FF2B5EF4-FFF2-40B4-BE49-F238E27FC236}">
                <a16:creationId xmlns:a16="http://schemas.microsoft.com/office/drawing/2014/main" id="{5AE1A89C-87AC-4E46-8274-801C9BEDDF9B}"/>
              </a:ext>
            </a:extLst>
          </p:cNvPr>
          <p:cNvSpPr/>
          <p:nvPr/>
        </p:nvSpPr>
        <p:spPr>
          <a:xfrm>
            <a:off x="4183603" y="1763573"/>
            <a:ext cx="435289" cy="38686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5">
            <a:extLst>
              <a:ext uri="{FF2B5EF4-FFF2-40B4-BE49-F238E27FC236}">
                <a16:creationId xmlns:a16="http://schemas.microsoft.com/office/drawing/2014/main" id="{1DCB22FE-DE45-4793-8EA8-0B4DFF96EEFF}"/>
              </a:ext>
            </a:extLst>
          </p:cNvPr>
          <p:cNvSpPr txBox="1"/>
          <p:nvPr/>
        </p:nvSpPr>
        <p:spPr>
          <a:xfrm>
            <a:off x="4191406" y="4236413"/>
            <a:ext cx="2528018" cy="1102360"/>
          </a:xfrm>
          <a:prstGeom prst="rect">
            <a:avLst/>
          </a:prstGeom>
          <a:solidFill>
            <a:srgbClr val="FFFF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撮影</a:t>
            </a:r>
            <a:r>
              <a:rPr 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場所はここ！</a:t>
            </a:r>
            <a:endPar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en-US" altLang="ja-JP" sz="16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16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時間に</a:t>
            </a:r>
            <a:r>
              <a:rPr lang="en-US" altLang="ja-JP" sz="16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50mm</a:t>
            </a:r>
            <a:r>
              <a:rPr lang="ja-JP" altLang="en-US" sz="16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以上の</a:t>
            </a:r>
            <a:endParaRPr lang="en-US" altLang="ja-JP" sz="16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6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とても強い雨</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が降って</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いる場所を撮影しました。</a:t>
            </a:r>
            <a:endParaRPr 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18" name="直線矢印コネクタ 17">
            <a:extLst>
              <a:ext uri="{FF2B5EF4-FFF2-40B4-BE49-F238E27FC236}">
                <a16:creationId xmlns:a16="http://schemas.microsoft.com/office/drawing/2014/main" id="{B3E53FC0-76B3-42AA-852F-D1F2F92088BC}"/>
              </a:ext>
            </a:extLst>
          </p:cNvPr>
          <p:cNvCxnSpPr>
            <a:cxnSpLocks/>
          </p:cNvCxnSpPr>
          <p:nvPr/>
        </p:nvCxnSpPr>
        <p:spPr>
          <a:xfrm flipV="1">
            <a:off x="6741341" y="4649190"/>
            <a:ext cx="923871" cy="15692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3145386-1B1F-4597-9F06-134E2F493E51}"/>
              </a:ext>
            </a:extLst>
          </p:cNvPr>
          <p:cNvSpPr txBox="1"/>
          <p:nvPr/>
        </p:nvSpPr>
        <p:spPr>
          <a:xfrm>
            <a:off x="5488991" y="2732758"/>
            <a:ext cx="2545057" cy="369332"/>
          </a:xfrm>
          <a:prstGeom prst="rect">
            <a:avLst/>
          </a:prstGeom>
          <a:solidFill>
            <a:schemeClr val="accent1">
              <a:lumMod val="20000"/>
              <a:lumOff val="80000"/>
            </a:schemeClr>
          </a:solidFill>
        </p:spPr>
        <p:txBody>
          <a:bodyPr wrap="square" rtlCol="0">
            <a:spAutoFit/>
          </a:bodyPr>
          <a:lstStyle/>
          <a:p>
            <a:pPr algn="ctr"/>
            <a:r>
              <a:rPr kumimoji="1" lang="ja-JP" altLang="en-US" b="1" dirty="0">
                <a:latin typeface="メイリオ" panose="020B0604030504040204" pitchFamily="50" charset="-128"/>
                <a:ea typeface="メイリオ" panose="020B0604030504040204" pitchFamily="50" charset="-128"/>
              </a:rPr>
              <a:t>雨雲レーダーの様子</a:t>
            </a:r>
            <a:endParaRPr kumimoji="1" lang="en-US" altLang="ja-JP" b="1" dirty="0">
              <a:latin typeface="メイリオ" panose="020B0604030504040204" pitchFamily="50" charset="-128"/>
              <a:ea typeface="メイリオ" panose="020B0604030504040204" pitchFamily="50" charset="-128"/>
            </a:endParaRPr>
          </a:p>
        </p:txBody>
      </p:sp>
      <p:sp>
        <p:nvSpPr>
          <p:cNvPr id="22" name="矢印: 左 21">
            <a:extLst>
              <a:ext uri="{FF2B5EF4-FFF2-40B4-BE49-F238E27FC236}">
                <a16:creationId xmlns:a16="http://schemas.microsoft.com/office/drawing/2014/main" id="{6E5ACB9D-8EA6-427A-B3D7-BDDA957A3838}"/>
              </a:ext>
            </a:extLst>
          </p:cNvPr>
          <p:cNvSpPr/>
          <p:nvPr/>
        </p:nvSpPr>
        <p:spPr>
          <a:xfrm rot="14092148">
            <a:off x="6911045" y="3215251"/>
            <a:ext cx="435289" cy="386861"/>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4" descr="ゲリラ豪雨のイラスト（自然災害）">
            <a:extLst>
              <a:ext uri="{FF2B5EF4-FFF2-40B4-BE49-F238E27FC236}">
                <a16:creationId xmlns:a16="http://schemas.microsoft.com/office/drawing/2014/main" id="{9087179F-C5F9-4B1E-8DF8-B9003513903F}"/>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18789" y="1450215"/>
            <a:ext cx="3001083" cy="31217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暴風雨のイラスト">
            <a:extLst>
              <a:ext uri="{FF2B5EF4-FFF2-40B4-BE49-F238E27FC236}">
                <a16:creationId xmlns:a16="http://schemas.microsoft.com/office/drawing/2014/main" id="{FB8C2EA2-F28E-4DAA-B0D5-1D7693E74D3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04296" y="4445235"/>
            <a:ext cx="1091385" cy="10913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暴風雨のイラスト">
            <a:extLst>
              <a:ext uri="{FF2B5EF4-FFF2-40B4-BE49-F238E27FC236}">
                <a16:creationId xmlns:a16="http://schemas.microsoft.com/office/drawing/2014/main" id="{FE639B10-F3BD-48EC-9E11-AFFAF0586D4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27133" y="4445234"/>
            <a:ext cx="1091385" cy="109138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46DADA9C-CEC4-42F5-B9FD-7C5BF90CAC80}"/>
              </a:ext>
            </a:extLst>
          </p:cNvPr>
          <p:cNvSpPr txBox="1"/>
          <p:nvPr/>
        </p:nvSpPr>
        <p:spPr>
          <a:xfrm>
            <a:off x="5521192" y="1519227"/>
            <a:ext cx="2262158"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rPr>
              <a:t>そこだけ強く降る雨</a:t>
            </a:r>
            <a:endParaRPr lang="en-US" altLang="ja-JP" b="1" dirty="0">
              <a:latin typeface="メイリオ" panose="020B0604030504040204" pitchFamily="50" charset="-128"/>
              <a:ea typeface="メイリオ" panose="020B0604030504040204" pitchFamily="50" charset="-128"/>
            </a:endParaRPr>
          </a:p>
        </p:txBody>
      </p:sp>
      <p:sp>
        <p:nvSpPr>
          <p:cNvPr id="23" name="サブタイトル 2">
            <a:extLst>
              <a:ext uri="{FF2B5EF4-FFF2-40B4-BE49-F238E27FC236}">
                <a16:creationId xmlns:a16="http://schemas.microsoft.com/office/drawing/2014/main" id="{B83CF715-6141-46C1-A7D4-860F8B6E8362}"/>
              </a:ext>
            </a:extLst>
          </p:cNvPr>
          <p:cNvSpPr txBox="1">
            <a:spLocks/>
          </p:cNvSpPr>
          <p:nvPr/>
        </p:nvSpPr>
        <p:spPr>
          <a:xfrm>
            <a:off x="143230" y="145409"/>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latin typeface="HG創英角ﾎﾟｯﾌﾟ体" panose="040B0A09000000000000" pitchFamily="49" charset="-128"/>
                <a:ea typeface="HG創英角ﾎﾟｯﾌﾟ体" panose="040B0A09000000000000" pitchFamily="49" charset="-128"/>
              </a:rPr>
              <a:t>短時間強雨</a:t>
            </a:r>
          </a:p>
        </p:txBody>
      </p:sp>
      <p:sp>
        <p:nvSpPr>
          <p:cNvPr id="24" name="正方形/長方形 23">
            <a:extLst>
              <a:ext uri="{FF2B5EF4-FFF2-40B4-BE49-F238E27FC236}">
                <a16:creationId xmlns:a16="http://schemas.microsoft.com/office/drawing/2014/main" id="{FCE2AE9B-C35E-43D6-AD3E-76A89E8BE461}"/>
              </a:ext>
            </a:extLst>
          </p:cNvPr>
          <p:cNvSpPr/>
          <p:nvPr/>
        </p:nvSpPr>
        <p:spPr>
          <a:xfrm>
            <a:off x="6422928" y="6103926"/>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出典：日本気象協会　</a:t>
            </a:r>
            <a:r>
              <a:rPr lang="en-US" altLang="ja-JP" sz="1000" dirty="0">
                <a:solidFill>
                  <a:srgbClr val="000000"/>
                </a:solidFill>
                <a:latin typeface="メイリオ" panose="020B0604030504040204" pitchFamily="50" charset="-128"/>
                <a:ea typeface="メイリオ" panose="020B0604030504040204" pitchFamily="50" charset="-128"/>
              </a:rPr>
              <a:t>tenki.jp</a:t>
            </a:r>
            <a:r>
              <a:rPr lang="ja-JP" altLang="en-US" sz="1000" dirty="0">
                <a:solidFill>
                  <a:srgbClr val="000000"/>
                </a:solidFill>
                <a:latin typeface="メイリオ" panose="020B0604030504040204" pitchFamily="50" charset="-128"/>
                <a:ea typeface="メイリオ" panose="020B0604030504040204" pitchFamily="50" charset="-128"/>
              </a:rPr>
              <a:t>より</a:t>
            </a:r>
            <a:endParaRPr lang="ja-JP" altLang="en-US" sz="1000" dirty="0"/>
          </a:p>
        </p:txBody>
      </p:sp>
      <p:sp>
        <p:nvSpPr>
          <p:cNvPr id="25" name="正方形/長方形 24">
            <a:extLst>
              <a:ext uri="{FF2B5EF4-FFF2-40B4-BE49-F238E27FC236}">
                <a16:creationId xmlns:a16="http://schemas.microsoft.com/office/drawing/2014/main" id="{8DA5DBEA-8756-422B-B3CD-BDDDC181D2EE}"/>
              </a:ext>
            </a:extLst>
          </p:cNvPr>
          <p:cNvSpPr/>
          <p:nvPr/>
        </p:nvSpPr>
        <p:spPr>
          <a:xfrm>
            <a:off x="2631276" y="6584037"/>
            <a:ext cx="1652489" cy="246221"/>
          </a:xfrm>
          <a:prstGeom prst="rect">
            <a:avLst/>
          </a:prstGeom>
        </p:spPr>
        <p:txBody>
          <a:bodyPr wrap="square">
            <a:spAutoFit/>
          </a:bodyPr>
          <a:lstStyle/>
          <a:p>
            <a:r>
              <a:rPr lang="ja-JP" altLang="en-US" sz="1000" dirty="0">
                <a:latin typeface="メイリオ" panose="020B0604030504040204" pitchFamily="50" charset="-128"/>
                <a:ea typeface="メイリオ" panose="020B0604030504040204" pitchFamily="50" charset="-128"/>
              </a:rPr>
              <a:t>（日本気象協会撮影）</a:t>
            </a:r>
          </a:p>
        </p:txBody>
      </p:sp>
    </p:spTree>
    <p:extLst>
      <p:ext uri="{BB962C8B-B14F-4D97-AF65-F5344CB8AC3E}">
        <p14:creationId xmlns:p14="http://schemas.microsoft.com/office/powerpoint/2010/main" val="115770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28C4C74-5825-48EB-91E9-F132610285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スライド番号プレースホルダー 1">
            <a:extLst>
              <a:ext uri="{FF2B5EF4-FFF2-40B4-BE49-F238E27FC236}">
                <a16:creationId xmlns:a16="http://schemas.microsoft.com/office/drawing/2014/main" id="{846C8A0C-636C-4397-A035-0FCCBD7FE21D}"/>
              </a:ext>
            </a:extLst>
          </p:cNvPr>
          <p:cNvSpPr>
            <a:spLocks noGrp="1"/>
          </p:cNvSpPr>
          <p:nvPr>
            <p:ph type="sldNum" sz="quarter" idx="12"/>
          </p:nvPr>
        </p:nvSpPr>
        <p:spPr/>
        <p:txBody>
          <a:bodyPr/>
          <a:lstStyle/>
          <a:p>
            <a:fld id="{2559E306-2ECC-45F4-9E94-B54F3BFAC461}" type="slidenum">
              <a:rPr lang="ja-JP" altLang="en-US" smtClean="0"/>
              <a:pPr/>
              <a:t>2</a:t>
            </a:fld>
            <a:endParaRPr lang="ja-JP" altLang="en-US" dirty="0"/>
          </a:p>
        </p:txBody>
      </p:sp>
      <p:sp>
        <p:nvSpPr>
          <p:cNvPr id="3" name="テキスト ボックス 2">
            <a:extLst>
              <a:ext uri="{FF2B5EF4-FFF2-40B4-BE49-F238E27FC236}">
                <a16:creationId xmlns:a16="http://schemas.microsoft.com/office/drawing/2014/main" id="{00D5EAF3-3B4D-464F-A0A3-3080FAF0DB27}"/>
              </a:ext>
            </a:extLst>
          </p:cNvPr>
          <p:cNvSpPr txBox="1"/>
          <p:nvPr/>
        </p:nvSpPr>
        <p:spPr>
          <a:xfrm>
            <a:off x="2182091" y="2292598"/>
            <a:ext cx="5538355" cy="132343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8000" b="1" dirty="0">
                <a:solidFill>
                  <a:srgbClr val="006600"/>
                </a:solidFill>
                <a:latin typeface="メイリオ" panose="020B0604030504040204" pitchFamily="50" charset="-128"/>
                <a:ea typeface="メイリオ" panose="020B0604030504040204" pitchFamily="50" charset="-128"/>
              </a:rPr>
              <a:t>気候変動</a:t>
            </a:r>
            <a:endParaRPr kumimoji="1" lang="en-US" altLang="ja-JP" sz="8000" b="1" dirty="0">
              <a:solidFill>
                <a:srgbClr val="006600"/>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BA2D6EE8-A7B6-4EA3-A96D-088896FE3B04}"/>
              </a:ext>
            </a:extLst>
          </p:cNvPr>
          <p:cNvSpPr txBox="1"/>
          <p:nvPr/>
        </p:nvSpPr>
        <p:spPr>
          <a:xfrm>
            <a:off x="426026" y="852055"/>
            <a:ext cx="4946073" cy="584775"/>
          </a:xfrm>
          <a:prstGeom prst="rect">
            <a:avLst/>
          </a:prstGeom>
          <a:noFill/>
        </p:spPr>
        <p:txBody>
          <a:bodyPr wrap="square" rtlCol="0">
            <a:spAutoFit/>
          </a:bodyPr>
          <a:lstStyle/>
          <a:p>
            <a:r>
              <a:rPr kumimoji="1" lang="ja-JP" altLang="en-US" sz="3200" dirty="0">
                <a:solidFill>
                  <a:schemeClr val="bg1">
                    <a:lumMod val="95000"/>
                  </a:schemeClr>
                </a:solidFill>
                <a:latin typeface="メイリオ" panose="020B0604030504040204" pitchFamily="50" charset="-128"/>
                <a:ea typeface="メイリオ" panose="020B0604030504040204" pitchFamily="50" charset="-128"/>
              </a:rPr>
              <a:t>まずはじめに・・・</a:t>
            </a:r>
          </a:p>
        </p:txBody>
      </p:sp>
      <p:sp>
        <p:nvSpPr>
          <p:cNvPr id="11" name="正方形/長方形 10">
            <a:extLst>
              <a:ext uri="{FF2B5EF4-FFF2-40B4-BE49-F238E27FC236}">
                <a16:creationId xmlns:a16="http://schemas.microsoft.com/office/drawing/2014/main" id="{F10811AE-8966-461C-AD9C-A3CEC165FE86}"/>
              </a:ext>
            </a:extLst>
          </p:cNvPr>
          <p:cNvSpPr/>
          <p:nvPr/>
        </p:nvSpPr>
        <p:spPr>
          <a:xfrm>
            <a:off x="0" y="3696584"/>
            <a:ext cx="9144000" cy="2062103"/>
          </a:xfrm>
          <a:prstGeom prst="rect">
            <a:avLst/>
          </a:prstGeom>
        </p:spPr>
        <p:txBody>
          <a:bodyPr wrap="square">
            <a:spAutoFit/>
          </a:bodyPr>
          <a:lstStyle/>
          <a:p>
            <a:pPr algn="ctr"/>
            <a:r>
              <a:rPr lang="ja-JP" altLang="en-US" sz="3200" b="1" dirty="0">
                <a:solidFill>
                  <a:srgbClr val="006600"/>
                </a:solidFill>
                <a:latin typeface="メイリオ" panose="020B0604030504040204" pitchFamily="50" charset="-128"/>
                <a:ea typeface="メイリオ" panose="020B0604030504040204" pitchFamily="50" charset="-128"/>
              </a:rPr>
              <a:t>気候変動</a:t>
            </a:r>
            <a:r>
              <a:rPr lang="ja-JP" altLang="ja-JP" sz="3200" b="1" dirty="0">
                <a:solidFill>
                  <a:srgbClr val="002060"/>
                </a:solidFill>
                <a:latin typeface="メイリオ" panose="020B0604030504040204" pitchFamily="50" charset="-128"/>
                <a:ea typeface="メイリオ" panose="020B0604030504040204" pitchFamily="50" charset="-128"/>
              </a:rPr>
              <a:t>という言葉を聞いて</a:t>
            </a:r>
            <a:endParaRPr lang="en-US" altLang="ja-JP" sz="3200" b="1" dirty="0">
              <a:solidFill>
                <a:srgbClr val="002060"/>
              </a:solidFill>
              <a:latin typeface="メイリオ" panose="020B0604030504040204" pitchFamily="50" charset="-128"/>
              <a:ea typeface="メイリオ" panose="020B0604030504040204" pitchFamily="50" charset="-128"/>
            </a:endParaRPr>
          </a:p>
          <a:p>
            <a:pPr algn="ctr"/>
            <a:r>
              <a:rPr lang="ja-JP" altLang="ja-JP" sz="3200" b="1" dirty="0">
                <a:solidFill>
                  <a:srgbClr val="002060"/>
                </a:solidFill>
                <a:latin typeface="メイリオ" panose="020B0604030504040204" pitchFamily="50" charset="-128"/>
                <a:ea typeface="メイリオ" panose="020B0604030504040204" pitchFamily="50" charset="-128"/>
              </a:rPr>
              <a:t>何を想像しますか？</a:t>
            </a:r>
            <a:endParaRPr lang="en-US" altLang="ja-JP" sz="3200" b="1" dirty="0">
              <a:solidFill>
                <a:srgbClr val="002060"/>
              </a:solidFill>
              <a:latin typeface="メイリオ" panose="020B0604030504040204" pitchFamily="50" charset="-128"/>
              <a:ea typeface="メイリオ" panose="020B0604030504040204" pitchFamily="50" charset="-128"/>
            </a:endParaRPr>
          </a:p>
          <a:p>
            <a:pPr algn="ctr"/>
            <a:endParaRPr lang="en-US" altLang="ja-JP" sz="3200" b="1" dirty="0">
              <a:latin typeface="メイリオ" panose="020B0604030504040204" pitchFamily="50" charset="-128"/>
              <a:ea typeface="メイリオ" panose="020B0604030504040204" pitchFamily="50" charset="-128"/>
            </a:endParaRPr>
          </a:p>
          <a:p>
            <a:pPr algn="ctr"/>
            <a:r>
              <a:rPr lang="ja-JP" altLang="ja-JP" sz="3200" b="1" dirty="0">
                <a:solidFill>
                  <a:srgbClr val="002060"/>
                </a:solidFill>
                <a:latin typeface="メイリオ" panose="020B0604030504040204" pitchFamily="50" charset="-128"/>
                <a:ea typeface="メイリオ" panose="020B0604030504040204" pitchFamily="50" charset="-128"/>
              </a:rPr>
              <a:t>近くの人と話してみましょう</a:t>
            </a:r>
            <a:r>
              <a:rPr lang="ja-JP" altLang="en-US" sz="3200" b="1" dirty="0">
                <a:solidFill>
                  <a:srgbClr val="002060"/>
                </a:solidFill>
                <a:latin typeface="メイリオ" panose="020B0604030504040204" pitchFamily="50" charset="-128"/>
                <a:ea typeface="メイリオ" panose="020B0604030504040204" pitchFamily="50" charset="-128"/>
              </a:rPr>
              <a:t>！</a:t>
            </a:r>
            <a:endParaRPr lang="en-US" altLang="ja-JP" sz="32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14273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7639F93-78A2-4DCE-A1E4-38F5AE953B12}"/>
              </a:ext>
            </a:extLst>
          </p:cNvPr>
          <p:cNvSpPr/>
          <p:nvPr/>
        </p:nvSpPr>
        <p:spPr>
          <a:xfrm>
            <a:off x="352226" y="5199000"/>
            <a:ext cx="8439543" cy="954107"/>
          </a:xfrm>
          <a:prstGeom prst="rect">
            <a:avLst/>
          </a:prstGeom>
        </p:spPr>
        <p:txBody>
          <a:bodyPr wrap="square">
            <a:spAutoFit/>
          </a:bodyPr>
          <a:lstStyle/>
          <a:p>
            <a:pPr marL="270000" indent="-351000" algn="just">
              <a:spcBef>
                <a:spcPts val="450"/>
              </a:spcBef>
              <a:buFont typeface="Wingdings" panose="05000000000000000000" pitchFamily="2" charset="2"/>
              <a:buChar char=""/>
            </a:pPr>
            <a:r>
              <a:rPr lang="ja-JP" altLang="en-US" sz="2000" b="1" u="sng" spc="-188" dirty="0">
                <a:latin typeface="メイリオ" panose="020B0604030504040204" pitchFamily="50" charset="-128"/>
                <a:ea typeface="メイリオ" panose="020B0604030504040204" pitchFamily="50" charset="-128"/>
                <a:cs typeface="Times New Roman" panose="02020603050405020304" pitchFamily="18" charset="0"/>
              </a:rPr>
              <a:t>那須水害</a:t>
            </a:r>
            <a:r>
              <a:rPr lang="ja-JP" altLang="ja-JP" sz="2000" b="1" u="sng" spc="-188"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000" b="1" u="sng" spc="-188" dirty="0">
                <a:latin typeface="メイリオ" panose="020B0604030504040204" pitchFamily="50" charset="-128"/>
                <a:ea typeface="メイリオ" panose="020B0604030504040204" pitchFamily="50" charset="-128"/>
                <a:cs typeface="Times New Roman" panose="02020603050405020304" pitchFamily="18" charset="0"/>
              </a:rPr>
              <a:t>那須豪雨</a:t>
            </a:r>
            <a:r>
              <a:rPr lang="ja-JP" altLang="ja-JP" sz="2000" b="1" u="sng" spc="-188"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000" b="1" u="sng" spc="-188" dirty="0">
                <a:latin typeface="メイリオ" panose="020B0604030504040204" pitchFamily="50" charset="-128"/>
                <a:ea typeface="メイリオ" panose="020B0604030504040204" pitchFamily="50" charset="-128"/>
                <a:cs typeface="Times New Roman" panose="02020603050405020304" pitchFamily="18" charset="0"/>
              </a:rPr>
              <a:t>1998</a:t>
            </a:r>
            <a:r>
              <a:rPr lang="ja-JP" altLang="ja-JP" sz="2000" b="1" u="sng" spc="-188" dirty="0">
                <a:latin typeface="メイリオ" panose="020B0604030504040204" pitchFamily="50" charset="-128"/>
                <a:ea typeface="メイリオ" panose="020B0604030504040204" pitchFamily="50" charset="-128"/>
                <a:cs typeface="Times New Roman" panose="02020603050405020304" pitchFamily="18" charset="0"/>
              </a:rPr>
              <a:t>年</a:t>
            </a:r>
            <a:r>
              <a:rPr lang="ja-JP" altLang="en-US" sz="2000" b="1" u="sng" spc="-188" dirty="0">
                <a:latin typeface="メイリオ" panose="020B0604030504040204" pitchFamily="50" charset="-128"/>
                <a:ea typeface="メイリオ" panose="020B0604030504040204" pitchFamily="50" charset="-128"/>
                <a:cs typeface="Times New Roman" panose="02020603050405020304" pitchFamily="18" charset="0"/>
              </a:rPr>
              <a:t>８</a:t>
            </a:r>
            <a:r>
              <a:rPr lang="ja-JP" altLang="ja-JP" sz="2000" b="1" u="sng" spc="-188" dirty="0">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2000" b="1" u="sng" spc="-188" dirty="0">
                <a:latin typeface="メイリオ" panose="020B0604030504040204" pitchFamily="50" charset="-128"/>
                <a:ea typeface="メイリオ" panose="020B0604030504040204" pitchFamily="50" charset="-128"/>
                <a:cs typeface="Times New Roman" panose="02020603050405020304" pitchFamily="18" charset="0"/>
              </a:rPr>
              <a:t>26</a:t>
            </a:r>
            <a:r>
              <a:rPr lang="ja-JP" altLang="ja-JP" sz="2000" b="1" u="sng" spc="-188" dirty="0">
                <a:latin typeface="メイリオ" panose="020B0604030504040204" pitchFamily="50" charset="-128"/>
                <a:ea typeface="メイリオ" panose="020B0604030504040204" pitchFamily="50" charset="-128"/>
                <a:cs typeface="Times New Roman" panose="02020603050405020304" pitchFamily="18" charset="0"/>
              </a:rPr>
              <a:t>日～</a:t>
            </a:r>
            <a:r>
              <a:rPr lang="en-US" altLang="ja-JP" sz="2000" b="1" u="sng" spc="-188" dirty="0">
                <a:latin typeface="メイリオ" panose="020B0604030504040204" pitchFamily="50" charset="-128"/>
                <a:ea typeface="メイリオ" panose="020B0604030504040204" pitchFamily="50" charset="-128"/>
                <a:cs typeface="Times New Roman" panose="02020603050405020304" pitchFamily="18" charset="0"/>
              </a:rPr>
              <a:t>31</a:t>
            </a:r>
            <a:r>
              <a:rPr lang="ja-JP" altLang="ja-JP" sz="2000" b="1" u="sng" spc="-188" dirty="0">
                <a:latin typeface="メイリオ" panose="020B0604030504040204" pitchFamily="50" charset="-128"/>
                <a:ea typeface="メイリオ" panose="020B0604030504040204" pitchFamily="50" charset="-128"/>
                <a:cs typeface="Times New Roman" panose="02020603050405020304" pitchFamily="18" charset="0"/>
              </a:rPr>
              <a:t>日）</a:t>
            </a:r>
            <a:endParaRPr lang="en-US" altLang="ja-JP" sz="2000" b="1" u="sng" spc="-188" dirty="0">
              <a:latin typeface="メイリオ" panose="020B0604030504040204" pitchFamily="50" charset="-128"/>
              <a:ea typeface="メイリオ" panose="020B0604030504040204" pitchFamily="50" charset="-128"/>
              <a:cs typeface="Times New Roman" panose="02020603050405020304" pitchFamily="18" charset="0"/>
            </a:endParaRPr>
          </a:p>
          <a:p>
            <a:pPr marL="270000" algn="just"/>
            <a:r>
              <a:rPr lang="ja-JP" altLang="en-US" dirty="0">
                <a:solidFill>
                  <a:srgbClr val="FF0000"/>
                </a:solidFill>
                <a:latin typeface="メイリオ" panose="020B0604030504040204" pitchFamily="50" charset="-128"/>
                <a:ea typeface="メイリオ" panose="020B0604030504040204" pitchFamily="50" charset="-128"/>
              </a:rPr>
              <a:t>死者</a:t>
            </a:r>
            <a:r>
              <a:rPr lang="en-US" altLang="ja-JP" dirty="0">
                <a:solidFill>
                  <a:srgbClr val="FF0000"/>
                </a:solidFill>
                <a:latin typeface="メイリオ" panose="020B0604030504040204" pitchFamily="50" charset="-128"/>
                <a:ea typeface="メイリオ" panose="020B0604030504040204" pitchFamily="50" charset="-128"/>
              </a:rPr>
              <a:t>5</a:t>
            </a:r>
            <a:r>
              <a:rPr lang="ja-JP" altLang="en-US" dirty="0">
                <a:solidFill>
                  <a:srgbClr val="FF0000"/>
                </a:solidFill>
                <a:latin typeface="メイリオ" panose="020B0604030504040204" pitchFamily="50" charset="-128"/>
                <a:ea typeface="メイリオ" panose="020B0604030504040204" pitchFamily="50" charset="-128"/>
              </a:rPr>
              <a:t>名、行方不明者</a:t>
            </a:r>
            <a:r>
              <a:rPr lang="en-US" altLang="ja-JP" dirty="0">
                <a:solidFill>
                  <a:srgbClr val="FF0000"/>
                </a:solidFill>
                <a:latin typeface="メイリオ" panose="020B0604030504040204" pitchFamily="50" charset="-128"/>
                <a:ea typeface="メイリオ" panose="020B0604030504040204" pitchFamily="50" charset="-128"/>
              </a:rPr>
              <a:t>2</a:t>
            </a:r>
            <a:r>
              <a:rPr lang="ja-JP" altLang="en-US" dirty="0">
                <a:solidFill>
                  <a:srgbClr val="FF0000"/>
                </a:solidFill>
                <a:latin typeface="メイリオ" panose="020B0604030504040204" pitchFamily="50" charset="-128"/>
                <a:ea typeface="メイリオ" panose="020B0604030504040204" pitchFamily="50" charset="-128"/>
              </a:rPr>
              <a:t>名、負傷者</a:t>
            </a:r>
            <a:r>
              <a:rPr lang="en-US" altLang="ja-JP" dirty="0">
                <a:solidFill>
                  <a:srgbClr val="FF0000"/>
                </a:solidFill>
                <a:latin typeface="メイリオ" panose="020B0604030504040204" pitchFamily="50" charset="-128"/>
                <a:ea typeface="メイリオ" panose="020B0604030504040204" pitchFamily="50" charset="-128"/>
              </a:rPr>
              <a:t>19</a:t>
            </a:r>
            <a:r>
              <a:rPr lang="ja-JP" altLang="en-US" dirty="0">
                <a:solidFill>
                  <a:srgbClr val="FF0000"/>
                </a:solidFill>
                <a:latin typeface="メイリオ" panose="020B0604030504040204" pitchFamily="50" charset="-128"/>
                <a:ea typeface="メイリオ" panose="020B0604030504040204" pitchFamily="50" charset="-128"/>
              </a:rPr>
              <a:t>名、住家の全・半壊及び一部破損</a:t>
            </a:r>
            <a:r>
              <a:rPr lang="en-US" altLang="ja-JP" dirty="0">
                <a:solidFill>
                  <a:srgbClr val="FF0000"/>
                </a:solidFill>
                <a:latin typeface="メイリオ" panose="020B0604030504040204" pitchFamily="50" charset="-128"/>
                <a:ea typeface="メイリオ" panose="020B0604030504040204" pitchFamily="50" charset="-128"/>
              </a:rPr>
              <a:t>129</a:t>
            </a:r>
            <a:r>
              <a:rPr lang="ja-JP" altLang="en-US" dirty="0">
                <a:solidFill>
                  <a:srgbClr val="FF0000"/>
                </a:solidFill>
                <a:latin typeface="メイリオ" panose="020B0604030504040204" pitchFamily="50" charset="-128"/>
                <a:ea typeface="メイリオ" panose="020B0604030504040204" pitchFamily="50" charset="-128"/>
              </a:rPr>
              <a:t>棟、床上浸水</a:t>
            </a:r>
            <a:r>
              <a:rPr lang="en-US" altLang="ja-JP" dirty="0">
                <a:solidFill>
                  <a:srgbClr val="FF0000"/>
                </a:solidFill>
                <a:latin typeface="メイリオ" panose="020B0604030504040204" pitchFamily="50" charset="-128"/>
                <a:ea typeface="メイリオ" panose="020B0604030504040204" pitchFamily="50" charset="-128"/>
              </a:rPr>
              <a:t>484</a:t>
            </a:r>
            <a:r>
              <a:rPr lang="ja-JP" altLang="en-US" dirty="0">
                <a:solidFill>
                  <a:srgbClr val="FF0000"/>
                </a:solidFill>
                <a:latin typeface="メイリオ" panose="020B0604030504040204" pitchFamily="50" charset="-128"/>
                <a:ea typeface="メイリオ" panose="020B0604030504040204" pitchFamily="50" charset="-128"/>
              </a:rPr>
              <a:t>棟、床下浸水</a:t>
            </a:r>
            <a:r>
              <a:rPr lang="en-US" altLang="ja-JP" dirty="0">
                <a:solidFill>
                  <a:srgbClr val="FF0000"/>
                </a:solidFill>
                <a:latin typeface="メイリオ" panose="020B0604030504040204" pitchFamily="50" charset="-128"/>
                <a:ea typeface="メイリオ" panose="020B0604030504040204" pitchFamily="50" charset="-128"/>
              </a:rPr>
              <a:t>2,362</a:t>
            </a:r>
            <a:r>
              <a:rPr lang="ja-JP" altLang="en-US" dirty="0">
                <a:solidFill>
                  <a:srgbClr val="FF0000"/>
                </a:solidFill>
                <a:latin typeface="メイリオ" panose="020B0604030504040204" pitchFamily="50" charset="-128"/>
                <a:ea typeface="メイリオ" panose="020B0604030504040204" pitchFamily="50" charset="-128"/>
              </a:rPr>
              <a:t>棟</a:t>
            </a:r>
            <a:r>
              <a:rPr lang="ja-JP" altLang="en-US" dirty="0">
                <a:latin typeface="メイリオ" panose="020B0604030504040204" pitchFamily="50" charset="-128"/>
                <a:ea typeface="メイリオ" panose="020B0604030504040204" pitchFamily="50" charset="-128"/>
              </a:rPr>
              <a:t>の被害が発生。</a:t>
            </a:r>
            <a:endParaRPr lang="ja-JP" altLang="ja-JP" sz="1400" spc="-75" dirty="0">
              <a:highlight>
                <a:srgbClr val="FFFF00"/>
              </a:highligh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4179103D-485F-456F-B2AA-32F5BB932DA1}"/>
              </a:ext>
            </a:extLst>
          </p:cNvPr>
          <p:cNvSpPr/>
          <p:nvPr/>
        </p:nvSpPr>
        <p:spPr>
          <a:xfrm>
            <a:off x="6250755" y="4831294"/>
            <a:ext cx="2719480" cy="253916"/>
          </a:xfrm>
          <a:prstGeom prst="rect">
            <a:avLst/>
          </a:prstGeom>
        </p:spPr>
        <p:txBody>
          <a:bodyPr wrap="square">
            <a:spAutoFit/>
          </a:bodyPr>
          <a:lstStyle/>
          <a:p>
            <a:r>
              <a:rPr lang="ja-JP" altLang="en-US" sz="1050" dirty="0">
                <a:solidFill>
                  <a:srgbClr val="000000"/>
                </a:solidFill>
                <a:latin typeface="メイリオ" panose="020B0604030504040204" pitchFamily="50" charset="-128"/>
                <a:ea typeface="メイリオ" panose="020B0604030504040204" pitchFamily="50" charset="-128"/>
              </a:rPr>
              <a:t>那須水害の時の余笹川　</a:t>
            </a:r>
            <a:r>
              <a:rPr lang="ja-JP" altLang="en-US" sz="750" dirty="0">
                <a:solidFill>
                  <a:srgbClr val="000000"/>
                </a:solidFill>
                <a:latin typeface="メイリオ" panose="020B0604030504040204" pitchFamily="50" charset="-128"/>
                <a:ea typeface="メイリオ" panose="020B0604030504040204" pitchFamily="50" charset="-128"/>
              </a:rPr>
              <a:t>（栃木県）</a:t>
            </a:r>
            <a:endParaRPr lang="ja-JP" altLang="en-US" sz="750" dirty="0"/>
          </a:p>
        </p:txBody>
      </p:sp>
      <p:sp>
        <p:nvSpPr>
          <p:cNvPr id="10" name="サブタイトル 2">
            <a:extLst>
              <a:ext uri="{FF2B5EF4-FFF2-40B4-BE49-F238E27FC236}">
                <a16:creationId xmlns:a16="http://schemas.microsoft.com/office/drawing/2014/main" id="{B04A63AD-F042-4805-9F1F-90766B0AE93C}"/>
              </a:ext>
            </a:extLst>
          </p:cNvPr>
          <p:cNvSpPr txBox="1">
            <a:spLocks/>
          </p:cNvSpPr>
          <p:nvPr/>
        </p:nvSpPr>
        <p:spPr>
          <a:xfrm>
            <a:off x="774481" y="147044"/>
            <a:ext cx="7595037" cy="70207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latin typeface="HG創英角ﾎﾟｯﾌﾟ体" panose="040B0A09000000000000" pitchFamily="49" charset="-128"/>
                <a:ea typeface="HG創英角ﾎﾟｯﾌﾟ体" panose="040B0A09000000000000" pitchFamily="49" charset="-128"/>
              </a:rPr>
              <a:t>那須地域における豪雨災害</a:t>
            </a:r>
          </a:p>
        </p:txBody>
      </p:sp>
      <p:sp>
        <p:nvSpPr>
          <p:cNvPr id="11" name="正方形/長方形 10">
            <a:extLst>
              <a:ext uri="{FF2B5EF4-FFF2-40B4-BE49-F238E27FC236}">
                <a16:creationId xmlns:a16="http://schemas.microsoft.com/office/drawing/2014/main" id="{B78C6A44-2061-47B1-AD61-A2F36C39F4D9}"/>
              </a:ext>
            </a:extLst>
          </p:cNvPr>
          <p:cNvSpPr/>
          <p:nvPr/>
        </p:nvSpPr>
        <p:spPr>
          <a:xfrm>
            <a:off x="1363428" y="1181946"/>
            <a:ext cx="6417141" cy="523220"/>
          </a:xfrm>
          <a:prstGeom prst="rect">
            <a:avLst/>
          </a:prstGeom>
        </p:spPr>
        <p:txBody>
          <a:bodyPr wrap="none">
            <a:spAutoFit/>
          </a:bodyPr>
          <a:lstStyle/>
          <a:p>
            <a:pPr algn="ctr"/>
            <a:r>
              <a:rPr lang="ja-JP" altLang="en-US" sz="2800" b="1" dirty="0">
                <a:latin typeface="メイリオ" panose="020B0604030504040204" pitchFamily="50" charset="-128"/>
                <a:ea typeface="メイリオ" panose="020B0604030504040204" pitchFamily="50" charset="-128"/>
              </a:rPr>
              <a:t>平成</a:t>
            </a:r>
            <a:r>
              <a:rPr lang="en-US" altLang="ja-JP" sz="2800" b="1" dirty="0">
                <a:latin typeface="メイリオ" panose="020B0604030504040204" pitchFamily="50" charset="-128"/>
                <a:ea typeface="メイリオ" panose="020B0604030504040204" pitchFamily="50" charset="-128"/>
              </a:rPr>
              <a:t>10</a:t>
            </a:r>
            <a:r>
              <a:rPr lang="ja-JP" altLang="en-US" sz="2800" b="1" dirty="0">
                <a:latin typeface="メイリオ" panose="020B0604030504040204" pitchFamily="50" charset="-128"/>
                <a:ea typeface="メイリオ" panose="020B0604030504040204" pitchFamily="50" charset="-128"/>
              </a:rPr>
              <a:t>年８月　那須水害（那須豪雨）</a:t>
            </a:r>
            <a:endParaRPr lang="en-US" altLang="ja-JP" sz="2800" b="1" dirty="0">
              <a:solidFill>
                <a:srgbClr val="000000"/>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E1C07015-2F41-4B87-AC6D-C0FBE7162F35}"/>
              </a:ext>
            </a:extLst>
          </p:cNvPr>
          <p:cNvSpPr/>
          <p:nvPr/>
        </p:nvSpPr>
        <p:spPr>
          <a:xfrm>
            <a:off x="5176578" y="6437087"/>
            <a:ext cx="3429000" cy="219291"/>
          </a:xfrm>
          <a:prstGeom prst="rect">
            <a:avLst/>
          </a:prstGeom>
        </p:spPr>
        <p:txBody>
          <a:bodyPr>
            <a:spAutoFit/>
          </a:bodyPr>
          <a:lstStyle/>
          <a:p>
            <a:pPr algn="r">
              <a:spcBef>
                <a:spcPts val="900"/>
              </a:spcBef>
            </a:pPr>
            <a:r>
              <a:rPr lang="ja-JP" altLang="en-US" sz="825" spc="-75" dirty="0">
                <a:latin typeface="メイリオ" panose="020B0604030504040204" pitchFamily="50" charset="-128"/>
                <a:ea typeface="メイリオ" panose="020B0604030504040204" pitchFamily="50" charset="-128"/>
                <a:cs typeface="Times New Roman" panose="02020603050405020304" pitchFamily="18" charset="0"/>
              </a:rPr>
              <a:t>出典：栃木県</a:t>
            </a:r>
            <a:r>
              <a:rPr lang="en-US" altLang="ja-JP" sz="825" spc="-75" dirty="0">
                <a:latin typeface="メイリオ" panose="020B0604030504040204" pitchFamily="50" charset="-128"/>
                <a:ea typeface="メイリオ" panose="020B0604030504040204" pitchFamily="50" charset="-128"/>
                <a:cs typeface="Times New Roman" panose="02020603050405020304" pitchFamily="18" charset="0"/>
              </a:rPr>
              <a:t>HP</a:t>
            </a:r>
            <a:r>
              <a:rPr lang="ja-JP" altLang="en-US" sz="825" spc="-75" dirty="0">
                <a:latin typeface="メイリオ" panose="020B0604030504040204" pitchFamily="50" charset="-128"/>
                <a:ea typeface="メイリオ" panose="020B0604030504040204" pitchFamily="50" charset="-128"/>
                <a:cs typeface="Times New Roman" panose="02020603050405020304" pitchFamily="18" charset="0"/>
              </a:rPr>
              <a:t>、那須塩原市</a:t>
            </a:r>
            <a:r>
              <a:rPr lang="en-US" altLang="ja-JP" sz="825" spc="-75" dirty="0">
                <a:latin typeface="メイリオ" panose="020B0604030504040204" pitchFamily="50" charset="-128"/>
                <a:ea typeface="メイリオ" panose="020B0604030504040204" pitchFamily="50" charset="-128"/>
                <a:cs typeface="Times New Roman" panose="02020603050405020304" pitchFamily="18" charset="0"/>
              </a:rPr>
              <a:t>HP</a:t>
            </a:r>
            <a:endParaRPr lang="ja-JP" altLang="en-US" sz="1050" spc="-75" dirty="0">
              <a:latin typeface="メイリオ" panose="020B0604030504040204" pitchFamily="50" charset="-128"/>
              <a:ea typeface="メイリオ" panose="020B0604030504040204" pitchFamily="50" charset="-128"/>
            </a:endParaRPr>
          </a:p>
        </p:txBody>
      </p:sp>
      <p:sp>
        <p:nvSpPr>
          <p:cNvPr id="15" name="スライド番号プレースホルダー 1">
            <a:extLst>
              <a:ext uri="{FF2B5EF4-FFF2-40B4-BE49-F238E27FC236}">
                <a16:creationId xmlns:a16="http://schemas.microsoft.com/office/drawing/2014/main" id="{7D9FC497-A8A1-4C90-BC6B-7F44EAA157D8}"/>
              </a:ext>
            </a:extLst>
          </p:cNvPr>
          <p:cNvSpPr>
            <a:spLocks noGrp="1"/>
          </p:cNvSpPr>
          <p:nvPr>
            <p:ph type="sldNum" sz="quarter" idx="12"/>
          </p:nvPr>
        </p:nvSpPr>
        <p:spPr>
          <a:xfrm>
            <a:off x="7086600" y="6492874"/>
            <a:ext cx="2057400" cy="365125"/>
          </a:xfrm>
        </p:spPr>
        <p:txBody>
          <a:bodyPr/>
          <a:lstStyle/>
          <a:p>
            <a:fld id="{2559E306-2ECC-45F4-9E94-B54F3BFAC461}" type="slidenum">
              <a:rPr lang="ja-JP" altLang="en-US" smtClean="0"/>
              <a:pPr/>
              <a:t>20</a:t>
            </a:fld>
            <a:endParaRPr lang="ja-JP" altLang="en-US" dirty="0"/>
          </a:p>
        </p:txBody>
      </p:sp>
      <p:pic>
        <p:nvPicPr>
          <p:cNvPr id="2" name="図 1">
            <a:extLst>
              <a:ext uri="{FF2B5EF4-FFF2-40B4-BE49-F238E27FC236}">
                <a16:creationId xmlns:a16="http://schemas.microsoft.com/office/drawing/2014/main" id="{C3133D32-5DBE-4DBC-BA89-A30B367592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 y="1889760"/>
            <a:ext cx="7863840" cy="3078480"/>
          </a:xfrm>
          <a:prstGeom prst="rect">
            <a:avLst/>
          </a:prstGeom>
        </p:spPr>
      </p:pic>
    </p:spTree>
    <p:extLst>
      <p:ext uri="{BB962C8B-B14F-4D97-AF65-F5344CB8AC3E}">
        <p14:creationId xmlns:p14="http://schemas.microsoft.com/office/powerpoint/2010/main" val="2169288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D52EFE-96E9-4F36-B919-D7AF10CEB4F7}"/>
              </a:ext>
            </a:extLst>
          </p:cNvPr>
          <p:cNvSpPr>
            <a:spLocks noGrp="1"/>
          </p:cNvSpPr>
          <p:nvPr>
            <p:ph type="sldNum" sz="quarter" idx="12"/>
          </p:nvPr>
        </p:nvSpPr>
        <p:spPr>
          <a:xfrm>
            <a:off x="7084381" y="6415822"/>
            <a:ext cx="2057400" cy="365125"/>
          </a:xfrm>
        </p:spPr>
        <p:txBody>
          <a:bodyPr/>
          <a:lstStyle/>
          <a:p>
            <a:fld id="{2559E306-2ECC-45F4-9E94-B54F3BFAC461}" type="slidenum">
              <a:rPr lang="ja-JP" altLang="en-US" smtClean="0"/>
              <a:pPr/>
              <a:t>21</a:t>
            </a:fld>
            <a:endParaRPr lang="ja-JP" altLang="en-US" dirty="0"/>
          </a:p>
        </p:txBody>
      </p:sp>
      <p:sp>
        <p:nvSpPr>
          <p:cNvPr id="3" name="正方形/長方形 2">
            <a:extLst>
              <a:ext uri="{FF2B5EF4-FFF2-40B4-BE49-F238E27FC236}">
                <a16:creationId xmlns:a16="http://schemas.microsoft.com/office/drawing/2014/main" id="{27639F93-78A2-4DCE-A1E4-38F5AE953B12}"/>
              </a:ext>
            </a:extLst>
          </p:cNvPr>
          <p:cNvSpPr/>
          <p:nvPr/>
        </p:nvSpPr>
        <p:spPr>
          <a:xfrm>
            <a:off x="66675" y="4511255"/>
            <a:ext cx="8732922" cy="2108269"/>
          </a:xfrm>
          <a:prstGeom prst="rect">
            <a:avLst/>
          </a:prstGeom>
        </p:spPr>
        <p:txBody>
          <a:bodyPr wrap="square">
            <a:spAutoFit/>
          </a:bodyPr>
          <a:lstStyle/>
          <a:p>
            <a:pPr marL="360000" lvl="0" indent="-468000" algn="just">
              <a:lnSpc>
                <a:spcPct val="100000"/>
              </a:lnSpc>
              <a:spcBef>
                <a:spcPts val="600"/>
              </a:spcBef>
              <a:buFont typeface="Wingdings" panose="05000000000000000000" pitchFamily="2" charset="2"/>
              <a:buChar char=""/>
            </a:pPr>
            <a:r>
              <a:rPr lang="ja-JP" altLang="ja-JP" sz="2000" b="1" u="sng" spc="-100" dirty="0">
                <a:latin typeface="メイリオ" panose="020B0604030504040204" pitchFamily="50" charset="-128"/>
                <a:ea typeface="メイリオ" panose="020B0604030504040204" pitchFamily="50" charset="-128"/>
                <a:cs typeface="Times New Roman" panose="02020603050405020304" pitchFamily="18" charset="0"/>
              </a:rPr>
              <a:t>平成</a:t>
            </a:r>
            <a:r>
              <a:rPr lang="en-US" altLang="ja-JP" sz="2000" b="1" u="sng" spc="-100" dirty="0">
                <a:latin typeface="メイリオ" panose="020B0604030504040204" pitchFamily="50" charset="-128"/>
                <a:ea typeface="メイリオ" panose="020B0604030504040204" pitchFamily="50" charset="-128"/>
                <a:cs typeface="Times New Roman" panose="02020603050405020304" pitchFamily="18" charset="0"/>
              </a:rPr>
              <a:t>27</a:t>
            </a:r>
            <a:r>
              <a:rPr lang="ja-JP" altLang="ja-JP" sz="2000" b="1" u="sng" spc="-100" dirty="0">
                <a:latin typeface="メイリオ" panose="020B0604030504040204" pitchFamily="50" charset="-128"/>
                <a:ea typeface="メイリオ" panose="020B0604030504040204" pitchFamily="50" charset="-128"/>
                <a:cs typeface="Times New Roman" panose="02020603050405020304" pitchFamily="18" charset="0"/>
              </a:rPr>
              <a:t>年９月関東・東北豪雨（</a:t>
            </a:r>
            <a:r>
              <a:rPr lang="en-US" altLang="ja-JP" sz="2000" b="1" u="sng" spc="-100" dirty="0">
                <a:latin typeface="メイリオ" panose="020B0604030504040204" pitchFamily="50" charset="-128"/>
                <a:ea typeface="メイリオ" panose="020B0604030504040204" pitchFamily="50" charset="-128"/>
                <a:cs typeface="Times New Roman" panose="02020603050405020304" pitchFamily="18" charset="0"/>
              </a:rPr>
              <a:t>2015</a:t>
            </a:r>
            <a:r>
              <a:rPr lang="ja-JP" altLang="ja-JP" sz="2000" b="1" u="sng" spc="-100" dirty="0">
                <a:latin typeface="メイリオ" panose="020B0604030504040204" pitchFamily="50" charset="-128"/>
                <a:ea typeface="メイリオ" panose="020B0604030504040204" pitchFamily="50" charset="-128"/>
                <a:cs typeface="Times New Roman" panose="02020603050405020304" pitchFamily="18" charset="0"/>
              </a:rPr>
              <a:t>年９月９日～</a:t>
            </a:r>
            <a:r>
              <a:rPr lang="en-US" altLang="ja-JP" sz="2000" b="1" u="sng" spc="-100" dirty="0">
                <a:latin typeface="メイリオ" panose="020B0604030504040204" pitchFamily="50" charset="-128"/>
                <a:ea typeface="メイリオ" panose="020B0604030504040204" pitchFamily="50" charset="-128"/>
                <a:cs typeface="Times New Roman" panose="02020603050405020304" pitchFamily="18" charset="0"/>
              </a:rPr>
              <a:t>11</a:t>
            </a:r>
            <a:r>
              <a:rPr lang="ja-JP" altLang="ja-JP" sz="2000" b="1" u="sng" spc="-100" dirty="0">
                <a:latin typeface="メイリオ" panose="020B0604030504040204" pitchFamily="50" charset="-128"/>
                <a:ea typeface="メイリオ" panose="020B0604030504040204" pitchFamily="50" charset="-128"/>
                <a:cs typeface="Times New Roman" panose="02020603050405020304" pitchFamily="18" charset="0"/>
              </a:rPr>
              <a:t>日）</a:t>
            </a:r>
            <a:endParaRPr lang="en-US" altLang="ja-JP" sz="2000" b="1" u="sng" spc="-100" dirty="0">
              <a:latin typeface="メイリオ" panose="020B0604030504040204" pitchFamily="50" charset="-128"/>
              <a:ea typeface="メイリオ" panose="020B0604030504040204" pitchFamily="50" charset="-128"/>
              <a:cs typeface="Times New Roman" panose="02020603050405020304" pitchFamily="18" charset="0"/>
            </a:endParaRPr>
          </a:p>
          <a:p>
            <a:pPr marL="360000" lvl="0" indent="0" algn="just">
              <a:lnSpc>
                <a:spcPct val="100000"/>
              </a:lnSpc>
              <a:spcBef>
                <a:spcPts val="0"/>
              </a:spcBef>
              <a:buNone/>
            </a:pPr>
            <a:r>
              <a:rPr lang="ja-JP"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死者３名、負傷者６名、住家全壊</a:t>
            </a:r>
            <a:r>
              <a:rPr lang="en-US"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22</a:t>
            </a:r>
            <a:r>
              <a:rPr lang="ja-JP"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棟、住家半壊</a:t>
            </a:r>
            <a:r>
              <a:rPr lang="en-US"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967</a:t>
            </a:r>
            <a:r>
              <a:rPr lang="ja-JP"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棟</a:t>
            </a:r>
            <a:r>
              <a:rPr lang="ja-JP" altLang="ja-JP" spc="-100" dirty="0">
                <a:latin typeface="メイリオ" panose="020B0604030504040204" pitchFamily="50" charset="-128"/>
                <a:ea typeface="メイリオ" panose="020B0604030504040204" pitchFamily="50" charset="-128"/>
                <a:cs typeface="Times New Roman" panose="02020603050405020304" pitchFamily="18" charset="0"/>
              </a:rPr>
              <a:t>等多くの被害が発生。</a:t>
            </a:r>
            <a:endParaRPr lang="en-US" altLang="ja-JP" spc="-100" dirty="0">
              <a:latin typeface="メイリオ" panose="020B0604030504040204" pitchFamily="50" charset="-128"/>
              <a:ea typeface="メイリオ" panose="020B0604030504040204" pitchFamily="50" charset="-128"/>
              <a:cs typeface="Times New Roman" panose="02020603050405020304" pitchFamily="18" charset="0"/>
            </a:endParaRPr>
          </a:p>
          <a:p>
            <a:pPr marL="360000" lvl="0" indent="0" algn="r">
              <a:lnSpc>
                <a:spcPct val="100000"/>
              </a:lnSpc>
              <a:spcBef>
                <a:spcPts val="0"/>
              </a:spcBef>
              <a:buNone/>
            </a:pPr>
            <a:r>
              <a:rPr lang="ja-JP" altLang="ja-JP" sz="1400" spc="-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spc="-100" dirty="0">
                <a:latin typeface="メイリオ" panose="020B0604030504040204" pitchFamily="50" charset="-128"/>
                <a:ea typeface="メイリオ" panose="020B0604030504040204" pitchFamily="50" charset="-128"/>
                <a:cs typeface="Times New Roman" panose="02020603050405020304" pitchFamily="18" charset="0"/>
              </a:rPr>
              <a:t>栃木県</a:t>
            </a:r>
            <a:r>
              <a:rPr lang="ja-JP" altLang="ja-JP" sz="1400" spc="-100" dirty="0">
                <a:latin typeface="メイリオ" panose="020B0604030504040204" pitchFamily="50" charset="-128"/>
                <a:ea typeface="メイリオ" panose="020B0604030504040204" pitchFamily="50" charset="-128"/>
                <a:cs typeface="Times New Roman" panose="02020603050405020304" pitchFamily="18" charset="0"/>
              </a:rPr>
              <a:t>県民生活部，</a:t>
            </a:r>
            <a:r>
              <a:rPr lang="en-US" altLang="ja-JP" sz="1400" spc="-100" dirty="0">
                <a:latin typeface="メイリオ" panose="020B0604030504040204" pitchFamily="50" charset="-128"/>
                <a:ea typeface="メイリオ" panose="020B0604030504040204" pitchFamily="50" charset="-128"/>
                <a:cs typeface="Times New Roman" panose="02020603050405020304" pitchFamily="18" charset="0"/>
              </a:rPr>
              <a:t>H29.5.1</a:t>
            </a:r>
            <a:r>
              <a:rPr lang="ja-JP" altLang="ja-JP" sz="1400" spc="-100" dirty="0">
                <a:latin typeface="メイリオ" panose="020B0604030504040204" pitchFamily="50" charset="-128"/>
                <a:ea typeface="メイリオ" panose="020B0604030504040204" pitchFamily="50" charset="-128"/>
                <a:cs typeface="Times New Roman" panose="02020603050405020304" pitchFamily="18" charset="0"/>
              </a:rPr>
              <a:t>現在〕</a:t>
            </a:r>
            <a:endParaRPr lang="en-US" altLang="ja-JP" sz="1400" spc="-100" dirty="0">
              <a:latin typeface="メイリオ" panose="020B0604030504040204" pitchFamily="50" charset="-128"/>
              <a:ea typeface="メイリオ" panose="020B0604030504040204" pitchFamily="50" charset="-128"/>
              <a:cs typeface="Times New Roman" panose="02020603050405020304" pitchFamily="18" charset="0"/>
            </a:endParaRPr>
          </a:p>
          <a:p>
            <a:pPr marL="360000" lvl="0" indent="0" algn="just">
              <a:lnSpc>
                <a:spcPct val="100000"/>
              </a:lnSpc>
              <a:spcBef>
                <a:spcPts val="0"/>
              </a:spcBef>
              <a:buNone/>
            </a:pPr>
            <a:endParaRPr lang="ja-JP" altLang="ja-JP" spc="-100" dirty="0">
              <a:latin typeface="メイリオ" panose="020B0604030504040204" pitchFamily="50" charset="-128"/>
              <a:ea typeface="メイリオ" panose="020B0604030504040204" pitchFamily="50" charset="-128"/>
              <a:cs typeface="Times New Roman" panose="02020603050405020304" pitchFamily="18" charset="0"/>
            </a:endParaRPr>
          </a:p>
          <a:p>
            <a:pPr marL="360000" lvl="0" indent="-468000" algn="just">
              <a:lnSpc>
                <a:spcPct val="100000"/>
              </a:lnSpc>
              <a:spcBef>
                <a:spcPts val="600"/>
              </a:spcBef>
              <a:buFont typeface="Wingdings" panose="05000000000000000000" pitchFamily="2" charset="2"/>
              <a:buChar char=""/>
            </a:pPr>
            <a:r>
              <a:rPr lang="ja-JP" altLang="ja-JP" sz="2000" b="1" u="sng" spc="-250" dirty="0">
                <a:latin typeface="メイリオ" panose="020B0604030504040204" pitchFamily="50" charset="-128"/>
                <a:ea typeface="メイリオ" panose="020B0604030504040204" pitchFamily="50" charset="-128"/>
                <a:cs typeface="Times New Roman" panose="02020603050405020304" pitchFamily="18" charset="0"/>
              </a:rPr>
              <a:t>令和元年東日本台風（台風第</a:t>
            </a:r>
            <a:r>
              <a:rPr lang="en-US" altLang="ja-JP" sz="2000" b="1" u="sng" spc="-250" dirty="0">
                <a:latin typeface="メイリオ" panose="020B0604030504040204" pitchFamily="50" charset="-128"/>
                <a:ea typeface="メイリオ" panose="020B0604030504040204" pitchFamily="50" charset="-128"/>
                <a:cs typeface="Times New Roman" panose="02020603050405020304" pitchFamily="18" charset="0"/>
              </a:rPr>
              <a:t>19</a:t>
            </a:r>
            <a:r>
              <a:rPr lang="ja-JP" altLang="ja-JP" sz="2000" b="1" u="sng" spc="-250" dirty="0">
                <a:latin typeface="メイリオ" panose="020B0604030504040204" pitchFamily="50" charset="-128"/>
                <a:ea typeface="メイリオ" panose="020B0604030504040204" pitchFamily="50" charset="-128"/>
                <a:cs typeface="Times New Roman" panose="02020603050405020304" pitchFamily="18" charset="0"/>
              </a:rPr>
              <a:t>号）（</a:t>
            </a:r>
            <a:r>
              <a:rPr lang="en-US" altLang="ja-JP" sz="2000" b="1" u="sng" spc="-250" dirty="0">
                <a:latin typeface="メイリオ" panose="020B0604030504040204" pitchFamily="50" charset="-128"/>
                <a:ea typeface="メイリオ" panose="020B0604030504040204" pitchFamily="50" charset="-128"/>
                <a:cs typeface="Times New Roman" panose="02020603050405020304" pitchFamily="18" charset="0"/>
              </a:rPr>
              <a:t>2019</a:t>
            </a:r>
            <a:r>
              <a:rPr lang="ja-JP" altLang="ja-JP" sz="2000" b="1" u="sng" spc="-250" dirty="0">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2000" b="1" u="sng" spc="-250" dirty="0">
                <a:latin typeface="メイリオ" panose="020B0604030504040204" pitchFamily="50" charset="-128"/>
                <a:ea typeface="メイリオ" panose="020B0604030504040204" pitchFamily="50" charset="-128"/>
                <a:cs typeface="Times New Roman" panose="02020603050405020304" pitchFamily="18" charset="0"/>
              </a:rPr>
              <a:t>10</a:t>
            </a:r>
            <a:r>
              <a:rPr lang="ja-JP" altLang="ja-JP" sz="2000" b="1" u="sng" spc="-250" dirty="0">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2000" b="1" u="sng" spc="-250" dirty="0">
                <a:latin typeface="メイリオ" panose="020B0604030504040204" pitchFamily="50" charset="-128"/>
                <a:ea typeface="メイリオ" panose="020B0604030504040204" pitchFamily="50" charset="-128"/>
                <a:cs typeface="Times New Roman" panose="02020603050405020304" pitchFamily="18" charset="0"/>
              </a:rPr>
              <a:t>10</a:t>
            </a:r>
            <a:r>
              <a:rPr lang="ja-JP" altLang="ja-JP" sz="2000" b="1" u="sng" spc="-250" dirty="0">
                <a:latin typeface="メイリオ" panose="020B0604030504040204" pitchFamily="50" charset="-128"/>
                <a:ea typeface="メイリオ" panose="020B0604030504040204" pitchFamily="50" charset="-128"/>
                <a:cs typeface="Times New Roman" panose="02020603050405020304" pitchFamily="18" charset="0"/>
              </a:rPr>
              <a:t>日～</a:t>
            </a:r>
            <a:r>
              <a:rPr lang="en-US" altLang="ja-JP" sz="2000" b="1" u="sng" spc="-250" dirty="0">
                <a:latin typeface="メイリオ" panose="020B0604030504040204" pitchFamily="50" charset="-128"/>
                <a:ea typeface="メイリオ" panose="020B0604030504040204" pitchFamily="50" charset="-128"/>
                <a:cs typeface="Times New Roman" panose="02020603050405020304" pitchFamily="18" charset="0"/>
              </a:rPr>
              <a:t>13</a:t>
            </a:r>
            <a:r>
              <a:rPr lang="ja-JP" altLang="ja-JP" sz="2000" b="1" u="sng" spc="-250" dirty="0">
                <a:latin typeface="メイリオ" panose="020B0604030504040204" pitchFamily="50" charset="-128"/>
                <a:ea typeface="メイリオ" panose="020B0604030504040204" pitchFamily="50" charset="-128"/>
                <a:cs typeface="Times New Roman" panose="02020603050405020304" pitchFamily="18" charset="0"/>
              </a:rPr>
              <a:t>日）</a:t>
            </a:r>
            <a:endParaRPr lang="en-US" altLang="ja-JP" sz="2000" b="1" u="sng" spc="-250" dirty="0">
              <a:latin typeface="メイリオ" panose="020B0604030504040204" pitchFamily="50" charset="-128"/>
              <a:ea typeface="メイリオ" panose="020B0604030504040204" pitchFamily="50" charset="-128"/>
              <a:cs typeface="Times New Roman" panose="02020603050405020304" pitchFamily="18" charset="0"/>
            </a:endParaRPr>
          </a:p>
          <a:p>
            <a:pPr marL="360000" lvl="0" indent="0" algn="just">
              <a:lnSpc>
                <a:spcPct val="100000"/>
              </a:lnSpc>
              <a:spcBef>
                <a:spcPts val="0"/>
              </a:spcBef>
              <a:buNone/>
            </a:pPr>
            <a:r>
              <a:rPr lang="ja-JP"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死者</a:t>
            </a:r>
            <a:r>
              <a:rPr lang="en-US"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4</a:t>
            </a:r>
            <a:r>
              <a:rPr lang="ja-JP"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名、負傷者</a:t>
            </a:r>
            <a:r>
              <a:rPr lang="en-US"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23</a:t>
            </a:r>
            <a:r>
              <a:rPr lang="ja-JP"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名、住家全壊</a:t>
            </a:r>
            <a:r>
              <a:rPr lang="en-US"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84</a:t>
            </a:r>
            <a:r>
              <a:rPr lang="ja-JP"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棟、住家半壊</a:t>
            </a:r>
            <a:r>
              <a:rPr lang="en-US"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5,252</a:t>
            </a:r>
            <a:r>
              <a:rPr lang="ja-JP"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棟</a:t>
            </a:r>
            <a:r>
              <a:rPr lang="ja-JP" altLang="ja-JP" spc="-100" dirty="0">
                <a:latin typeface="メイリオ" panose="020B0604030504040204" pitchFamily="50" charset="-128"/>
                <a:ea typeface="メイリオ" panose="020B0604030504040204" pitchFamily="50" charset="-128"/>
                <a:cs typeface="Times New Roman" panose="02020603050405020304" pitchFamily="18" charset="0"/>
              </a:rPr>
              <a:t>等多くの被害が発生。</a:t>
            </a:r>
            <a:endParaRPr lang="en-US" altLang="ja-JP" spc="-100" dirty="0">
              <a:latin typeface="メイリオ" panose="020B0604030504040204" pitchFamily="50" charset="-128"/>
              <a:ea typeface="メイリオ" panose="020B0604030504040204" pitchFamily="50" charset="-128"/>
              <a:cs typeface="Times New Roman" panose="02020603050405020304" pitchFamily="18" charset="0"/>
            </a:endParaRPr>
          </a:p>
          <a:p>
            <a:pPr marL="360000" algn="just"/>
            <a:r>
              <a:rPr lang="ja-JP" altLang="ja-JP" spc="-100" dirty="0">
                <a:latin typeface="メイリオ" panose="020B0604030504040204" pitchFamily="50" charset="-128"/>
                <a:ea typeface="メイリオ" panose="020B0604030504040204" pitchFamily="50" charset="-128"/>
                <a:cs typeface="Times New Roman" panose="02020603050405020304" pitchFamily="18" charset="0"/>
              </a:rPr>
              <a:t>県内</a:t>
            </a:r>
            <a:r>
              <a:rPr lang="en-US" altLang="ja-JP" spc="-100" dirty="0">
                <a:latin typeface="メイリオ" panose="020B0604030504040204" pitchFamily="50" charset="-128"/>
                <a:ea typeface="メイリオ" panose="020B0604030504040204" pitchFamily="50" charset="-128"/>
                <a:cs typeface="Times New Roman" panose="02020603050405020304" pitchFamily="18" charset="0"/>
              </a:rPr>
              <a:t>19</a:t>
            </a:r>
            <a:r>
              <a:rPr lang="ja-JP" altLang="ja-JP" spc="-100" dirty="0">
                <a:latin typeface="メイリオ" panose="020B0604030504040204" pitchFamily="50" charset="-128"/>
                <a:ea typeface="メイリオ" panose="020B0604030504040204" pitchFamily="50" charset="-128"/>
                <a:cs typeface="Times New Roman" panose="02020603050405020304" pitchFamily="18" charset="0"/>
              </a:rPr>
              <a:t>観測地点すべてで</a:t>
            </a:r>
            <a:r>
              <a:rPr lang="ja-JP"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日降水量</a:t>
            </a:r>
            <a:r>
              <a:rPr lang="en-US"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200mm</a:t>
            </a:r>
            <a:r>
              <a:rPr lang="ja-JP" altLang="ja-JP" spc="-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以上</a:t>
            </a:r>
            <a:r>
              <a:rPr lang="ja-JP" altLang="en-US" spc="-10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spc="-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spc="-100">
                <a:latin typeface="メイリオ" panose="020B0604030504040204" pitchFamily="50" charset="-128"/>
                <a:ea typeface="メイリオ" panose="020B0604030504040204" pitchFamily="50" charset="-128"/>
                <a:cs typeface="Times New Roman" panose="02020603050405020304" pitchFamily="18" charset="0"/>
              </a:rPr>
              <a:t>栃木県</a:t>
            </a:r>
            <a:r>
              <a:rPr lang="ja-JP" altLang="ja-JP" sz="1400" spc="-100">
                <a:latin typeface="メイリオ" panose="020B0604030504040204" pitchFamily="50" charset="-128"/>
                <a:ea typeface="メイリオ" panose="020B0604030504040204" pitchFamily="50" charset="-128"/>
                <a:cs typeface="Times New Roman" panose="02020603050405020304" pitchFamily="18" charset="0"/>
              </a:rPr>
              <a:t>県民</a:t>
            </a:r>
            <a:r>
              <a:rPr lang="ja-JP" altLang="ja-JP" sz="1400" spc="-100" dirty="0">
                <a:latin typeface="メイリオ" panose="020B0604030504040204" pitchFamily="50" charset="-128"/>
                <a:ea typeface="メイリオ" panose="020B0604030504040204" pitchFamily="50" charset="-128"/>
                <a:cs typeface="Times New Roman" panose="02020603050405020304" pitchFamily="18" charset="0"/>
              </a:rPr>
              <a:t>生活部，</a:t>
            </a:r>
            <a:r>
              <a:rPr lang="en-US" altLang="ja-JP" sz="1400" spc="-100" dirty="0">
                <a:latin typeface="メイリオ" panose="020B0604030504040204" pitchFamily="50" charset="-128"/>
                <a:ea typeface="メイリオ" panose="020B0604030504040204" pitchFamily="50" charset="-128"/>
                <a:cs typeface="Times New Roman" panose="02020603050405020304" pitchFamily="18" charset="0"/>
              </a:rPr>
              <a:t>R2.10.1</a:t>
            </a:r>
            <a:r>
              <a:rPr lang="ja-JP" altLang="ja-JP" sz="1400" spc="-100" dirty="0">
                <a:latin typeface="メイリオ" panose="020B0604030504040204" pitchFamily="50" charset="-128"/>
                <a:ea typeface="メイリオ" panose="020B0604030504040204" pitchFamily="50" charset="-128"/>
                <a:cs typeface="Times New Roman" panose="02020603050405020304" pitchFamily="18" charset="0"/>
              </a:rPr>
              <a:t>現在〕</a:t>
            </a:r>
          </a:p>
        </p:txBody>
      </p:sp>
      <p:sp>
        <p:nvSpPr>
          <p:cNvPr id="6" name="正方形/長方形 5">
            <a:extLst>
              <a:ext uri="{FF2B5EF4-FFF2-40B4-BE49-F238E27FC236}">
                <a16:creationId xmlns:a16="http://schemas.microsoft.com/office/drawing/2014/main" id="{8F20C116-5774-4100-ABEB-87B6CCA13AAD}"/>
              </a:ext>
            </a:extLst>
          </p:cNvPr>
          <p:cNvSpPr/>
          <p:nvPr/>
        </p:nvSpPr>
        <p:spPr>
          <a:xfrm>
            <a:off x="1044986" y="3933365"/>
            <a:ext cx="3458053" cy="461665"/>
          </a:xfrm>
          <a:prstGeom prst="rect">
            <a:avLst/>
          </a:prstGeom>
        </p:spPr>
        <p:txBody>
          <a:bodyPr wrap="square">
            <a:spAutoFit/>
          </a:bodyPr>
          <a:lstStyle/>
          <a:p>
            <a:pPr algn="ctr"/>
            <a:r>
              <a:rPr lang="ja-JP" altLang="en-US" sz="1400" dirty="0">
                <a:solidFill>
                  <a:srgbClr val="000000"/>
                </a:solidFill>
                <a:latin typeface="メイリオ" panose="020B0604030504040204" pitchFamily="50" charset="-128"/>
                <a:ea typeface="メイリオ" panose="020B0604030504040204" pitchFamily="50" charset="-128"/>
              </a:rPr>
              <a:t>思川（小山市）</a:t>
            </a:r>
            <a:r>
              <a:rPr lang="ja-JP" altLang="en-US" sz="1000" dirty="0">
                <a:solidFill>
                  <a:srgbClr val="000000"/>
                </a:solidFill>
                <a:latin typeface="メイリオ" panose="020B0604030504040204" pitchFamily="50" charset="-128"/>
                <a:ea typeface="メイリオ" panose="020B0604030504040204" pitchFamily="50" charset="-128"/>
              </a:rPr>
              <a:t>（栃木県消防防災航空隊提供）</a:t>
            </a:r>
            <a:endParaRPr lang="ja-JP" altLang="en-US" sz="1000" dirty="0"/>
          </a:p>
          <a:p>
            <a:pPr algn="ctr"/>
            <a:endParaRPr lang="ja-JP" altLang="en-US" sz="1000" dirty="0"/>
          </a:p>
        </p:txBody>
      </p:sp>
      <p:sp>
        <p:nvSpPr>
          <p:cNvPr id="9" name="正方形/長方形 8">
            <a:extLst>
              <a:ext uri="{FF2B5EF4-FFF2-40B4-BE49-F238E27FC236}">
                <a16:creationId xmlns:a16="http://schemas.microsoft.com/office/drawing/2014/main" id="{4179103D-485F-456F-B2AA-32F5BB932DA1}"/>
              </a:ext>
            </a:extLst>
          </p:cNvPr>
          <p:cNvSpPr/>
          <p:nvPr/>
        </p:nvSpPr>
        <p:spPr>
          <a:xfrm>
            <a:off x="5260852" y="3927299"/>
            <a:ext cx="3625973" cy="307777"/>
          </a:xfrm>
          <a:prstGeom prst="rect">
            <a:avLst/>
          </a:prstGeom>
        </p:spPr>
        <p:txBody>
          <a:bodyPr wrap="square">
            <a:spAutoFit/>
          </a:bodyPr>
          <a:lstStyle/>
          <a:p>
            <a:r>
              <a:rPr lang="ja-JP" altLang="en-US" sz="1400" dirty="0">
                <a:solidFill>
                  <a:srgbClr val="000000"/>
                </a:solidFill>
                <a:latin typeface="メイリオ" panose="020B0604030504040204" pitchFamily="50" charset="-128"/>
                <a:ea typeface="メイリオ" panose="020B0604030504040204" pitchFamily="50" charset="-128"/>
              </a:rPr>
              <a:t>台風による土砂災害（栃木市）</a:t>
            </a:r>
            <a:r>
              <a:rPr lang="ja-JP" altLang="en-US" sz="1000" dirty="0">
                <a:solidFill>
                  <a:srgbClr val="000000"/>
                </a:solidFill>
                <a:latin typeface="メイリオ" panose="020B0604030504040204" pitchFamily="50" charset="-128"/>
                <a:ea typeface="メイリオ" panose="020B0604030504040204" pitchFamily="50" charset="-128"/>
              </a:rPr>
              <a:t>（国土交通省）</a:t>
            </a:r>
            <a:endParaRPr lang="ja-JP" altLang="en-US" sz="1000" dirty="0"/>
          </a:p>
        </p:txBody>
      </p:sp>
      <p:sp>
        <p:nvSpPr>
          <p:cNvPr id="10" name="サブタイトル 2">
            <a:extLst>
              <a:ext uri="{FF2B5EF4-FFF2-40B4-BE49-F238E27FC236}">
                <a16:creationId xmlns:a16="http://schemas.microsoft.com/office/drawing/2014/main" id="{B04A63AD-F042-4805-9F1F-90766B0AE93C}"/>
              </a:ext>
            </a:extLst>
          </p:cNvPr>
          <p:cNvSpPr txBox="1">
            <a:spLocks/>
          </p:cNvSpPr>
          <p:nvPr/>
        </p:nvSpPr>
        <p:spPr>
          <a:xfrm>
            <a:off x="143230" y="133834"/>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u="sng" dirty="0">
                <a:solidFill>
                  <a:srgbClr val="008000"/>
                </a:solidFill>
                <a:latin typeface="HG創英角ﾎﾟｯﾌﾟ体" panose="040B0A09000000000000" pitchFamily="49" charset="-128"/>
                <a:ea typeface="HG創英角ﾎﾟｯﾌﾟ体" panose="040B0A09000000000000" pitchFamily="49" charset="-128"/>
              </a:rPr>
              <a:t>栃木県における近年の豪雨災害</a:t>
            </a:r>
          </a:p>
        </p:txBody>
      </p:sp>
      <p:sp>
        <p:nvSpPr>
          <p:cNvPr id="8" name="正方形/長方形 7">
            <a:extLst>
              <a:ext uri="{FF2B5EF4-FFF2-40B4-BE49-F238E27FC236}">
                <a16:creationId xmlns:a16="http://schemas.microsoft.com/office/drawing/2014/main" id="{C9942366-E009-4BBD-8773-D1D8626F217C}"/>
              </a:ext>
            </a:extLst>
          </p:cNvPr>
          <p:cNvSpPr/>
          <p:nvPr/>
        </p:nvSpPr>
        <p:spPr>
          <a:xfrm>
            <a:off x="556918" y="1069938"/>
            <a:ext cx="4195379" cy="461665"/>
          </a:xfrm>
          <a:prstGeom prst="rect">
            <a:avLst/>
          </a:prstGeom>
        </p:spPr>
        <p:txBody>
          <a:bodyPr wrap="none">
            <a:spAutoFit/>
          </a:bodyPr>
          <a:lstStyle/>
          <a:p>
            <a:pPr algn="ctr"/>
            <a:r>
              <a:rPr lang="ja-JP" altLang="en-US" sz="2400" b="1" dirty="0">
                <a:solidFill>
                  <a:srgbClr val="000000"/>
                </a:solidFill>
                <a:latin typeface="メイリオ" panose="020B0604030504040204" pitchFamily="50" charset="-128"/>
                <a:ea typeface="メイリオ" panose="020B0604030504040204" pitchFamily="50" charset="-128"/>
              </a:rPr>
              <a:t>平成</a:t>
            </a:r>
            <a:r>
              <a:rPr lang="en-US" altLang="ja-JP" sz="2400" b="1" dirty="0">
                <a:solidFill>
                  <a:srgbClr val="000000"/>
                </a:solidFill>
                <a:latin typeface="メイリオ" panose="020B0604030504040204" pitchFamily="50" charset="-128"/>
                <a:ea typeface="メイリオ" panose="020B0604030504040204" pitchFamily="50" charset="-128"/>
              </a:rPr>
              <a:t>27</a:t>
            </a:r>
            <a:r>
              <a:rPr lang="ja-JP" altLang="en-US" sz="2400" b="1" dirty="0">
                <a:solidFill>
                  <a:srgbClr val="000000"/>
                </a:solidFill>
                <a:latin typeface="メイリオ" panose="020B0604030504040204" pitchFamily="50" charset="-128"/>
                <a:ea typeface="メイリオ" panose="020B0604030504040204" pitchFamily="50" charset="-128"/>
              </a:rPr>
              <a:t>年</a:t>
            </a:r>
            <a:r>
              <a:rPr lang="en-US" altLang="ja-JP" sz="2400" b="1" dirty="0">
                <a:solidFill>
                  <a:srgbClr val="000000"/>
                </a:solidFill>
                <a:latin typeface="メイリオ" panose="020B0604030504040204" pitchFamily="50" charset="-128"/>
                <a:ea typeface="メイリオ" panose="020B0604030504040204" pitchFamily="50" charset="-128"/>
              </a:rPr>
              <a:t>9</a:t>
            </a:r>
            <a:r>
              <a:rPr lang="ja-JP" altLang="en-US" sz="2400" b="1" dirty="0">
                <a:solidFill>
                  <a:srgbClr val="000000"/>
                </a:solidFill>
                <a:latin typeface="メイリオ" panose="020B0604030504040204" pitchFamily="50" charset="-128"/>
                <a:ea typeface="メイリオ" panose="020B0604030504040204" pitchFamily="50" charset="-128"/>
              </a:rPr>
              <a:t>月関東・東北豪雨</a:t>
            </a:r>
            <a:endParaRPr lang="en-US" altLang="ja-JP" sz="2400" b="1" dirty="0">
              <a:solidFill>
                <a:srgbClr val="000000"/>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B78C6A44-2061-47B1-AD61-A2F36C39F4D9}"/>
              </a:ext>
            </a:extLst>
          </p:cNvPr>
          <p:cNvSpPr/>
          <p:nvPr/>
        </p:nvSpPr>
        <p:spPr>
          <a:xfrm>
            <a:off x="5542436" y="1087692"/>
            <a:ext cx="2954655" cy="461665"/>
          </a:xfrm>
          <a:prstGeom prst="rect">
            <a:avLst/>
          </a:prstGeom>
        </p:spPr>
        <p:txBody>
          <a:bodyPr wrap="none">
            <a:spAutoFit/>
          </a:bodyPr>
          <a:lstStyle/>
          <a:p>
            <a:r>
              <a:rPr lang="ja-JP" altLang="en-US" sz="2400" b="1" dirty="0">
                <a:solidFill>
                  <a:srgbClr val="000000"/>
                </a:solidFill>
                <a:latin typeface="メイリオ" panose="020B0604030504040204" pitchFamily="50" charset="-128"/>
                <a:ea typeface="メイリオ" panose="020B0604030504040204" pitchFamily="50" charset="-128"/>
              </a:rPr>
              <a:t>令和元年東日本台風</a:t>
            </a:r>
            <a:endParaRPr lang="ja-JP" altLang="en-US" sz="2400" b="1" dirty="0"/>
          </a:p>
        </p:txBody>
      </p:sp>
      <p:sp>
        <p:nvSpPr>
          <p:cNvPr id="12" name="正方形/長方形 11">
            <a:extLst>
              <a:ext uri="{FF2B5EF4-FFF2-40B4-BE49-F238E27FC236}">
                <a16:creationId xmlns:a16="http://schemas.microsoft.com/office/drawing/2014/main" id="{E1C07015-2F41-4B87-AC6D-C0FBE7162F35}"/>
              </a:ext>
            </a:extLst>
          </p:cNvPr>
          <p:cNvSpPr/>
          <p:nvPr/>
        </p:nvSpPr>
        <p:spPr>
          <a:xfrm>
            <a:off x="4051326" y="6576448"/>
            <a:ext cx="4572000" cy="261610"/>
          </a:xfrm>
          <a:prstGeom prst="rect">
            <a:avLst/>
          </a:prstGeom>
        </p:spPr>
        <p:txBody>
          <a:bodyPr>
            <a:spAutoFit/>
          </a:bodyPr>
          <a:lstStyle/>
          <a:p>
            <a:pPr algn="r">
              <a:spcBef>
                <a:spcPts val="1200"/>
              </a:spcBef>
            </a:pPr>
            <a:r>
              <a:rPr lang="ja-JP" altLang="en-US" sz="1100" spc="-100" dirty="0">
                <a:latin typeface="メイリオ" panose="020B0604030504040204" pitchFamily="50" charset="-128"/>
                <a:ea typeface="メイリオ" panose="020B0604030504040204" pitchFamily="50" charset="-128"/>
                <a:cs typeface="Times New Roman" panose="02020603050405020304" pitchFamily="18" charset="0"/>
              </a:rPr>
              <a:t>出典：</a:t>
            </a:r>
            <a:r>
              <a:rPr lang="ja-JP" altLang="ja-JP" sz="1100" spc="-100" dirty="0">
                <a:latin typeface="メイリオ" panose="020B0604030504040204" pitchFamily="50" charset="-128"/>
                <a:ea typeface="メイリオ" panose="020B0604030504040204" pitchFamily="50" charset="-128"/>
                <a:cs typeface="Times New Roman" panose="02020603050405020304" pitchFamily="18" charset="0"/>
              </a:rPr>
              <a:t>宇都宮地方気象台ウェブサイト</a:t>
            </a:r>
            <a:r>
              <a:rPr lang="ja-JP" altLang="en-US" sz="1100" spc="-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spc="-100" dirty="0">
                <a:latin typeface="メイリオ" panose="020B0604030504040204" pitchFamily="50" charset="-128"/>
                <a:ea typeface="メイリオ" panose="020B0604030504040204" pitchFamily="50" charset="-128"/>
                <a:cs typeface="Times New Roman" panose="02020603050405020304" pitchFamily="18" charset="0"/>
              </a:rPr>
              <a:t>災害対策本部資料</a:t>
            </a:r>
            <a:endParaRPr lang="ja-JP" altLang="en-US" sz="1400" spc="-1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A15C254A-322C-4B71-A465-DAEB17D7A2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3333" y="1464819"/>
            <a:ext cx="3832860" cy="2392680"/>
          </a:xfrm>
          <a:prstGeom prst="rect">
            <a:avLst/>
          </a:prstGeom>
        </p:spPr>
      </p:pic>
      <p:pic>
        <p:nvPicPr>
          <p:cNvPr id="5" name="図 4">
            <a:extLst>
              <a:ext uri="{FF2B5EF4-FFF2-40B4-BE49-F238E27FC236}">
                <a16:creationId xmlns:a16="http://schemas.microsoft.com/office/drawing/2014/main" id="{DF0C3F23-8DD7-41A9-AAF3-7E9BEEF752E1}"/>
              </a:ext>
            </a:extLst>
          </p:cNvPr>
          <p:cNvPicPr>
            <a:picLocks noChangeAspect="1"/>
          </p:cNvPicPr>
          <p:nvPr/>
        </p:nvPicPr>
        <p:blipFill>
          <a:blip r:embed="rId4"/>
          <a:stretch>
            <a:fillRect/>
          </a:stretch>
        </p:blipFill>
        <p:spPr>
          <a:xfrm>
            <a:off x="806016" y="1519379"/>
            <a:ext cx="3627120" cy="2407920"/>
          </a:xfrm>
          <a:prstGeom prst="rect">
            <a:avLst/>
          </a:prstGeom>
        </p:spPr>
      </p:pic>
    </p:spTree>
    <p:extLst>
      <p:ext uri="{BB962C8B-B14F-4D97-AF65-F5344CB8AC3E}">
        <p14:creationId xmlns:p14="http://schemas.microsoft.com/office/powerpoint/2010/main" val="4025008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EE207CA1-8C6F-4A6E-949D-E4AB1FC0076B}"/>
              </a:ext>
            </a:extLst>
          </p:cNvPr>
          <p:cNvSpPr txBox="1"/>
          <p:nvPr/>
        </p:nvSpPr>
        <p:spPr>
          <a:xfrm>
            <a:off x="346219" y="5844603"/>
            <a:ext cx="2539470"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ぶどう（ピオーネ）</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の着色不良</a:t>
            </a:r>
            <a:endParaRPr lang="en-US" altLang="ja-JP"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9DB8D3B8-62D1-40C1-8FFF-775A8841D9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1886" y="1553727"/>
            <a:ext cx="3048001" cy="2042311"/>
          </a:xfrm>
          <a:prstGeom prst="rect">
            <a:avLst/>
          </a:prstGeom>
        </p:spPr>
      </p:pic>
      <p:sp>
        <p:nvSpPr>
          <p:cNvPr id="14" name="テキスト ボックス 13">
            <a:extLst>
              <a:ext uri="{FF2B5EF4-FFF2-40B4-BE49-F238E27FC236}">
                <a16:creationId xmlns:a16="http://schemas.microsoft.com/office/drawing/2014/main" id="{FE4412C6-03A3-4BDA-AD70-BD61B715A646}"/>
              </a:ext>
            </a:extLst>
          </p:cNvPr>
          <p:cNvSpPr txBox="1"/>
          <p:nvPr/>
        </p:nvSpPr>
        <p:spPr>
          <a:xfrm>
            <a:off x="1995011" y="3639614"/>
            <a:ext cx="2752971" cy="584775"/>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水稲の高温障害</a:t>
            </a:r>
            <a:endParaRPr lang="en-US" altLang="ja-JP"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白未熟粒（左）と正常粒（右）</a:t>
            </a:r>
            <a:endParaRPr lang="en-US" altLang="ja-JP" sz="1400" dirty="0">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3B5A705D-FF94-4844-8799-82285CB61596}"/>
              </a:ext>
            </a:extLst>
          </p:cNvPr>
          <p:cNvSpPr/>
          <p:nvPr/>
        </p:nvSpPr>
        <p:spPr>
          <a:xfrm>
            <a:off x="2094672" y="6418917"/>
            <a:ext cx="6587585" cy="430887"/>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出典：気候変動の観測・予測及び影響評価統合レポート</a:t>
            </a:r>
            <a:r>
              <a:rPr lang="en-US" altLang="ja-JP" sz="1100" dirty="0">
                <a:latin typeface="メイリオ" panose="020B0604030504040204" pitchFamily="50" charset="-128"/>
                <a:ea typeface="メイリオ" panose="020B0604030504040204" pitchFamily="50" charset="-128"/>
              </a:rPr>
              <a:t>2018</a:t>
            </a:r>
            <a:r>
              <a:rPr lang="ja-JP" altLang="en-US" sz="1100" dirty="0">
                <a:latin typeface="メイリオ" panose="020B0604030504040204" pitchFamily="50" charset="-128"/>
                <a:ea typeface="メイリオ" panose="020B0604030504040204" pitchFamily="50" charset="-128"/>
              </a:rPr>
              <a:t>～日本の気候変動とその影響～</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とちぎファーマーズチャレンジネット</a:t>
            </a:r>
          </a:p>
        </p:txBody>
      </p:sp>
      <p:sp>
        <p:nvSpPr>
          <p:cNvPr id="2" name="スライド番号プレースホルダー 1">
            <a:extLst>
              <a:ext uri="{FF2B5EF4-FFF2-40B4-BE49-F238E27FC236}">
                <a16:creationId xmlns:a16="http://schemas.microsoft.com/office/drawing/2014/main" id="{436EB02A-6F8B-44CC-A096-F106B6322717}"/>
              </a:ext>
            </a:extLst>
          </p:cNvPr>
          <p:cNvSpPr>
            <a:spLocks noGrp="1"/>
          </p:cNvSpPr>
          <p:nvPr>
            <p:ph type="sldNum" sz="quarter" idx="12"/>
          </p:nvPr>
        </p:nvSpPr>
        <p:spPr/>
        <p:txBody>
          <a:bodyPr/>
          <a:lstStyle/>
          <a:p>
            <a:fld id="{2559E306-2ECC-45F4-9E94-B54F3BFAC461}" type="slidenum">
              <a:rPr lang="ja-JP" altLang="en-US" smtClean="0"/>
              <a:pPr/>
              <a:t>22</a:t>
            </a:fld>
            <a:endParaRPr lang="ja-JP" altLang="en-US" dirty="0"/>
          </a:p>
        </p:txBody>
      </p:sp>
      <p:sp>
        <p:nvSpPr>
          <p:cNvPr id="16" name="サブタイトル 2">
            <a:extLst>
              <a:ext uri="{FF2B5EF4-FFF2-40B4-BE49-F238E27FC236}">
                <a16:creationId xmlns:a16="http://schemas.microsoft.com/office/drawing/2014/main" id="{F72286BE-89F8-491C-8C4E-0ADBFA4B952E}"/>
              </a:ext>
            </a:extLst>
          </p:cNvPr>
          <p:cNvSpPr txBox="1">
            <a:spLocks/>
          </p:cNvSpPr>
          <p:nvPr/>
        </p:nvSpPr>
        <p:spPr>
          <a:xfrm>
            <a:off x="0" y="167298"/>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気候変動の影響（農業）</a:t>
            </a:r>
            <a:endParaRPr lang="ja-JP" altLang="en-US" sz="5400" u="sng" dirty="0">
              <a:solidFill>
                <a:srgbClr val="008000"/>
              </a:solidFill>
              <a:latin typeface="HG創英角ﾎﾟｯﾌﾟ体" panose="040B0A09000000000000" pitchFamily="49" charset="-128"/>
              <a:ea typeface="HG創英角ﾎﾟｯﾌﾟ体" panose="040B0A09000000000000" pitchFamily="49" charset="-128"/>
            </a:endParaRPr>
          </a:p>
        </p:txBody>
      </p:sp>
      <p:pic>
        <p:nvPicPr>
          <p:cNvPr id="17" name="図 16">
            <a:extLst>
              <a:ext uri="{FF2B5EF4-FFF2-40B4-BE49-F238E27FC236}">
                <a16:creationId xmlns:a16="http://schemas.microsoft.com/office/drawing/2014/main" id="{E0E2EDA6-BE64-4C0B-9757-A99F488891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26132" y="1558592"/>
            <a:ext cx="2462556" cy="2042311"/>
          </a:xfrm>
          <a:prstGeom prst="rect">
            <a:avLst/>
          </a:prstGeom>
        </p:spPr>
      </p:pic>
      <p:sp>
        <p:nvSpPr>
          <p:cNvPr id="18" name="テキスト ボックス 17">
            <a:extLst>
              <a:ext uri="{FF2B5EF4-FFF2-40B4-BE49-F238E27FC236}">
                <a16:creationId xmlns:a16="http://schemas.microsoft.com/office/drawing/2014/main" id="{CB3BB09E-D99F-45DE-B866-6CFB3865C53D}"/>
              </a:ext>
            </a:extLst>
          </p:cNvPr>
          <p:cNvSpPr txBox="1"/>
          <p:nvPr/>
        </p:nvSpPr>
        <p:spPr>
          <a:xfrm>
            <a:off x="5149177" y="3613275"/>
            <a:ext cx="1910469" cy="584775"/>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水稲の高温障害</a:t>
            </a:r>
            <a:endParaRPr lang="en-US" altLang="ja-JP"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胴割粒</a:t>
            </a:r>
            <a:endParaRPr lang="en-US" altLang="ja-JP" sz="1400" dirty="0">
              <a:latin typeface="メイリオ" panose="020B0604030504040204" pitchFamily="50" charset="-128"/>
              <a:ea typeface="メイリオ" panose="020B0604030504040204" pitchFamily="50" charset="-128"/>
            </a:endParaRPr>
          </a:p>
        </p:txBody>
      </p:sp>
      <p:pic>
        <p:nvPicPr>
          <p:cNvPr id="2050" name="Picture 2" descr="画像1">
            <a:extLst>
              <a:ext uri="{FF2B5EF4-FFF2-40B4-BE49-F238E27FC236}">
                <a16:creationId xmlns:a16="http://schemas.microsoft.com/office/drawing/2014/main" id="{5622164C-B866-4DAD-A5BF-A7BE2CCFFEF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6350" y="4247250"/>
            <a:ext cx="2445834" cy="1724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吹き出し: 角を丸めた四角形 4">
            <a:extLst>
              <a:ext uri="{FF2B5EF4-FFF2-40B4-BE49-F238E27FC236}">
                <a16:creationId xmlns:a16="http://schemas.microsoft.com/office/drawing/2014/main" id="{FA07A36B-E69C-49E6-8B16-93307A40EFE4}"/>
              </a:ext>
            </a:extLst>
          </p:cNvPr>
          <p:cNvSpPr/>
          <p:nvPr/>
        </p:nvSpPr>
        <p:spPr>
          <a:xfrm>
            <a:off x="88436" y="3327698"/>
            <a:ext cx="1817864" cy="784254"/>
          </a:xfrm>
          <a:prstGeom prst="wedgeRoundRectCallout">
            <a:avLst>
              <a:gd name="adj1" fmla="val 40639"/>
              <a:gd name="adj2" fmla="val -81590"/>
              <a:gd name="adj3" fmla="val 1666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胚乳の一部が白くなる現象。品質が低下します。 </a:t>
            </a:r>
          </a:p>
        </p:txBody>
      </p:sp>
      <p:sp>
        <p:nvSpPr>
          <p:cNvPr id="19" name="吹き出し: 角を丸めた四角形 18">
            <a:extLst>
              <a:ext uri="{FF2B5EF4-FFF2-40B4-BE49-F238E27FC236}">
                <a16:creationId xmlns:a16="http://schemas.microsoft.com/office/drawing/2014/main" id="{25035B70-F0C6-4FDB-A581-772173DAD8E3}"/>
              </a:ext>
            </a:extLst>
          </p:cNvPr>
          <p:cNvSpPr/>
          <p:nvPr/>
        </p:nvSpPr>
        <p:spPr>
          <a:xfrm>
            <a:off x="7059646" y="2996591"/>
            <a:ext cx="1910469" cy="1089742"/>
          </a:xfrm>
          <a:prstGeom prst="wedgeRoundRectCallout">
            <a:avLst>
              <a:gd name="adj1" fmla="val -56340"/>
              <a:gd name="adj2" fmla="val -66080"/>
              <a:gd name="adj3" fmla="val 1666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米粒の内部に亀裂が生じる現象。品質が低下します。 </a:t>
            </a:r>
          </a:p>
        </p:txBody>
      </p:sp>
      <p:sp>
        <p:nvSpPr>
          <p:cNvPr id="6" name="正方形/長方形 5">
            <a:extLst>
              <a:ext uri="{FF2B5EF4-FFF2-40B4-BE49-F238E27FC236}">
                <a16:creationId xmlns:a16="http://schemas.microsoft.com/office/drawing/2014/main" id="{507A49CD-E774-41E9-AA1D-16B22F7EAF51}"/>
              </a:ext>
            </a:extLst>
          </p:cNvPr>
          <p:cNvSpPr/>
          <p:nvPr/>
        </p:nvSpPr>
        <p:spPr>
          <a:xfrm>
            <a:off x="5632107" y="5972073"/>
            <a:ext cx="1338828"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rPr>
              <a:t>国見みかん</a:t>
            </a:r>
            <a:endParaRPr lang="en-US" altLang="ja-JP" dirty="0">
              <a:latin typeface="メイリオ" panose="020B0604030504040204" pitchFamily="50" charset="-128"/>
              <a:ea typeface="メイリオ" panose="020B0604030504040204" pitchFamily="50" charset="-128"/>
            </a:endParaRPr>
          </a:p>
        </p:txBody>
      </p:sp>
      <p:sp>
        <p:nvSpPr>
          <p:cNvPr id="20" name="吹き出し: 角を丸めた四角形 19">
            <a:extLst>
              <a:ext uri="{FF2B5EF4-FFF2-40B4-BE49-F238E27FC236}">
                <a16:creationId xmlns:a16="http://schemas.microsoft.com/office/drawing/2014/main" id="{E95D334E-4C16-4559-BDED-16C8A74F5A3F}"/>
              </a:ext>
            </a:extLst>
          </p:cNvPr>
          <p:cNvSpPr/>
          <p:nvPr/>
        </p:nvSpPr>
        <p:spPr>
          <a:xfrm>
            <a:off x="562954" y="4630711"/>
            <a:ext cx="1817864" cy="784254"/>
          </a:xfrm>
          <a:prstGeom prst="wedgeRoundRectCallout">
            <a:avLst>
              <a:gd name="adj1" fmla="val 64075"/>
              <a:gd name="adj2" fmla="val -23561"/>
              <a:gd name="adj3" fmla="val 1666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収量や品質が低下します。 </a:t>
            </a:r>
          </a:p>
        </p:txBody>
      </p:sp>
      <p:sp>
        <p:nvSpPr>
          <p:cNvPr id="21" name="吹き出し: 角を丸めた四角形 20">
            <a:extLst>
              <a:ext uri="{FF2B5EF4-FFF2-40B4-BE49-F238E27FC236}">
                <a16:creationId xmlns:a16="http://schemas.microsoft.com/office/drawing/2014/main" id="{7A6FDA73-B3BB-4DE9-B3A1-7DBFA1F82B17}"/>
              </a:ext>
            </a:extLst>
          </p:cNvPr>
          <p:cNvSpPr/>
          <p:nvPr/>
        </p:nvSpPr>
        <p:spPr>
          <a:xfrm>
            <a:off x="7474413" y="4913618"/>
            <a:ext cx="1586459" cy="752495"/>
          </a:xfrm>
          <a:prstGeom prst="wedgeRoundRectCallout">
            <a:avLst>
              <a:gd name="adj1" fmla="val -55820"/>
              <a:gd name="adj2" fmla="val -71868"/>
              <a:gd name="adj3" fmla="val 16667"/>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rPr>
              <a:t>甘くなりました。</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良い影響も見られます。 </a:t>
            </a:r>
          </a:p>
        </p:txBody>
      </p:sp>
      <p:pic>
        <p:nvPicPr>
          <p:cNvPr id="18434" name="Picture 2">
            <a:extLst>
              <a:ext uri="{FF2B5EF4-FFF2-40B4-BE49-F238E27FC236}">
                <a16:creationId xmlns:a16="http://schemas.microsoft.com/office/drawing/2014/main" id="{1BBB21DD-E4F6-40CF-84C1-BF1688E9BC1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267" y="704484"/>
            <a:ext cx="1286947" cy="128694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いろいろな矢印のイラスト その２ | かわいいフリー素材集 いらすとや">
            <a:extLst>
              <a:ext uri="{FF2B5EF4-FFF2-40B4-BE49-F238E27FC236}">
                <a16:creationId xmlns:a16="http://schemas.microsoft.com/office/drawing/2014/main" id="{3EE12931-443A-48A2-AEDB-7B921F7A0C5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0144992">
            <a:off x="925061" y="1033777"/>
            <a:ext cx="888303" cy="68357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FAF8F83-71DE-4C17-B8BE-9F1CE2C7B77D}"/>
              </a:ext>
            </a:extLst>
          </p:cNvPr>
          <p:cNvSpPr txBox="1"/>
          <p:nvPr/>
        </p:nvSpPr>
        <p:spPr>
          <a:xfrm>
            <a:off x="1819635" y="1091119"/>
            <a:ext cx="5360483" cy="369332"/>
          </a:xfrm>
          <a:prstGeom prst="rect">
            <a:avLst/>
          </a:prstGeom>
          <a:noFill/>
        </p:spPr>
        <p:txBody>
          <a:bodyPr wrap="square" rtlCol="0">
            <a:spAutoFit/>
          </a:bodyPr>
          <a:lstStyle/>
          <a:p>
            <a:r>
              <a:rPr kumimoji="1" lang="ja-JP" altLang="en-US" b="1" dirty="0">
                <a:highlight>
                  <a:srgbClr val="FFFF00"/>
                </a:highlight>
                <a:latin typeface="メイリオ" panose="020B0604030504040204" pitchFamily="50" charset="-128"/>
                <a:ea typeface="メイリオ" panose="020B0604030504040204" pitchFamily="50" charset="-128"/>
              </a:rPr>
              <a:t>気温の上昇で農産物にさまざまな影響が出ます。</a:t>
            </a:r>
          </a:p>
        </p:txBody>
      </p:sp>
      <p:pic>
        <p:nvPicPr>
          <p:cNvPr id="4" name="図 3">
            <a:extLst>
              <a:ext uri="{FF2B5EF4-FFF2-40B4-BE49-F238E27FC236}">
                <a16:creationId xmlns:a16="http://schemas.microsoft.com/office/drawing/2014/main" id="{F738087A-A85A-45F9-8343-9ED9B88FC093}"/>
              </a:ext>
            </a:extLst>
          </p:cNvPr>
          <p:cNvPicPr>
            <a:picLocks noChangeAspect="1"/>
          </p:cNvPicPr>
          <p:nvPr/>
        </p:nvPicPr>
        <p:blipFill>
          <a:blip r:embed="rId8"/>
          <a:stretch>
            <a:fillRect/>
          </a:stretch>
        </p:blipFill>
        <p:spPr>
          <a:xfrm>
            <a:off x="2653498" y="4189635"/>
            <a:ext cx="1584960" cy="2125980"/>
          </a:xfrm>
          <a:prstGeom prst="rect">
            <a:avLst/>
          </a:prstGeom>
        </p:spPr>
      </p:pic>
    </p:spTree>
    <p:extLst>
      <p:ext uri="{BB962C8B-B14F-4D97-AF65-F5344CB8AC3E}">
        <p14:creationId xmlns:p14="http://schemas.microsoft.com/office/powerpoint/2010/main" val="520886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6B227344-5327-4EBC-9E57-475ACA05B6D7}"/>
              </a:ext>
            </a:extLst>
          </p:cNvPr>
          <p:cNvGrpSpPr>
            <a:grpSpLocks noChangeAspect="1"/>
          </p:cNvGrpSpPr>
          <p:nvPr/>
        </p:nvGrpSpPr>
        <p:grpSpPr>
          <a:xfrm>
            <a:off x="1441207" y="830091"/>
            <a:ext cx="6674092" cy="6027908"/>
            <a:chOff x="2820169" y="641608"/>
            <a:chExt cx="4481404" cy="4047515"/>
          </a:xfrm>
        </p:grpSpPr>
        <p:pic>
          <p:nvPicPr>
            <p:cNvPr id="5" name="図 4">
              <a:extLst>
                <a:ext uri="{FF2B5EF4-FFF2-40B4-BE49-F238E27FC236}">
                  <a16:creationId xmlns:a16="http://schemas.microsoft.com/office/drawing/2014/main" id="{6DA08FB8-8CEC-40D6-BBBA-9AA9D037B6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20169" y="641608"/>
              <a:ext cx="4481403" cy="4047515"/>
            </a:xfrm>
            <a:prstGeom prst="rect">
              <a:avLst/>
            </a:prstGeom>
          </p:spPr>
        </p:pic>
        <p:sp>
          <p:nvSpPr>
            <p:cNvPr id="6" name="正方形/長方形 5">
              <a:extLst>
                <a:ext uri="{FF2B5EF4-FFF2-40B4-BE49-F238E27FC236}">
                  <a16:creationId xmlns:a16="http://schemas.microsoft.com/office/drawing/2014/main" id="{62E8F14F-CDDC-42CA-B278-6CFA7827285A}"/>
                </a:ext>
              </a:extLst>
            </p:cNvPr>
            <p:cNvSpPr/>
            <p:nvPr/>
          </p:nvSpPr>
          <p:spPr>
            <a:xfrm>
              <a:off x="3894300" y="3967842"/>
              <a:ext cx="3407273" cy="721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8" name="テキスト ボックス 17">
            <a:extLst>
              <a:ext uri="{FF2B5EF4-FFF2-40B4-BE49-F238E27FC236}">
                <a16:creationId xmlns:a16="http://schemas.microsoft.com/office/drawing/2014/main" id="{44837E06-8779-4D0C-A88F-18A23DDE0AAA}"/>
              </a:ext>
            </a:extLst>
          </p:cNvPr>
          <p:cNvSpPr txBox="1"/>
          <p:nvPr/>
        </p:nvSpPr>
        <p:spPr>
          <a:xfrm>
            <a:off x="3492491" y="4901214"/>
            <a:ext cx="5660571" cy="954107"/>
          </a:xfrm>
          <a:prstGeom prst="rect">
            <a:avLst/>
          </a:prstGeom>
          <a:noFill/>
        </p:spPr>
        <p:txBody>
          <a:bodyPr wrap="square" rtlCol="0">
            <a:spAutoFit/>
          </a:bodyPr>
          <a:lstStyle/>
          <a:p>
            <a:pPr algn="ctr"/>
            <a:r>
              <a:rPr lang="ja-JP" altLang="en-US" sz="2800" b="1" dirty="0">
                <a:latin typeface="メイリオ" panose="020B0604030504040204" pitchFamily="50" charset="-128"/>
                <a:ea typeface="メイリオ" panose="020B0604030504040204" pitchFamily="50" charset="-128"/>
              </a:rPr>
              <a:t>平成</a:t>
            </a:r>
            <a:r>
              <a:rPr lang="en-US" altLang="ja-JP" sz="2800" b="1" dirty="0">
                <a:latin typeface="メイリオ" panose="020B0604030504040204" pitchFamily="50" charset="-128"/>
                <a:ea typeface="メイリオ" panose="020B0604030504040204" pitchFamily="50" charset="-128"/>
              </a:rPr>
              <a:t>18</a:t>
            </a:r>
            <a:r>
              <a:rPr lang="ja-JP" altLang="en-US" sz="2800" b="1" dirty="0">
                <a:latin typeface="メイリオ" panose="020B0604030504040204" pitchFamily="50" charset="-128"/>
                <a:ea typeface="メイリオ" panose="020B0604030504040204" pitchFamily="50" charset="-128"/>
              </a:rPr>
              <a:t>年～平成</a:t>
            </a:r>
            <a:r>
              <a:rPr lang="en-US" altLang="ja-JP" sz="2800" b="1" dirty="0">
                <a:latin typeface="メイリオ" panose="020B0604030504040204" pitchFamily="50" charset="-128"/>
                <a:ea typeface="メイリオ" panose="020B0604030504040204" pitchFamily="50" charset="-128"/>
              </a:rPr>
              <a:t>27</a:t>
            </a:r>
            <a:r>
              <a:rPr lang="ja-JP" altLang="en-US" sz="2800" b="1" dirty="0">
                <a:latin typeface="メイリオ" panose="020B0604030504040204" pitchFamily="50" charset="-128"/>
                <a:ea typeface="メイリオ" panose="020B0604030504040204" pitchFamily="50" charset="-128"/>
              </a:rPr>
              <a:t>年の</a:t>
            </a:r>
            <a:endParaRPr lang="en-US" altLang="ja-JP" sz="28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水害（河川）の発生件数</a:t>
            </a:r>
            <a:endParaRPr lang="en-US" altLang="ja-JP" sz="2800"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D8BDDAF-D021-4706-B5D8-48EC566FB5B3}"/>
              </a:ext>
            </a:extLst>
          </p:cNvPr>
          <p:cNvSpPr txBox="1"/>
          <p:nvPr/>
        </p:nvSpPr>
        <p:spPr>
          <a:xfrm>
            <a:off x="1293809" y="6544631"/>
            <a:ext cx="7539878"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出典：国土交通省作成 政府広報オンライン</a:t>
            </a:r>
            <a:r>
              <a:rPr lang="en-US" altLang="ja-JP" sz="1100" dirty="0">
                <a:latin typeface="メイリオ" panose="020B0604030504040204" pitchFamily="50" charset="-128"/>
                <a:ea typeface="メイリオ" panose="020B0604030504040204" pitchFamily="50" charset="-128"/>
              </a:rPr>
              <a:t>HP</a:t>
            </a:r>
            <a:r>
              <a:rPr lang="ja-JP" altLang="en-US" sz="1100" dirty="0">
                <a:latin typeface="メイリオ" panose="020B0604030504040204" pitchFamily="50" charset="-128"/>
                <a:ea typeface="メイリオ" panose="020B0604030504040204" pitchFamily="50" charset="-128"/>
              </a:rPr>
              <a:t>　「河川の氾濫や高潮など、水害からあなたの地域を守る、「水防」</a:t>
            </a:r>
            <a:endParaRPr lang="en-US" altLang="ja-JP" sz="11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1BCAFCCD-3768-47AD-B544-07DC6250564B}"/>
              </a:ext>
            </a:extLst>
          </p:cNvPr>
          <p:cNvSpPr>
            <a:spLocks noGrp="1"/>
          </p:cNvSpPr>
          <p:nvPr>
            <p:ph type="sldNum" sz="quarter" idx="12"/>
          </p:nvPr>
        </p:nvSpPr>
        <p:spPr/>
        <p:txBody>
          <a:bodyPr/>
          <a:lstStyle/>
          <a:p>
            <a:fld id="{2559E306-2ECC-45F4-9E94-B54F3BFAC461}" type="slidenum">
              <a:rPr lang="ja-JP" altLang="en-US" smtClean="0"/>
              <a:pPr/>
              <a:t>23</a:t>
            </a:fld>
            <a:endParaRPr lang="ja-JP" altLang="en-US" dirty="0"/>
          </a:p>
        </p:txBody>
      </p:sp>
      <p:sp>
        <p:nvSpPr>
          <p:cNvPr id="12" name="サブタイトル 2">
            <a:extLst>
              <a:ext uri="{FF2B5EF4-FFF2-40B4-BE49-F238E27FC236}">
                <a16:creationId xmlns:a16="http://schemas.microsoft.com/office/drawing/2014/main" id="{97075131-E18D-40AA-AE52-490E61F4350F}"/>
              </a:ext>
            </a:extLst>
          </p:cNvPr>
          <p:cNvSpPr txBox="1">
            <a:spLocks/>
          </p:cNvSpPr>
          <p:nvPr/>
        </p:nvSpPr>
        <p:spPr>
          <a:xfrm>
            <a:off x="0" y="167298"/>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気候変動の影響（自然災害）</a:t>
            </a:r>
            <a:br>
              <a:rPr lang="en-US" altLang="ja-JP"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br>
            <a:endParaRPr lang="ja-JP" altLang="en-US" sz="5400" u="sng" dirty="0">
              <a:solidFill>
                <a:srgbClr val="008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74010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1659541-6BD8-4E4C-A97A-375E1F22398B}"/>
              </a:ext>
            </a:extLst>
          </p:cNvPr>
          <p:cNvSpPr>
            <a:spLocks noGrp="1"/>
          </p:cNvSpPr>
          <p:nvPr>
            <p:ph type="sldNum" sz="quarter" idx="12"/>
          </p:nvPr>
        </p:nvSpPr>
        <p:spPr/>
        <p:txBody>
          <a:bodyPr/>
          <a:lstStyle/>
          <a:p>
            <a:fld id="{2559E306-2ECC-45F4-9E94-B54F3BFAC461}" type="slidenum">
              <a:rPr lang="ja-JP" altLang="en-US" smtClean="0"/>
              <a:pPr/>
              <a:t>24</a:t>
            </a:fld>
            <a:endParaRPr lang="ja-JP" altLang="en-US" dirty="0"/>
          </a:p>
        </p:txBody>
      </p:sp>
      <p:sp>
        <p:nvSpPr>
          <p:cNvPr id="10" name="テキスト ボックス 9">
            <a:extLst>
              <a:ext uri="{FF2B5EF4-FFF2-40B4-BE49-F238E27FC236}">
                <a16:creationId xmlns:a16="http://schemas.microsoft.com/office/drawing/2014/main" id="{99A5FD21-A584-4A52-8AC4-9BC2924B036E}"/>
              </a:ext>
            </a:extLst>
          </p:cNvPr>
          <p:cNvSpPr txBox="1"/>
          <p:nvPr/>
        </p:nvSpPr>
        <p:spPr>
          <a:xfrm>
            <a:off x="556323" y="5878470"/>
            <a:ext cx="8587677" cy="584775"/>
          </a:xfrm>
          <a:prstGeom prst="rect">
            <a:avLst/>
          </a:prstGeom>
          <a:noFill/>
        </p:spPr>
        <p:txBody>
          <a:bodyPr wrap="square" rtlCol="0">
            <a:spAutoFit/>
          </a:bodyPr>
          <a:lstStyle/>
          <a:p>
            <a:pPr algn="ctr"/>
            <a:r>
              <a:rPr lang="ja-JP" altLang="en-US" sz="3200" b="1" dirty="0">
                <a:latin typeface="メイリオ" panose="020B0604030504040204" pitchFamily="50" charset="-128"/>
                <a:ea typeface="メイリオ" panose="020B0604030504040204" pitchFamily="50" charset="-128"/>
              </a:rPr>
              <a:t>栃木県での熱中症による搬送者数（</a:t>
            </a:r>
            <a:r>
              <a:rPr lang="en-US" altLang="ja-JP" sz="3200" b="1" dirty="0">
                <a:latin typeface="メイリオ" panose="020B0604030504040204" pitchFamily="50" charset="-128"/>
                <a:ea typeface="メイリオ" panose="020B0604030504040204" pitchFamily="50" charset="-128"/>
              </a:rPr>
              <a:t>5</a:t>
            </a:r>
            <a:r>
              <a:rPr lang="ja-JP" altLang="en-US" sz="3200" b="1" dirty="0">
                <a:latin typeface="メイリオ" panose="020B0604030504040204" pitchFamily="50" charset="-128"/>
                <a:ea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rPr>
              <a:t>9</a:t>
            </a:r>
            <a:r>
              <a:rPr lang="ja-JP" altLang="en-US" sz="3200" b="1" dirty="0">
                <a:latin typeface="メイリオ" panose="020B0604030504040204" pitchFamily="50" charset="-128"/>
                <a:ea typeface="メイリオ" panose="020B0604030504040204" pitchFamily="50" charset="-128"/>
              </a:rPr>
              <a:t>月）</a:t>
            </a:r>
            <a:endParaRPr lang="en-US" altLang="ja-JP" sz="3200" b="1" dirty="0">
              <a:latin typeface="メイリオ" panose="020B0604030504040204" pitchFamily="50" charset="-128"/>
              <a:ea typeface="メイリオ" panose="020B0604030504040204" pitchFamily="50" charset="-128"/>
            </a:endParaRPr>
          </a:p>
        </p:txBody>
      </p:sp>
      <p:sp>
        <p:nvSpPr>
          <p:cNvPr id="12" name="サブタイトル 2">
            <a:extLst>
              <a:ext uri="{FF2B5EF4-FFF2-40B4-BE49-F238E27FC236}">
                <a16:creationId xmlns:a16="http://schemas.microsoft.com/office/drawing/2014/main" id="{DBE8AE70-A899-482C-942B-005F0CFEC5E9}"/>
              </a:ext>
            </a:extLst>
          </p:cNvPr>
          <p:cNvSpPr txBox="1">
            <a:spLocks/>
          </p:cNvSpPr>
          <p:nvPr/>
        </p:nvSpPr>
        <p:spPr>
          <a:xfrm>
            <a:off x="0" y="167298"/>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気候変動の影響（熱中症）</a:t>
            </a:r>
            <a:endParaRPr lang="ja-JP" altLang="en-US" sz="5400" u="sng" dirty="0">
              <a:solidFill>
                <a:srgbClr val="008000"/>
              </a:solidFill>
              <a:latin typeface="HG創英角ﾎﾟｯﾌﾟ体" panose="040B0A09000000000000" pitchFamily="49" charset="-128"/>
              <a:ea typeface="HG創英角ﾎﾟｯﾌﾟ体" panose="040B0A09000000000000" pitchFamily="49" charset="-128"/>
            </a:endParaRPr>
          </a:p>
        </p:txBody>
      </p:sp>
      <p:pic>
        <p:nvPicPr>
          <p:cNvPr id="14" name="図 13">
            <a:extLst>
              <a:ext uri="{FF2B5EF4-FFF2-40B4-BE49-F238E27FC236}">
                <a16:creationId xmlns:a16="http://schemas.microsoft.com/office/drawing/2014/main" id="{90DF6795-5A62-421B-8F51-A159FEBE0D38}"/>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690880" y="1293878"/>
            <a:ext cx="7762240" cy="4532835"/>
          </a:xfrm>
          <a:prstGeom prst="rect">
            <a:avLst/>
          </a:prstGeom>
          <a:noFill/>
          <a:ln>
            <a:noFill/>
          </a:ln>
        </p:spPr>
      </p:pic>
      <p:sp>
        <p:nvSpPr>
          <p:cNvPr id="15" name="正方形/長方形 14">
            <a:extLst>
              <a:ext uri="{FF2B5EF4-FFF2-40B4-BE49-F238E27FC236}">
                <a16:creationId xmlns:a16="http://schemas.microsoft.com/office/drawing/2014/main" id="{DB2806DF-317B-443C-B1DB-06B7EE42D23A}"/>
              </a:ext>
            </a:extLst>
          </p:cNvPr>
          <p:cNvSpPr/>
          <p:nvPr/>
        </p:nvSpPr>
        <p:spPr>
          <a:xfrm>
            <a:off x="5279782" y="6544631"/>
            <a:ext cx="4572000" cy="261610"/>
          </a:xfrm>
          <a:prstGeom prst="rect">
            <a:avLst/>
          </a:prstGeom>
        </p:spPr>
        <p:txBody>
          <a:bodyPr>
            <a:spAutoFit/>
          </a:bodyPr>
          <a:lstStyle/>
          <a:p>
            <a:r>
              <a:rPr lang="ja-JP" altLang="en-US" sz="1100" dirty="0">
                <a:latin typeface="メイリオ" panose="020B0604030504040204" pitchFamily="50" charset="-128"/>
                <a:ea typeface="メイリオ" panose="020B0604030504040204" pitchFamily="50" charset="-128"/>
              </a:rPr>
              <a:t>出典：国立環境研究所　環境展望台ウェブサイト</a:t>
            </a:r>
          </a:p>
        </p:txBody>
      </p:sp>
      <p:pic>
        <p:nvPicPr>
          <p:cNvPr id="16" name="Picture 6" descr="暑い人のイラスト（男性）">
            <a:extLst>
              <a:ext uri="{FF2B5EF4-FFF2-40B4-BE49-F238E27FC236}">
                <a16:creationId xmlns:a16="http://schemas.microsoft.com/office/drawing/2014/main" id="{9308BBB5-C1D9-4ED7-98D2-F5290DE79BB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55399" y="1385675"/>
            <a:ext cx="1350361" cy="13503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急ぐ救急車のイラスト">
            <a:extLst>
              <a:ext uri="{FF2B5EF4-FFF2-40B4-BE49-F238E27FC236}">
                <a16:creationId xmlns:a16="http://schemas.microsoft.com/office/drawing/2014/main" id="{4D8ADB42-E857-4748-86A7-B3E90EF1F27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155308">
            <a:off x="7751318" y="681633"/>
            <a:ext cx="1403602" cy="1029308"/>
          </a:xfrm>
          <a:prstGeom prst="rect">
            <a:avLst/>
          </a:prstGeom>
          <a:noFill/>
          <a:extLst>
            <a:ext uri="{909E8E84-426E-40DD-AFC4-6F175D3DCCD1}">
              <a14:hiddenFill xmlns:a14="http://schemas.microsoft.com/office/drawing/2010/main">
                <a:solidFill>
                  <a:srgbClr val="FFFFFF"/>
                </a:solidFill>
              </a14:hiddenFill>
            </a:ext>
          </a:extLst>
        </p:spPr>
      </p:pic>
      <p:sp>
        <p:nvSpPr>
          <p:cNvPr id="17" name="四角形: 角を丸くする 16">
            <a:extLst>
              <a:ext uri="{FF2B5EF4-FFF2-40B4-BE49-F238E27FC236}">
                <a16:creationId xmlns:a16="http://schemas.microsoft.com/office/drawing/2014/main" id="{CCA6AFFC-002E-424B-BFCA-A67B02B8E1C5}"/>
              </a:ext>
            </a:extLst>
          </p:cNvPr>
          <p:cNvSpPr/>
          <p:nvPr/>
        </p:nvSpPr>
        <p:spPr>
          <a:xfrm>
            <a:off x="7162800" y="1534159"/>
            <a:ext cx="528320" cy="415087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719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3144D6-489F-4E5F-B162-F7A005A46DAA}"/>
              </a:ext>
            </a:extLst>
          </p:cNvPr>
          <p:cNvSpPr>
            <a:spLocks noGrp="1"/>
          </p:cNvSpPr>
          <p:nvPr>
            <p:ph type="sldNum" sz="quarter" idx="12"/>
          </p:nvPr>
        </p:nvSpPr>
        <p:spPr/>
        <p:txBody>
          <a:bodyPr/>
          <a:lstStyle/>
          <a:p>
            <a:fld id="{2559E306-2ECC-45F4-9E94-B54F3BFAC461}" type="slidenum">
              <a:rPr lang="ja-JP" altLang="en-US" smtClean="0"/>
              <a:pPr/>
              <a:t>25</a:t>
            </a:fld>
            <a:endParaRPr lang="ja-JP" altLang="en-US" dirty="0"/>
          </a:p>
        </p:txBody>
      </p:sp>
      <p:sp>
        <p:nvSpPr>
          <p:cNvPr id="3" name="サブタイトル 2">
            <a:extLst>
              <a:ext uri="{FF2B5EF4-FFF2-40B4-BE49-F238E27FC236}">
                <a16:creationId xmlns:a16="http://schemas.microsoft.com/office/drawing/2014/main" id="{E8EB9611-517C-40CB-8034-C6E6FDF55A87}"/>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動画２</a:t>
            </a:r>
            <a:endParaRPr lang="en-US" altLang="ja-JP"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marL="0" indent="0" algn="ctr">
              <a:buNone/>
            </a:pPr>
            <a:r>
              <a:rPr lang="en-US" altLang="ja-JP" u="sng" dirty="0">
                <a:solidFill>
                  <a:srgbClr val="008000"/>
                </a:solidFill>
                <a:latin typeface="HG創英角ﾎﾟｯﾌﾟ体" panose="040B0A09000000000000" pitchFamily="49" charset="-128"/>
                <a:ea typeface="HG創英角ﾎﾟｯﾌﾟ体" panose="040B0A09000000000000" pitchFamily="49" charset="-128"/>
              </a:rPr>
              <a:t>2100</a:t>
            </a:r>
            <a:r>
              <a:rPr lang="ja-JP" altLang="en-US" u="sng" dirty="0">
                <a:solidFill>
                  <a:srgbClr val="008000"/>
                </a:solidFill>
                <a:latin typeface="HG創英角ﾎﾟｯﾌﾟ体" panose="040B0A09000000000000" pitchFamily="49" charset="-128"/>
                <a:ea typeface="HG創英角ﾎﾟｯﾌﾟ体" panose="040B0A09000000000000" pitchFamily="49" charset="-128"/>
              </a:rPr>
              <a:t>年の天気予報</a:t>
            </a:r>
          </a:p>
        </p:txBody>
      </p:sp>
      <p:pic>
        <p:nvPicPr>
          <p:cNvPr id="5" name="オンライン メディア 2" title="2100￥ﾹﾴ ￦ﾜﾪ￦ﾝﾥ￣ﾁﾮ￥ﾤﾩ￦ﾰﾗ￤ﾺﾈ￥ﾠﾱ ￥ﾤﾏ">
            <a:hlinkClick r:id="" action="ppaction://media"/>
            <a:extLst>
              <a:ext uri="{FF2B5EF4-FFF2-40B4-BE49-F238E27FC236}">
                <a16:creationId xmlns:a16="http://schemas.microsoft.com/office/drawing/2014/main" id="{46A6B289-158E-4EB4-A255-A881936631E5}"/>
              </a:ext>
            </a:extLst>
          </p:cNvPr>
          <p:cNvPicPr>
            <a:picLocks noRot="1" noChangeAspect="1"/>
          </p:cNvPicPr>
          <p:nvPr>
            <a:videoFile r:link="rId1"/>
          </p:nvPr>
        </p:nvPicPr>
        <p:blipFill>
          <a:blip r:embed="rId4"/>
          <a:stretch>
            <a:fillRect/>
          </a:stretch>
        </p:blipFill>
        <p:spPr>
          <a:xfrm>
            <a:off x="317660" y="1885553"/>
            <a:ext cx="8161774" cy="4590998"/>
          </a:xfrm>
          <a:prstGeom prst="rect">
            <a:avLst/>
          </a:prstGeom>
        </p:spPr>
      </p:pic>
    </p:spTree>
    <p:extLst>
      <p:ext uri="{BB962C8B-B14F-4D97-AF65-F5344CB8AC3E}">
        <p14:creationId xmlns:p14="http://schemas.microsoft.com/office/powerpoint/2010/main" val="168187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0B1A4AD-DBC9-49FA-8AF3-BC31F242E906}"/>
              </a:ext>
            </a:extLst>
          </p:cNvPr>
          <p:cNvSpPr/>
          <p:nvPr/>
        </p:nvSpPr>
        <p:spPr>
          <a:xfrm>
            <a:off x="284382" y="1103402"/>
            <a:ext cx="8575235" cy="1077218"/>
          </a:xfrm>
          <a:prstGeom prst="rect">
            <a:avLst/>
          </a:prstGeom>
          <a:solidFill>
            <a:schemeClr val="accent6">
              <a:lumMod val="20000"/>
              <a:lumOff val="80000"/>
            </a:schemeClr>
          </a:solidFill>
        </p:spPr>
        <p:txBody>
          <a:bodyPr wrap="square">
            <a:spAutoFit/>
          </a:bodyPr>
          <a:lstStyle/>
          <a:p>
            <a:pPr marL="0" lvl="1" indent="0" algn="ctr">
              <a:spcBef>
                <a:spcPts val="0"/>
              </a:spcBef>
              <a:buClr>
                <a:srgbClr val="00B050"/>
              </a:buClr>
              <a:buNone/>
            </a:pPr>
            <a:r>
              <a:rPr lang="ja-JP" altLang="en-US" sz="3200" b="1" dirty="0">
                <a:solidFill>
                  <a:srgbClr val="FF0000"/>
                </a:solidFill>
                <a:latin typeface="HG創英角ﾎﾟｯﾌﾟ体" panose="040B0A09000000000000" pitchFamily="49" charset="-128"/>
                <a:ea typeface="HG創英角ﾎﾟｯﾌﾟ体" panose="040B0A09000000000000" pitchFamily="49" charset="-128"/>
              </a:rPr>
              <a:t>私たちは、そのような影響に対して</a:t>
            </a:r>
            <a:endParaRPr lang="en-US" altLang="ja-JP" sz="3200" b="1" dirty="0">
              <a:solidFill>
                <a:srgbClr val="FF0000"/>
              </a:solidFill>
              <a:latin typeface="HG創英角ﾎﾟｯﾌﾟ体" panose="040B0A09000000000000" pitchFamily="49" charset="-128"/>
              <a:ea typeface="HG創英角ﾎﾟｯﾌﾟ体" panose="040B0A09000000000000" pitchFamily="49" charset="-128"/>
            </a:endParaRPr>
          </a:p>
          <a:p>
            <a:pPr marL="0" lvl="1" indent="0" algn="ctr">
              <a:spcBef>
                <a:spcPts val="0"/>
              </a:spcBef>
              <a:buClr>
                <a:srgbClr val="00B050"/>
              </a:buClr>
              <a:buNone/>
            </a:pPr>
            <a:r>
              <a:rPr lang="ja-JP" altLang="en-US" sz="3200" b="1" dirty="0">
                <a:solidFill>
                  <a:srgbClr val="FF0000"/>
                </a:solidFill>
                <a:latin typeface="HG創英角ﾎﾟｯﾌﾟ体" panose="040B0A09000000000000" pitchFamily="49" charset="-128"/>
                <a:ea typeface="HG創英角ﾎﾟｯﾌﾟ体" panose="040B0A09000000000000" pitchFamily="49" charset="-128"/>
              </a:rPr>
              <a:t>何をすべきでしょうか。</a:t>
            </a:r>
            <a:endParaRPr lang="en-US" altLang="ja-JP" sz="3200" b="1" dirty="0">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11" name="サブタイトル 2">
            <a:extLst>
              <a:ext uri="{FF2B5EF4-FFF2-40B4-BE49-F238E27FC236}">
                <a16:creationId xmlns:a16="http://schemas.microsoft.com/office/drawing/2014/main" id="{092E50BB-07B1-40EA-8F43-12288EFF5150}"/>
              </a:ext>
            </a:extLst>
          </p:cNvPr>
          <p:cNvSpPr txBox="1">
            <a:spLocks/>
          </p:cNvSpPr>
          <p:nvPr/>
        </p:nvSpPr>
        <p:spPr>
          <a:xfrm>
            <a:off x="0" y="167298"/>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どうする？気候変動</a:t>
            </a:r>
            <a:endParaRPr lang="ja-JP" altLang="en-US" sz="5400" u="sng" dirty="0">
              <a:solidFill>
                <a:srgbClr val="008000"/>
              </a:solidFill>
              <a:latin typeface="HG創英角ﾎﾟｯﾌﾟ体" panose="040B0A09000000000000" pitchFamily="49" charset="-128"/>
              <a:ea typeface="HG創英角ﾎﾟｯﾌﾟ体" panose="040B0A09000000000000" pitchFamily="49" charset="-128"/>
            </a:endParaRPr>
          </a:p>
        </p:txBody>
      </p:sp>
      <p:pic>
        <p:nvPicPr>
          <p:cNvPr id="5" name="図 4" descr="シャツ が含まれている画像&#10;&#10;自動的に生成された説明">
            <a:extLst>
              <a:ext uri="{FF2B5EF4-FFF2-40B4-BE49-F238E27FC236}">
                <a16:creationId xmlns:a16="http://schemas.microsoft.com/office/drawing/2014/main" id="{1DF6DA21-425B-4BA9-8BD8-0734404F38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9443" y="2103940"/>
            <a:ext cx="3865112" cy="4586762"/>
          </a:xfrm>
          <a:prstGeom prst="rect">
            <a:avLst/>
          </a:prstGeom>
        </p:spPr>
      </p:pic>
      <p:sp>
        <p:nvSpPr>
          <p:cNvPr id="6" name="スライド番号プレースホルダー 1">
            <a:extLst>
              <a:ext uri="{FF2B5EF4-FFF2-40B4-BE49-F238E27FC236}">
                <a16:creationId xmlns:a16="http://schemas.microsoft.com/office/drawing/2014/main" id="{B868C6A8-7A8A-45E0-9C45-C10182EBF877}"/>
              </a:ext>
            </a:extLst>
          </p:cNvPr>
          <p:cNvSpPr>
            <a:spLocks noGrp="1"/>
          </p:cNvSpPr>
          <p:nvPr>
            <p:ph type="sldNum" sz="quarter" idx="12"/>
          </p:nvPr>
        </p:nvSpPr>
        <p:spPr>
          <a:xfrm>
            <a:off x="7086600" y="6492874"/>
            <a:ext cx="2057400" cy="365125"/>
          </a:xfrm>
        </p:spPr>
        <p:txBody>
          <a:bodyPr/>
          <a:lstStyle/>
          <a:p>
            <a:fld id="{2559E306-2ECC-45F4-9E94-B54F3BFAC461}" type="slidenum">
              <a:rPr lang="ja-JP" altLang="en-US" smtClean="0"/>
              <a:pPr/>
              <a:t>26</a:t>
            </a:fld>
            <a:endParaRPr lang="ja-JP" altLang="en-US" dirty="0"/>
          </a:p>
        </p:txBody>
      </p:sp>
    </p:spTree>
    <p:extLst>
      <p:ext uri="{BB962C8B-B14F-4D97-AF65-F5344CB8AC3E}">
        <p14:creationId xmlns:p14="http://schemas.microsoft.com/office/powerpoint/2010/main" val="1773724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10A754-2C12-4FB6-A622-3EA08C5BBD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3187" y="2366060"/>
            <a:ext cx="2429880" cy="1619918"/>
          </a:xfrm>
          <a:prstGeom prst="rect">
            <a:avLst/>
          </a:prstGeom>
        </p:spPr>
      </p:pic>
      <p:sp>
        <p:nvSpPr>
          <p:cNvPr id="2" name="スライド番号プレースホルダー 1">
            <a:extLst>
              <a:ext uri="{FF2B5EF4-FFF2-40B4-BE49-F238E27FC236}">
                <a16:creationId xmlns:a16="http://schemas.microsoft.com/office/drawing/2014/main" id="{783144D6-489F-4E5F-B162-F7A005A46DAA}"/>
              </a:ext>
            </a:extLst>
          </p:cNvPr>
          <p:cNvSpPr>
            <a:spLocks noGrp="1"/>
          </p:cNvSpPr>
          <p:nvPr>
            <p:ph type="sldNum" sz="quarter" idx="12"/>
          </p:nvPr>
        </p:nvSpPr>
        <p:spPr/>
        <p:txBody>
          <a:bodyPr/>
          <a:lstStyle/>
          <a:p>
            <a:fld id="{2559E306-2ECC-45F4-9E94-B54F3BFAC461}" type="slidenum">
              <a:rPr lang="ja-JP" altLang="en-US" smtClean="0"/>
              <a:pPr/>
              <a:t>27</a:t>
            </a:fld>
            <a:endParaRPr lang="ja-JP" altLang="en-US" dirty="0"/>
          </a:p>
        </p:txBody>
      </p:sp>
      <p:sp>
        <p:nvSpPr>
          <p:cNvPr id="3" name="サブタイトル 2">
            <a:extLst>
              <a:ext uri="{FF2B5EF4-FFF2-40B4-BE49-F238E27FC236}">
                <a16:creationId xmlns:a16="http://schemas.microsoft.com/office/drawing/2014/main" id="{E8EB9611-517C-40CB-8034-C6E6FDF55A87}"/>
              </a:ext>
            </a:extLst>
          </p:cNvPr>
          <p:cNvSpPr txBox="1">
            <a:spLocks/>
          </p:cNvSpPr>
          <p:nvPr/>
        </p:nvSpPr>
        <p:spPr>
          <a:xfrm>
            <a:off x="2462926" y="1464201"/>
            <a:ext cx="5652374" cy="73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6000" dirty="0">
                <a:solidFill>
                  <a:srgbClr val="FF0000"/>
                </a:solidFill>
                <a:latin typeface="HG創英角ﾎﾟｯﾌﾟ体" panose="040B0A09000000000000" pitchFamily="49" charset="-128"/>
                <a:ea typeface="HG創英角ﾎﾟｯﾌﾟ体" panose="040B0A09000000000000" pitchFamily="49" charset="-128"/>
              </a:rPr>
              <a:t>パリ協定</a:t>
            </a:r>
            <a:r>
              <a:rPr lang="en-US" altLang="ja-JP" sz="2400" dirty="0">
                <a:solidFill>
                  <a:srgbClr val="FF0000"/>
                </a:solidFill>
                <a:latin typeface="HG創英角ﾎﾟｯﾌﾟ体" panose="040B0A09000000000000" pitchFamily="49" charset="-128"/>
                <a:ea typeface="HG創英角ﾎﾟｯﾌﾟ体" panose="040B0A09000000000000" pitchFamily="49" charset="-128"/>
              </a:rPr>
              <a:t>(2015</a:t>
            </a:r>
            <a:r>
              <a:rPr lang="ja-JP" altLang="en-US" sz="2400" dirty="0">
                <a:solidFill>
                  <a:srgbClr val="FF0000"/>
                </a:solidFill>
                <a:latin typeface="HG創英角ﾎﾟｯﾌﾟ体" panose="040B0A09000000000000" pitchFamily="49" charset="-128"/>
                <a:ea typeface="HG創英角ﾎﾟｯﾌﾟ体" panose="040B0A09000000000000" pitchFamily="49" charset="-128"/>
              </a:rPr>
              <a:t>年に合意）</a:t>
            </a:r>
            <a:endParaRPr lang="ja-JP" altLang="en-US" sz="3600" dirty="0">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5" name="テキスト ボックス 4">
            <a:extLst>
              <a:ext uri="{FF2B5EF4-FFF2-40B4-BE49-F238E27FC236}">
                <a16:creationId xmlns:a16="http://schemas.microsoft.com/office/drawing/2014/main" id="{3207F258-5E52-45C9-A05E-B2186AB56825}"/>
              </a:ext>
            </a:extLst>
          </p:cNvPr>
          <p:cNvSpPr txBox="1"/>
          <p:nvPr/>
        </p:nvSpPr>
        <p:spPr>
          <a:xfrm>
            <a:off x="152078" y="2545077"/>
            <a:ext cx="6321458" cy="1261884"/>
          </a:xfrm>
          <a:prstGeom prst="rect">
            <a:avLst/>
          </a:prstGeom>
          <a:solidFill>
            <a:schemeClr val="accent2">
              <a:lumMod val="20000"/>
              <a:lumOff val="80000"/>
            </a:schemeClr>
          </a:solid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世界の平均気温上昇を産業革命以前に比べて</a:t>
            </a:r>
            <a:endParaRPr lang="en-US" altLang="ja-JP" sz="2400" b="1" dirty="0">
              <a:latin typeface="メイリオ" panose="020B0604030504040204" pitchFamily="50" charset="-128"/>
              <a:ea typeface="メイリオ" panose="020B0604030504040204" pitchFamily="50" charset="-128"/>
            </a:endParaRPr>
          </a:p>
          <a:p>
            <a:r>
              <a:rPr lang="en-US" altLang="ja-JP" sz="2400" b="1" dirty="0">
                <a:solidFill>
                  <a:srgbClr val="FF0000"/>
                </a:solidFill>
                <a:latin typeface="メイリオ" panose="020B0604030504040204" pitchFamily="50" charset="-128"/>
                <a:ea typeface="メイリオ" panose="020B0604030504040204" pitchFamily="50" charset="-128"/>
              </a:rPr>
              <a:t>2℃</a:t>
            </a:r>
            <a:r>
              <a:rPr lang="ja-JP" altLang="en-US" sz="2400" b="1" dirty="0">
                <a:solidFill>
                  <a:srgbClr val="FF0000"/>
                </a:solidFill>
                <a:latin typeface="メイリオ" panose="020B0604030504040204" pitchFamily="50" charset="-128"/>
                <a:ea typeface="メイリオ" panose="020B0604030504040204" pitchFamily="50" charset="-128"/>
              </a:rPr>
              <a:t>より十分低く</a:t>
            </a:r>
            <a:r>
              <a:rPr lang="ja-JP" altLang="en-US" sz="2400" b="1" dirty="0">
                <a:latin typeface="メイリオ" panose="020B0604030504040204" pitchFamily="50" charset="-128"/>
                <a:ea typeface="メイリオ" panose="020B0604030504040204" pitchFamily="50" charset="-128"/>
              </a:rPr>
              <a:t>抑えよう！</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1.5℃</a:t>
            </a:r>
            <a:r>
              <a:rPr lang="ja-JP" altLang="en-US" sz="2400" b="1" dirty="0">
                <a:latin typeface="メイリオ" panose="020B0604030504040204" pitchFamily="50" charset="-128"/>
                <a:ea typeface="メイリオ" panose="020B0604030504040204" pitchFamily="50" charset="-128"/>
              </a:rPr>
              <a:t>以下に抑える努力をしよう！</a:t>
            </a:r>
            <a:r>
              <a:rPr lang="ja-JP" altLang="en-US"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p:txBody>
      </p:sp>
      <p:sp>
        <p:nvSpPr>
          <p:cNvPr id="7" name="サブタイトル 2">
            <a:extLst>
              <a:ext uri="{FF2B5EF4-FFF2-40B4-BE49-F238E27FC236}">
                <a16:creationId xmlns:a16="http://schemas.microsoft.com/office/drawing/2014/main" id="{C4108068-3E77-4CEC-BB07-0FA6500B2138}"/>
              </a:ext>
            </a:extLst>
          </p:cNvPr>
          <p:cNvSpPr txBox="1">
            <a:spLocks/>
          </p:cNvSpPr>
          <p:nvPr/>
        </p:nvSpPr>
        <p:spPr>
          <a:xfrm>
            <a:off x="0" y="11833"/>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endParaRPr lang="en-US" altLang="ja-JP"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8" name="正方形/長方形 7">
            <a:extLst>
              <a:ext uri="{FF2B5EF4-FFF2-40B4-BE49-F238E27FC236}">
                <a16:creationId xmlns:a16="http://schemas.microsoft.com/office/drawing/2014/main" id="{CF1BDC1F-487F-4AD6-88D7-B10A7CA07813}"/>
              </a:ext>
            </a:extLst>
          </p:cNvPr>
          <p:cNvSpPr/>
          <p:nvPr/>
        </p:nvSpPr>
        <p:spPr>
          <a:xfrm>
            <a:off x="418767" y="1212584"/>
            <a:ext cx="4870346" cy="461665"/>
          </a:xfrm>
          <a:prstGeom prst="rect">
            <a:avLst/>
          </a:prstGeom>
        </p:spPr>
        <p:txBody>
          <a:bodyPr wrap="square">
            <a:spAutoFit/>
          </a:bodyPr>
          <a:lstStyle/>
          <a:p>
            <a:r>
              <a:rPr lang="ja-JP" altLang="en-US" sz="2400" dirty="0">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世界のほぼすべての国が参加！</a:t>
            </a:r>
            <a:endParaRPr lang="en-US" altLang="ja-JP" sz="2400" dirty="0">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10" name="正方形/長方形 9">
            <a:extLst>
              <a:ext uri="{FF2B5EF4-FFF2-40B4-BE49-F238E27FC236}">
                <a16:creationId xmlns:a16="http://schemas.microsoft.com/office/drawing/2014/main" id="{5D21DC4A-0E84-4BF5-AB88-E848A3DC30A3}"/>
              </a:ext>
            </a:extLst>
          </p:cNvPr>
          <p:cNvSpPr/>
          <p:nvPr/>
        </p:nvSpPr>
        <p:spPr>
          <a:xfrm>
            <a:off x="6562042" y="6146547"/>
            <a:ext cx="2313601" cy="261610"/>
          </a:xfrm>
          <a:prstGeom prst="rect">
            <a:avLst/>
          </a:prstGeom>
        </p:spPr>
        <p:txBody>
          <a:bodyPr wrap="square">
            <a:spAutoFit/>
          </a:bodyPr>
          <a:lstStyle/>
          <a:p>
            <a:pPr algn="r"/>
            <a:r>
              <a:rPr lang="ja-JP" altLang="en-US" sz="1100" dirty="0">
                <a:latin typeface="メイリオ" panose="020B0604030504040204" pitchFamily="50" charset="-128"/>
                <a:ea typeface="メイリオ" panose="020B0604030504040204" pitchFamily="50" charset="-128"/>
              </a:rPr>
              <a:t>出典：おしえて！地球温暖化</a:t>
            </a:r>
          </a:p>
        </p:txBody>
      </p:sp>
      <p:sp>
        <p:nvSpPr>
          <p:cNvPr id="11" name="サブタイトル 2">
            <a:extLst>
              <a:ext uri="{FF2B5EF4-FFF2-40B4-BE49-F238E27FC236}">
                <a16:creationId xmlns:a16="http://schemas.microsoft.com/office/drawing/2014/main" id="{B2FBDF78-6C4A-4F46-B1D4-03167C20892D}"/>
              </a:ext>
            </a:extLst>
          </p:cNvPr>
          <p:cNvSpPr txBox="1">
            <a:spLocks/>
          </p:cNvSpPr>
          <p:nvPr/>
        </p:nvSpPr>
        <p:spPr>
          <a:xfrm>
            <a:off x="0" y="167298"/>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どうする？気候変動</a:t>
            </a:r>
            <a:endParaRPr lang="ja-JP" altLang="en-US" sz="5400" u="sng" dirty="0">
              <a:solidFill>
                <a:srgbClr val="008000"/>
              </a:solidFill>
              <a:latin typeface="HG創英角ﾎﾟｯﾌﾟ体" panose="040B0A09000000000000" pitchFamily="49" charset="-128"/>
              <a:ea typeface="HG創英角ﾎﾟｯﾌﾟ体" panose="040B0A09000000000000" pitchFamily="49" charset="-128"/>
            </a:endParaRPr>
          </a:p>
        </p:txBody>
      </p:sp>
      <p:pic>
        <p:nvPicPr>
          <p:cNvPr id="9" name="図 8">
            <a:extLst>
              <a:ext uri="{FF2B5EF4-FFF2-40B4-BE49-F238E27FC236}">
                <a16:creationId xmlns:a16="http://schemas.microsoft.com/office/drawing/2014/main" id="{2D4B3D2A-0A42-4B55-A1CC-D40EB3AF3C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312146"/>
            <a:ext cx="9144000" cy="1749684"/>
          </a:xfrm>
          <a:prstGeom prst="rect">
            <a:avLst/>
          </a:prstGeom>
        </p:spPr>
      </p:pic>
    </p:spTree>
    <p:extLst>
      <p:ext uri="{BB962C8B-B14F-4D97-AF65-F5344CB8AC3E}">
        <p14:creationId xmlns:p14="http://schemas.microsoft.com/office/powerpoint/2010/main" val="976978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09CC193-06DF-4105-8A04-FC25BAD20EF0}"/>
              </a:ext>
            </a:extLst>
          </p:cNvPr>
          <p:cNvPicPr>
            <a:picLocks noChangeAspect="1"/>
          </p:cNvPicPr>
          <p:nvPr/>
        </p:nvPicPr>
        <p:blipFill rotWithShape="1">
          <a:blip r:embed="rId3"/>
          <a:srcRect l="13833"/>
          <a:stretch/>
        </p:blipFill>
        <p:spPr>
          <a:xfrm>
            <a:off x="274269" y="1962467"/>
            <a:ext cx="3571868" cy="4693920"/>
          </a:xfrm>
          <a:prstGeom prst="rect">
            <a:avLst/>
          </a:prstGeom>
        </p:spPr>
      </p:pic>
      <p:sp>
        <p:nvSpPr>
          <p:cNvPr id="2" name="スライド番号プレースホルダー 1">
            <a:extLst>
              <a:ext uri="{FF2B5EF4-FFF2-40B4-BE49-F238E27FC236}">
                <a16:creationId xmlns:a16="http://schemas.microsoft.com/office/drawing/2014/main" id="{BEF947CF-7553-4AEF-81AD-8AA5F4319799}"/>
              </a:ext>
            </a:extLst>
          </p:cNvPr>
          <p:cNvSpPr>
            <a:spLocks noGrp="1"/>
          </p:cNvSpPr>
          <p:nvPr>
            <p:ph type="sldNum" sz="quarter" idx="12"/>
          </p:nvPr>
        </p:nvSpPr>
        <p:spPr/>
        <p:txBody>
          <a:bodyPr/>
          <a:lstStyle/>
          <a:p>
            <a:fld id="{2559E306-2ECC-45F4-9E94-B54F3BFAC461}" type="slidenum">
              <a:rPr lang="ja-JP" altLang="en-US" smtClean="0"/>
              <a:pPr/>
              <a:t>28</a:t>
            </a:fld>
            <a:endParaRPr lang="ja-JP" altLang="en-US" dirty="0"/>
          </a:p>
        </p:txBody>
      </p:sp>
      <p:pic>
        <p:nvPicPr>
          <p:cNvPr id="6" name="図 5" descr="座る, フロント, テーブル, 小さい が含まれている画像&#10;&#10;自動的に生成された説明">
            <a:extLst>
              <a:ext uri="{FF2B5EF4-FFF2-40B4-BE49-F238E27FC236}">
                <a16:creationId xmlns:a16="http://schemas.microsoft.com/office/drawing/2014/main" id="{9A1FE6FB-5DAE-4590-97D9-EE0DEA1120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63422" y="4895533"/>
            <a:ext cx="1486265" cy="1597341"/>
          </a:xfrm>
          <a:prstGeom prst="rect">
            <a:avLst/>
          </a:prstGeom>
        </p:spPr>
      </p:pic>
      <p:sp>
        <p:nvSpPr>
          <p:cNvPr id="7" name="吹き出し: 四角形 6">
            <a:extLst>
              <a:ext uri="{FF2B5EF4-FFF2-40B4-BE49-F238E27FC236}">
                <a16:creationId xmlns:a16="http://schemas.microsoft.com/office/drawing/2014/main" id="{D8286CD2-0FB9-4262-BCC4-0C99A926009A}"/>
              </a:ext>
            </a:extLst>
          </p:cNvPr>
          <p:cNvSpPr/>
          <p:nvPr/>
        </p:nvSpPr>
        <p:spPr>
          <a:xfrm>
            <a:off x="3380009" y="2087774"/>
            <a:ext cx="5129305" cy="1714500"/>
          </a:xfrm>
          <a:prstGeom prst="wedgeRectCallout">
            <a:avLst>
              <a:gd name="adj1" fmla="val -56541"/>
              <a:gd name="adj2" fmla="val 64920"/>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メイリオ" panose="020B0604030504040204" pitchFamily="50" charset="-128"/>
                <a:ea typeface="メイリオ" panose="020B0604030504040204" pitchFamily="50" charset="-128"/>
              </a:rPr>
              <a:t>我が国は</a:t>
            </a:r>
            <a:r>
              <a:rPr lang="en-US" altLang="ja-JP" sz="3200" dirty="0">
                <a:solidFill>
                  <a:schemeClr val="tx1"/>
                </a:solidFill>
                <a:latin typeface="メイリオ" panose="020B0604030504040204" pitchFamily="50" charset="-128"/>
                <a:ea typeface="メイリオ" panose="020B0604030504040204" pitchFamily="50" charset="-128"/>
              </a:rPr>
              <a:t>2050</a:t>
            </a:r>
            <a:r>
              <a:rPr lang="ja-JP" altLang="en-US" sz="3200" dirty="0">
                <a:solidFill>
                  <a:schemeClr val="tx1"/>
                </a:solidFill>
                <a:latin typeface="メイリオ" panose="020B0604030504040204" pitchFamily="50" charset="-128"/>
                <a:ea typeface="メイリオ" panose="020B0604030504040204" pitchFamily="50" charset="-128"/>
              </a:rPr>
              <a:t>年までに</a:t>
            </a:r>
            <a:endParaRPr lang="en-US" altLang="ja-JP" sz="3200" dirty="0">
              <a:solidFill>
                <a:schemeClr val="tx1"/>
              </a:solidFill>
              <a:latin typeface="メイリオ" panose="020B0604030504040204" pitchFamily="50" charset="-128"/>
              <a:ea typeface="メイリオ" panose="020B0604030504040204" pitchFamily="50" charset="-128"/>
            </a:endParaRPr>
          </a:p>
          <a:p>
            <a:pPr algn="ctr"/>
            <a:r>
              <a:rPr lang="ja-JP" altLang="en-US" sz="3200" dirty="0">
                <a:solidFill>
                  <a:srgbClr val="FF0000"/>
                </a:solidFill>
                <a:latin typeface="メイリオ" panose="020B0604030504040204" pitchFamily="50" charset="-128"/>
                <a:ea typeface="メイリオ" panose="020B0604030504040204" pitchFamily="50" charset="-128"/>
              </a:rPr>
              <a:t>温室効果ガスの排出を全体としてゼロにする</a:t>
            </a:r>
            <a:endParaRPr kumimoji="1" lang="ja-JP" altLang="en-US" sz="3200" dirty="0">
              <a:solidFill>
                <a:srgbClr val="FF0000"/>
              </a:solidFill>
              <a:latin typeface="メイリオ" panose="020B0604030504040204" pitchFamily="50" charset="-128"/>
              <a:ea typeface="メイリオ" panose="020B0604030504040204" pitchFamily="50" charset="-128"/>
            </a:endParaRPr>
          </a:p>
        </p:txBody>
      </p:sp>
      <p:sp>
        <p:nvSpPr>
          <p:cNvPr id="9" name="サブタイトル 2">
            <a:extLst>
              <a:ext uri="{FF2B5EF4-FFF2-40B4-BE49-F238E27FC236}">
                <a16:creationId xmlns:a16="http://schemas.microsoft.com/office/drawing/2014/main" id="{4AA190A4-E03E-4AA0-8CA2-579AC5891D4B}"/>
              </a:ext>
            </a:extLst>
          </p:cNvPr>
          <p:cNvSpPr txBox="1">
            <a:spLocks/>
          </p:cNvSpPr>
          <p:nvPr/>
        </p:nvSpPr>
        <p:spPr>
          <a:xfrm>
            <a:off x="377687" y="1319348"/>
            <a:ext cx="9144000" cy="6664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600" dirty="0">
                <a:solidFill>
                  <a:srgbClr val="FF0000"/>
                </a:solidFill>
                <a:latin typeface="HG創英角ﾎﾟｯﾌﾟ体" panose="040B0A09000000000000" pitchFamily="49" charset="-128"/>
                <a:ea typeface="HG創英角ﾎﾟｯﾌﾟ体" panose="040B0A09000000000000" pitchFamily="49" charset="-128"/>
              </a:rPr>
              <a:t>菅首相 脱炭素社会の実現目指す</a:t>
            </a:r>
          </a:p>
        </p:txBody>
      </p:sp>
      <p:sp>
        <p:nvSpPr>
          <p:cNvPr id="13" name="正方形/長方形 12">
            <a:extLst>
              <a:ext uri="{FF2B5EF4-FFF2-40B4-BE49-F238E27FC236}">
                <a16:creationId xmlns:a16="http://schemas.microsoft.com/office/drawing/2014/main" id="{49244116-9D93-4847-BCC8-08FD3897DF6C}"/>
              </a:ext>
            </a:extLst>
          </p:cNvPr>
          <p:cNvSpPr/>
          <p:nvPr/>
        </p:nvSpPr>
        <p:spPr>
          <a:xfrm>
            <a:off x="231590" y="863299"/>
            <a:ext cx="1438183" cy="461665"/>
          </a:xfrm>
          <a:prstGeom prst="rect">
            <a:avLst/>
          </a:prstGeom>
        </p:spPr>
        <p:txBody>
          <a:bodyPr wrap="square">
            <a:spAutoFit/>
          </a:bodyPr>
          <a:lstStyle/>
          <a:p>
            <a:r>
              <a:rPr lang="ja-JP" altLang="en-US" sz="2400" dirty="0">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日本では</a:t>
            </a:r>
            <a:endParaRPr lang="en-US" altLang="ja-JP" sz="2400" dirty="0">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10" name="サブタイトル 2">
            <a:extLst>
              <a:ext uri="{FF2B5EF4-FFF2-40B4-BE49-F238E27FC236}">
                <a16:creationId xmlns:a16="http://schemas.microsoft.com/office/drawing/2014/main" id="{CE4B6A02-4483-4277-9676-117C82503EF7}"/>
              </a:ext>
            </a:extLst>
          </p:cNvPr>
          <p:cNvSpPr txBox="1">
            <a:spLocks/>
          </p:cNvSpPr>
          <p:nvPr/>
        </p:nvSpPr>
        <p:spPr>
          <a:xfrm>
            <a:off x="0" y="167298"/>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どうする？気候変動</a:t>
            </a:r>
            <a:endParaRPr lang="ja-JP" altLang="en-US" sz="5400" u="sng" dirty="0">
              <a:solidFill>
                <a:srgbClr val="008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418984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3144D6-489F-4E5F-B162-F7A005A46DAA}"/>
              </a:ext>
            </a:extLst>
          </p:cNvPr>
          <p:cNvSpPr>
            <a:spLocks noGrp="1"/>
          </p:cNvSpPr>
          <p:nvPr>
            <p:ph type="sldNum" sz="quarter" idx="12"/>
          </p:nvPr>
        </p:nvSpPr>
        <p:spPr/>
        <p:txBody>
          <a:bodyPr/>
          <a:lstStyle/>
          <a:p>
            <a:fld id="{2559E306-2ECC-45F4-9E94-B54F3BFAC461}" type="slidenum">
              <a:rPr lang="ja-JP" altLang="en-US" smtClean="0"/>
              <a:pPr/>
              <a:t>29</a:t>
            </a:fld>
            <a:endParaRPr lang="ja-JP" altLang="en-US" dirty="0"/>
          </a:p>
        </p:txBody>
      </p:sp>
      <p:sp>
        <p:nvSpPr>
          <p:cNvPr id="7" name="テキスト ボックス 6">
            <a:extLst>
              <a:ext uri="{FF2B5EF4-FFF2-40B4-BE49-F238E27FC236}">
                <a16:creationId xmlns:a16="http://schemas.microsoft.com/office/drawing/2014/main" id="{D00E33C1-4CFB-4908-A7EB-79A95E30D647}"/>
              </a:ext>
            </a:extLst>
          </p:cNvPr>
          <p:cNvSpPr txBox="1"/>
          <p:nvPr/>
        </p:nvSpPr>
        <p:spPr>
          <a:xfrm>
            <a:off x="-282645" y="1106775"/>
            <a:ext cx="8983781" cy="5078313"/>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　　例えば</a:t>
            </a:r>
            <a:r>
              <a:rPr lang="en-US" altLang="ja-JP" sz="2800" dirty="0">
                <a:latin typeface="メイリオ" panose="020B0604030504040204" pitchFamily="50" charset="-128"/>
                <a:ea typeface="メイリオ" panose="020B0604030504040204" pitchFamily="50" charset="-128"/>
              </a:rPr>
              <a:t>…</a:t>
            </a:r>
            <a:r>
              <a:rPr lang="en-US" altLang="ja-JP" sz="2800" u="sng" dirty="0">
                <a:latin typeface="メイリオ" panose="020B0604030504040204" pitchFamily="50" charset="-128"/>
                <a:ea typeface="メイリオ" panose="020B0604030504040204" pitchFamily="50" charset="-128"/>
              </a:rPr>
              <a:t>CO</a:t>
            </a:r>
            <a:r>
              <a:rPr lang="en-US" altLang="ja-JP" u="sng" dirty="0">
                <a:latin typeface="メイリオ" panose="020B0604030504040204" pitchFamily="50" charset="-128"/>
                <a:ea typeface="メイリオ" panose="020B0604030504040204" pitchFamily="50" charset="-128"/>
              </a:rPr>
              <a:t>2</a:t>
            </a:r>
            <a:r>
              <a:rPr lang="ja-JP" altLang="en-US" sz="2800" u="sng" dirty="0">
                <a:latin typeface="メイリオ" panose="020B0604030504040204" pitchFamily="50" charset="-128"/>
                <a:ea typeface="メイリオ" panose="020B0604030504040204" pitchFamily="50" charset="-128"/>
              </a:rPr>
              <a:t>を発生させない（発生を減らす）！</a:t>
            </a:r>
            <a:endParaRPr lang="en-US" altLang="ja-JP" sz="2800" u="sng" dirty="0">
              <a:latin typeface="メイリオ" panose="020B0604030504040204" pitchFamily="50" charset="-128"/>
              <a:ea typeface="メイリオ" panose="020B0604030504040204" pitchFamily="50" charset="-128"/>
            </a:endParaRPr>
          </a:p>
          <a:p>
            <a:endParaRPr lang="en-US" altLang="ja-JP" sz="2800" u="sng"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en-US" altLang="ja-JP" sz="2400" dirty="0">
                <a:highlight>
                  <a:srgbClr val="FFFF00"/>
                </a:highlight>
                <a:latin typeface="メイリオ" panose="020B0604030504040204" pitchFamily="50" charset="-128"/>
                <a:ea typeface="メイリオ" panose="020B0604030504040204" pitchFamily="50" charset="-128"/>
              </a:rPr>
              <a:t>【</a:t>
            </a:r>
            <a:r>
              <a:rPr lang="ja-JP" altLang="en-US" sz="2400" dirty="0">
                <a:highlight>
                  <a:srgbClr val="FFFF00"/>
                </a:highlight>
                <a:latin typeface="メイリオ" panose="020B0604030504040204" pitchFamily="50" charset="-128"/>
                <a:ea typeface="メイリオ" panose="020B0604030504040204" pitchFamily="50" charset="-128"/>
              </a:rPr>
              <a:t>社会でできること</a:t>
            </a:r>
            <a:r>
              <a:rPr lang="en-US" altLang="ja-JP" sz="2400" dirty="0">
                <a:highlight>
                  <a:srgbClr val="FFFF00"/>
                </a:highlight>
                <a:latin typeface="メイリオ" panose="020B0604030504040204" pitchFamily="50" charset="-128"/>
                <a:ea typeface="メイリオ" panose="020B0604030504040204" pitchFamily="50" charset="-128"/>
              </a:rPr>
              <a:t>】</a:t>
            </a:r>
          </a:p>
          <a:p>
            <a:r>
              <a:rPr lang="ja-JP" altLang="en-US" sz="28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・再生可能エネルギーの活用</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・クールビズ・ウォームビズによる節電</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en-US" altLang="ja-JP" sz="2400" dirty="0">
                <a:highlight>
                  <a:srgbClr val="FFFF00"/>
                </a:highlight>
                <a:latin typeface="メイリオ" panose="020B0604030504040204" pitchFamily="50" charset="-128"/>
                <a:ea typeface="メイリオ" panose="020B0604030504040204" pitchFamily="50" charset="-128"/>
              </a:rPr>
              <a:t>【</a:t>
            </a:r>
            <a:r>
              <a:rPr lang="ja-JP" altLang="en-US" sz="2400" dirty="0">
                <a:highlight>
                  <a:srgbClr val="FFFF00"/>
                </a:highlight>
                <a:latin typeface="メイリオ" panose="020B0604030504040204" pitchFamily="50" charset="-128"/>
                <a:ea typeface="メイリオ" panose="020B0604030504040204" pitchFamily="50" charset="-128"/>
              </a:rPr>
              <a:t>みんなにできること</a:t>
            </a:r>
            <a:r>
              <a:rPr lang="en-US" altLang="ja-JP" sz="2400" dirty="0">
                <a:highlight>
                  <a:srgbClr val="FFFF00"/>
                </a:highlight>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　　・○○しっぱなしにしない</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・テレビを見る時間を決める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・公共交通機関（バス、電車など）を利用する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など・・</a:t>
            </a:r>
            <a:endParaRPr lang="en-US" altLang="ja-JP" sz="240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6DBB2C01-479E-4798-AB5F-777D86B5B2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1895" y="2053210"/>
            <a:ext cx="1629410" cy="1132712"/>
          </a:xfrm>
          <a:prstGeom prst="rect">
            <a:avLst/>
          </a:prstGeom>
        </p:spPr>
      </p:pic>
      <p:sp>
        <p:nvSpPr>
          <p:cNvPr id="10" name="AutoShape 2" descr="「新緑の森」の写真">
            <a:extLst>
              <a:ext uri="{FF2B5EF4-FFF2-40B4-BE49-F238E27FC236}">
                <a16:creationId xmlns:a16="http://schemas.microsoft.com/office/drawing/2014/main" id="{0A226D38-BC70-4776-B025-243621ACCDA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7" name="Picture 4" descr="テレビの写真素材｜写真素材なら「写真AC」無料（フリー）ダウンロードOK">
            <a:extLst>
              <a:ext uri="{FF2B5EF4-FFF2-40B4-BE49-F238E27FC236}">
                <a16:creationId xmlns:a16="http://schemas.microsoft.com/office/drawing/2014/main" id="{1F8FDF7C-C81F-4694-A489-4A6E52B8B1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2535" y="4368969"/>
            <a:ext cx="1629410" cy="1084298"/>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0C7207A7-684A-4152-8149-C4566B626968}"/>
              </a:ext>
            </a:extLst>
          </p:cNvPr>
          <p:cNvSpPr/>
          <p:nvPr/>
        </p:nvSpPr>
        <p:spPr>
          <a:xfrm>
            <a:off x="152078" y="70774"/>
            <a:ext cx="8850989" cy="584775"/>
          </a:xfrm>
          <a:prstGeom prst="rect">
            <a:avLst/>
          </a:prstGeom>
        </p:spPr>
        <p:txBody>
          <a:bodyPr wrap="square">
            <a:spAutoFit/>
          </a:bodyPr>
          <a:lstStyle/>
          <a:p>
            <a:r>
              <a:rPr lang="ja-JP" altLang="en-US" sz="3200" u="sng" dirty="0">
                <a:solidFill>
                  <a:srgbClr val="008000"/>
                </a:solidFill>
                <a:latin typeface="HG創英角ﾎﾟｯﾌﾟ体" panose="040B0A09000000000000" pitchFamily="49" charset="-128"/>
                <a:ea typeface="HG創英角ﾎﾟｯﾌﾟ体" panose="040B0A09000000000000" pitchFamily="49" charset="-128"/>
              </a:rPr>
              <a:t>二酸化炭素をなるべく出さないようにしよう！</a:t>
            </a:r>
            <a:endParaRPr lang="en-US" altLang="ja-JP" sz="3200" u="sng" dirty="0">
              <a:solidFill>
                <a:srgbClr val="008000"/>
              </a:solidFill>
              <a:latin typeface="HG創英角ﾎﾟｯﾌﾟ体" panose="040B0A09000000000000" pitchFamily="49" charset="-128"/>
              <a:ea typeface="HG創英角ﾎﾟｯﾌﾟ体" panose="040B0A09000000000000" pitchFamily="49" charset="-128"/>
            </a:endParaRPr>
          </a:p>
        </p:txBody>
      </p:sp>
      <p:pic>
        <p:nvPicPr>
          <p:cNvPr id="1028" name="Picture 4" descr="ソーラーパネルの写真素材｜写真素材なら「写真AC」無料（フリー）ダウンロードOK">
            <a:extLst>
              <a:ext uri="{FF2B5EF4-FFF2-40B4-BE49-F238E27FC236}">
                <a16:creationId xmlns:a16="http://schemas.microsoft.com/office/drawing/2014/main" id="{846E6DF2-D85F-4CF7-B102-9E39EF93CE0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07587" y="2630436"/>
            <a:ext cx="1512819" cy="1006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バスのイラスト">
            <a:extLst>
              <a:ext uri="{FF2B5EF4-FFF2-40B4-BE49-F238E27FC236}">
                <a16:creationId xmlns:a16="http://schemas.microsoft.com/office/drawing/2014/main" id="{1E9394A4-FFE0-4903-93D2-C5F554C4F7C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75625" y="4110360"/>
            <a:ext cx="1351536" cy="9610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37D52A4E-36ED-414A-80AA-30DB66C97BA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09699" y="4539169"/>
            <a:ext cx="1197888" cy="765151"/>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ED0D0898-EB61-4B3B-944E-5CD82CE7CA95}"/>
              </a:ext>
            </a:extLst>
          </p:cNvPr>
          <p:cNvSpPr/>
          <p:nvPr/>
        </p:nvSpPr>
        <p:spPr>
          <a:xfrm>
            <a:off x="6796977" y="5548444"/>
            <a:ext cx="2208656" cy="47247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省エネルギー</a:t>
            </a:r>
          </a:p>
        </p:txBody>
      </p:sp>
      <p:sp>
        <p:nvSpPr>
          <p:cNvPr id="12" name="楕円 11">
            <a:extLst>
              <a:ext uri="{FF2B5EF4-FFF2-40B4-BE49-F238E27FC236}">
                <a16:creationId xmlns:a16="http://schemas.microsoft.com/office/drawing/2014/main" id="{881D8B43-E1CA-4C9E-8294-4D008DFD8213}"/>
              </a:ext>
            </a:extLst>
          </p:cNvPr>
          <p:cNvSpPr/>
          <p:nvPr/>
        </p:nvSpPr>
        <p:spPr>
          <a:xfrm>
            <a:off x="5275625" y="3330070"/>
            <a:ext cx="1955482" cy="71956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再生可能</a:t>
            </a:r>
            <a:endParaRPr kumimoji="1" lang="en-US" altLang="ja-JP" b="1" dirty="0">
              <a:latin typeface="メイリオ" panose="020B0604030504040204" pitchFamily="50" charset="-128"/>
              <a:ea typeface="メイリオ" panose="020B0604030504040204" pitchFamily="50" charset="-128"/>
            </a:endParaRPr>
          </a:p>
          <a:p>
            <a:pPr algn="ctr"/>
            <a:r>
              <a:rPr kumimoji="1" lang="ja-JP" altLang="en-US" b="1" dirty="0">
                <a:latin typeface="メイリオ" panose="020B0604030504040204" pitchFamily="50" charset="-128"/>
                <a:ea typeface="メイリオ" panose="020B0604030504040204" pitchFamily="50" charset="-128"/>
              </a:rPr>
              <a:t>エネルギー</a:t>
            </a:r>
          </a:p>
        </p:txBody>
      </p:sp>
    </p:spTree>
    <p:extLst>
      <p:ext uri="{BB962C8B-B14F-4D97-AF65-F5344CB8AC3E}">
        <p14:creationId xmlns:p14="http://schemas.microsoft.com/office/powerpoint/2010/main" val="193463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3144D6-489F-4E5F-B162-F7A005A46DAA}"/>
              </a:ext>
            </a:extLst>
          </p:cNvPr>
          <p:cNvSpPr>
            <a:spLocks noGrp="1"/>
          </p:cNvSpPr>
          <p:nvPr>
            <p:ph type="sldNum" sz="quarter" idx="12"/>
          </p:nvPr>
        </p:nvSpPr>
        <p:spPr>
          <a:xfrm>
            <a:off x="7086600" y="6504449"/>
            <a:ext cx="2057400" cy="365125"/>
          </a:xfrm>
        </p:spPr>
        <p:txBody>
          <a:bodyPr/>
          <a:lstStyle/>
          <a:p>
            <a:fld id="{2559E306-2ECC-45F4-9E94-B54F3BFAC461}" type="slidenum">
              <a:rPr lang="ja-JP" altLang="en-US" smtClean="0"/>
              <a:pPr/>
              <a:t>3</a:t>
            </a:fld>
            <a:endParaRPr lang="ja-JP" altLang="en-US" dirty="0"/>
          </a:p>
        </p:txBody>
      </p:sp>
      <p:sp>
        <p:nvSpPr>
          <p:cNvPr id="3" name="サブタイトル 2">
            <a:extLst>
              <a:ext uri="{FF2B5EF4-FFF2-40B4-BE49-F238E27FC236}">
                <a16:creationId xmlns:a16="http://schemas.microsoft.com/office/drawing/2014/main" id="{E8EB9611-517C-40CB-8034-C6E6FDF55A87}"/>
              </a:ext>
            </a:extLst>
          </p:cNvPr>
          <p:cNvSpPr txBox="1">
            <a:spLocks/>
          </p:cNvSpPr>
          <p:nvPr/>
        </p:nvSpPr>
        <p:spPr>
          <a:xfrm>
            <a:off x="0" y="78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動画１</a:t>
            </a:r>
            <a:endParaRPr lang="en-US" altLang="ja-JP"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marL="0" indent="0" algn="ctr">
              <a:buNone/>
            </a:pPr>
            <a:r>
              <a:rPr lang="ja-JP" altLang="en-US" u="sng" dirty="0">
                <a:solidFill>
                  <a:srgbClr val="008000"/>
                </a:solidFill>
                <a:latin typeface="HG創英角ﾎﾟｯﾌﾟ体" panose="040B0A09000000000000" pitchFamily="49" charset="-128"/>
                <a:ea typeface="HG創英角ﾎﾟｯﾌﾟ体" panose="040B0A09000000000000" pitchFamily="49" charset="-128"/>
              </a:rPr>
              <a:t>今、何が起きているのか</a:t>
            </a:r>
          </a:p>
        </p:txBody>
      </p:sp>
      <p:pic>
        <p:nvPicPr>
          <p:cNvPr id="5" name="図 4">
            <a:hlinkClick r:id="rId3"/>
            <a:extLst>
              <a:ext uri="{FF2B5EF4-FFF2-40B4-BE49-F238E27FC236}">
                <a16:creationId xmlns:a16="http://schemas.microsoft.com/office/drawing/2014/main" id="{C8995259-5ADD-4426-B1F7-40E418CD669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6666" y="1500807"/>
            <a:ext cx="8850667" cy="4661453"/>
          </a:xfrm>
          <a:prstGeom prst="rect">
            <a:avLst/>
          </a:prstGeom>
        </p:spPr>
      </p:pic>
    </p:spTree>
    <p:extLst>
      <p:ext uri="{BB962C8B-B14F-4D97-AF65-F5344CB8AC3E}">
        <p14:creationId xmlns:p14="http://schemas.microsoft.com/office/powerpoint/2010/main" val="2538070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3144D6-489F-4E5F-B162-F7A005A46DAA}"/>
              </a:ext>
            </a:extLst>
          </p:cNvPr>
          <p:cNvSpPr>
            <a:spLocks noGrp="1"/>
          </p:cNvSpPr>
          <p:nvPr>
            <p:ph type="sldNum" sz="quarter" idx="12"/>
          </p:nvPr>
        </p:nvSpPr>
        <p:spPr/>
        <p:txBody>
          <a:bodyPr/>
          <a:lstStyle/>
          <a:p>
            <a:fld id="{2559E306-2ECC-45F4-9E94-B54F3BFAC461}" type="slidenum">
              <a:rPr lang="ja-JP" altLang="en-US" smtClean="0"/>
              <a:pPr/>
              <a:t>30</a:t>
            </a:fld>
            <a:endParaRPr lang="ja-JP" altLang="en-US" dirty="0"/>
          </a:p>
        </p:txBody>
      </p:sp>
      <p:sp>
        <p:nvSpPr>
          <p:cNvPr id="7" name="テキスト ボックス 6">
            <a:extLst>
              <a:ext uri="{FF2B5EF4-FFF2-40B4-BE49-F238E27FC236}">
                <a16:creationId xmlns:a16="http://schemas.microsoft.com/office/drawing/2014/main" id="{D00E33C1-4CFB-4908-A7EB-79A95E30D647}"/>
              </a:ext>
            </a:extLst>
          </p:cNvPr>
          <p:cNvSpPr txBox="1"/>
          <p:nvPr/>
        </p:nvSpPr>
        <p:spPr>
          <a:xfrm>
            <a:off x="0" y="923670"/>
            <a:ext cx="9368335" cy="1261884"/>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　　例えば</a:t>
            </a:r>
            <a:r>
              <a:rPr lang="en-US" altLang="ja-JP" sz="2800" dirty="0">
                <a:latin typeface="メイリオ" panose="020B0604030504040204" pitchFamily="50" charset="-128"/>
                <a:ea typeface="メイリオ" panose="020B0604030504040204" pitchFamily="50" charset="-128"/>
              </a:rPr>
              <a:t>…</a:t>
            </a:r>
            <a:r>
              <a:rPr lang="en-US" altLang="ja-JP" sz="2800" u="sng" dirty="0">
                <a:latin typeface="メイリオ" panose="020B0604030504040204" pitchFamily="50" charset="-128"/>
                <a:ea typeface="メイリオ" panose="020B0604030504040204" pitchFamily="50" charset="-128"/>
              </a:rPr>
              <a:t>CO</a:t>
            </a:r>
            <a:r>
              <a:rPr lang="en-US" altLang="ja-JP" u="sng" dirty="0">
                <a:latin typeface="メイリオ" panose="020B0604030504040204" pitchFamily="50" charset="-128"/>
                <a:ea typeface="メイリオ" panose="020B0604030504040204" pitchFamily="50" charset="-128"/>
              </a:rPr>
              <a:t>2</a:t>
            </a:r>
            <a:r>
              <a:rPr lang="ja-JP" altLang="en-US" sz="2800" u="sng" dirty="0">
                <a:latin typeface="メイリオ" panose="020B0604030504040204" pitchFamily="50" charset="-128"/>
                <a:ea typeface="メイリオ" panose="020B0604030504040204" pitchFamily="50" charset="-128"/>
              </a:rPr>
              <a:t>を吸収</a:t>
            </a:r>
            <a:r>
              <a:rPr lang="ja-JP" altLang="en-US" sz="2800" u="sng">
                <a:latin typeface="メイリオ" panose="020B0604030504040204" pitchFamily="50" charset="-128"/>
                <a:ea typeface="メイリオ" panose="020B0604030504040204" pitchFamily="50" charset="-128"/>
              </a:rPr>
              <a:t>する</a:t>
            </a:r>
            <a:r>
              <a:rPr lang="en-US" altLang="ja-JP" sz="2800" u="sng">
                <a:latin typeface="メイリオ" panose="020B0604030504040204" pitchFamily="50" charset="-128"/>
                <a:ea typeface="メイリオ" panose="020B0604030504040204" pitchFamily="50" charset="-128"/>
              </a:rPr>
              <a:t>/</a:t>
            </a:r>
            <a:r>
              <a:rPr lang="ja-JP" altLang="en-US" sz="2800" u="sng">
                <a:latin typeface="メイリオ" panose="020B0604030504040204" pitchFamily="50" charset="-128"/>
                <a:ea typeface="メイリオ" panose="020B0604030504040204" pitchFamily="50" charset="-128"/>
              </a:rPr>
              <a:t>地中</a:t>
            </a:r>
            <a:r>
              <a:rPr lang="ja-JP" altLang="en-US" sz="2800" u="sng" dirty="0">
                <a:latin typeface="メイリオ" panose="020B0604030504040204" pitchFamily="50" charset="-128"/>
                <a:ea typeface="メイリオ" panose="020B0604030504040204" pitchFamily="50" charset="-128"/>
              </a:rPr>
              <a:t>に閉じ込める！</a:t>
            </a:r>
            <a:endParaRPr lang="en-US" altLang="ja-JP" sz="2800" u="sng"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・緑を守り、増やして</a:t>
            </a:r>
            <a:r>
              <a:rPr lang="en-US" altLang="ja-JP" sz="2400" dirty="0">
                <a:latin typeface="メイリオ" panose="020B0604030504040204" pitchFamily="50" charset="-128"/>
                <a:ea typeface="メイリオ" panose="020B0604030504040204" pitchFamily="50" charset="-128"/>
              </a:rPr>
              <a:t>CO</a:t>
            </a:r>
            <a:r>
              <a:rPr lang="en-US" altLang="ja-JP" sz="1600"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を吸収</a:t>
            </a:r>
            <a:endParaRPr lang="en-US" altLang="ja-JP" sz="2400" dirty="0">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・回収して地中に貯留　　　　　　　など・・</a:t>
            </a:r>
            <a:endParaRPr lang="en-US" altLang="ja-JP" sz="2400" dirty="0">
              <a:latin typeface="メイリオ" panose="020B0604030504040204" pitchFamily="50" charset="-128"/>
              <a:ea typeface="メイリオ" panose="020B0604030504040204" pitchFamily="50" charset="-128"/>
            </a:endParaRPr>
          </a:p>
        </p:txBody>
      </p:sp>
      <p:sp>
        <p:nvSpPr>
          <p:cNvPr id="10" name="AutoShape 2" descr="「新緑の森」の写真">
            <a:extLst>
              <a:ext uri="{FF2B5EF4-FFF2-40B4-BE49-F238E27FC236}">
                <a16:creationId xmlns:a16="http://schemas.microsoft.com/office/drawing/2014/main" id="{0A226D38-BC70-4776-B025-243621ACCDA3}"/>
              </a:ext>
            </a:extLst>
          </p:cNvPr>
          <p:cNvSpPr>
            <a:spLocks noChangeAspect="1" noChangeArrowheads="1"/>
          </p:cNvSpPr>
          <p:nvPr/>
        </p:nvSpPr>
        <p:spPr bwMode="auto">
          <a:xfrm>
            <a:off x="4419600" y="295447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1" name="図 10">
            <a:extLst>
              <a:ext uri="{FF2B5EF4-FFF2-40B4-BE49-F238E27FC236}">
                <a16:creationId xmlns:a16="http://schemas.microsoft.com/office/drawing/2014/main" id="{C924E244-F341-4665-8AE9-05EF80ECEE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464" y="2279765"/>
            <a:ext cx="4080381" cy="2718554"/>
          </a:xfrm>
          <a:prstGeom prst="rect">
            <a:avLst/>
          </a:prstGeom>
        </p:spPr>
      </p:pic>
      <p:pic>
        <p:nvPicPr>
          <p:cNvPr id="1026" name="Picture 2" descr="CO2排出源から回収、貯留するまでの流れを示しています。">
            <a:extLst>
              <a:ext uri="{FF2B5EF4-FFF2-40B4-BE49-F238E27FC236}">
                <a16:creationId xmlns:a16="http://schemas.microsoft.com/office/drawing/2014/main" id="{59293E5A-A85E-4EB0-9077-2BC08F3B2A0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224078"/>
            <a:ext cx="4493748" cy="2814054"/>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5DD6472B-F25D-428D-ABDC-6EBADDD221DD}"/>
              </a:ext>
            </a:extLst>
          </p:cNvPr>
          <p:cNvSpPr/>
          <p:nvPr/>
        </p:nvSpPr>
        <p:spPr>
          <a:xfrm>
            <a:off x="7157051" y="5478252"/>
            <a:ext cx="1908697" cy="261610"/>
          </a:xfrm>
          <a:prstGeom prst="rect">
            <a:avLst/>
          </a:prstGeom>
        </p:spPr>
        <p:txBody>
          <a:bodyPr wrap="square">
            <a:spAutoFit/>
          </a:bodyPr>
          <a:lstStyle/>
          <a:p>
            <a:pPr algn="r"/>
            <a:r>
              <a:rPr lang="ja-JP" altLang="en-US" sz="1100" dirty="0">
                <a:latin typeface="メイリオ" panose="020B0604030504040204" pitchFamily="50" charset="-128"/>
                <a:ea typeface="メイリオ" panose="020B0604030504040204" pitchFamily="50" charset="-128"/>
              </a:rPr>
              <a:t>出典：資源エネルギー庁</a:t>
            </a:r>
          </a:p>
        </p:txBody>
      </p:sp>
      <p:sp>
        <p:nvSpPr>
          <p:cNvPr id="12" name="正方形/長方形 11">
            <a:extLst>
              <a:ext uri="{FF2B5EF4-FFF2-40B4-BE49-F238E27FC236}">
                <a16:creationId xmlns:a16="http://schemas.microsoft.com/office/drawing/2014/main" id="{7E7EDA10-8E6B-4CCD-B3F7-42C228DEBB25}"/>
              </a:ext>
            </a:extLst>
          </p:cNvPr>
          <p:cNvSpPr/>
          <p:nvPr/>
        </p:nvSpPr>
        <p:spPr>
          <a:xfrm>
            <a:off x="152078" y="70774"/>
            <a:ext cx="8850989" cy="584775"/>
          </a:xfrm>
          <a:prstGeom prst="rect">
            <a:avLst/>
          </a:prstGeom>
        </p:spPr>
        <p:txBody>
          <a:bodyPr wrap="square">
            <a:spAutoFit/>
          </a:bodyPr>
          <a:lstStyle/>
          <a:p>
            <a:r>
              <a:rPr lang="ja-JP" altLang="en-US" sz="3200" u="sng" dirty="0">
                <a:solidFill>
                  <a:srgbClr val="008000"/>
                </a:solidFill>
                <a:latin typeface="HG創英角ﾎﾟｯﾌﾟ体" panose="040B0A09000000000000" pitchFamily="49" charset="-128"/>
                <a:ea typeface="HG創英角ﾎﾟｯﾌﾟ体" panose="040B0A09000000000000" pitchFamily="49" charset="-128"/>
              </a:rPr>
              <a:t>二酸化炭素をなるべく出さないようにしよう！</a:t>
            </a:r>
            <a:endParaRPr lang="en-US" altLang="ja-JP" sz="32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3" name="楕円 12">
            <a:extLst>
              <a:ext uri="{FF2B5EF4-FFF2-40B4-BE49-F238E27FC236}">
                <a16:creationId xmlns:a16="http://schemas.microsoft.com/office/drawing/2014/main" id="{98916B68-5E81-4360-A640-75D0CD2AF8E8}"/>
              </a:ext>
            </a:extLst>
          </p:cNvPr>
          <p:cNvSpPr/>
          <p:nvPr/>
        </p:nvSpPr>
        <p:spPr>
          <a:xfrm>
            <a:off x="1629636" y="5063349"/>
            <a:ext cx="1330036" cy="47247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rPr>
              <a:t>吸収</a:t>
            </a:r>
            <a:endParaRPr kumimoji="1" lang="ja-JP" altLang="en-US" b="1" dirty="0">
              <a:latin typeface="メイリオ" panose="020B0604030504040204" pitchFamily="50" charset="-128"/>
              <a:ea typeface="メイリオ" panose="020B0604030504040204" pitchFamily="50" charset="-128"/>
            </a:endParaRPr>
          </a:p>
        </p:txBody>
      </p:sp>
      <p:sp>
        <p:nvSpPr>
          <p:cNvPr id="15" name="楕円 14">
            <a:extLst>
              <a:ext uri="{FF2B5EF4-FFF2-40B4-BE49-F238E27FC236}">
                <a16:creationId xmlns:a16="http://schemas.microsoft.com/office/drawing/2014/main" id="{D70F2967-3FC2-4FCA-8ACC-59A02D06B66C}"/>
              </a:ext>
            </a:extLst>
          </p:cNvPr>
          <p:cNvSpPr/>
          <p:nvPr/>
        </p:nvSpPr>
        <p:spPr>
          <a:xfrm>
            <a:off x="6312472" y="4980589"/>
            <a:ext cx="1330036" cy="47247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貯留</a:t>
            </a:r>
          </a:p>
        </p:txBody>
      </p:sp>
    </p:spTree>
    <p:extLst>
      <p:ext uri="{BB962C8B-B14F-4D97-AF65-F5344CB8AC3E}">
        <p14:creationId xmlns:p14="http://schemas.microsoft.com/office/powerpoint/2010/main" val="3773831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3144D6-489F-4E5F-B162-F7A005A46DAA}"/>
              </a:ext>
            </a:extLst>
          </p:cNvPr>
          <p:cNvSpPr>
            <a:spLocks noGrp="1"/>
          </p:cNvSpPr>
          <p:nvPr>
            <p:ph type="sldNum" sz="quarter" idx="12"/>
          </p:nvPr>
        </p:nvSpPr>
        <p:spPr/>
        <p:txBody>
          <a:bodyPr/>
          <a:lstStyle/>
          <a:p>
            <a:fld id="{2559E306-2ECC-45F4-9E94-B54F3BFAC461}" type="slidenum">
              <a:rPr lang="ja-JP" altLang="en-US" smtClean="0"/>
              <a:pPr/>
              <a:t>31</a:t>
            </a:fld>
            <a:endParaRPr lang="ja-JP" altLang="en-US" dirty="0"/>
          </a:p>
        </p:txBody>
      </p:sp>
      <p:sp>
        <p:nvSpPr>
          <p:cNvPr id="3" name="サブタイトル 2">
            <a:extLst>
              <a:ext uri="{FF2B5EF4-FFF2-40B4-BE49-F238E27FC236}">
                <a16:creationId xmlns:a16="http://schemas.microsoft.com/office/drawing/2014/main" id="{E8EB9611-517C-40CB-8034-C6E6FDF55A87}"/>
              </a:ext>
            </a:extLst>
          </p:cNvPr>
          <p:cNvSpPr txBox="1">
            <a:spLocks/>
          </p:cNvSpPr>
          <p:nvPr/>
        </p:nvSpPr>
        <p:spPr>
          <a:xfrm>
            <a:off x="58478" y="-39029"/>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二酸化炭素の排出を減らしても</a:t>
            </a:r>
            <a:endParaRPr lang="en-US" altLang="ja-JP"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marL="0" indent="0" algn="ctr">
              <a:buNone/>
            </a:pPr>
            <a:r>
              <a:rPr lang="ja-JP" altLang="en-US"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気温はすぐに下がらない</a:t>
            </a:r>
            <a:endParaRPr lang="ja-JP" altLang="en-US"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1" name="正方形/長方形 10">
            <a:extLst>
              <a:ext uri="{FF2B5EF4-FFF2-40B4-BE49-F238E27FC236}">
                <a16:creationId xmlns:a16="http://schemas.microsoft.com/office/drawing/2014/main" id="{83101217-6787-455E-B4DC-71A7A5006C05}"/>
              </a:ext>
            </a:extLst>
          </p:cNvPr>
          <p:cNvSpPr/>
          <p:nvPr/>
        </p:nvSpPr>
        <p:spPr>
          <a:xfrm>
            <a:off x="498792" y="6230113"/>
            <a:ext cx="8263371" cy="584775"/>
          </a:xfrm>
          <a:prstGeom prst="rect">
            <a:avLst/>
          </a:prstGeom>
          <a:solidFill>
            <a:schemeClr val="accent6">
              <a:lumMod val="20000"/>
              <a:lumOff val="80000"/>
            </a:schemeClr>
          </a:solidFill>
        </p:spPr>
        <p:txBody>
          <a:bodyPr wrap="square">
            <a:spAutoFit/>
          </a:bodyPr>
          <a:lstStyle/>
          <a:p>
            <a:pPr marL="0" lvl="1" indent="0" algn="ctr">
              <a:spcBef>
                <a:spcPts val="0"/>
              </a:spcBef>
              <a:buClr>
                <a:srgbClr val="00B050"/>
              </a:buClr>
              <a:buNone/>
            </a:pPr>
            <a:r>
              <a:rPr lang="ja-JP" altLang="en-US" sz="3200" b="1" dirty="0">
                <a:solidFill>
                  <a:srgbClr val="FF0000"/>
                </a:solidFill>
                <a:latin typeface="HG創英角ﾎﾟｯﾌﾟ体" panose="040B0A09000000000000" pitchFamily="49" charset="-128"/>
                <a:ea typeface="HG創英角ﾎﾟｯﾌﾟ体" panose="040B0A09000000000000" pitchFamily="49" charset="-128"/>
              </a:rPr>
              <a:t>影響もすぐにはなくならない。どうするか。</a:t>
            </a:r>
            <a:endParaRPr lang="en-US" altLang="ja-JP" sz="3200" b="1" dirty="0">
              <a:solidFill>
                <a:srgbClr val="FF0000"/>
              </a:solidFill>
              <a:latin typeface="HG創英角ﾎﾟｯﾌﾟ体" panose="040B0A09000000000000" pitchFamily="49" charset="-128"/>
              <a:ea typeface="HG創英角ﾎﾟｯﾌﾟ体" panose="040B0A09000000000000" pitchFamily="49" charset="-128"/>
            </a:endParaRPr>
          </a:p>
        </p:txBody>
      </p:sp>
      <p:pic>
        <p:nvPicPr>
          <p:cNvPr id="5" name="図 4" descr="抽象, 挿絵 が含まれている画像&#10;&#10;自動的に生成された説明">
            <a:extLst>
              <a:ext uri="{FF2B5EF4-FFF2-40B4-BE49-F238E27FC236}">
                <a16:creationId xmlns:a16="http://schemas.microsoft.com/office/drawing/2014/main" id="{954C8FED-3F07-4D88-8727-ED6324772F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2024" y="1451603"/>
            <a:ext cx="5631976" cy="4223982"/>
          </a:xfrm>
          <a:prstGeom prst="rect">
            <a:avLst/>
          </a:prstGeom>
        </p:spPr>
      </p:pic>
    </p:spTree>
    <p:extLst>
      <p:ext uri="{BB962C8B-B14F-4D97-AF65-F5344CB8AC3E}">
        <p14:creationId xmlns:p14="http://schemas.microsoft.com/office/powerpoint/2010/main" val="182434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decel="96000" fill="hold" nodeType="clickEffect">
                                  <p:stCondLst>
                                    <p:cond delay="0"/>
                                  </p:stCondLst>
                                  <p:childTnLst>
                                    <p:animMotion origin="layout" path="M -3.88889E-6 -4.44444E-6 L -0.3592 0.01783 " pathEditMode="relative" rAng="0" ptsTypes="AA">
                                      <p:cBhvr>
                                        <p:cTn id="6" dur="1250" fill="hold"/>
                                        <p:tgtEl>
                                          <p:spTgt spid="5"/>
                                        </p:tgtEl>
                                        <p:attrNameLst>
                                          <p:attrName>ppt_x</p:attrName>
                                          <p:attrName>ppt_y</p:attrName>
                                        </p:attrNameLst>
                                      </p:cBhvr>
                                      <p:rCtr x="-17969" y="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1659541-6BD8-4E4C-A97A-375E1F22398B}"/>
              </a:ext>
            </a:extLst>
          </p:cNvPr>
          <p:cNvSpPr>
            <a:spLocks noGrp="1"/>
          </p:cNvSpPr>
          <p:nvPr>
            <p:ph type="sldNum" sz="quarter" idx="12"/>
          </p:nvPr>
        </p:nvSpPr>
        <p:spPr/>
        <p:txBody>
          <a:bodyPr/>
          <a:lstStyle/>
          <a:p>
            <a:fld id="{2559E306-2ECC-45F4-9E94-B54F3BFAC461}" type="slidenum">
              <a:rPr lang="ja-JP" altLang="en-US" smtClean="0"/>
              <a:pPr/>
              <a:t>32</a:t>
            </a:fld>
            <a:endParaRPr lang="ja-JP" altLang="en-US" dirty="0"/>
          </a:p>
        </p:txBody>
      </p:sp>
      <p:sp>
        <p:nvSpPr>
          <p:cNvPr id="6" name="テキスト ボックス 120">
            <a:extLst>
              <a:ext uri="{FF2B5EF4-FFF2-40B4-BE49-F238E27FC236}">
                <a16:creationId xmlns:a16="http://schemas.microsoft.com/office/drawing/2014/main" id="{3AA3EBC9-30F5-4806-99EF-89EF15BFDFED}"/>
              </a:ext>
            </a:extLst>
          </p:cNvPr>
          <p:cNvSpPr txBox="1">
            <a:spLocks noChangeArrowheads="1"/>
          </p:cNvSpPr>
          <p:nvPr/>
        </p:nvSpPr>
        <p:spPr bwMode="auto">
          <a:xfrm>
            <a:off x="188056" y="5691146"/>
            <a:ext cx="4173444" cy="307777"/>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914354" eaLnBrk="0" fontAlgn="base" hangingPunct="0">
              <a:spcBef>
                <a:spcPct val="0"/>
              </a:spcBef>
              <a:spcAft>
                <a:spcPct val="0"/>
              </a:spcAft>
            </a:pPr>
            <a:r>
              <a:rPr kumimoji="0" lang="ja-JP" altLang="ja-JP" sz="2000" dirty="0">
                <a:latin typeface="メイリオ" panose="020B0604030504040204" pitchFamily="50" charset="-128"/>
                <a:ea typeface="メイリオ" panose="020B0604030504040204" pitchFamily="50" charset="-128"/>
                <a:cs typeface="Times New Roman" panose="02020603050405020304" pitchFamily="18" charset="0"/>
              </a:rPr>
              <a:t>「とちぎの星」の作付面積の推移</a:t>
            </a:r>
            <a:endParaRPr kumimoji="0" lang="ja-JP" altLang="ja-JP" sz="2000" dirty="0">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F5559B26-628F-4DE9-A374-903D4CB05EA4}"/>
              </a:ext>
            </a:extLst>
          </p:cNvPr>
          <p:cNvGrpSpPr/>
          <p:nvPr/>
        </p:nvGrpSpPr>
        <p:grpSpPr>
          <a:xfrm>
            <a:off x="154548" y="2534600"/>
            <a:ext cx="4036752" cy="3032571"/>
            <a:chOff x="0" y="0"/>
            <a:chExt cx="1910957" cy="1396271"/>
          </a:xfrm>
        </p:grpSpPr>
        <p:pic>
          <p:nvPicPr>
            <p:cNvPr id="9" name="図 8">
              <a:extLst>
                <a:ext uri="{FF2B5EF4-FFF2-40B4-BE49-F238E27FC236}">
                  <a16:creationId xmlns:a16="http://schemas.microsoft.com/office/drawing/2014/main" id="{85DA1AA3-D2DE-4380-9B54-867D046421B0}"/>
                </a:ext>
              </a:extLst>
            </p:cNvPr>
            <p:cNvPicPr>
              <a:picLocks noChangeAspect="1"/>
            </p:cNvPicPr>
            <p:nvPr/>
          </p:nvPicPr>
          <p:blipFill rotWithShape="1">
            <a:blip r:embed="rId3" cstate="screen">
              <a:clrChange>
                <a:clrFrom>
                  <a:srgbClr val="FFFF99"/>
                </a:clrFrom>
                <a:clrTo>
                  <a:srgbClr val="FFFF99">
                    <a:alpha val="0"/>
                  </a:srgbClr>
                </a:clrTo>
              </a:clrChange>
              <a:extLst>
                <a:ext uri="{28A0092B-C50C-407E-A947-70E740481C1C}">
                  <a14:useLocalDpi xmlns:a14="http://schemas.microsoft.com/office/drawing/2010/main"/>
                </a:ext>
              </a:extLst>
            </a:blip>
            <a:srcRect/>
            <a:stretch/>
          </p:blipFill>
          <p:spPr bwMode="auto">
            <a:xfrm>
              <a:off x="258052" y="106586"/>
              <a:ext cx="1652905" cy="1289685"/>
            </a:xfrm>
            <a:prstGeom prst="rect">
              <a:avLst/>
            </a:prstGeom>
            <a:ln>
              <a:noFill/>
            </a:ln>
            <a:extLst>
              <a:ext uri="{53640926-AAD7-44D8-BBD7-CCE9431645EC}">
                <a14:shadowObscured xmlns:a14="http://schemas.microsoft.com/office/drawing/2010/main"/>
              </a:ext>
            </a:extLst>
          </p:spPr>
        </p:pic>
        <p:pic>
          <p:nvPicPr>
            <p:cNvPr id="10" name="図 9">
              <a:extLst>
                <a:ext uri="{FF2B5EF4-FFF2-40B4-BE49-F238E27FC236}">
                  <a16:creationId xmlns:a16="http://schemas.microsoft.com/office/drawing/2014/main" id="{A907F556-68AC-4B60-B1CA-6534748970D3}"/>
                </a:ext>
              </a:extLst>
            </p:cNvPr>
            <p:cNvPicPr>
              <a:picLocks noChangeAspect="1"/>
            </p:cNvPicPr>
            <p:nvPr/>
          </p:nvPicPr>
          <p:blipFill rotWithShape="1">
            <a:blip r:embed="rId4" cstate="screen">
              <a:clrChange>
                <a:clrFrom>
                  <a:srgbClr val="FFFF99"/>
                </a:clrFrom>
                <a:clrTo>
                  <a:srgbClr val="FFFF99">
                    <a:alpha val="0"/>
                  </a:srgbClr>
                </a:clrTo>
              </a:clrChange>
              <a:extLst>
                <a:ext uri="{28A0092B-C50C-407E-A947-70E740481C1C}">
                  <a14:useLocalDpi xmlns:a14="http://schemas.microsoft.com/office/drawing/2010/main"/>
                </a:ext>
              </a:extLst>
            </a:blip>
            <a:srcRect/>
            <a:stretch/>
          </p:blipFill>
          <p:spPr bwMode="auto">
            <a:xfrm>
              <a:off x="33659" y="106586"/>
              <a:ext cx="280035" cy="902970"/>
            </a:xfrm>
            <a:prstGeom prst="rect">
              <a:avLst/>
            </a:prstGeom>
            <a:ln>
              <a:noFill/>
            </a:ln>
            <a:extLst>
              <a:ext uri="{53640926-AAD7-44D8-BBD7-CCE9431645EC}">
                <a14:shadowObscured xmlns:a14="http://schemas.microsoft.com/office/drawing/2010/main"/>
              </a:ext>
            </a:extLst>
          </p:spPr>
        </p:pic>
        <p:pic>
          <p:nvPicPr>
            <p:cNvPr id="11" name="図 10">
              <a:extLst>
                <a:ext uri="{FF2B5EF4-FFF2-40B4-BE49-F238E27FC236}">
                  <a16:creationId xmlns:a16="http://schemas.microsoft.com/office/drawing/2014/main" id="{45C7FE96-9B2E-4B9B-B9CA-FCB9B6328AFA}"/>
                </a:ext>
              </a:extLst>
            </p:cNvPr>
            <p:cNvPicPr>
              <a:picLocks noChangeAspect="1"/>
            </p:cNvPicPr>
            <p:nvPr/>
          </p:nvPicPr>
          <p:blipFill rotWithShape="1">
            <a:blip r:embed="rId5" cstate="screen">
              <a:clrChange>
                <a:clrFrom>
                  <a:srgbClr val="FFFF99"/>
                </a:clrFrom>
                <a:clrTo>
                  <a:srgbClr val="FFFF99">
                    <a:alpha val="0"/>
                  </a:srgbClr>
                </a:clrTo>
              </a:clrChange>
              <a:extLst>
                <a:ext uri="{28A0092B-C50C-407E-A947-70E740481C1C}">
                  <a14:useLocalDpi xmlns:a14="http://schemas.microsoft.com/office/drawing/2010/main"/>
                </a:ext>
              </a:extLst>
            </a:blip>
            <a:srcRect/>
            <a:stretch/>
          </p:blipFill>
          <p:spPr bwMode="auto">
            <a:xfrm>
              <a:off x="0" y="1150012"/>
              <a:ext cx="300355" cy="156845"/>
            </a:xfrm>
            <a:prstGeom prst="rect">
              <a:avLst/>
            </a:prstGeom>
            <a:ln>
              <a:noFill/>
            </a:ln>
            <a:extLst>
              <a:ext uri="{53640926-AAD7-44D8-BBD7-CCE9431645EC}">
                <a14:shadowObscured xmlns:a14="http://schemas.microsoft.com/office/drawing/2010/main"/>
              </a:ext>
            </a:extLst>
          </p:spPr>
        </p:pic>
        <p:pic>
          <p:nvPicPr>
            <p:cNvPr id="12" name="図 11">
              <a:extLst>
                <a:ext uri="{FF2B5EF4-FFF2-40B4-BE49-F238E27FC236}">
                  <a16:creationId xmlns:a16="http://schemas.microsoft.com/office/drawing/2014/main" id="{41733755-AFEB-4C23-ADDE-FF4CCF892BE6}"/>
                </a:ext>
              </a:extLst>
            </p:cNvPr>
            <p:cNvPicPr>
              <a:picLocks noChangeAspect="1"/>
            </p:cNvPicPr>
            <p:nvPr/>
          </p:nvPicPr>
          <p:blipFill rotWithShape="1">
            <a:blip r:embed="rId6" cstate="screen">
              <a:clrChange>
                <a:clrFrom>
                  <a:srgbClr val="FFFF99"/>
                </a:clrFrom>
                <a:clrTo>
                  <a:srgbClr val="FFFF99">
                    <a:alpha val="0"/>
                  </a:srgbClr>
                </a:clrTo>
              </a:clrChange>
              <a:extLst>
                <a:ext uri="{28A0092B-C50C-407E-A947-70E740481C1C}">
                  <a14:useLocalDpi xmlns:a14="http://schemas.microsoft.com/office/drawing/2010/main"/>
                </a:ext>
              </a:extLst>
            </a:blip>
            <a:srcRect/>
            <a:stretch/>
          </p:blipFill>
          <p:spPr bwMode="auto">
            <a:xfrm>
              <a:off x="185124" y="0"/>
              <a:ext cx="201295" cy="426085"/>
            </a:xfrm>
            <a:prstGeom prst="rect">
              <a:avLst/>
            </a:prstGeom>
            <a:ln>
              <a:noFill/>
            </a:ln>
            <a:extLst>
              <a:ext uri="{53640926-AAD7-44D8-BBD7-CCE9431645EC}">
                <a14:shadowObscured xmlns:a14="http://schemas.microsoft.com/office/drawing/2010/main"/>
              </a:ext>
            </a:extLst>
          </p:spPr>
        </p:pic>
      </p:grpSp>
      <p:sp>
        <p:nvSpPr>
          <p:cNvPr id="13" name="テキスト ボックス 121">
            <a:extLst>
              <a:ext uri="{FF2B5EF4-FFF2-40B4-BE49-F238E27FC236}">
                <a16:creationId xmlns:a16="http://schemas.microsoft.com/office/drawing/2014/main" id="{60D14D93-B58C-410D-9B15-BDB7975FC60F}"/>
              </a:ext>
            </a:extLst>
          </p:cNvPr>
          <p:cNvSpPr txBox="1"/>
          <p:nvPr/>
        </p:nvSpPr>
        <p:spPr>
          <a:xfrm>
            <a:off x="4796716" y="6590797"/>
            <a:ext cx="4879920" cy="16927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r>
              <a:rPr lang="ja-JP" altLang="en-US" sz="1100" kern="100" spc="-51" dirty="0">
                <a:latin typeface="メイリオ" panose="020B0604030504040204" pitchFamily="50" charset="-128"/>
                <a:ea typeface="メイリオ" panose="020B0604030504040204" pitchFamily="50" charset="-128"/>
                <a:cs typeface="Times New Roman" panose="02020603050405020304" pitchFamily="18" charset="0"/>
              </a:rPr>
              <a:t>出典：令和元（</a:t>
            </a:r>
            <a:r>
              <a:rPr lang="en-US" altLang="ja-JP" sz="1100" kern="100" spc="-51" dirty="0">
                <a:latin typeface="メイリオ" panose="020B0604030504040204" pitchFamily="50" charset="-128"/>
                <a:ea typeface="メイリオ" panose="020B0604030504040204" pitchFamily="50" charset="-128"/>
                <a:cs typeface="Times New Roman" panose="02020603050405020304" pitchFamily="18" charset="0"/>
              </a:rPr>
              <a:t>2019</a:t>
            </a:r>
            <a:r>
              <a:rPr lang="ja-JP" altLang="en-US" sz="1100" kern="100" spc="-51" dirty="0">
                <a:latin typeface="メイリオ" panose="020B0604030504040204" pitchFamily="50" charset="-128"/>
                <a:ea typeface="メイリオ" panose="020B0604030504040204" pitchFamily="50" charset="-128"/>
                <a:cs typeface="Times New Roman" panose="02020603050405020304" pitchFamily="18" charset="0"/>
              </a:rPr>
              <a:t>）年度栃木県気候変動影響調査報告書</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6B8902AF-6472-4195-8D10-02B30E965763}"/>
              </a:ext>
            </a:extLst>
          </p:cNvPr>
          <p:cNvSpPr/>
          <p:nvPr/>
        </p:nvSpPr>
        <p:spPr>
          <a:xfrm>
            <a:off x="149081" y="1758394"/>
            <a:ext cx="4564381" cy="707886"/>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rPr>
              <a:t>○高温に強い品種の開発、作付け普及○適期刈取など</a:t>
            </a:r>
            <a:endParaRPr lang="en-US" altLang="ja-JP" sz="2000" dirty="0">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2D414F45-14E6-49A8-9FE1-E0B59E35E54E}"/>
              </a:ext>
            </a:extLst>
          </p:cNvPr>
          <p:cNvSpPr/>
          <p:nvPr/>
        </p:nvSpPr>
        <p:spPr>
          <a:xfrm>
            <a:off x="4572000" y="1711030"/>
            <a:ext cx="5478964" cy="1066959"/>
          </a:xfrm>
          <a:prstGeom prst="rect">
            <a:avLst/>
          </a:prstGeom>
        </p:spPr>
        <p:txBody>
          <a:bodyPr wrap="square">
            <a:spAutoFit/>
          </a:bodyPr>
          <a:lstStyle/>
          <a:p>
            <a:pPr marL="200015" indent="133343">
              <a:spcAft>
                <a:spcPts val="240"/>
              </a:spcAft>
            </a:pP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送風</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散水</a:t>
            </a:r>
            <a:endPar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00015" indent="133343">
              <a:spcAft>
                <a:spcPts val="240"/>
              </a:spcAft>
            </a:pP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寒冷紗等による日よけなど</a:t>
            </a:r>
            <a:endPar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00015" indent="133343">
              <a:spcAft>
                <a:spcPts val="240"/>
              </a:spcAft>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家畜への暑熱ストレスを緩和</a:t>
            </a: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のため）</a:t>
            </a:r>
            <a:endParaRPr lang="ja-JP" altLang="ja-JP"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テキスト ボックス 123">
            <a:extLst>
              <a:ext uri="{FF2B5EF4-FFF2-40B4-BE49-F238E27FC236}">
                <a16:creationId xmlns:a16="http://schemas.microsoft.com/office/drawing/2014/main" id="{992DCAC6-953B-4569-8132-AEDE8971668E}"/>
              </a:ext>
            </a:extLst>
          </p:cNvPr>
          <p:cNvSpPr txBox="1"/>
          <p:nvPr/>
        </p:nvSpPr>
        <p:spPr>
          <a:xfrm>
            <a:off x="5682797" y="5692225"/>
            <a:ext cx="2269187" cy="30777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暑さでばてた乳牛</a:t>
            </a:r>
          </a:p>
        </p:txBody>
      </p:sp>
      <p:sp>
        <p:nvSpPr>
          <p:cNvPr id="20" name="正方形/長方形 19">
            <a:extLst>
              <a:ext uri="{FF2B5EF4-FFF2-40B4-BE49-F238E27FC236}">
                <a16:creationId xmlns:a16="http://schemas.microsoft.com/office/drawing/2014/main" id="{55D41ADE-06C5-49AF-BEDC-14B8F4AF3D2A}"/>
              </a:ext>
            </a:extLst>
          </p:cNvPr>
          <p:cNvSpPr/>
          <p:nvPr/>
        </p:nvSpPr>
        <p:spPr>
          <a:xfrm>
            <a:off x="152078" y="70774"/>
            <a:ext cx="8850989" cy="584775"/>
          </a:xfrm>
          <a:prstGeom prst="rect">
            <a:avLst/>
          </a:prstGeom>
        </p:spPr>
        <p:txBody>
          <a:bodyPr wrap="square">
            <a:spAutoFit/>
          </a:bodyPr>
          <a:lstStyle/>
          <a:p>
            <a:pPr algn="ctr"/>
            <a:r>
              <a:rPr lang="ja-JP" altLang="en-US" sz="3200" u="sng" dirty="0">
                <a:solidFill>
                  <a:srgbClr val="008000"/>
                </a:solidFill>
                <a:latin typeface="HG創英角ﾎﾟｯﾌﾟ体" panose="040B0A09000000000000" pitchFamily="49" charset="-128"/>
                <a:ea typeface="HG創英角ﾎﾟｯﾌﾟ体" panose="040B0A09000000000000" pitchFamily="49" charset="-128"/>
              </a:rPr>
              <a:t>それでも出てくる影響に備えよう！</a:t>
            </a:r>
            <a:endParaRPr lang="en-US" altLang="ja-JP" sz="32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21" name="正方形/長方形 20">
            <a:extLst>
              <a:ext uri="{FF2B5EF4-FFF2-40B4-BE49-F238E27FC236}">
                <a16:creationId xmlns:a16="http://schemas.microsoft.com/office/drawing/2014/main" id="{8A217723-FBE4-4541-B7EC-6B99DD35FDD8}"/>
              </a:ext>
            </a:extLst>
          </p:cNvPr>
          <p:cNvSpPr/>
          <p:nvPr/>
        </p:nvSpPr>
        <p:spPr>
          <a:xfrm>
            <a:off x="231590" y="863299"/>
            <a:ext cx="2332706" cy="461665"/>
          </a:xfrm>
          <a:prstGeom prst="rect">
            <a:avLst/>
          </a:prstGeom>
        </p:spPr>
        <p:txBody>
          <a:bodyPr wrap="square">
            <a:spAutoFit/>
          </a:bodyPr>
          <a:lstStyle/>
          <a:p>
            <a:r>
              <a:rPr lang="ja-JP" altLang="en-US" sz="2400" dirty="0">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栃木県内では</a:t>
            </a:r>
            <a:endParaRPr lang="en-US" altLang="ja-JP" sz="2400" dirty="0">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pic>
        <p:nvPicPr>
          <p:cNvPr id="4" name="図 3" descr="ウシ, 哺乳類, 動物, 食べる が含まれている画像&#10;&#10;自動的に生成された説明">
            <a:extLst>
              <a:ext uri="{FF2B5EF4-FFF2-40B4-BE49-F238E27FC236}">
                <a16:creationId xmlns:a16="http://schemas.microsoft.com/office/drawing/2014/main" id="{FD86DF5C-F7B6-4192-8EC5-F8AB07838E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246677" y="2890087"/>
            <a:ext cx="3141428" cy="2363685"/>
          </a:xfrm>
          <a:prstGeom prst="rect">
            <a:avLst/>
          </a:prstGeom>
        </p:spPr>
      </p:pic>
    </p:spTree>
    <p:extLst>
      <p:ext uri="{BB962C8B-B14F-4D97-AF65-F5344CB8AC3E}">
        <p14:creationId xmlns:p14="http://schemas.microsoft.com/office/powerpoint/2010/main" val="3100911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1659541-6BD8-4E4C-A97A-375E1F22398B}"/>
              </a:ext>
            </a:extLst>
          </p:cNvPr>
          <p:cNvSpPr>
            <a:spLocks noGrp="1"/>
          </p:cNvSpPr>
          <p:nvPr>
            <p:ph type="sldNum" sz="quarter" idx="12"/>
          </p:nvPr>
        </p:nvSpPr>
        <p:spPr/>
        <p:txBody>
          <a:bodyPr/>
          <a:lstStyle/>
          <a:p>
            <a:fld id="{2559E306-2ECC-45F4-9E94-B54F3BFAC461}" type="slidenum">
              <a:rPr lang="ja-JP" altLang="en-US" smtClean="0"/>
              <a:pPr/>
              <a:t>33</a:t>
            </a:fld>
            <a:endParaRPr lang="ja-JP" altLang="en-US" dirty="0"/>
          </a:p>
        </p:txBody>
      </p:sp>
      <p:sp>
        <p:nvSpPr>
          <p:cNvPr id="22" name="テキスト ボックス 112">
            <a:extLst>
              <a:ext uri="{FF2B5EF4-FFF2-40B4-BE49-F238E27FC236}">
                <a16:creationId xmlns:a16="http://schemas.microsoft.com/office/drawing/2014/main" id="{6EC13340-A6B7-4B6B-91D2-C96D3C74F72D}"/>
              </a:ext>
            </a:extLst>
          </p:cNvPr>
          <p:cNvSpPr txBox="1"/>
          <p:nvPr/>
        </p:nvSpPr>
        <p:spPr>
          <a:xfrm>
            <a:off x="465047" y="6049572"/>
            <a:ext cx="3353275" cy="30777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ctr"/>
            <a:r>
              <a:rPr lang="ja-JP" altLang="en-US" sz="2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堤防の整備状況</a:t>
            </a:r>
            <a:endPar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3" name="正方形/長方形 22">
            <a:extLst>
              <a:ext uri="{FF2B5EF4-FFF2-40B4-BE49-F238E27FC236}">
                <a16:creationId xmlns:a16="http://schemas.microsoft.com/office/drawing/2014/main" id="{B1985B57-640E-4C3C-A891-3D6F6BEE7BEE}"/>
              </a:ext>
            </a:extLst>
          </p:cNvPr>
          <p:cNvSpPr/>
          <p:nvPr/>
        </p:nvSpPr>
        <p:spPr>
          <a:xfrm>
            <a:off x="4572000" y="1958395"/>
            <a:ext cx="4586165" cy="1785104"/>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rPr>
              <a:t>熱中症予防啓発</a:t>
            </a:r>
            <a:endParaRPr lang="en-US" altLang="ja-JP" sz="20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○ポスター、リーフレット配布、</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広報番組等</a:t>
            </a:r>
          </a:p>
          <a:p>
            <a:r>
              <a:rPr lang="ja-JP" altLang="en-US" dirty="0">
                <a:latin typeface="メイリオ" panose="020B0604030504040204" pitchFamily="50" charset="-128"/>
                <a:ea typeface="メイリオ" panose="020B0604030504040204" pitchFamily="50" charset="-128"/>
              </a:rPr>
              <a:t>○校内放送による始業式・終業式等の実施</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○給水タイムの導入や大会期間の</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延長等（部活動）</a:t>
            </a:r>
          </a:p>
        </p:txBody>
      </p:sp>
      <p:sp>
        <p:nvSpPr>
          <p:cNvPr id="25" name="テキスト ボックス 114">
            <a:extLst>
              <a:ext uri="{FF2B5EF4-FFF2-40B4-BE49-F238E27FC236}">
                <a16:creationId xmlns:a16="http://schemas.microsoft.com/office/drawing/2014/main" id="{9C5842DD-B777-4674-9C9A-692A9C200E5B}"/>
              </a:ext>
            </a:extLst>
          </p:cNvPr>
          <p:cNvSpPr txBox="1"/>
          <p:nvPr/>
        </p:nvSpPr>
        <p:spPr>
          <a:xfrm>
            <a:off x="4759759" y="5904715"/>
            <a:ext cx="4017971" cy="61555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spAutoFit/>
          </a:bodyPr>
          <a:lstStyle/>
          <a:p>
            <a:pPr algn="ct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熱中症予防啓発</a:t>
            </a:r>
          </a:p>
          <a:p>
            <a:pPr algn="ct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（ミストテントによる啓発）</a:t>
            </a:r>
          </a:p>
        </p:txBody>
      </p:sp>
      <p:sp>
        <p:nvSpPr>
          <p:cNvPr id="26" name="正方形/長方形 25">
            <a:extLst>
              <a:ext uri="{FF2B5EF4-FFF2-40B4-BE49-F238E27FC236}">
                <a16:creationId xmlns:a16="http://schemas.microsoft.com/office/drawing/2014/main" id="{B8AA8522-DB42-4DB4-93F7-652D208D8739}"/>
              </a:ext>
            </a:extLst>
          </p:cNvPr>
          <p:cNvSpPr/>
          <p:nvPr/>
        </p:nvSpPr>
        <p:spPr>
          <a:xfrm>
            <a:off x="162609" y="1931125"/>
            <a:ext cx="4929501" cy="1261884"/>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rPr>
              <a:t>○</a:t>
            </a:r>
            <a:r>
              <a:rPr lang="ja-JP" altLang="ja-JP" sz="2000" dirty="0">
                <a:latin typeface="メイリオ" panose="020B0604030504040204" pitchFamily="50" charset="-128"/>
                <a:ea typeface="メイリオ" panose="020B0604030504040204" pitchFamily="50" charset="-128"/>
              </a:rPr>
              <a:t>ハード対策</a:t>
            </a:r>
            <a:endParaRPr lang="en-US" altLang="ja-JP" sz="20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（堤防整備など）</a:t>
            </a:r>
            <a:endParaRPr lang="en-US" altLang="ja-JP"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a:t>
            </a:r>
            <a:r>
              <a:rPr lang="ja-JP" altLang="ja-JP" sz="2000" dirty="0">
                <a:latin typeface="メイリオ" panose="020B0604030504040204" pitchFamily="50" charset="-128"/>
                <a:ea typeface="メイリオ" panose="020B0604030504040204" pitchFamily="50" charset="-128"/>
              </a:rPr>
              <a:t>ソフト対策</a:t>
            </a:r>
            <a:endParaRPr lang="en-US" altLang="ja-JP" sz="20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洪水浸水想定区域図の作成・公表</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57EAA6E6-B0CD-4995-B2B1-9C2E7AAFA917}"/>
              </a:ext>
            </a:extLst>
          </p:cNvPr>
          <p:cNvSpPr/>
          <p:nvPr/>
        </p:nvSpPr>
        <p:spPr>
          <a:xfrm>
            <a:off x="152078" y="70774"/>
            <a:ext cx="8850989" cy="584775"/>
          </a:xfrm>
          <a:prstGeom prst="rect">
            <a:avLst/>
          </a:prstGeom>
        </p:spPr>
        <p:txBody>
          <a:bodyPr wrap="square">
            <a:spAutoFit/>
          </a:bodyPr>
          <a:lstStyle/>
          <a:p>
            <a:pPr algn="ctr"/>
            <a:r>
              <a:rPr lang="ja-JP" altLang="en-US" sz="3200" u="sng" dirty="0">
                <a:solidFill>
                  <a:srgbClr val="008000"/>
                </a:solidFill>
                <a:latin typeface="HG創英角ﾎﾟｯﾌﾟ体" panose="040B0A09000000000000" pitchFamily="49" charset="-128"/>
                <a:ea typeface="HG創英角ﾎﾟｯﾌﾟ体" panose="040B0A09000000000000" pitchFamily="49" charset="-128"/>
              </a:rPr>
              <a:t>それでも出てくる影響に備えよう！</a:t>
            </a:r>
            <a:endParaRPr lang="en-US" altLang="ja-JP" sz="32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4" name="正方形/長方形 13">
            <a:extLst>
              <a:ext uri="{FF2B5EF4-FFF2-40B4-BE49-F238E27FC236}">
                <a16:creationId xmlns:a16="http://schemas.microsoft.com/office/drawing/2014/main" id="{AEA12AE1-3F95-4BFF-A49E-FE504A71491A}"/>
              </a:ext>
            </a:extLst>
          </p:cNvPr>
          <p:cNvSpPr/>
          <p:nvPr/>
        </p:nvSpPr>
        <p:spPr>
          <a:xfrm>
            <a:off x="231590" y="863299"/>
            <a:ext cx="2332706" cy="461665"/>
          </a:xfrm>
          <a:prstGeom prst="rect">
            <a:avLst/>
          </a:prstGeom>
        </p:spPr>
        <p:txBody>
          <a:bodyPr wrap="square">
            <a:spAutoFit/>
          </a:bodyPr>
          <a:lstStyle/>
          <a:p>
            <a:r>
              <a:rPr lang="ja-JP" altLang="en-US" sz="2400" dirty="0">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栃木県内では</a:t>
            </a:r>
            <a:endParaRPr lang="en-US" altLang="ja-JP" sz="2400" dirty="0">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15" name="テキスト ボックス 121">
            <a:extLst>
              <a:ext uri="{FF2B5EF4-FFF2-40B4-BE49-F238E27FC236}">
                <a16:creationId xmlns:a16="http://schemas.microsoft.com/office/drawing/2014/main" id="{870E94D6-AFBA-4B11-971E-BADFFF68C1ED}"/>
              </a:ext>
            </a:extLst>
          </p:cNvPr>
          <p:cNvSpPr txBox="1"/>
          <p:nvPr/>
        </p:nvSpPr>
        <p:spPr>
          <a:xfrm>
            <a:off x="4796716" y="6590797"/>
            <a:ext cx="4879920" cy="16927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r>
              <a:rPr lang="ja-JP" altLang="en-US" sz="1100" kern="100" spc="-51" dirty="0">
                <a:latin typeface="メイリオ" panose="020B0604030504040204" pitchFamily="50" charset="-128"/>
                <a:ea typeface="メイリオ" panose="020B0604030504040204" pitchFamily="50" charset="-128"/>
                <a:cs typeface="Times New Roman" panose="02020603050405020304" pitchFamily="18" charset="0"/>
              </a:rPr>
              <a:t>出典：令和元（</a:t>
            </a:r>
            <a:r>
              <a:rPr lang="en-US" altLang="ja-JP" sz="1100" kern="100" spc="-51" dirty="0">
                <a:latin typeface="メイリオ" panose="020B0604030504040204" pitchFamily="50" charset="-128"/>
                <a:ea typeface="メイリオ" panose="020B0604030504040204" pitchFamily="50" charset="-128"/>
                <a:cs typeface="Times New Roman" panose="02020603050405020304" pitchFamily="18" charset="0"/>
              </a:rPr>
              <a:t>2019</a:t>
            </a:r>
            <a:r>
              <a:rPr lang="ja-JP" altLang="en-US" sz="1100" kern="100" spc="-51" dirty="0">
                <a:latin typeface="メイリオ" panose="020B0604030504040204" pitchFamily="50" charset="-128"/>
                <a:ea typeface="メイリオ" panose="020B0604030504040204" pitchFamily="50" charset="-128"/>
                <a:cs typeface="Times New Roman" panose="02020603050405020304" pitchFamily="18" charset="0"/>
              </a:rPr>
              <a:t>）年度栃木県気候変動影響調査報告書</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481B4ACE-BB3E-4EE8-8382-E84BF7926C35}"/>
              </a:ext>
            </a:extLst>
          </p:cNvPr>
          <p:cNvPicPr>
            <a:picLocks noChangeAspect="1"/>
          </p:cNvPicPr>
          <p:nvPr/>
        </p:nvPicPr>
        <p:blipFill>
          <a:blip r:embed="rId3"/>
          <a:stretch>
            <a:fillRect/>
          </a:stretch>
        </p:blipFill>
        <p:spPr>
          <a:xfrm>
            <a:off x="321335" y="3429000"/>
            <a:ext cx="4091940" cy="2537460"/>
          </a:xfrm>
          <a:prstGeom prst="rect">
            <a:avLst/>
          </a:prstGeom>
        </p:spPr>
      </p:pic>
      <p:pic>
        <p:nvPicPr>
          <p:cNvPr id="4" name="図 3">
            <a:extLst>
              <a:ext uri="{FF2B5EF4-FFF2-40B4-BE49-F238E27FC236}">
                <a16:creationId xmlns:a16="http://schemas.microsoft.com/office/drawing/2014/main" id="{E531F83A-EDD4-449D-AA2D-F4A0CC9702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7910" y="3706164"/>
            <a:ext cx="3352800" cy="2133600"/>
          </a:xfrm>
          <a:prstGeom prst="rect">
            <a:avLst/>
          </a:prstGeom>
        </p:spPr>
      </p:pic>
    </p:spTree>
    <p:extLst>
      <p:ext uri="{BB962C8B-B14F-4D97-AF65-F5344CB8AC3E}">
        <p14:creationId xmlns:p14="http://schemas.microsoft.com/office/powerpoint/2010/main" val="4024698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1659541-6BD8-4E4C-A97A-375E1F22398B}"/>
              </a:ext>
            </a:extLst>
          </p:cNvPr>
          <p:cNvSpPr>
            <a:spLocks noGrp="1"/>
          </p:cNvSpPr>
          <p:nvPr>
            <p:ph type="sldNum" sz="quarter" idx="12"/>
          </p:nvPr>
        </p:nvSpPr>
        <p:spPr/>
        <p:txBody>
          <a:bodyPr/>
          <a:lstStyle/>
          <a:p>
            <a:fld id="{2559E306-2ECC-45F4-9E94-B54F3BFAC461}" type="slidenum">
              <a:rPr lang="ja-JP" altLang="en-US" smtClean="0"/>
              <a:pPr/>
              <a:t>34</a:t>
            </a:fld>
            <a:endParaRPr lang="ja-JP" altLang="en-US" dirty="0"/>
          </a:p>
        </p:txBody>
      </p:sp>
      <p:grpSp>
        <p:nvGrpSpPr>
          <p:cNvPr id="9" name="グループ化 8">
            <a:extLst>
              <a:ext uri="{FF2B5EF4-FFF2-40B4-BE49-F238E27FC236}">
                <a16:creationId xmlns:a16="http://schemas.microsoft.com/office/drawing/2014/main" id="{CD220A53-7C4D-418A-90AC-F298BA2CC83F}"/>
              </a:ext>
            </a:extLst>
          </p:cNvPr>
          <p:cNvGrpSpPr/>
          <p:nvPr/>
        </p:nvGrpSpPr>
        <p:grpSpPr>
          <a:xfrm>
            <a:off x="334502" y="2175385"/>
            <a:ext cx="2961730" cy="3145788"/>
            <a:chOff x="454963" y="2801765"/>
            <a:chExt cx="3333656" cy="3531066"/>
          </a:xfrm>
        </p:grpSpPr>
        <p:pic>
          <p:nvPicPr>
            <p:cNvPr id="10" name="Picture 2">
              <a:extLst>
                <a:ext uri="{FF2B5EF4-FFF2-40B4-BE49-F238E27FC236}">
                  <a16:creationId xmlns:a16="http://schemas.microsoft.com/office/drawing/2014/main" id="{E1197E1D-00EC-4123-9DE7-8B3E6F45EF9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4963" y="2801765"/>
              <a:ext cx="3333656" cy="223651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46CC27CF-2FD5-406C-B90C-378B4845FED2}"/>
                </a:ext>
              </a:extLst>
            </p:cNvPr>
            <p:cNvSpPr txBox="1"/>
            <p:nvPr/>
          </p:nvSpPr>
          <p:spPr>
            <a:xfrm>
              <a:off x="454963" y="5255613"/>
              <a:ext cx="3322653" cy="1077218"/>
            </a:xfrm>
            <a:prstGeom prst="rect">
              <a:avLst/>
            </a:prstGeom>
            <a:noFill/>
          </p:spPr>
          <p:txBody>
            <a:bodyPr wrap="square" rtlCol="0">
              <a:spAutoFit/>
            </a:bodyPr>
            <a:lstStyle/>
            <a:p>
              <a:pPr algn="ctr"/>
              <a:r>
                <a:rPr kumimoji="1" lang="ja-JP" altLang="en-US" sz="3200" dirty="0">
                  <a:solidFill>
                    <a:srgbClr val="FF0000"/>
                  </a:solidFill>
                  <a:latin typeface="HGS創英角ﾎﾟｯﾌﾟ体" panose="040B0A00000000000000" pitchFamily="50" charset="-128"/>
                  <a:ea typeface="HGS創英角ﾎﾟｯﾌﾟ体" panose="040B0A00000000000000" pitchFamily="50" charset="-128"/>
                </a:rPr>
                <a:t>とても暑い日が増える！</a:t>
              </a:r>
            </a:p>
          </p:txBody>
        </p:sp>
      </p:grpSp>
      <p:sp>
        <p:nvSpPr>
          <p:cNvPr id="12" name="正方形/長方形 11">
            <a:extLst>
              <a:ext uri="{FF2B5EF4-FFF2-40B4-BE49-F238E27FC236}">
                <a16:creationId xmlns:a16="http://schemas.microsoft.com/office/drawing/2014/main" id="{AB4923AC-7FA6-48A7-A107-C3F56CB3FCC0}"/>
              </a:ext>
            </a:extLst>
          </p:cNvPr>
          <p:cNvSpPr/>
          <p:nvPr/>
        </p:nvSpPr>
        <p:spPr>
          <a:xfrm>
            <a:off x="131196" y="1536827"/>
            <a:ext cx="3587842" cy="461665"/>
          </a:xfrm>
          <a:prstGeom prst="rect">
            <a:avLst/>
          </a:prstGeom>
        </p:spPr>
        <p:txBody>
          <a:bodyPr wrap="none">
            <a:spAutoFit/>
          </a:bodyPr>
          <a:lstStyle/>
          <a:p>
            <a:r>
              <a:rPr lang="ja-JP" altLang="en-US" sz="2400" b="1" dirty="0">
                <a:solidFill>
                  <a:srgbClr val="FF0000"/>
                </a:solidFill>
                <a:latin typeface="HG創英角ﾎﾟｯﾌﾟ体" panose="040B0A09000000000000" pitchFamily="49" charset="-128"/>
                <a:ea typeface="HG創英角ﾎﾟｯﾌﾟ体" panose="040B0A09000000000000" pitchFamily="49" charset="-128"/>
              </a:rPr>
              <a:t>地球が熱をためこむと</a:t>
            </a:r>
            <a:r>
              <a:rPr lang="en-US" altLang="ja-JP" sz="2400" b="1" dirty="0">
                <a:solidFill>
                  <a:srgbClr val="FF0000"/>
                </a:solidFill>
                <a:latin typeface="HG創英角ﾎﾟｯﾌﾟ体" panose="040B0A09000000000000" pitchFamily="49" charset="-128"/>
                <a:ea typeface="HG創英角ﾎﾟｯﾌﾟ体" panose="040B0A09000000000000" pitchFamily="49" charset="-128"/>
              </a:rPr>
              <a:t>…</a:t>
            </a:r>
            <a:endParaRPr lang="ja-JP" altLang="en-US" sz="2400" dirty="0">
              <a:solidFill>
                <a:srgbClr val="FF0000"/>
              </a:solidFill>
            </a:endParaRPr>
          </a:p>
        </p:txBody>
      </p:sp>
      <p:pic>
        <p:nvPicPr>
          <p:cNvPr id="1026" name="Picture 2">
            <a:extLst>
              <a:ext uri="{FF2B5EF4-FFF2-40B4-BE49-F238E27FC236}">
                <a16:creationId xmlns:a16="http://schemas.microsoft.com/office/drawing/2014/main" id="{2C44B5B8-652C-4139-8DE7-60F202BC2A3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59209" y="708235"/>
            <a:ext cx="1076964" cy="5516880"/>
          </a:xfrm>
          <a:prstGeom prst="rect">
            <a:avLst/>
          </a:prstGeom>
          <a:noFill/>
          <a:extLst>
            <a:ext uri="{909E8E84-426E-40DD-AFC4-6F175D3DCCD1}">
              <a14:hiddenFill xmlns:a14="http://schemas.microsoft.com/office/drawing/2010/main">
                <a:solidFill>
                  <a:srgbClr val="FFFFFF"/>
                </a:solidFill>
              </a14:hiddenFill>
            </a:ext>
          </a:extLst>
        </p:spPr>
      </p:pic>
      <p:sp>
        <p:nvSpPr>
          <p:cNvPr id="15" name="四角形: メモ 14">
            <a:extLst>
              <a:ext uri="{FF2B5EF4-FFF2-40B4-BE49-F238E27FC236}">
                <a16:creationId xmlns:a16="http://schemas.microsoft.com/office/drawing/2014/main" id="{595D5BC9-3415-4FF6-9A31-EF598E6ED912}"/>
              </a:ext>
            </a:extLst>
          </p:cNvPr>
          <p:cNvSpPr/>
          <p:nvPr/>
        </p:nvSpPr>
        <p:spPr>
          <a:xfrm>
            <a:off x="4729018" y="1787223"/>
            <a:ext cx="4156364" cy="351261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dirty="0">
              <a:solidFill>
                <a:schemeClr val="tx1"/>
              </a:solidFill>
              <a:latin typeface="メイリオ" panose="020B0604030504040204" pitchFamily="50" charset="-128"/>
              <a:ea typeface="メイリオ" panose="020B0604030504040204" pitchFamily="50" charset="-128"/>
            </a:endParaRPr>
          </a:p>
          <a:p>
            <a:endParaRPr lang="en-US" altLang="ja-JP" sz="2400" b="1"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200" dirty="0">
                <a:solidFill>
                  <a:schemeClr val="tx1"/>
                </a:solidFill>
                <a:latin typeface="HGP創英角ﾎﾟｯﾌﾟ体" panose="040B0A00000000000000" pitchFamily="50" charset="-128"/>
                <a:ea typeface="HGP創英角ﾎﾟｯﾌﾟ体" panose="040B0A00000000000000" pitchFamily="50" charset="-128"/>
              </a:rPr>
              <a:t>（１）暑さを避ける</a:t>
            </a:r>
            <a:endParaRPr lang="en-US" altLang="ja-JP" sz="2200" dirty="0">
              <a:solidFill>
                <a:schemeClr val="tx1"/>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200" dirty="0">
                <a:solidFill>
                  <a:schemeClr val="tx1"/>
                </a:solidFill>
                <a:latin typeface="HGP創英角ﾎﾟｯﾌﾟ体" panose="040B0A00000000000000" pitchFamily="50" charset="-128"/>
                <a:ea typeface="HGP創英角ﾎﾟｯﾌﾟ体" panose="040B0A00000000000000" pitchFamily="50" charset="-128"/>
              </a:rPr>
              <a:t>　　　（行動、住まい、衣服の工夫）</a:t>
            </a:r>
            <a:endParaRPr lang="en-US" altLang="ja-JP" sz="2200" dirty="0">
              <a:solidFill>
                <a:schemeClr val="tx1"/>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200" dirty="0">
                <a:solidFill>
                  <a:schemeClr val="tx1"/>
                </a:solidFill>
                <a:latin typeface="HGP創英角ﾎﾟｯﾌﾟ体" panose="040B0A00000000000000" pitchFamily="50" charset="-128"/>
                <a:ea typeface="HGP創英角ﾎﾟｯﾌﾟ体" panose="040B0A00000000000000" pitchFamily="50" charset="-128"/>
              </a:rPr>
              <a:t>（２）こまめに水分を補給する</a:t>
            </a:r>
            <a:endParaRPr lang="en-US" altLang="ja-JP" sz="2200" dirty="0">
              <a:solidFill>
                <a:schemeClr val="tx1"/>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200" dirty="0">
                <a:solidFill>
                  <a:schemeClr val="tx1"/>
                </a:solidFill>
                <a:latin typeface="HGP創英角ﾎﾟｯﾌﾟ体" panose="040B0A00000000000000" pitchFamily="50" charset="-128"/>
                <a:ea typeface="HGP創英角ﾎﾟｯﾌﾟ体" panose="040B0A00000000000000" pitchFamily="50" charset="-128"/>
              </a:rPr>
              <a:t>（３）急に暑くなる日に注意する</a:t>
            </a:r>
            <a:endParaRPr lang="en-US" altLang="ja-JP" sz="2200" dirty="0">
              <a:solidFill>
                <a:schemeClr val="tx1"/>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200" dirty="0">
                <a:solidFill>
                  <a:schemeClr val="tx1"/>
                </a:solidFill>
                <a:latin typeface="HGP創英角ﾎﾟｯﾌﾟ体" panose="040B0A00000000000000" pitchFamily="50" charset="-128"/>
                <a:ea typeface="HGP創英角ﾎﾟｯﾌﾟ体" panose="040B0A00000000000000" pitchFamily="50" charset="-128"/>
              </a:rPr>
              <a:t>（４）暑さに備えた体を作る</a:t>
            </a:r>
            <a:endParaRPr lang="en-US" altLang="ja-JP" sz="2200" dirty="0">
              <a:solidFill>
                <a:schemeClr val="tx1"/>
              </a:solidFill>
              <a:latin typeface="HGP創英角ﾎﾟｯﾌﾟ体" panose="040B0A00000000000000" pitchFamily="50" charset="-128"/>
              <a:ea typeface="HGP創英角ﾎﾟｯﾌﾟ体" panose="040B0A00000000000000" pitchFamily="50" charset="-128"/>
            </a:endParaRPr>
          </a:p>
          <a:p>
            <a:pPr>
              <a:lnSpc>
                <a:spcPct val="150000"/>
              </a:lnSpc>
            </a:pPr>
            <a:r>
              <a:rPr lang="en-US" altLang="ja-JP" sz="22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2200" dirty="0">
                <a:solidFill>
                  <a:schemeClr val="tx1"/>
                </a:solidFill>
                <a:latin typeface="HGP創英角ﾎﾟｯﾌﾟ体" panose="040B0A00000000000000" pitchFamily="50" charset="-128"/>
                <a:ea typeface="HGP創英角ﾎﾟｯﾌﾟ体" panose="040B0A00000000000000" pitchFamily="50" charset="-128"/>
              </a:rPr>
              <a:t>　　　　　　　　　　　　など</a:t>
            </a:r>
            <a:endParaRPr lang="en-US" altLang="ja-JP" sz="22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7" name="テキスト ボックス 16">
            <a:extLst>
              <a:ext uri="{FF2B5EF4-FFF2-40B4-BE49-F238E27FC236}">
                <a16:creationId xmlns:a16="http://schemas.microsoft.com/office/drawing/2014/main" id="{C9F48502-B2F6-4AC0-A097-4C5780BE8226}"/>
              </a:ext>
            </a:extLst>
          </p:cNvPr>
          <p:cNvSpPr txBox="1"/>
          <p:nvPr/>
        </p:nvSpPr>
        <p:spPr>
          <a:xfrm>
            <a:off x="5363500" y="1462629"/>
            <a:ext cx="2895600" cy="649188"/>
          </a:xfrm>
          <a:prstGeom prst="ellipse">
            <a:avLst/>
          </a:prstGeom>
          <a:solidFill>
            <a:schemeClr val="accent2">
              <a:lumMod val="20000"/>
              <a:lumOff val="80000"/>
            </a:schemeClr>
          </a:solidFill>
        </p:spPr>
        <p:txBody>
          <a:bodyPr wrap="square" rtlCol="0">
            <a:spAutoFit/>
          </a:bodyPr>
          <a:lstStyle/>
          <a:p>
            <a:pPr algn="ctr"/>
            <a:r>
              <a:rPr kumimoji="1" lang="ja-JP" altLang="en-US" sz="2400" dirty="0">
                <a:solidFill>
                  <a:srgbClr val="FF0000"/>
                </a:solidFill>
                <a:latin typeface="メイリオ" panose="020B0604030504040204" pitchFamily="50" charset="-128"/>
                <a:ea typeface="メイリオ" panose="020B0604030504040204" pitchFamily="50" charset="-128"/>
              </a:rPr>
              <a:t>熱中症対策</a:t>
            </a:r>
            <a:endParaRPr kumimoji="1" lang="en-US" altLang="ja-JP" sz="2400"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4CCFB0E7-B761-4895-94C7-2FE67FBFAAB9}"/>
              </a:ext>
            </a:extLst>
          </p:cNvPr>
          <p:cNvSpPr/>
          <p:nvPr/>
        </p:nvSpPr>
        <p:spPr>
          <a:xfrm>
            <a:off x="5155045" y="5395371"/>
            <a:ext cx="3863109" cy="261610"/>
          </a:xfrm>
          <a:prstGeom prst="rect">
            <a:avLst/>
          </a:prstGeom>
        </p:spPr>
        <p:txBody>
          <a:bodyPr wrap="square">
            <a:spAutoFit/>
          </a:bodyPr>
          <a:lstStyle/>
          <a:p>
            <a:pPr algn="r"/>
            <a:r>
              <a:rPr lang="ja-JP" altLang="en-US" sz="1100" dirty="0">
                <a:latin typeface="メイリオ" panose="020B0604030504040204" pitchFamily="50" charset="-128"/>
                <a:ea typeface="メイリオ" panose="020B0604030504040204" pitchFamily="50" charset="-128"/>
              </a:rPr>
              <a:t>出典：環境省（</a:t>
            </a:r>
            <a:r>
              <a:rPr lang="en-US" altLang="ja-JP" sz="1100" dirty="0">
                <a:latin typeface="メイリオ" panose="020B0604030504040204" pitchFamily="50" charset="-128"/>
                <a:ea typeface="メイリオ" panose="020B0604030504040204" pitchFamily="50" charset="-128"/>
              </a:rPr>
              <a:t>2014</a:t>
            </a:r>
            <a:r>
              <a:rPr lang="ja-JP" altLang="en-US" sz="1100" dirty="0">
                <a:latin typeface="メイリオ" panose="020B0604030504040204" pitchFamily="50" charset="-128"/>
                <a:ea typeface="メイリオ" panose="020B0604030504040204" pitchFamily="50" charset="-128"/>
              </a:rPr>
              <a:t>）熱中症環境保健マニュアル</a:t>
            </a:r>
          </a:p>
        </p:txBody>
      </p:sp>
      <p:sp>
        <p:nvSpPr>
          <p:cNvPr id="16" name="正方形/長方形 15">
            <a:extLst>
              <a:ext uri="{FF2B5EF4-FFF2-40B4-BE49-F238E27FC236}">
                <a16:creationId xmlns:a16="http://schemas.microsoft.com/office/drawing/2014/main" id="{B12F86D7-C778-4A2C-B3A3-134159C6FAF9}"/>
              </a:ext>
            </a:extLst>
          </p:cNvPr>
          <p:cNvSpPr/>
          <p:nvPr/>
        </p:nvSpPr>
        <p:spPr>
          <a:xfrm>
            <a:off x="152078" y="70774"/>
            <a:ext cx="8850989" cy="584775"/>
          </a:xfrm>
          <a:prstGeom prst="rect">
            <a:avLst/>
          </a:prstGeom>
        </p:spPr>
        <p:txBody>
          <a:bodyPr wrap="square">
            <a:spAutoFit/>
          </a:bodyPr>
          <a:lstStyle/>
          <a:p>
            <a:pPr algn="ctr"/>
            <a:r>
              <a:rPr lang="ja-JP" altLang="en-US" sz="3200" u="sng" dirty="0">
                <a:solidFill>
                  <a:srgbClr val="008000"/>
                </a:solidFill>
                <a:latin typeface="HG創英角ﾎﾟｯﾌﾟ体" panose="040B0A09000000000000" pitchFamily="49" charset="-128"/>
                <a:ea typeface="HG創英角ﾎﾟｯﾌﾟ体" panose="040B0A09000000000000" pitchFamily="49" charset="-128"/>
              </a:rPr>
              <a:t>それでも出てくる影響に備えよう！</a:t>
            </a:r>
            <a:endParaRPr lang="en-US" altLang="ja-JP" sz="3200" u="sng" dirty="0">
              <a:solidFill>
                <a:srgbClr val="008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635199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1659541-6BD8-4E4C-A97A-375E1F22398B}"/>
              </a:ext>
            </a:extLst>
          </p:cNvPr>
          <p:cNvSpPr>
            <a:spLocks noGrp="1"/>
          </p:cNvSpPr>
          <p:nvPr>
            <p:ph type="sldNum" sz="quarter" idx="12"/>
          </p:nvPr>
        </p:nvSpPr>
        <p:spPr/>
        <p:txBody>
          <a:bodyPr/>
          <a:lstStyle/>
          <a:p>
            <a:fld id="{2559E306-2ECC-45F4-9E94-B54F3BFAC461}" type="slidenum">
              <a:rPr lang="ja-JP" altLang="en-US" smtClean="0"/>
              <a:pPr/>
              <a:t>35</a:t>
            </a:fld>
            <a:endParaRPr lang="ja-JP" altLang="en-US" dirty="0"/>
          </a:p>
        </p:txBody>
      </p:sp>
      <p:grpSp>
        <p:nvGrpSpPr>
          <p:cNvPr id="10" name="グループ化 9">
            <a:extLst>
              <a:ext uri="{FF2B5EF4-FFF2-40B4-BE49-F238E27FC236}">
                <a16:creationId xmlns:a16="http://schemas.microsoft.com/office/drawing/2014/main" id="{F164FDF2-0E25-4292-97BA-C6D7E852DEB5}"/>
              </a:ext>
            </a:extLst>
          </p:cNvPr>
          <p:cNvGrpSpPr/>
          <p:nvPr/>
        </p:nvGrpSpPr>
        <p:grpSpPr>
          <a:xfrm>
            <a:off x="364338" y="2063318"/>
            <a:ext cx="2961730" cy="3145788"/>
            <a:chOff x="454963" y="2801765"/>
            <a:chExt cx="3333656" cy="3531066"/>
          </a:xfrm>
        </p:grpSpPr>
        <p:pic>
          <p:nvPicPr>
            <p:cNvPr id="11" name="Picture 2">
              <a:extLst>
                <a:ext uri="{FF2B5EF4-FFF2-40B4-BE49-F238E27FC236}">
                  <a16:creationId xmlns:a16="http://schemas.microsoft.com/office/drawing/2014/main" id="{6A85413A-551B-40F2-B93F-9AA864A73EF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4963" y="2801765"/>
              <a:ext cx="3333656" cy="223651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875A7DEE-58EF-452B-B8A3-01B7CE79532F}"/>
                </a:ext>
              </a:extLst>
            </p:cNvPr>
            <p:cNvSpPr txBox="1"/>
            <p:nvPr/>
          </p:nvSpPr>
          <p:spPr>
            <a:xfrm>
              <a:off x="454963" y="5255613"/>
              <a:ext cx="3322653" cy="1077218"/>
            </a:xfrm>
            <a:prstGeom prst="rect">
              <a:avLst/>
            </a:prstGeom>
            <a:noFill/>
          </p:spPr>
          <p:txBody>
            <a:bodyPr wrap="square" rtlCol="0">
              <a:spAutoFit/>
            </a:bodyPr>
            <a:lstStyle/>
            <a:p>
              <a:pPr algn="ctr"/>
              <a:r>
                <a:rPr kumimoji="1" lang="ja-JP" altLang="en-US" sz="3200" dirty="0">
                  <a:solidFill>
                    <a:srgbClr val="FF0000"/>
                  </a:solidFill>
                  <a:latin typeface="HGS創英角ﾎﾟｯﾌﾟ体" panose="040B0A00000000000000" pitchFamily="50" charset="-128"/>
                  <a:ea typeface="HGS創英角ﾎﾟｯﾌﾟ体" panose="040B0A00000000000000" pitchFamily="50" charset="-128"/>
                </a:rPr>
                <a:t>とても暑い日が増える！</a:t>
              </a:r>
            </a:p>
          </p:txBody>
        </p:sp>
      </p:grpSp>
      <p:sp>
        <p:nvSpPr>
          <p:cNvPr id="3" name="正方形/長方形 2">
            <a:extLst>
              <a:ext uri="{FF2B5EF4-FFF2-40B4-BE49-F238E27FC236}">
                <a16:creationId xmlns:a16="http://schemas.microsoft.com/office/drawing/2014/main" id="{7D2D9793-B520-4C29-A915-3F1C66B4EC2D}"/>
              </a:ext>
            </a:extLst>
          </p:cNvPr>
          <p:cNvSpPr/>
          <p:nvPr/>
        </p:nvSpPr>
        <p:spPr>
          <a:xfrm>
            <a:off x="2781994" y="551553"/>
            <a:ext cx="589280" cy="731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BFC34B7-6642-48B3-828A-9BC66CE2EB66}"/>
              </a:ext>
            </a:extLst>
          </p:cNvPr>
          <p:cNvSpPr/>
          <p:nvPr/>
        </p:nvSpPr>
        <p:spPr>
          <a:xfrm>
            <a:off x="5093469" y="6133696"/>
            <a:ext cx="3863109" cy="261610"/>
          </a:xfrm>
          <a:prstGeom prst="rect">
            <a:avLst/>
          </a:prstGeom>
        </p:spPr>
        <p:txBody>
          <a:bodyPr wrap="square">
            <a:spAutoFit/>
          </a:bodyPr>
          <a:lstStyle/>
          <a:p>
            <a:pPr algn="r"/>
            <a:r>
              <a:rPr lang="ja-JP" altLang="en-US" sz="1100" dirty="0">
                <a:latin typeface="メイリオ" panose="020B0604030504040204" pitchFamily="50" charset="-128"/>
                <a:ea typeface="メイリオ" panose="020B0604030504040204" pitchFamily="50" charset="-128"/>
              </a:rPr>
              <a:t>出典：環境省他「適応への挑戦</a:t>
            </a:r>
            <a:r>
              <a:rPr lang="en-US" altLang="ja-JP" sz="1100" dirty="0">
                <a:latin typeface="メイリオ" panose="020B0604030504040204" pitchFamily="50" charset="-128"/>
                <a:ea typeface="メイリオ" panose="020B0604030504040204" pitchFamily="50" charset="-128"/>
              </a:rPr>
              <a:t>2012</a:t>
            </a:r>
            <a:r>
              <a:rPr lang="ja-JP" altLang="en-US" sz="1100" dirty="0">
                <a:latin typeface="メイリオ" panose="020B0604030504040204" pitchFamily="50" charset="-128"/>
                <a:ea typeface="メイリオ" panose="020B0604030504040204" pitchFamily="50" charset="-128"/>
              </a:rPr>
              <a:t>」</a:t>
            </a:r>
          </a:p>
        </p:txBody>
      </p:sp>
      <p:sp>
        <p:nvSpPr>
          <p:cNvPr id="22" name="四角形: メモ 21">
            <a:extLst>
              <a:ext uri="{FF2B5EF4-FFF2-40B4-BE49-F238E27FC236}">
                <a16:creationId xmlns:a16="http://schemas.microsoft.com/office/drawing/2014/main" id="{C28D017B-56C0-48B0-B21F-8513D2CAAD92}"/>
              </a:ext>
            </a:extLst>
          </p:cNvPr>
          <p:cNvSpPr/>
          <p:nvPr/>
        </p:nvSpPr>
        <p:spPr>
          <a:xfrm>
            <a:off x="4702944" y="1288170"/>
            <a:ext cx="4253634" cy="4770595"/>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altLang="ja-JP" sz="1400" b="1"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HGP創英角ﾎﾟｯﾌﾟ体" panose="040B0A00000000000000" pitchFamily="50" charset="-128"/>
                <a:ea typeface="HGP創英角ﾎﾟｯﾌﾟ体" panose="040B0A00000000000000" pitchFamily="50" charset="-128"/>
              </a:rPr>
              <a:t>暑さに強い品種を植える</a:t>
            </a:r>
            <a:endParaRPr lang="en-US" altLang="ja-JP" sz="2400" dirty="0">
              <a:solidFill>
                <a:schemeClr val="tx1"/>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400" dirty="0">
                <a:solidFill>
                  <a:schemeClr val="tx1"/>
                </a:solidFill>
                <a:latin typeface="HGP創英角ﾎﾟｯﾌﾟ体" panose="040B0A00000000000000" pitchFamily="50" charset="-128"/>
                <a:ea typeface="HGP創英角ﾎﾟｯﾌﾟ体" panose="040B0A00000000000000" pitchFamily="50" charset="-128"/>
              </a:rPr>
              <a:t>影響をやわらげる栽培方法を取り入れる</a:t>
            </a:r>
          </a:p>
        </p:txBody>
      </p:sp>
      <p:pic>
        <p:nvPicPr>
          <p:cNvPr id="20" name="Picture 2">
            <a:extLst>
              <a:ext uri="{FF2B5EF4-FFF2-40B4-BE49-F238E27FC236}">
                <a16:creationId xmlns:a16="http://schemas.microsoft.com/office/drawing/2014/main" id="{A1CA1F33-CCE0-4D4E-8C94-C69F6D69C847}"/>
              </a:ext>
            </a:extLst>
          </p:cNvPr>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047540" y="3280025"/>
            <a:ext cx="3731560" cy="218774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A5FF55F5-A379-4E30-A34A-231336BF7B7E}"/>
              </a:ext>
            </a:extLst>
          </p:cNvPr>
          <p:cNvSpPr txBox="1"/>
          <p:nvPr/>
        </p:nvSpPr>
        <p:spPr>
          <a:xfrm>
            <a:off x="5182107" y="951034"/>
            <a:ext cx="3295308" cy="649188"/>
          </a:xfrm>
          <a:prstGeom prst="ellipse">
            <a:avLst/>
          </a:prstGeom>
          <a:solidFill>
            <a:schemeClr val="accent6">
              <a:lumMod val="20000"/>
              <a:lumOff val="80000"/>
            </a:schemeClr>
          </a:solidFill>
        </p:spPr>
        <p:txBody>
          <a:bodyPr wrap="square" rtlCol="0">
            <a:spAutoFit/>
          </a:bodyPr>
          <a:lstStyle/>
          <a:p>
            <a:pPr algn="ctr"/>
            <a:r>
              <a:rPr kumimoji="1" lang="ja-JP" altLang="en-US" sz="2400" dirty="0">
                <a:solidFill>
                  <a:srgbClr val="00B050"/>
                </a:solidFill>
                <a:latin typeface="メイリオ" panose="020B0604030504040204" pitchFamily="50" charset="-128"/>
                <a:ea typeface="メイリオ" panose="020B0604030504040204" pitchFamily="50" charset="-128"/>
              </a:rPr>
              <a:t>農作物への対策</a:t>
            </a:r>
            <a:endParaRPr kumimoji="1" lang="en-US" altLang="ja-JP" sz="2400" dirty="0">
              <a:solidFill>
                <a:srgbClr val="00B050"/>
              </a:solidFill>
              <a:latin typeface="メイリオ" panose="020B0604030504040204" pitchFamily="50" charset="-128"/>
              <a:ea typeface="メイリオ" panose="020B0604030504040204" pitchFamily="50" charset="-128"/>
            </a:endParaRPr>
          </a:p>
        </p:txBody>
      </p:sp>
      <p:pic>
        <p:nvPicPr>
          <p:cNvPr id="24" name="Picture 2">
            <a:extLst>
              <a:ext uri="{FF2B5EF4-FFF2-40B4-BE49-F238E27FC236}">
                <a16:creationId xmlns:a16="http://schemas.microsoft.com/office/drawing/2014/main" id="{688B9083-F6D3-4E36-ACF3-DB2FB45E59C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59209" y="708235"/>
            <a:ext cx="1076964" cy="5516880"/>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29C8986E-1E57-49E3-B7B8-14736E338E58}"/>
              </a:ext>
            </a:extLst>
          </p:cNvPr>
          <p:cNvSpPr/>
          <p:nvPr/>
        </p:nvSpPr>
        <p:spPr>
          <a:xfrm>
            <a:off x="131196" y="1049807"/>
            <a:ext cx="3587842" cy="461665"/>
          </a:xfrm>
          <a:prstGeom prst="rect">
            <a:avLst/>
          </a:prstGeom>
        </p:spPr>
        <p:txBody>
          <a:bodyPr wrap="none">
            <a:spAutoFit/>
          </a:bodyPr>
          <a:lstStyle/>
          <a:p>
            <a:r>
              <a:rPr lang="ja-JP" altLang="en-US" sz="2400" b="1" dirty="0">
                <a:solidFill>
                  <a:srgbClr val="FF0000"/>
                </a:solidFill>
                <a:latin typeface="HG創英角ﾎﾟｯﾌﾟ体" panose="040B0A09000000000000" pitchFamily="49" charset="-128"/>
                <a:ea typeface="HG創英角ﾎﾟｯﾌﾟ体" panose="040B0A09000000000000" pitchFamily="49" charset="-128"/>
              </a:rPr>
              <a:t>地球が熱をためこむと</a:t>
            </a:r>
            <a:r>
              <a:rPr lang="en-US" altLang="ja-JP" sz="2400" b="1" dirty="0">
                <a:solidFill>
                  <a:srgbClr val="FF0000"/>
                </a:solidFill>
                <a:latin typeface="HG創英角ﾎﾟｯﾌﾟ体" panose="040B0A09000000000000" pitchFamily="49" charset="-128"/>
                <a:ea typeface="HG創英角ﾎﾟｯﾌﾟ体" panose="040B0A09000000000000" pitchFamily="49" charset="-128"/>
              </a:rPr>
              <a:t>…</a:t>
            </a:r>
            <a:endParaRPr lang="ja-JP" altLang="en-US" sz="2400" dirty="0">
              <a:solidFill>
                <a:srgbClr val="FF0000"/>
              </a:solidFill>
            </a:endParaRPr>
          </a:p>
        </p:txBody>
      </p:sp>
      <p:sp>
        <p:nvSpPr>
          <p:cNvPr id="17" name="正方形/長方形 16">
            <a:extLst>
              <a:ext uri="{FF2B5EF4-FFF2-40B4-BE49-F238E27FC236}">
                <a16:creationId xmlns:a16="http://schemas.microsoft.com/office/drawing/2014/main" id="{DAA6C6D6-49B6-4055-9CD6-C69411EF18EC}"/>
              </a:ext>
            </a:extLst>
          </p:cNvPr>
          <p:cNvSpPr/>
          <p:nvPr/>
        </p:nvSpPr>
        <p:spPr>
          <a:xfrm>
            <a:off x="152078" y="70774"/>
            <a:ext cx="8850989" cy="584775"/>
          </a:xfrm>
          <a:prstGeom prst="rect">
            <a:avLst/>
          </a:prstGeom>
        </p:spPr>
        <p:txBody>
          <a:bodyPr wrap="square">
            <a:spAutoFit/>
          </a:bodyPr>
          <a:lstStyle/>
          <a:p>
            <a:pPr algn="ctr"/>
            <a:r>
              <a:rPr lang="ja-JP" altLang="en-US" sz="3200" u="sng" dirty="0">
                <a:solidFill>
                  <a:srgbClr val="008000"/>
                </a:solidFill>
                <a:latin typeface="HG創英角ﾎﾟｯﾌﾟ体" panose="040B0A09000000000000" pitchFamily="49" charset="-128"/>
                <a:ea typeface="HG創英角ﾎﾟｯﾌﾟ体" panose="040B0A09000000000000" pitchFamily="49" charset="-128"/>
              </a:rPr>
              <a:t>それでも出てくる影響に備えよう！</a:t>
            </a:r>
            <a:endParaRPr lang="en-US" altLang="ja-JP" sz="3200" u="sng" dirty="0">
              <a:solidFill>
                <a:srgbClr val="008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459414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1659541-6BD8-4E4C-A97A-375E1F22398B}"/>
              </a:ext>
            </a:extLst>
          </p:cNvPr>
          <p:cNvSpPr>
            <a:spLocks noGrp="1"/>
          </p:cNvSpPr>
          <p:nvPr>
            <p:ph type="sldNum" sz="quarter" idx="12"/>
          </p:nvPr>
        </p:nvSpPr>
        <p:spPr>
          <a:xfrm>
            <a:off x="7086600" y="6492874"/>
            <a:ext cx="2057400" cy="365125"/>
          </a:xfrm>
        </p:spPr>
        <p:txBody>
          <a:bodyPr/>
          <a:lstStyle/>
          <a:p>
            <a:fld id="{2559E306-2ECC-45F4-9E94-B54F3BFAC461}" type="slidenum">
              <a:rPr lang="ja-JP" altLang="en-US" smtClean="0"/>
              <a:pPr/>
              <a:t>36</a:t>
            </a:fld>
            <a:endParaRPr lang="ja-JP" altLang="en-US" dirty="0"/>
          </a:p>
        </p:txBody>
      </p:sp>
      <p:pic>
        <p:nvPicPr>
          <p:cNvPr id="5" name="Picture 2">
            <a:extLst>
              <a:ext uri="{FF2B5EF4-FFF2-40B4-BE49-F238E27FC236}">
                <a16:creationId xmlns:a16="http://schemas.microsoft.com/office/drawing/2014/main" id="{5C0A0A62-AB3D-4E31-9E84-4CF147928D7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6086" y="3573294"/>
            <a:ext cx="2928737" cy="15550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76822EE-4253-41A4-BF4E-90455D1DEBC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2526" y="1338100"/>
            <a:ext cx="2427481" cy="130248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ADAA4458-9B4B-446F-BFAE-55DA2366D09B}"/>
              </a:ext>
            </a:extLst>
          </p:cNvPr>
          <p:cNvSpPr txBox="1"/>
          <p:nvPr/>
        </p:nvSpPr>
        <p:spPr>
          <a:xfrm>
            <a:off x="-309863" y="2691442"/>
            <a:ext cx="4060637" cy="830997"/>
          </a:xfrm>
          <a:prstGeom prst="rect">
            <a:avLst/>
          </a:prstGeom>
          <a:noFill/>
        </p:spPr>
        <p:txBody>
          <a:bodyPr wrap="square" rtlCol="0">
            <a:spAutoFit/>
          </a:bodyPr>
          <a:lstStyle/>
          <a:p>
            <a:pPr algn="ctr"/>
            <a:r>
              <a:rPr kumimoji="1" lang="ja-JP" altLang="en-US" sz="2400" dirty="0">
                <a:solidFill>
                  <a:srgbClr val="00B0F0"/>
                </a:solidFill>
                <a:latin typeface="HGS創英角ﾎﾟｯﾌﾟ体" panose="040B0A00000000000000" pitchFamily="50" charset="-128"/>
                <a:ea typeface="HGS創英角ﾎﾟｯﾌﾟ体" panose="040B0A00000000000000" pitchFamily="50" charset="-128"/>
              </a:rPr>
              <a:t>強くて激しい雨が</a:t>
            </a:r>
            <a:endParaRPr kumimoji="1" lang="en-US" altLang="ja-JP" sz="2400" dirty="0">
              <a:solidFill>
                <a:srgbClr val="00B0F0"/>
              </a:solidFill>
              <a:latin typeface="HGS創英角ﾎﾟｯﾌﾟ体" panose="040B0A00000000000000" pitchFamily="50" charset="-128"/>
              <a:ea typeface="HGS創英角ﾎﾟｯﾌﾟ体" panose="040B0A00000000000000" pitchFamily="50" charset="-128"/>
            </a:endParaRPr>
          </a:p>
          <a:p>
            <a:pPr algn="ctr"/>
            <a:r>
              <a:rPr kumimoji="1" lang="ja-JP" altLang="en-US" sz="2400" dirty="0">
                <a:solidFill>
                  <a:srgbClr val="00B0F0"/>
                </a:solidFill>
                <a:latin typeface="HGS創英角ﾎﾟｯﾌﾟ体" panose="040B0A00000000000000" pitchFamily="50" charset="-128"/>
                <a:ea typeface="HGS創英角ﾎﾟｯﾌﾟ体" panose="040B0A00000000000000" pitchFamily="50" charset="-128"/>
              </a:rPr>
              <a:t>増える！</a:t>
            </a:r>
          </a:p>
        </p:txBody>
      </p:sp>
      <p:sp>
        <p:nvSpPr>
          <p:cNvPr id="8" name="テキスト ボックス 7">
            <a:extLst>
              <a:ext uri="{FF2B5EF4-FFF2-40B4-BE49-F238E27FC236}">
                <a16:creationId xmlns:a16="http://schemas.microsoft.com/office/drawing/2014/main" id="{7751B374-B3D8-4ACB-9EE7-0B5FEC610281}"/>
              </a:ext>
            </a:extLst>
          </p:cNvPr>
          <p:cNvSpPr txBox="1"/>
          <p:nvPr/>
        </p:nvSpPr>
        <p:spPr>
          <a:xfrm>
            <a:off x="-195386" y="5254990"/>
            <a:ext cx="4304477" cy="461665"/>
          </a:xfrm>
          <a:prstGeom prst="rect">
            <a:avLst/>
          </a:prstGeom>
          <a:noFill/>
        </p:spPr>
        <p:txBody>
          <a:bodyPr wrap="square" rtlCol="0">
            <a:spAutoFit/>
          </a:bodyPr>
          <a:lstStyle/>
          <a:p>
            <a:pPr algn="ctr"/>
            <a:r>
              <a:rPr kumimoji="1" lang="ja-JP" altLang="en-US" sz="2400" dirty="0">
                <a:solidFill>
                  <a:schemeClr val="accent5">
                    <a:lumMod val="75000"/>
                  </a:schemeClr>
                </a:solidFill>
                <a:latin typeface="HGS創英角ﾎﾟｯﾌﾟ体" panose="040B0A00000000000000" pitchFamily="50" charset="-128"/>
                <a:ea typeface="HGS創英角ﾎﾟｯﾌﾟ体" panose="040B0A00000000000000" pitchFamily="50" charset="-128"/>
              </a:rPr>
              <a:t>台風が強くなる！</a:t>
            </a:r>
            <a:endParaRPr kumimoji="1" lang="en-US" altLang="ja-JP" sz="2400" dirty="0">
              <a:solidFill>
                <a:schemeClr val="accent5">
                  <a:lumMod val="75000"/>
                </a:schemeClr>
              </a:solidFill>
              <a:latin typeface="HGS創英角ﾎﾟｯﾌﾟ体" panose="040B0A00000000000000" pitchFamily="50" charset="-128"/>
              <a:ea typeface="HGS創英角ﾎﾟｯﾌﾟ体" panose="040B0A00000000000000" pitchFamily="50" charset="-128"/>
            </a:endParaRPr>
          </a:p>
        </p:txBody>
      </p:sp>
      <p:sp>
        <p:nvSpPr>
          <p:cNvPr id="11" name="正方形/長方形 10">
            <a:extLst>
              <a:ext uri="{FF2B5EF4-FFF2-40B4-BE49-F238E27FC236}">
                <a16:creationId xmlns:a16="http://schemas.microsoft.com/office/drawing/2014/main" id="{C00D57F1-9B98-438C-8CFA-BE7D50CBC872}"/>
              </a:ext>
            </a:extLst>
          </p:cNvPr>
          <p:cNvSpPr/>
          <p:nvPr/>
        </p:nvSpPr>
        <p:spPr>
          <a:xfrm>
            <a:off x="4434840" y="2101462"/>
            <a:ext cx="4366260" cy="3462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47DDF95-3890-4449-B0B6-767660A125DA}"/>
              </a:ext>
            </a:extLst>
          </p:cNvPr>
          <p:cNvSpPr/>
          <p:nvPr/>
        </p:nvSpPr>
        <p:spPr>
          <a:xfrm>
            <a:off x="4321709" y="2255865"/>
            <a:ext cx="4357862" cy="330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7D8C0B6-4B6C-4840-BA7B-7C9B2B0141C2}"/>
              </a:ext>
            </a:extLst>
          </p:cNvPr>
          <p:cNvSpPr txBox="1"/>
          <p:nvPr/>
        </p:nvSpPr>
        <p:spPr>
          <a:xfrm>
            <a:off x="6171759" y="5987935"/>
            <a:ext cx="5015621"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出典：○○市　防災・ハザードマップ</a:t>
            </a:r>
          </a:p>
        </p:txBody>
      </p:sp>
      <p:pic>
        <p:nvPicPr>
          <p:cNvPr id="21" name="Picture 2">
            <a:extLst>
              <a:ext uri="{FF2B5EF4-FFF2-40B4-BE49-F238E27FC236}">
                <a16:creationId xmlns:a16="http://schemas.microsoft.com/office/drawing/2014/main" id="{10F9746B-F9FD-4F3E-8DA9-435FECA427D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72656" y="452743"/>
            <a:ext cx="1076964" cy="551688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a:extLst>
              <a:ext uri="{FF2B5EF4-FFF2-40B4-BE49-F238E27FC236}">
                <a16:creationId xmlns:a16="http://schemas.microsoft.com/office/drawing/2014/main" id="{C68F78C0-F7E0-4BC1-A6E2-FA136A199A36}"/>
              </a:ext>
            </a:extLst>
          </p:cNvPr>
          <p:cNvGrpSpPr/>
          <p:nvPr/>
        </p:nvGrpSpPr>
        <p:grpSpPr>
          <a:xfrm>
            <a:off x="4703529" y="919373"/>
            <a:ext cx="4288169" cy="5021973"/>
            <a:chOff x="-1248802" y="1104338"/>
            <a:chExt cx="4253634" cy="4761374"/>
          </a:xfrm>
        </p:grpSpPr>
        <p:sp>
          <p:nvSpPr>
            <p:cNvPr id="22" name="四角形: メモ 21">
              <a:extLst>
                <a:ext uri="{FF2B5EF4-FFF2-40B4-BE49-F238E27FC236}">
                  <a16:creationId xmlns:a16="http://schemas.microsoft.com/office/drawing/2014/main" id="{EBF8383E-CA52-4DD8-8446-5F0B9A1371ED}"/>
                </a:ext>
              </a:extLst>
            </p:cNvPr>
            <p:cNvSpPr/>
            <p:nvPr/>
          </p:nvSpPr>
          <p:spPr>
            <a:xfrm>
              <a:off x="-1248802" y="1437436"/>
              <a:ext cx="4253634" cy="4428276"/>
            </a:xfrm>
            <a:prstGeom prst="foldedCorner">
              <a:avLst>
                <a:gd name="adj" fmla="val 91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altLang="ja-JP" sz="1400" b="1"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HGP創英角ﾎﾟｯﾌﾟ体" panose="040B0A00000000000000" pitchFamily="50" charset="-128"/>
                  <a:ea typeface="HGP創英角ﾎﾟｯﾌﾟ体" panose="040B0A00000000000000" pitchFamily="50" charset="-128"/>
                </a:rPr>
                <a:t>自分の地域のハザードマップ</a:t>
              </a:r>
              <a:endParaRPr lang="en-US" altLang="ja-JP" sz="2400" dirty="0">
                <a:solidFill>
                  <a:schemeClr val="tx1"/>
                </a:solidFill>
                <a:latin typeface="HGP創英角ﾎﾟｯﾌﾟ体" panose="040B0A00000000000000" pitchFamily="50" charset="-128"/>
                <a:ea typeface="HGP創英角ﾎﾟｯﾌﾟ体" panose="040B0A00000000000000" pitchFamily="50" charset="-128"/>
              </a:endParaRPr>
            </a:p>
            <a:p>
              <a:r>
                <a:rPr lang="ja-JP" altLang="en-US" sz="2400" dirty="0">
                  <a:solidFill>
                    <a:schemeClr val="tx1"/>
                  </a:solidFill>
                  <a:latin typeface="HGP創英角ﾎﾟｯﾌﾟ体" panose="040B0A00000000000000" pitchFamily="50" charset="-128"/>
                  <a:ea typeface="HGP創英角ﾎﾟｯﾌﾟ体" panose="040B0A00000000000000" pitchFamily="50" charset="-128"/>
                </a:rPr>
                <a:t>などを確認しておく</a:t>
              </a:r>
            </a:p>
          </p:txBody>
        </p:sp>
        <p:sp>
          <p:nvSpPr>
            <p:cNvPr id="23" name="テキスト ボックス 22">
              <a:extLst>
                <a:ext uri="{FF2B5EF4-FFF2-40B4-BE49-F238E27FC236}">
                  <a16:creationId xmlns:a16="http://schemas.microsoft.com/office/drawing/2014/main" id="{916296E5-F1BD-446E-AE37-1090D3ECEBC2}"/>
                </a:ext>
              </a:extLst>
            </p:cNvPr>
            <p:cNvSpPr txBox="1"/>
            <p:nvPr/>
          </p:nvSpPr>
          <p:spPr>
            <a:xfrm>
              <a:off x="-1009221" y="1104338"/>
              <a:ext cx="3774471" cy="649188"/>
            </a:xfrm>
            <a:prstGeom prst="ellipse">
              <a:avLst/>
            </a:prstGeom>
            <a:solidFill>
              <a:schemeClr val="accent5">
                <a:lumMod val="20000"/>
                <a:lumOff val="80000"/>
              </a:schemeClr>
            </a:solidFill>
          </p:spPr>
          <p:txBody>
            <a:bodyPr wrap="square" rtlCol="0">
              <a:spAutoFit/>
            </a:bodyPr>
            <a:lstStyle/>
            <a:p>
              <a:pPr algn="ctr"/>
              <a:r>
                <a:rPr kumimoji="1" lang="ja-JP" altLang="en-US" sz="2400" dirty="0">
                  <a:solidFill>
                    <a:srgbClr val="0070C0"/>
                  </a:solidFill>
                  <a:latin typeface="メイリオ" panose="020B0604030504040204" pitchFamily="50" charset="-128"/>
                  <a:ea typeface="メイリオ" panose="020B0604030504040204" pitchFamily="50" charset="-128"/>
                </a:rPr>
                <a:t>安全な場所の確認</a:t>
              </a:r>
              <a:endParaRPr kumimoji="1" lang="en-US" altLang="ja-JP" sz="2400" dirty="0">
                <a:solidFill>
                  <a:srgbClr val="0070C0"/>
                </a:solidFill>
                <a:latin typeface="メイリオ" panose="020B0604030504040204" pitchFamily="50" charset="-128"/>
                <a:ea typeface="メイリオ" panose="020B0604030504040204" pitchFamily="50" charset="-128"/>
              </a:endParaRPr>
            </a:p>
          </p:txBody>
        </p:sp>
      </p:grpSp>
      <p:sp>
        <p:nvSpPr>
          <p:cNvPr id="27" name="正方形/長方形 26">
            <a:extLst>
              <a:ext uri="{FF2B5EF4-FFF2-40B4-BE49-F238E27FC236}">
                <a16:creationId xmlns:a16="http://schemas.microsoft.com/office/drawing/2014/main" id="{B40E9055-CBA2-4010-A88D-7AC4A2AD3122}"/>
              </a:ext>
            </a:extLst>
          </p:cNvPr>
          <p:cNvSpPr/>
          <p:nvPr/>
        </p:nvSpPr>
        <p:spPr>
          <a:xfrm>
            <a:off x="131196" y="1039869"/>
            <a:ext cx="3587842" cy="461665"/>
          </a:xfrm>
          <a:prstGeom prst="rect">
            <a:avLst/>
          </a:prstGeom>
        </p:spPr>
        <p:txBody>
          <a:bodyPr wrap="none">
            <a:spAutoFit/>
          </a:bodyPr>
          <a:lstStyle/>
          <a:p>
            <a:r>
              <a:rPr lang="ja-JP" altLang="en-US" sz="2400" b="1" dirty="0">
                <a:solidFill>
                  <a:srgbClr val="FF0000"/>
                </a:solidFill>
                <a:latin typeface="HG創英角ﾎﾟｯﾌﾟ体" panose="040B0A09000000000000" pitchFamily="49" charset="-128"/>
                <a:ea typeface="HG創英角ﾎﾟｯﾌﾟ体" panose="040B0A09000000000000" pitchFamily="49" charset="-128"/>
              </a:rPr>
              <a:t>地球が熱をためこむと</a:t>
            </a:r>
            <a:r>
              <a:rPr lang="en-US" altLang="ja-JP" sz="2400" b="1" dirty="0">
                <a:solidFill>
                  <a:srgbClr val="FF0000"/>
                </a:solidFill>
                <a:latin typeface="HG創英角ﾎﾟｯﾌﾟ体" panose="040B0A09000000000000" pitchFamily="49" charset="-128"/>
                <a:ea typeface="HG創英角ﾎﾟｯﾌﾟ体" panose="040B0A09000000000000" pitchFamily="49" charset="-128"/>
              </a:rPr>
              <a:t>…</a:t>
            </a:r>
            <a:endParaRPr lang="ja-JP" altLang="en-US" sz="2400" dirty="0">
              <a:solidFill>
                <a:srgbClr val="FF0000"/>
              </a:solidFill>
            </a:endParaRPr>
          </a:p>
        </p:txBody>
      </p:sp>
      <p:sp>
        <p:nvSpPr>
          <p:cNvPr id="30" name="正方形/長方形 29">
            <a:extLst>
              <a:ext uri="{FF2B5EF4-FFF2-40B4-BE49-F238E27FC236}">
                <a16:creationId xmlns:a16="http://schemas.microsoft.com/office/drawing/2014/main" id="{6BC2BE60-097F-401F-93DE-BCB3BEBB3109}"/>
              </a:ext>
            </a:extLst>
          </p:cNvPr>
          <p:cNvSpPr/>
          <p:nvPr/>
        </p:nvSpPr>
        <p:spPr>
          <a:xfrm>
            <a:off x="152078" y="70774"/>
            <a:ext cx="8850989" cy="584775"/>
          </a:xfrm>
          <a:prstGeom prst="rect">
            <a:avLst/>
          </a:prstGeom>
        </p:spPr>
        <p:txBody>
          <a:bodyPr wrap="square">
            <a:spAutoFit/>
          </a:bodyPr>
          <a:lstStyle/>
          <a:p>
            <a:pPr algn="ctr"/>
            <a:r>
              <a:rPr lang="ja-JP" altLang="en-US" sz="3200" u="sng" dirty="0">
                <a:solidFill>
                  <a:srgbClr val="008000"/>
                </a:solidFill>
                <a:latin typeface="HG創英角ﾎﾟｯﾌﾟ体" panose="040B0A09000000000000" pitchFamily="49" charset="-128"/>
                <a:ea typeface="HG創英角ﾎﾟｯﾌﾟ体" panose="040B0A09000000000000" pitchFamily="49" charset="-128"/>
              </a:rPr>
              <a:t>それでも出てくる影響に備えよう！</a:t>
            </a:r>
            <a:endParaRPr lang="en-US" altLang="ja-JP" sz="32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26" name="テキスト ボックス 25">
            <a:extLst>
              <a:ext uri="{FF2B5EF4-FFF2-40B4-BE49-F238E27FC236}">
                <a16:creationId xmlns:a16="http://schemas.microsoft.com/office/drawing/2014/main" id="{697B1B2B-FFA7-4FC9-A238-E2B8DADB313F}"/>
              </a:ext>
            </a:extLst>
          </p:cNvPr>
          <p:cNvSpPr txBox="1"/>
          <p:nvPr/>
        </p:nvSpPr>
        <p:spPr>
          <a:xfrm>
            <a:off x="5214566" y="2778444"/>
            <a:ext cx="3203096" cy="3077766"/>
          </a:xfrm>
          <a:prstGeom prst="rect">
            <a:avLst/>
          </a:prstGeom>
          <a:solidFill>
            <a:srgbClr val="CCFFCC"/>
          </a:solidFill>
        </p:spPr>
        <p:txBody>
          <a:bodyPr wrap="square" rtlCol="0">
            <a:spAutoFit/>
          </a:bodyPr>
          <a:lstStyle/>
          <a:p>
            <a:pPr algn="ctr"/>
            <a:endParaRPr kumimoji="1" lang="en-US" altLang="ja-JP" dirty="0"/>
          </a:p>
          <a:p>
            <a:pPr algn="ctr"/>
            <a:endParaRPr kumimoji="1" lang="en-US" altLang="ja-JP" dirty="0"/>
          </a:p>
          <a:p>
            <a:pPr algn="ctr"/>
            <a:endParaRPr lang="en-US" altLang="ja-JP" sz="2800" dirty="0">
              <a:latin typeface="メイリオ" panose="020B0604030504040204" pitchFamily="50" charset="-128"/>
              <a:ea typeface="メイリオ" panose="020B0604030504040204" pitchFamily="50" charset="-128"/>
            </a:endParaRPr>
          </a:p>
          <a:p>
            <a:pPr algn="ctr"/>
            <a:endParaRPr lang="en-US" altLang="ja-JP" sz="2800" dirty="0">
              <a:latin typeface="メイリオ" panose="020B0604030504040204" pitchFamily="50" charset="-128"/>
              <a:ea typeface="メイリオ" panose="020B0604030504040204" pitchFamily="50" charset="-128"/>
            </a:endParaRPr>
          </a:p>
          <a:p>
            <a:pPr algn="ctr"/>
            <a:r>
              <a:rPr lang="ja-JP" altLang="en-US" sz="2800" dirty="0">
                <a:latin typeface="メイリオ" panose="020B0604030504040204" pitchFamily="50" charset="-128"/>
                <a:ea typeface="メイリオ" panose="020B0604030504040204" pitchFamily="50" charset="-128"/>
              </a:rPr>
              <a:t>中学校周辺の</a:t>
            </a:r>
            <a:endParaRPr lang="en-US" altLang="ja-JP" sz="2800" dirty="0">
              <a:latin typeface="メイリオ" panose="020B0604030504040204" pitchFamily="50" charset="-128"/>
              <a:ea typeface="メイリオ" panose="020B0604030504040204" pitchFamily="50" charset="-128"/>
            </a:endParaRPr>
          </a:p>
          <a:p>
            <a:pPr algn="ctr"/>
            <a:r>
              <a:rPr lang="ja-JP" altLang="en-US" sz="2800" dirty="0">
                <a:latin typeface="メイリオ" panose="020B0604030504040204" pitchFamily="50" charset="-128"/>
                <a:ea typeface="メイリオ" panose="020B0604030504040204" pitchFamily="50" charset="-128"/>
              </a:rPr>
              <a:t>ハザードマップ</a:t>
            </a:r>
            <a:r>
              <a:rPr kumimoji="1" lang="ja-JP" altLang="en-US" sz="2800" dirty="0">
                <a:latin typeface="メイリオ" panose="020B0604030504040204" pitchFamily="50" charset="-128"/>
                <a:ea typeface="メイリオ" panose="020B0604030504040204" pitchFamily="50" charset="-128"/>
              </a:rPr>
              <a:t>を</a:t>
            </a:r>
            <a:endParaRPr kumimoji="1" lang="en-US" altLang="ja-JP" sz="2800" dirty="0">
              <a:latin typeface="メイリオ" panose="020B0604030504040204" pitchFamily="50" charset="-128"/>
              <a:ea typeface="メイリオ" panose="020B0604030504040204" pitchFamily="50" charset="-128"/>
            </a:endParaRPr>
          </a:p>
          <a:p>
            <a:pPr algn="ctr"/>
            <a:r>
              <a:rPr kumimoji="1" lang="ja-JP" altLang="en-US" sz="2800" dirty="0">
                <a:latin typeface="メイリオ" panose="020B0604030504040204" pitchFamily="50" charset="-128"/>
                <a:ea typeface="メイリオ" panose="020B0604030504040204" pitchFamily="50" charset="-128"/>
              </a:rPr>
              <a:t>貼る</a:t>
            </a:r>
            <a:endParaRPr kumimoji="1" lang="en-US" altLang="ja-JP" dirty="0"/>
          </a:p>
          <a:p>
            <a:pPr algn="ctr"/>
            <a:endParaRPr kumimoji="1" lang="ja-JP" altLang="en-US" dirty="0"/>
          </a:p>
        </p:txBody>
      </p:sp>
      <p:sp>
        <p:nvSpPr>
          <p:cNvPr id="28" name="吹き出し: 角を丸めた四角形 27">
            <a:extLst>
              <a:ext uri="{FF2B5EF4-FFF2-40B4-BE49-F238E27FC236}">
                <a16:creationId xmlns:a16="http://schemas.microsoft.com/office/drawing/2014/main" id="{D8C49CA5-628C-4F97-AFE2-3C57BAC5C9C6}"/>
              </a:ext>
            </a:extLst>
          </p:cNvPr>
          <p:cNvSpPr/>
          <p:nvPr/>
        </p:nvSpPr>
        <p:spPr>
          <a:xfrm>
            <a:off x="7108128" y="2400580"/>
            <a:ext cx="1924139" cy="650217"/>
          </a:xfrm>
          <a:prstGeom prst="wedgeRoundRectCallout">
            <a:avLst>
              <a:gd name="adj1" fmla="val -25704"/>
              <a:gd name="adj2" fmla="val 72266"/>
              <a:gd name="adj3" fmla="val 16667"/>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rPr>
              <a:t>○○中学校は</a:t>
            </a:r>
            <a:r>
              <a:rPr lang="ja-JP" altLang="en-US" sz="1400" dirty="0">
                <a:solidFill>
                  <a:srgbClr val="00B050"/>
                </a:solidFill>
                <a:latin typeface="メイリオ" panose="020B0604030504040204" pitchFamily="50" charset="-128"/>
                <a:ea typeface="メイリオ" panose="020B0604030504040204" pitchFamily="50" charset="-128"/>
              </a:rPr>
              <a:t>避難所</a:t>
            </a:r>
            <a:r>
              <a:rPr lang="ja-JP" altLang="en-US" sz="1400" dirty="0">
                <a:solidFill>
                  <a:schemeClr val="tx1"/>
                </a:solidFill>
                <a:latin typeface="メイリオ" panose="020B0604030504040204" pitchFamily="50" charset="-128"/>
                <a:ea typeface="メイリオ" panose="020B0604030504040204" pitchFamily="50" charset="-128"/>
              </a:rPr>
              <a:t>になっているよ</a:t>
            </a:r>
            <a:r>
              <a:rPr lang="ja-JP" altLang="en-US" dirty="0">
                <a:solidFill>
                  <a:schemeClr val="tx1"/>
                </a:solidFill>
                <a:latin typeface="メイリオ" panose="020B0604030504040204" pitchFamily="50" charset="-128"/>
                <a:ea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9EFE1826-8FA5-4FC5-B28A-44E3E5E28450}"/>
              </a:ext>
            </a:extLst>
          </p:cNvPr>
          <p:cNvSpPr txBox="1"/>
          <p:nvPr/>
        </p:nvSpPr>
        <p:spPr>
          <a:xfrm>
            <a:off x="5975656" y="2926831"/>
            <a:ext cx="1924139" cy="461665"/>
          </a:xfrm>
          <a:prstGeom prst="rect">
            <a:avLst/>
          </a:prstGeom>
          <a:noFill/>
        </p:spPr>
        <p:txBody>
          <a:bodyPr wrap="square" rtlCol="0">
            <a:spAutoFit/>
          </a:bodyPr>
          <a:lstStyle/>
          <a:p>
            <a:r>
              <a:rPr lang="ja-JP" altLang="en-US" sz="2400" b="1" dirty="0">
                <a:latin typeface="ＭＳ ゴシック" panose="020B0609070205080204" pitchFamily="49" charset="-128"/>
                <a:ea typeface="ＭＳ ゴシック" panose="020B0609070205080204" pitchFamily="49" charset="-128"/>
              </a:rPr>
              <a:t>○○中</a:t>
            </a:r>
            <a:endParaRPr kumimoji="1" lang="ja-JP" altLang="en-US" sz="2400" b="1" dirty="0">
              <a:latin typeface="ＭＳ ゴシック" panose="020B0609070205080204" pitchFamily="49" charset="-128"/>
              <a:ea typeface="ＭＳ ゴシック" panose="020B0609070205080204" pitchFamily="49" charset="-128"/>
            </a:endParaRPr>
          </a:p>
        </p:txBody>
      </p:sp>
      <p:pic>
        <p:nvPicPr>
          <p:cNvPr id="31" name="Picture 4">
            <a:extLst>
              <a:ext uri="{FF2B5EF4-FFF2-40B4-BE49-F238E27FC236}">
                <a16:creationId xmlns:a16="http://schemas.microsoft.com/office/drawing/2014/main" id="{E26E84C4-798A-4AAB-AB70-2A3639D846F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85987" y="3252805"/>
            <a:ext cx="1081355" cy="81206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避難場所のシルエット | 無料のAi・PNG白黒シルエットイラスト">
            <a:extLst>
              <a:ext uri="{FF2B5EF4-FFF2-40B4-BE49-F238E27FC236}">
                <a16:creationId xmlns:a16="http://schemas.microsoft.com/office/drawing/2014/main" id="{825A704F-C48F-4B74-A178-79E4916A6D6C}"/>
              </a:ext>
            </a:extLst>
          </p:cNvPr>
          <p:cNvPicPr>
            <a:picLocks noChangeAspect="1" noChangeArrowheads="1"/>
          </p:cNvPicPr>
          <p:nvPr/>
        </p:nvPicPr>
        <p:blipFill>
          <a:blip r:embed="rId7"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98401" y="3204408"/>
            <a:ext cx="432110" cy="432110"/>
          </a:xfrm>
          <a:prstGeom prst="ellipse">
            <a:avLst/>
          </a:prstGeom>
          <a:noFill/>
          <a:extLst>
            <a:ext uri="{909E8E84-426E-40DD-AFC4-6F175D3DCCD1}">
              <a14:hiddenFill xmlns:a14="http://schemas.microsoft.com/office/drawing/2010/main">
                <a:solidFill>
                  <a:srgbClr val="FFFFFF"/>
                </a:solidFill>
              </a14:hiddenFill>
            </a:ext>
          </a:extLst>
        </p:spPr>
      </p:pic>
      <p:sp>
        <p:nvSpPr>
          <p:cNvPr id="13" name="吹き出し: 角を丸めた四角形 12">
            <a:extLst>
              <a:ext uri="{FF2B5EF4-FFF2-40B4-BE49-F238E27FC236}">
                <a16:creationId xmlns:a16="http://schemas.microsoft.com/office/drawing/2014/main" id="{92AF09D6-A50F-482B-BBAA-3CFE1CC721DD}"/>
              </a:ext>
            </a:extLst>
          </p:cNvPr>
          <p:cNvSpPr/>
          <p:nvPr/>
        </p:nvSpPr>
        <p:spPr>
          <a:xfrm>
            <a:off x="1482850" y="6090692"/>
            <a:ext cx="3815660" cy="648930"/>
          </a:xfrm>
          <a:prstGeom prst="wedgeRoundRectCallout">
            <a:avLst>
              <a:gd name="adj1" fmla="val 57044"/>
              <a:gd name="adj2" fmla="val -142914"/>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rPr>
              <a:t>色がついたところは、</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土砂災害に警戒が必要な区域</a:t>
            </a:r>
            <a:r>
              <a:rPr lang="ja-JP" altLang="en-US" dirty="0">
                <a:solidFill>
                  <a:schemeClr val="tx1"/>
                </a:solidFill>
                <a:latin typeface="メイリオ" panose="020B0604030504040204" pitchFamily="50" charset="-128"/>
                <a:ea typeface="メイリオ" panose="020B0604030504040204" pitchFamily="50" charset="-128"/>
              </a:rPr>
              <a:t>だよ。</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41298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EA0BE59-61DB-4658-BDCB-A1E5DA1D2967}"/>
              </a:ext>
            </a:extLst>
          </p:cNvPr>
          <p:cNvSpPr>
            <a:spLocks noGrp="1"/>
          </p:cNvSpPr>
          <p:nvPr>
            <p:ph type="sldNum" sz="quarter" idx="12"/>
          </p:nvPr>
        </p:nvSpPr>
        <p:spPr/>
        <p:txBody>
          <a:bodyPr/>
          <a:lstStyle/>
          <a:p>
            <a:fld id="{2559E306-2ECC-45F4-9E94-B54F3BFAC461}" type="slidenum">
              <a:rPr lang="ja-JP" altLang="en-US" smtClean="0"/>
              <a:pPr/>
              <a:t>37</a:t>
            </a:fld>
            <a:endParaRPr lang="ja-JP" altLang="en-US" dirty="0"/>
          </a:p>
        </p:txBody>
      </p:sp>
      <p:sp>
        <p:nvSpPr>
          <p:cNvPr id="17" name="テキスト ボックス 16">
            <a:extLst>
              <a:ext uri="{FF2B5EF4-FFF2-40B4-BE49-F238E27FC236}">
                <a16:creationId xmlns:a16="http://schemas.microsoft.com/office/drawing/2014/main" id="{3038E3BB-BDB2-457C-BD49-10A57720C0A9}"/>
              </a:ext>
            </a:extLst>
          </p:cNvPr>
          <p:cNvSpPr txBox="1"/>
          <p:nvPr/>
        </p:nvSpPr>
        <p:spPr>
          <a:xfrm>
            <a:off x="0" y="1103402"/>
            <a:ext cx="9391650" cy="3323987"/>
          </a:xfrm>
          <a:prstGeom prst="rect">
            <a:avLst/>
          </a:prstGeom>
          <a:noFill/>
        </p:spPr>
        <p:txBody>
          <a:bodyPr wrap="square" rtlCol="0">
            <a:spAutoFit/>
          </a:bodyPr>
          <a:lstStyle/>
          <a:p>
            <a:r>
              <a:rPr lang="ja-JP" altLang="en-US" sz="3200" b="1" dirty="0">
                <a:solidFill>
                  <a:srgbClr val="00B0F0"/>
                </a:solidFill>
                <a:latin typeface="メイリオ" panose="020B0604030504040204" pitchFamily="50" charset="-128"/>
                <a:ea typeface="メイリオ" panose="020B0604030504040204" pitchFamily="50" charset="-128"/>
              </a:rPr>
              <a:t>①二酸化炭素をなるべく出さないようにする！</a:t>
            </a:r>
            <a:endParaRPr lang="en-US" altLang="ja-JP" sz="3200" b="1" dirty="0">
              <a:solidFill>
                <a:srgbClr val="00B0F0"/>
              </a:solidFill>
              <a:latin typeface="メイリオ" panose="020B0604030504040204" pitchFamily="50" charset="-128"/>
              <a:ea typeface="メイリオ" panose="020B0604030504040204" pitchFamily="50" charset="-128"/>
            </a:endParaRPr>
          </a:p>
          <a:p>
            <a:r>
              <a:rPr lang="en-US" altLang="ja-JP" sz="3200" b="1" dirty="0">
                <a:solidFill>
                  <a:srgbClr val="00B0F0"/>
                </a:solidFill>
                <a:latin typeface="メイリオ" panose="020B0604030504040204" pitchFamily="50" charset="-128"/>
                <a:ea typeface="メイリオ" panose="020B0604030504040204" pitchFamily="50" charset="-128"/>
              </a:rPr>
              <a:t>   </a:t>
            </a:r>
            <a:r>
              <a:rPr lang="ja-JP" altLang="en-US" b="1" dirty="0">
                <a:solidFill>
                  <a:srgbClr val="00B0F0"/>
                </a:solidFill>
                <a:latin typeface="メイリオ" panose="020B0604030504040204" pitchFamily="50" charset="-128"/>
                <a:ea typeface="メイリオ" panose="020B0604030504040204" pitchFamily="50" charset="-128"/>
              </a:rPr>
              <a:t>・二酸化炭素を出さないエネルギーを使う</a:t>
            </a:r>
            <a:endParaRPr lang="en-US" altLang="ja-JP" b="1" dirty="0">
              <a:solidFill>
                <a:srgbClr val="00B0F0"/>
              </a:solidFill>
              <a:latin typeface="メイリオ" panose="020B0604030504040204" pitchFamily="50" charset="-128"/>
              <a:ea typeface="メイリオ" panose="020B0604030504040204" pitchFamily="50" charset="-128"/>
            </a:endParaRPr>
          </a:p>
          <a:p>
            <a:r>
              <a:rPr lang="ja-JP" altLang="en-US" b="1" dirty="0">
                <a:solidFill>
                  <a:srgbClr val="00B0F0"/>
                </a:solidFill>
                <a:latin typeface="メイリオ" panose="020B0604030504040204" pitchFamily="50" charset="-128"/>
                <a:ea typeface="メイリオ" panose="020B0604030504040204" pitchFamily="50" charset="-128"/>
              </a:rPr>
              <a:t>　  ・エネルギーの無駄づかいをしない</a:t>
            </a:r>
            <a:endParaRPr lang="en-US" altLang="ja-JP" b="1" dirty="0">
              <a:solidFill>
                <a:srgbClr val="00B0F0"/>
              </a:solidFill>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en-US" sz="3200" b="1" dirty="0">
                <a:solidFill>
                  <a:srgbClr val="FF0000"/>
                </a:solidFill>
                <a:latin typeface="メイリオ" panose="020B0604030504040204" pitchFamily="50" charset="-128"/>
                <a:ea typeface="メイリオ" panose="020B0604030504040204" pitchFamily="50" charset="-128"/>
              </a:rPr>
              <a:t>⇒「緩和策」</a:t>
            </a:r>
            <a:endParaRPr lang="en-US" altLang="ja-JP" sz="3200" b="1" dirty="0">
              <a:solidFill>
                <a:srgbClr val="FF0000"/>
              </a:solidFill>
              <a:latin typeface="メイリオ" panose="020B0604030504040204" pitchFamily="50" charset="-128"/>
              <a:ea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endParaRPr>
          </a:p>
          <a:p>
            <a:r>
              <a:rPr lang="ja-JP" altLang="en-US" sz="3200" b="1" dirty="0">
                <a:solidFill>
                  <a:srgbClr val="00B0F0"/>
                </a:solidFill>
                <a:latin typeface="メイリオ" panose="020B0604030504040204" pitchFamily="50" charset="-128"/>
                <a:ea typeface="メイリオ" panose="020B0604030504040204" pitchFamily="50" charset="-128"/>
              </a:rPr>
              <a:t>②それでも出てくる影響に備える！</a:t>
            </a:r>
            <a:endParaRPr lang="en-US" altLang="ja-JP" sz="3200" b="1" dirty="0">
              <a:solidFill>
                <a:srgbClr val="00B0F0"/>
              </a:solidFill>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en-US" sz="3200" b="1" dirty="0">
                <a:solidFill>
                  <a:srgbClr val="FF0000"/>
                </a:solidFill>
                <a:latin typeface="メイリオ" panose="020B0604030504040204" pitchFamily="50" charset="-128"/>
                <a:ea typeface="メイリオ" panose="020B0604030504040204" pitchFamily="50" charset="-128"/>
              </a:rPr>
              <a:t>⇒「適応策」</a:t>
            </a:r>
            <a:endParaRPr lang="en-US" altLang="ja-JP" sz="3200" b="1" dirty="0">
              <a:solidFill>
                <a:srgbClr val="FF0000"/>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AFFF381-180B-43A8-B555-295DA0927AEC}"/>
              </a:ext>
            </a:extLst>
          </p:cNvPr>
          <p:cNvSpPr/>
          <p:nvPr/>
        </p:nvSpPr>
        <p:spPr>
          <a:xfrm>
            <a:off x="154225" y="4814884"/>
            <a:ext cx="8788400" cy="1200329"/>
          </a:xfrm>
          <a:prstGeom prst="rect">
            <a:avLst/>
          </a:prstGeom>
          <a:solidFill>
            <a:schemeClr val="accent4">
              <a:lumMod val="20000"/>
              <a:lumOff val="80000"/>
            </a:schemeClr>
          </a:solidFill>
        </p:spPr>
        <p:txBody>
          <a:bodyPr wrap="square">
            <a:spAutoFit/>
          </a:bodyPr>
          <a:lstStyle/>
          <a:p>
            <a:pPr marL="0" lvl="1">
              <a:buClr>
                <a:srgbClr val="00B050"/>
              </a:buClr>
            </a:pPr>
            <a:r>
              <a:rPr lang="ja-JP" altLang="en-US" sz="2400" dirty="0">
                <a:solidFill>
                  <a:srgbClr val="FF0000"/>
                </a:solidFill>
                <a:latin typeface="メイリオ" panose="020B0604030504040204" pitchFamily="50" charset="-128"/>
                <a:ea typeface="メイリオ" panose="020B0604030504040204" pitchFamily="50" charset="-128"/>
              </a:rPr>
              <a:t>緩和策</a:t>
            </a:r>
            <a:r>
              <a:rPr lang="ja-JP" altLang="en-US" sz="2400" dirty="0">
                <a:latin typeface="メイリオ" panose="020B0604030504040204" pitchFamily="50" charset="-128"/>
                <a:ea typeface="メイリオ" panose="020B0604030504040204" pitchFamily="50" charset="-128"/>
              </a:rPr>
              <a:t>により、将来大きくなる影響をできるだけ小さくしつつ、</a:t>
            </a:r>
            <a:endParaRPr lang="en-US" altLang="ja-JP" sz="2400" dirty="0">
              <a:latin typeface="メイリオ" panose="020B0604030504040204" pitchFamily="50" charset="-128"/>
              <a:ea typeface="メイリオ" panose="020B0604030504040204" pitchFamily="50" charset="-128"/>
            </a:endParaRPr>
          </a:p>
          <a:p>
            <a:pPr marL="0" lvl="1">
              <a:buClr>
                <a:srgbClr val="00B050"/>
              </a:buClr>
            </a:pPr>
            <a:r>
              <a:rPr lang="ja-JP" altLang="en-US" sz="2400" dirty="0">
                <a:solidFill>
                  <a:srgbClr val="FF0000"/>
                </a:solidFill>
                <a:latin typeface="メイリオ" panose="020B0604030504040204" pitchFamily="50" charset="-128"/>
                <a:ea typeface="メイリオ" panose="020B0604030504040204" pitchFamily="50" charset="-128"/>
              </a:rPr>
              <a:t>適応策</a:t>
            </a:r>
            <a:r>
              <a:rPr lang="ja-JP" altLang="en-US" sz="2400" dirty="0">
                <a:latin typeface="メイリオ" panose="020B0604030504040204" pitchFamily="50" charset="-128"/>
                <a:ea typeface="メイリオ" panose="020B0604030504040204" pitchFamily="50" charset="-128"/>
              </a:rPr>
              <a:t>により、影響への抵抗力を高めて将来の気候変動に</a:t>
            </a:r>
            <a:endParaRPr lang="en-US" altLang="ja-JP" sz="2400" dirty="0">
              <a:latin typeface="メイリオ" panose="020B0604030504040204" pitchFamily="50" charset="-128"/>
              <a:ea typeface="メイリオ" panose="020B0604030504040204" pitchFamily="50" charset="-128"/>
            </a:endParaRPr>
          </a:p>
          <a:p>
            <a:pPr marL="0" lvl="1">
              <a:buClr>
                <a:srgbClr val="00B050"/>
              </a:buClr>
            </a:pPr>
            <a:r>
              <a:rPr lang="ja-JP" altLang="en-US" sz="2400" dirty="0">
                <a:latin typeface="メイリオ" panose="020B0604030504040204" pitchFamily="50" charset="-128"/>
                <a:ea typeface="メイリオ" panose="020B0604030504040204" pitchFamily="50" charset="-128"/>
              </a:rPr>
              <a:t>備えていくことが必要です。</a:t>
            </a:r>
            <a:endParaRPr lang="en-US" altLang="ja-JP" sz="2400" dirty="0">
              <a:latin typeface="メイリオ" panose="020B0604030504040204" pitchFamily="50" charset="-128"/>
              <a:ea typeface="メイリオ" panose="020B0604030504040204" pitchFamily="50" charset="-128"/>
            </a:endParaRPr>
          </a:p>
        </p:txBody>
      </p:sp>
      <p:sp>
        <p:nvSpPr>
          <p:cNvPr id="7" name="サブタイトル 2">
            <a:extLst>
              <a:ext uri="{FF2B5EF4-FFF2-40B4-BE49-F238E27FC236}">
                <a16:creationId xmlns:a16="http://schemas.microsoft.com/office/drawing/2014/main" id="{8514F3DE-9438-45C0-B653-0053DFC2B7EA}"/>
              </a:ext>
            </a:extLst>
          </p:cNvPr>
          <p:cNvSpPr txBox="1">
            <a:spLocks/>
          </p:cNvSpPr>
          <p:nvPr/>
        </p:nvSpPr>
        <p:spPr>
          <a:xfrm>
            <a:off x="0" y="167298"/>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大切なこと</a:t>
            </a:r>
            <a:endParaRPr lang="ja-JP" altLang="en-US" sz="5400" u="sng" dirty="0">
              <a:solidFill>
                <a:srgbClr val="008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071811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923CC22-AB1E-4B5A-9ACA-A11AAE9C2636}"/>
              </a:ext>
            </a:extLst>
          </p:cNvPr>
          <p:cNvSpPr>
            <a:spLocks noGrp="1"/>
          </p:cNvSpPr>
          <p:nvPr>
            <p:ph type="sldNum" sz="quarter" idx="12"/>
          </p:nvPr>
        </p:nvSpPr>
        <p:spPr/>
        <p:txBody>
          <a:bodyPr/>
          <a:lstStyle/>
          <a:p>
            <a:fld id="{2559E306-2ECC-45F4-9E94-B54F3BFAC461}" type="slidenum">
              <a:rPr kumimoji="1" lang="ja-JP" altLang="en-US" smtClean="0"/>
              <a:t>38</a:t>
            </a:fld>
            <a:endParaRPr kumimoji="1" lang="ja-JP" altLang="en-US"/>
          </a:p>
        </p:txBody>
      </p:sp>
      <p:sp>
        <p:nvSpPr>
          <p:cNvPr id="3" name="正方形/長方形 2">
            <a:extLst>
              <a:ext uri="{FF2B5EF4-FFF2-40B4-BE49-F238E27FC236}">
                <a16:creationId xmlns:a16="http://schemas.microsoft.com/office/drawing/2014/main" id="{C40D93F2-6076-4B5B-B93B-C201812D0CC9}"/>
              </a:ext>
            </a:extLst>
          </p:cNvPr>
          <p:cNvSpPr/>
          <p:nvPr/>
        </p:nvSpPr>
        <p:spPr>
          <a:xfrm>
            <a:off x="1432560" y="2209800"/>
            <a:ext cx="8610600" cy="1569660"/>
          </a:xfrm>
          <a:prstGeom prst="rect">
            <a:avLst/>
          </a:prstGeom>
        </p:spPr>
        <p:txBody>
          <a:bodyPr wrap="square">
            <a:spAutoFit/>
          </a:bodyPr>
          <a:lstStyle/>
          <a:p>
            <a:r>
              <a:rPr lang="en-US" altLang="ja-JP" sz="9600" dirty="0">
                <a:latin typeface="メイリオ" panose="020B0604030504040204" pitchFamily="50" charset="-128"/>
                <a:ea typeface="メイリオ" panose="020B0604030504040204" pitchFamily="50" charset="-128"/>
              </a:rPr>
              <a:t>-</a:t>
            </a:r>
            <a:r>
              <a:rPr lang="ja-JP" altLang="en-US" sz="9600" dirty="0">
                <a:latin typeface="メイリオ" panose="020B0604030504040204" pitchFamily="50" charset="-128"/>
                <a:ea typeface="メイリオ" panose="020B0604030504040204" pitchFamily="50" charset="-128"/>
              </a:rPr>
              <a:t>休み時間</a:t>
            </a:r>
            <a:r>
              <a:rPr lang="en-US" altLang="ja-JP" sz="9600" dirty="0">
                <a:latin typeface="メイリオ" panose="020B0604030504040204" pitchFamily="50" charset="-128"/>
                <a:ea typeface="メイリオ" panose="020B0604030504040204" pitchFamily="50" charset="-128"/>
              </a:rPr>
              <a:t>-</a:t>
            </a:r>
            <a:endParaRPr lang="ja-JP" altLang="ja-JP" sz="9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01327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1E88192-A7C7-4A3E-A5D2-4C242D7B2FD1}"/>
              </a:ext>
            </a:extLst>
          </p:cNvPr>
          <p:cNvSpPr>
            <a:spLocks noGrp="1"/>
          </p:cNvSpPr>
          <p:nvPr>
            <p:ph type="sldNum" sz="quarter" idx="12"/>
          </p:nvPr>
        </p:nvSpPr>
        <p:spPr/>
        <p:txBody>
          <a:bodyPr/>
          <a:lstStyle/>
          <a:p>
            <a:fld id="{2559E306-2ECC-45F4-9E94-B54F3BFAC461}" type="slidenum">
              <a:rPr lang="ja-JP" altLang="en-US" smtClean="0"/>
              <a:pPr/>
              <a:t>39</a:t>
            </a:fld>
            <a:endParaRPr lang="ja-JP" altLang="en-US" dirty="0"/>
          </a:p>
        </p:txBody>
      </p:sp>
      <p:sp>
        <p:nvSpPr>
          <p:cNvPr id="4" name="正方形/長方形 3">
            <a:extLst>
              <a:ext uri="{FF2B5EF4-FFF2-40B4-BE49-F238E27FC236}">
                <a16:creationId xmlns:a16="http://schemas.microsoft.com/office/drawing/2014/main" id="{1F956C52-C082-4EDA-922E-7266E15AB190}"/>
              </a:ext>
            </a:extLst>
          </p:cNvPr>
          <p:cNvSpPr/>
          <p:nvPr/>
        </p:nvSpPr>
        <p:spPr>
          <a:xfrm>
            <a:off x="181680" y="3672248"/>
            <a:ext cx="1764000" cy="612000"/>
          </a:xfrm>
          <a:prstGeom prst="rect">
            <a:avLst/>
          </a:prstGeom>
          <a:solidFill>
            <a:srgbClr val="FF9966"/>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sz="2400" b="1" dirty="0">
                <a:solidFill>
                  <a:schemeClr val="tx1"/>
                </a:solidFill>
                <a:latin typeface="メイリオ" panose="020B0604030504040204" pitchFamily="50" charset="-128"/>
                <a:ea typeface="メイリオ" panose="020B0604030504040204" pitchFamily="50" charset="-128"/>
              </a:rPr>
              <a:t>自然災害</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1E8F0C50-56B4-4516-B48D-E11CDC7DAE23}"/>
              </a:ext>
            </a:extLst>
          </p:cNvPr>
          <p:cNvSpPr/>
          <p:nvPr/>
        </p:nvSpPr>
        <p:spPr>
          <a:xfrm>
            <a:off x="497261" y="2580226"/>
            <a:ext cx="1764000" cy="612000"/>
          </a:xfrm>
          <a:prstGeom prst="rect">
            <a:avLst/>
          </a:prstGeom>
          <a:solidFill>
            <a:srgbClr val="FFFF66">
              <a:alpha val="69804"/>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sz="2400" b="1" dirty="0">
                <a:solidFill>
                  <a:schemeClr val="tx1"/>
                </a:solidFill>
                <a:latin typeface="メイリオ" panose="020B0604030504040204" pitchFamily="50" charset="-128"/>
                <a:ea typeface="メイリオ" panose="020B0604030504040204" pitchFamily="50" charset="-128"/>
              </a:rPr>
              <a:t>農林水産業</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59A7FA72-3A45-438E-8514-10E0774DF5C4}"/>
              </a:ext>
            </a:extLst>
          </p:cNvPr>
          <p:cNvSpPr/>
          <p:nvPr/>
        </p:nvSpPr>
        <p:spPr>
          <a:xfrm>
            <a:off x="6555040" y="2518977"/>
            <a:ext cx="2260023" cy="613971"/>
          </a:xfrm>
          <a:prstGeom prst="rect">
            <a:avLst/>
          </a:prstGeom>
          <a:solidFill>
            <a:srgbClr val="99CCFF"/>
          </a:solidFill>
          <a:ln>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sz="2400" b="1" dirty="0">
                <a:solidFill>
                  <a:schemeClr val="tx1"/>
                </a:solidFill>
                <a:latin typeface="メイリオ" panose="020B0604030504040204" pitchFamily="50" charset="-128"/>
                <a:ea typeface="メイリオ" panose="020B0604030504040204" pitchFamily="50" charset="-128"/>
              </a:rPr>
              <a:t>水環境・水資源</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1DF98F1E-A814-4C57-9767-A432C8ADBA03}"/>
              </a:ext>
            </a:extLst>
          </p:cNvPr>
          <p:cNvSpPr/>
          <p:nvPr/>
        </p:nvSpPr>
        <p:spPr>
          <a:xfrm>
            <a:off x="6387378" y="5256287"/>
            <a:ext cx="1764000" cy="612000"/>
          </a:xfrm>
          <a:prstGeom prst="rect">
            <a:avLst/>
          </a:prstGeom>
          <a:solidFill>
            <a:srgbClr val="CC990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sz="2400" b="1" dirty="0">
                <a:solidFill>
                  <a:schemeClr val="tx1"/>
                </a:solidFill>
                <a:latin typeface="メイリオ" panose="020B0604030504040204" pitchFamily="50" charset="-128"/>
                <a:ea typeface="メイリオ" panose="020B0604030504040204" pitchFamily="50" charset="-128"/>
              </a:rPr>
              <a:t>自然生態系</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877C7695-274A-4B04-B100-AA2F31D4BAC9}"/>
              </a:ext>
            </a:extLst>
          </p:cNvPr>
          <p:cNvSpPr/>
          <p:nvPr/>
        </p:nvSpPr>
        <p:spPr>
          <a:xfrm>
            <a:off x="7186942" y="3655083"/>
            <a:ext cx="1764000" cy="852423"/>
          </a:xfrm>
          <a:prstGeom prst="rect">
            <a:avLst/>
          </a:prstGeom>
          <a:solidFill>
            <a:srgbClr val="B2B2B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sz="2400" b="1" dirty="0">
                <a:solidFill>
                  <a:schemeClr val="tx1"/>
                </a:solidFill>
                <a:latin typeface="メイリオ" panose="020B0604030504040204" pitchFamily="50" charset="-128"/>
                <a:ea typeface="メイリオ" panose="020B0604030504040204" pitchFamily="50" charset="-128"/>
              </a:rPr>
              <a:t>産業・</a:t>
            </a:r>
            <a:endParaRPr lang="en-US" altLang="ja-JP" sz="2400" b="1" dirty="0">
              <a:solidFill>
                <a:schemeClr val="tx1"/>
              </a:solidFill>
              <a:latin typeface="メイリオ" panose="020B0604030504040204" pitchFamily="50" charset="-128"/>
              <a:ea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rPr>
              <a:t>経済活動</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F4D4B5CA-3670-4EB7-BD85-A71E8C19C620}"/>
              </a:ext>
            </a:extLst>
          </p:cNvPr>
          <p:cNvSpPr/>
          <p:nvPr/>
        </p:nvSpPr>
        <p:spPr>
          <a:xfrm>
            <a:off x="317559" y="5244293"/>
            <a:ext cx="2811089" cy="612000"/>
          </a:xfrm>
          <a:prstGeom prst="rect">
            <a:avLst/>
          </a:prstGeom>
          <a:solidFill>
            <a:srgbClr val="33CC33">
              <a:alpha val="69804"/>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sz="2400" b="1" spc="-150" dirty="0">
                <a:solidFill>
                  <a:schemeClr val="tx1"/>
                </a:solidFill>
                <a:latin typeface="メイリオ" panose="020B0604030504040204" pitchFamily="50" charset="-128"/>
                <a:ea typeface="メイリオ" panose="020B0604030504040204" pitchFamily="50" charset="-128"/>
              </a:rPr>
              <a:t>県民生活・都市生活</a:t>
            </a:r>
            <a:endParaRPr lang="en-US" altLang="ja-JP" sz="2400" b="1" spc="-15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922FA8A7-F31D-450A-85FD-47FA928E017C}"/>
              </a:ext>
            </a:extLst>
          </p:cNvPr>
          <p:cNvSpPr/>
          <p:nvPr/>
        </p:nvSpPr>
        <p:spPr>
          <a:xfrm>
            <a:off x="3684311" y="5405653"/>
            <a:ext cx="1764000" cy="612000"/>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sz="2400" b="1" dirty="0">
                <a:solidFill>
                  <a:schemeClr val="tx1"/>
                </a:solidFill>
                <a:latin typeface="メイリオ" panose="020B0604030504040204" pitchFamily="50" charset="-128"/>
                <a:ea typeface="メイリオ" panose="020B0604030504040204" pitchFamily="50" charset="-128"/>
              </a:rPr>
              <a:t>健康</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12" name="楕円 11">
            <a:extLst>
              <a:ext uri="{FF2B5EF4-FFF2-40B4-BE49-F238E27FC236}">
                <a16:creationId xmlns:a16="http://schemas.microsoft.com/office/drawing/2014/main" id="{6AA31DA9-FB03-4073-A0E9-00EF824E758C}"/>
              </a:ext>
            </a:extLst>
          </p:cNvPr>
          <p:cNvSpPr/>
          <p:nvPr/>
        </p:nvSpPr>
        <p:spPr>
          <a:xfrm>
            <a:off x="2261261" y="2908181"/>
            <a:ext cx="4610100" cy="2346228"/>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メイリオ" panose="020B0604030504040204" pitchFamily="50" charset="-128"/>
                <a:ea typeface="メイリオ" panose="020B0604030504040204" pitchFamily="50" charset="-128"/>
              </a:rPr>
              <a:t>気候変動</a:t>
            </a:r>
            <a:endParaRPr kumimoji="1" lang="en-US" altLang="ja-JP" sz="3600" dirty="0">
              <a:latin typeface="メイリオ" panose="020B0604030504040204" pitchFamily="50" charset="-128"/>
              <a:ea typeface="メイリオ" panose="020B0604030504040204" pitchFamily="50" charset="-128"/>
            </a:endParaRPr>
          </a:p>
          <a:p>
            <a:pPr algn="ctr"/>
            <a:r>
              <a:rPr kumimoji="1" lang="ja-JP" altLang="en-US" sz="3600" dirty="0">
                <a:latin typeface="メイリオ" panose="020B0604030504040204" pitchFamily="50" charset="-128"/>
                <a:ea typeface="メイリオ" panose="020B0604030504040204" pitchFamily="50" charset="-128"/>
              </a:rPr>
              <a:t>による影響</a:t>
            </a:r>
          </a:p>
        </p:txBody>
      </p:sp>
      <p:sp>
        <p:nvSpPr>
          <p:cNvPr id="13" name="コンテンツ プレースホルダー 3">
            <a:extLst>
              <a:ext uri="{FF2B5EF4-FFF2-40B4-BE49-F238E27FC236}">
                <a16:creationId xmlns:a16="http://schemas.microsoft.com/office/drawing/2014/main" id="{BB39825D-D8A1-4706-B1D6-A1F199D2A06B}"/>
              </a:ext>
            </a:extLst>
          </p:cNvPr>
          <p:cNvSpPr txBox="1">
            <a:spLocks/>
          </p:cNvSpPr>
          <p:nvPr/>
        </p:nvSpPr>
        <p:spPr>
          <a:xfrm>
            <a:off x="181680" y="949880"/>
            <a:ext cx="8780639" cy="946464"/>
          </a:xfrm>
          <a:prstGeom prst="rect">
            <a:avLst/>
          </a:prstGeom>
          <a:solidFill>
            <a:schemeClr val="accent6">
              <a:lumMod val="20000"/>
              <a:lumOff val="80000"/>
            </a:schemeClr>
          </a:solidFill>
          <a:ln w="19050">
            <a:noFill/>
            <a:prstDash val="sysDash"/>
          </a:ln>
        </p:spPr>
        <p:txBody>
          <a:bodyPr vert="horz" lIns="68580" tIns="34291" rIns="68580" bIns="34291"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324000" lvl="1" indent="-324000">
              <a:buClr>
                <a:srgbClr val="00B050"/>
              </a:buClr>
              <a:buFont typeface="Wingdings" panose="05000000000000000000" pitchFamily="2" charset="2"/>
              <a:buChar char="l"/>
            </a:pPr>
            <a:r>
              <a:rPr lang="ja-JP" altLang="en-US" sz="2400" dirty="0">
                <a:latin typeface="HG創英角ﾎﾟｯﾌﾟ体" panose="040B0A09000000000000" pitchFamily="49" charset="-128"/>
                <a:ea typeface="HG創英角ﾎﾟｯﾌﾟ体" panose="040B0A09000000000000" pitchFamily="49" charset="-128"/>
              </a:rPr>
              <a:t>気候変動は、このような広い分野に影響を及ぼします。</a:t>
            </a:r>
            <a:endParaRPr lang="en-US" altLang="ja-JP" sz="2400" dirty="0">
              <a:latin typeface="HG創英角ﾎﾟｯﾌﾟ体" panose="040B0A09000000000000" pitchFamily="49" charset="-128"/>
              <a:ea typeface="HG創英角ﾎﾟｯﾌﾟ体" panose="040B0A09000000000000" pitchFamily="49" charset="-128"/>
            </a:endParaRPr>
          </a:p>
          <a:p>
            <a:pPr marL="324000" lvl="1" indent="-324000">
              <a:buClr>
                <a:srgbClr val="00B050"/>
              </a:buClr>
              <a:buFont typeface="Wingdings" panose="05000000000000000000" pitchFamily="2" charset="2"/>
              <a:buChar char="l"/>
            </a:pPr>
            <a:r>
              <a:rPr lang="ja-JP" altLang="en-US" sz="2400" dirty="0">
                <a:latin typeface="HG創英角ﾎﾟｯﾌﾟ体" panose="040B0A09000000000000" pitchFamily="49" charset="-128"/>
                <a:ea typeface="HG創英角ﾎﾟｯﾌﾟ体" panose="040B0A09000000000000" pitchFamily="49" charset="-128"/>
              </a:rPr>
              <a:t>将来は、さらにその影響が大きくなると予測されています。</a:t>
            </a:r>
            <a:endParaRPr lang="en-US" altLang="ja-JP" sz="2400" dirty="0">
              <a:latin typeface="HG創英角ﾎﾟｯﾌﾟ体" panose="040B0A09000000000000" pitchFamily="49" charset="-128"/>
              <a:ea typeface="HG創英角ﾎﾟｯﾌﾟ体" panose="040B0A09000000000000" pitchFamily="49" charset="-128"/>
            </a:endParaRPr>
          </a:p>
        </p:txBody>
      </p:sp>
      <p:sp>
        <p:nvSpPr>
          <p:cNvPr id="15" name="テキスト ボックス 14">
            <a:extLst>
              <a:ext uri="{FF2B5EF4-FFF2-40B4-BE49-F238E27FC236}">
                <a16:creationId xmlns:a16="http://schemas.microsoft.com/office/drawing/2014/main" id="{D30FE276-2DC9-4206-8ACE-A3097B5AD5E6}"/>
              </a:ext>
            </a:extLst>
          </p:cNvPr>
          <p:cNvSpPr txBox="1"/>
          <p:nvPr/>
        </p:nvSpPr>
        <p:spPr>
          <a:xfrm>
            <a:off x="2698342" y="2371565"/>
            <a:ext cx="3689036" cy="523220"/>
          </a:xfrm>
          <a:prstGeom prst="rect">
            <a:avLst/>
          </a:prstGeom>
          <a:noFill/>
        </p:spPr>
        <p:txBody>
          <a:bodyPr wrap="square" rtlCol="0">
            <a:spAutoFit/>
          </a:bodyPr>
          <a:lstStyle/>
          <a:p>
            <a:pPr algn="ctr"/>
            <a:r>
              <a:rPr lang="en-US" altLang="ja-JP" sz="2800" b="1" dirty="0">
                <a:solidFill>
                  <a:srgbClr val="00B0F0"/>
                </a:solidFill>
                <a:latin typeface="メイリオ" panose="020B0604030504040204" pitchFamily="50" charset="-128"/>
                <a:ea typeface="メイリオ" panose="020B0604030504040204" pitchFamily="50" charset="-128"/>
              </a:rPr>
              <a:t>【</a:t>
            </a:r>
            <a:r>
              <a:rPr kumimoji="1" lang="ja-JP" altLang="en-US" sz="2800" b="1" dirty="0">
                <a:solidFill>
                  <a:srgbClr val="00B0F0"/>
                </a:solidFill>
                <a:latin typeface="メイリオ" panose="020B0604030504040204" pitchFamily="50" charset="-128"/>
                <a:ea typeface="メイリオ" panose="020B0604030504040204" pitchFamily="50" charset="-128"/>
              </a:rPr>
              <a:t>主要</a:t>
            </a:r>
            <a:r>
              <a:rPr kumimoji="1" lang="en-US" altLang="ja-JP" sz="2800" b="1" dirty="0">
                <a:solidFill>
                  <a:srgbClr val="00B0F0"/>
                </a:solidFill>
                <a:latin typeface="メイリオ" panose="020B0604030504040204" pitchFamily="50" charset="-128"/>
                <a:ea typeface="メイリオ" panose="020B0604030504040204" pitchFamily="50" charset="-128"/>
              </a:rPr>
              <a:t>7</a:t>
            </a:r>
            <a:r>
              <a:rPr kumimoji="1" lang="ja-JP" altLang="en-US" sz="2800" b="1" dirty="0">
                <a:solidFill>
                  <a:srgbClr val="00B0F0"/>
                </a:solidFill>
                <a:latin typeface="メイリオ" panose="020B0604030504040204" pitchFamily="50" charset="-128"/>
                <a:ea typeface="メイリオ" panose="020B0604030504040204" pitchFamily="50" charset="-128"/>
              </a:rPr>
              <a:t>分野</a:t>
            </a:r>
            <a:r>
              <a:rPr kumimoji="1" lang="en-US" altLang="ja-JP" sz="2800" b="1" dirty="0">
                <a:solidFill>
                  <a:srgbClr val="00B0F0"/>
                </a:solidFill>
                <a:latin typeface="メイリオ" panose="020B0604030504040204" pitchFamily="50" charset="-128"/>
                <a:ea typeface="メイリオ" panose="020B0604030504040204" pitchFamily="50" charset="-128"/>
              </a:rPr>
              <a:t>】</a:t>
            </a:r>
            <a:endParaRPr kumimoji="1" lang="ja-JP" altLang="en-US" sz="2800" b="1" dirty="0">
              <a:solidFill>
                <a:srgbClr val="00B0F0"/>
              </a:solidFill>
              <a:latin typeface="メイリオ" panose="020B0604030504040204" pitchFamily="50" charset="-128"/>
              <a:ea typeface="メイリオ" panose="020B0604030504040204" pitchFamily="50" charset="-128"/>
            </a:endParaRPr>
          </a:p>
        </p:txBody>
      </p:sp>
      <p:sp>
        <p:nvSpPr>
          <p:cNvPr id="16" name="サブタイトル 2">
            <a:extLst>
              <a:ext uri="{FF2B5EF4-FFF2-40B4-BE49-F238E27FC236}">
                <a16:creationId xmlns:a16="http://schemas.microsoft.com/office/drawing/2014/main" id="{53DE65DC-BE40-492C-8898-12D2A615529E}"/>
              </a:ext>
            </a:extLst>
          </p:cNvPr>
          <p:cNvSpPr txBox="1">
            <a:spLocks/>
          </p:cNvSpPr>
          <p:nvPr/>
        </p:nvSpPr>
        <p:spPr>
          <a:xfrm>
            <a:off x="43477" y="91327"/>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どうやって適応するか考えてみよう</a:t>
            </a:r>
            <a:endParaRPr lang="ja-JP" altLang="en-US" sz="5400" u="sng" dirty="0">
              <a:solidFill>
                <a:srgbClr val="008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25496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3144D6-489F-4E5F-B162-F7A005A46DAA}"/>
              </a:ext>
            </a:extLst>
          </p:cNvPr>
          <p:cNvSpPr>
            <a:spLocks noGrp="1"/>
          </p:cNvSpPr>
          <p:nvPr>
            <p:ph type="sldNum" sz="quarter" idx="12"/>
          </p:nvPr>
        </p:nvSpPr>
        <p:spPr/>
        <p:txBody>
          <a:bodyPr/>
          <a:lstStyle/>
          <a:p>
            <a:fld id="{2559E306-2ECC-45F4-9E94-B54F3BFAC461}" type="slidenum">
              <a:rPr lang="ja-JP" altLang="en-US" smtClean="0"/>
              <a:pPr/>
              <a:t>4</a:t>
            </a:fld>
            <a:endParaRPr lang="ja-JP" altLang="en-US" dirty="0"/>
          </a:p>
        </p:txBody>
      </p:sp>
      <p:sp>
        <p:nvSpPr>
          <p:cNvPr id="3" name="サブタイトル 2">
            <a:extLst>
              <a:ext uri="{FF2B5EF4-FFF2-40B4-BE49-F238E27FC236}">
                <a16:creationId xmlns:a16="http://schemas.microsoft.com/office/drawing/2014/main" id="{E8EB9611-517C-40CB-8034-C6E6FDF55A87}"/>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どうしてこうなったんだろう？</a:t>
            </a:r>
            <a:endParaRPr lang="en-US" altLang="ja-JP"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pic>
        <p:nvPicPr>
          <p:cNvPr id="6" name="図 5" descr="シャツ が含まれている画像&#10;&#10;自動的に生成された説明">
            <a:extLst>
              <a:ext uri="{FF2B5EF4-FFF2-40B4-BE49-F238E27FC236}">
                <a16:creationId xmlns:a16="http://schemas.microsoft.com/office/drawing/2014/main" id="{F41AA4D4-05A0-4354-A9C3-1C490BF0B4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9443" y="1757951"/>
            <a:ext cx="3865112" cy="4586762"/>
          </a:xfrm>
          <a:prstGeom prst="rect">
            <a:avLst/>
          </a:prstGeom>
        </p:spPr>
      </p:pic>
    </p:spTree>
    <p:extLst>
      <p:ext uri="{BB962C8B-B14F-4D97-AF65-F5344CB8AC3E}">
        <p14:creationId xmlns:p14="http://schemas.microsoft.com/office/powerpoint/2010/main" val="2461200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ケーキ, テーブル, 座る, 花 が含まれている画像&#10;&#10;自動的に生成された説明">
            <a:extLst>
              <a:ext uri="{FF2B5EF4-FFF2-40B4-BE49-F238E27FC236}">
                <a16:creationId xmlns:a16="http://schemas.microsoft.com/office/drawing/2014/main" id="{A7743A2E-2F88-4E65-87FC-B242BC48F7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57950" y="5022922"/>
            <a:ext cx="2375788" cy="1422693"/>
          </a:xfrm>
          <a:prstGeom prst="rect">
            <a:avLst/>
          </a:prstGeom>
        </p:spPr>
      </p:pic>
      <p:sp>
        <p:nvSpPr>
          <p:cNvPr id="2" name="スライド番号プレースホルダー 1">
            <a:extLst>
              <a:ext uri="{FF2B5EF4-FFF2-40B4-BE49-F238E27FC236}">
                <a16:creationId xmlns:a16="http://schemas.microsoft.com/office/drawing/2014/main" id="{3A857E30-EE26-481B-B0A5-95688E45FF9C}"/>
              </a:ext>
            </a:extLst>
          </p:cNvPr>
          <p:cNvSpPr>
            <a:spLocks noGrp="1"/>
          </p:cNvSpPr>
          <p:nvPr>
            <p:ph type="sldNum" sz="quarter" idx="12"/>
          </p:nvPr>
        </p:nvSpPr>
        <p:spPr>
          <a:xfrm>
            <a:off x="7086600" y="6504449"/>
            <a:ext cx="2057400" cy="365125"/>
          </a:xfrm>
        </p:spPr>
        <p:txBody>
          <a:bodyPr/>
          <a:lstStyle/>
          <a:p>
            <a:fld id="{2559E306-2ECC-45F4-9E94-B54F3BFAC461}" type="slidenum">
              <a:rPr lang="ja-JP" altLang="en-US" smtClean="0"/>
              <a:pPr/>
              <a:t>40</a:t>
            </a:fld>
            <a:endParaRPr lang="ja-JP" altLang="en-US" dirty="0"/>
          </a:p>
        </p:txBody>
      </p:sp>
      <p:sp>
        <p:nvSpPr>
          <p:cNvPr id="4" name="サブタイトル 2">
            <a:extLst>
              <a:ext uri="{FF2B5EF4-FFF2-40B4-BE49-F238E27FC236}">
                <a16:creationId xmlns:a16="http://schemas.microsoft.com/office/drawing/2014/main" id="{AD0D0F92-D549-487B-A0CA-23F63305BA1D}"/>
              </a:ext>
            </a:extLst>
          </p:cNvPr>
          <p:cNvSpPr txBox="1">
            <a:spLocks/>
          </p:cNvSpPr>
          <p:nvPr/>
        </p:nvSpPr>
        <p:spPr>
          <a:xfrm>
            <a:off x="43477" y="91327"/>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どうやって適応するか考えてみよう</a:t>
            </a:r>
            <a:endParaRPr lang="ja-JP" altLang="en-US" sz="54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6" name="正方形/長方形 5">
            <a:extLst>
              <a:ext uri="{FF2B5EF4-FFF2-40B4-BE49-F238E27FC236}">
                <a16:creationId xmlns:a16="http://schemas.microsoft.com/office/drawing/2014/main" id="{C2A56B07-97BA-4DF6-B2AA-59A28A90E355}"/>
              </a:ext>
            </a:extLst>
          </p:cNvPr>
          <p:cNvSpPr/>
          <p:nvPr/>
        </p:nvSpPr>
        <p:spPr>
          <a:xfrm>
            <a:off x="412050" y="3424008"/>
            <a:ext cx="1332000" cy="612000"/>
          </a:xfrm>
          <a:prstGeom prst="rect">
            <a:avLst/>
          </a:prstGeom>
          <a:solidFill>
            <a:srgbClr val="FF9966"/>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b="1" dirty="0">
                <a:solidFill>
                  <a:schemeClr val="tx1"/>
                </a:solidFill>
                <a:latin typeface="メイリオ" panose="020B0604030504040204" pitchFamily="50" charset="-128"/>
                <a:ea typeface="メイリオ" panose="020B0604030504040204" pitchFamily="50" charset="-128"/>
              </a:rPr>
              <a:t>自然災害</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5652456A-F0F7-4B25-A908-DECDE643E30C}"/>
              </a:ext>
            </a:extLst>
          </p:cNvPr>
          <p:cNvSpPr/>
          <p:nvPr/>
        </p:nvSpPr>
        <p:spPr>
          <a:xfrm>
            <a:off x="408068" y="1292694"/>
            <a:ext cx="1332000" cy="612000"/>
          </a:xfrm>
          <a:prstGeom prst="rect">
            <a:avLst/>
          </a:prstGeom>
          <a:solidFill>
            <a:srgbClr val="FFFF66">
              <a:alpha val="69804"/>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b="1" dirty="0">
                <a:solidFill>
                  <a:schemeClr val="tx1"/>
                </a:solidFill>
                <a:latin typeface="メイリオ" panose="020B0604030504040204" pitchFamily="50" charset="-128"/>
                <a:ea typeface="メイリオ" panose="020B0604030504040204" pitchFamily="50" charset="-128"/>
              </a:rPr>
              <a:t>農林水産業</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E8FF553F-FCED-42E6-8496-79BB689CE0EA}"/>
              </a:ext>
            </a:extLst>
          </p:cNvPr>
          <p:cNvSpPr/>
          <p:nvPr/>
        </p:nvSpPr>
        <p:spPr>
          <a:xfrm>
            <a:off x="412050" y="2003270"/>
            <a:ext cx="1332000" cy="612000"/>
          </a:xfrm>
          <a:prstGeom prst="rect">
            <a:avLst/>
          </a:prstGeom>
          <a:solidFill>
            <a:srgbClr val="99CCFF"/>
          </a:solidFill>
          <a:ln>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b="1" dirty="0">
                <a:solidFill>
                  <a:schemeClr val="tx1"/>
                </a:solidFill>
                <a:latin typeface="メイリオ" panose="020B0604030504040204" pitchFamily="50" charset="-128"/>
                <a:ea typeface="メイリオ" panose="020B0604030504040204" pitchFamily="50" charset="-128"/>
              </a:rPr>
              <a:t>水環境・</a:t>
            </a:r>
            <a:endParaRPr lang="en-US" altLang="ja-JP" b="1" dirty="0">
              <a:solidFill>
                <a:schemeClr val="tx1"/>
              </a:solidFill>
              <a:latin typeface="メイリオ" panose="020B0604030504040204" pitchFamily="50" charset="-128"/>
              <a:ea typeface="メイリオ" panose="020B0604030504040204" pitchFamily="50" charset="-128"/>
            </a:endParaRPr>
          </a:p>
          <a:p>
            <a:pPr algn="ctr"/>
            <a:r>
              <a:rPr lang="ja-JP" altLang="en-US" b="1" dirty="0">
                <a:solidFill>
                  <a:schemeClr val="tx1"/>
                </a:solidFill>
                <a:latin typeface="メイリオ" panose="020B0604030504040204" pitchFamily="50" charset="-128"/>
                <a:ea typeface="メイリオ" panose="020B0604030504040204" pitchFamily="50" charset="-128"/>
              </a:rPr>
              <a:t>水資源</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BB0FF5C5-5F54-4CA6-A766-740096FF9542}"/>
              </a:ext>
            </a:extLst>
          </p:cNvPr>
          <p:cNvSpPr/>
          <p:nvPr/>
        </p:nvSpPr>
        <p:spPr>
          <a:xfrm>
            <a:off x="412050" y="2705556"/>
            <a:ext cx="1332000" cy="612000"/>
          </a:xfrm>
          <a:prstGeom prst="rect">
            <a:avLst/>
          </a:prstGeom>
          <a:solidFill>
            <a:srgbClr val="CC990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b="1" dirty="0">
                <a:solidFill>
                  <a:schemeClr val="tx1"/>
                </a:solidFill>
                <a:latin typeface="メイリオ" panose="020B0604030504040204" pitchFamily="50" charset="-128"/>
                <a:ea typeface="メイリオ" panose="020B0604030504040204" pitchFamily="50" charset="-128"/>
              </a:rPr>
              <a:t>自然生態系</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C9EBD3DF-2F2A-4377-9F0C-E20634975BAD}"/>
              </a:ext>
            </a:extLst>
          </p:cNvPr>
          <p:cNvSpPr/>
          <p:nvPr/>
        </p:nvSpPr>
        <p:spPr>
          <a:xfrm>
            <a:off x="412050" y="4860912"/>
            <a:ext cx="1332000" cy="612000"/>
          </a:xfrm>
          <a:prstGeom prst="rect">
            <a:avLst/>
          </a:prstGeom>
          <a:solidFill>
            <a:srgbClr val="B2B2B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b="1" dirty="0">
                <a:solidFill>
                  <a:schemeClr val="tx1"/>
                </a:solidFill>
                <a:latin typeface="メイリオ" panose="020B0604030504040204" pitchFamily="50" charset="-128"/>
                <a:ea typeface="メイリオ" panose="020B0604030504040204" pitchFamily="50" charset="-128"/>
              </a:rPr>
              <a:t>産業・</a:t>
            </a:r>
            <a:endParaRPr lang="en-US" altLang="ja-JP" b="1" dirty="0">
              <a:solidFill>
                <a:schemeClr val="tx1"/>
              </a:solidFill>
              <a:latin typeface="メイリオ" panose="020B0604030504040204" pitchFamily="50" charset="-128"/>
              <a:ea typeface="メイリオ" panose="020B0604030504040204" pitchFamily="50" charset="-128"/>
            </a:endParaRPr>
          </a:p>
          <a:p>
            <a:pPr algn="ctr"/>
            <a:r>
              <a:rPr lang="ja-JP" altLang="en-US" b="1" dirty="0">
                <a:solidFill>
                  <a:schemeClr val="tx1"/>
                </a:solidFill>
                <a:latin typeface="メイリオ" panose="020B0604030504040204" pitchFamily="50" charset="-128"/>
                <a:ea typeface="メイリオ" panose="020B0604030504040204" pitchFamily="50" charset="-128"/>
              </a:rPr>
              <a:t>経済活動</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4D1A9C6E-CCE2-486A-AC82-0B8889CD8BC6}"/>
              </a:ext>
            </a:extLst>
          </p:cNvPr>
          <p:cNvSpPr/>
          <p:nvPr/>
        </p:nvSpPr>
        <p:spPr>
          <a:xfrm>
            <a:off x="408068" y="5592555"/>
            <a:ext cx="1332000" cy="612000"/>
          </a:xfrm>
          <a:prstGeom prst="rect">
            <a:avLst/>
          </a:prstGeom>
          <a:solidFill>
            <a:srgbClr val="33CC33">
              <a:alpha val="69804"/>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b="1" spc="-150" dirty="0">
                <a:solidFill>
                  <a:schemeClr val="tx1"/>
                </a:solidFill>
                <a:latin typeface="メイリオ" panose="020B0604030504040204" pitchFamily="50" charset="-128"/>
                <a:ea typeface="メイリオ" panose="020B0604030504040204" pitchFamily="50" charset="-128"/>
              </a:rPr>
              <a:t>県民生活・</a:t>
            </a:r>
            <a:endParaRPr lang="en-US" altLang="ja-JP" b="1" spc="-150" dirty="0">
              <a:solidFill>
                <a:schemeClr val="tx1"/>
              </a:solidFill>
              <a:latin typeface="メイリオ" panose="020B0604030504040204" pitchFamily="50" charset="-128"/>
              <a:ea typeface="メイリオ" panose="020B0604030504040204" pitchFamily="50" charset="-128"/>
            </a:endParaRPr>
          </a:p>
          <a:p>
            <a:pPr algn="ctr"/>
            <a:r>
              <a:rPr lang="ja-JP" altLang="en-US" b="1" spc="-150" dirty="0">
                <a:solidFill>
                  <a:schemeClr val="tx1"/>
                </a:solidFill>
                <a:latin typeface="メイリオ" panose="020B0604030504040204" pitchFamily="50" charset="-128"/>
                <a:ea typeface="メイリオ" panose="020B0604030504040204" pitchFamily="50" charset="-128"/>
              </a:rPr>
              <a:t>都市生活</a:t>
            </a:r>
            <a:endParaRPr lang="en-US" altLang="ja-JP" b="1" spc="-15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89D59B84-DFA3-401F-B4A0-4987C07C8D70}"/>
              </a:ext>
            </a:extLst>
          </p:cNvPr>
          <p:cNvSpPr/>
          <p:nvPr/>
        </p:nvSpPr>
        <p:spPr>
          <a:xfrm>
            <a:off x="408068" y="4142460"/>
            <a:ext cx="1332000" cy="612000"/>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b="1" dirty="0">
                <a:solidFill>
                  <a:schemeClr val="tx1"/>
                </a:solidFill>
                <a:latin typeface="メイリオ" panose="020B0604030504040204" pitchFamily="50" charset="-128"/>
                <a:ea typeface="メイリオ" panose="020B0604030504040204" pitchFamily="50" charset="-128"/>
              </a:rPr>
              <a:t>健康</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981B0E9C-97CF-416F-94AF-82882B7C996D}"/>
              </a:ext>
            </a:extLst>
          </p:cNvPr>
          <p:cNvSpPr txBox="1"/>
          <p:nvPr/>
        </p:nvSpPr>
        <p:spPr>
          <a:xfrm>
            <a:off x="2383455" y="910181"/>
            <a:ext cx="4860621" cy="461665"/>
          </a:xfrm>
          <a:prstGeom prst="rect">
            <a:avLst/>
          </a:prstGeom>
          <a:noFill/>
        </p:spPr>
        <p:txBody>
          <a:bodyPr wrap="square" rtlCol="0">
            <a:spAutoFit/>
          </a:bodyPr>
          <a:lstStyle/>
          <a:p>
            <a:pPr algn="ct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影響（例）</a:t>
            </a:r>
            <a:r>
              <a:rPr lang="en-US" altLang="ja-JP" sz="2400" dirty="0">
                <a:latin typeface="メイリオ" panose="020B0604030504040204" pitchFamily="50" charset="-128"/>
                <a:ea typeface="メイリオ" panose="020B0604030504040204" pitchFamily="50" charset="-128"/>
              </a:rPr>
              <a:t>】</a:t>
            </a:r>
          </a:p>
        </p:txBody>
      </p:sp>
      <p:sp>
        <p:nvSpPr>
          <p:cNvPr id="17" name="テキスト ボックス 16">
            <a:extLst>
              <a:ext uri="{FF2B5EF4-FFF2-40B4-BE49-F238E27FC236}">
                <a16:creationId xmlns:a16="http://schemas.microsoft.com/office/drawing/2014/main" id="{4996622B-FB6C-468F-B149-1EC19703110B}"/>
              </a:ext>
            </a:extLst>
          </p:cNvPr>
          <p:cNvSpPr txBox="1"/>
          <p:nvPr/>
        </p:nvSpPr>
        <p:spPr>
          <a:xfrm>
            <a:off x="1921341" y="1292694"/>
            <a:ext cx="4331723" cy="646331"/>
          </a:xfrm>
          <a:prstGeom prst="rect">
            <a:avLst/>
          </a:prstGeom>
          <a:noFill/>
        </p:spPr>
        <p:txBody>
          <a:bodyPr wrap="square" rtlCol="0">
            <a:spAutoFit/>
          </a:bodyPr>
          <a:lstStyle/>
          <a:p>
            <a:pPr marL="180000" indent="-180000" algn="just">
              <a:buFont typeface="Wingdings" panose="05000000000000000000" pitchFamily="2" charset="2"/>
              <a:buChar char="l"/>
              <a:defRPr/>
            </a:pPr>
            <a:r>
              <a:rPr lang="ja-JP" altLang="en-US" spc="-200">
                <a:latin typeface="+mn-ea"/>
              </a:rPr>
              <a:t>米の収量・品質</a:t>
            </a:r>
            <a:r>
              <a:rPr lang="ja-JP" altLang="en-US" spc="-200" dirty="0">
                <a:latin typeface="+mn-ea"/>
              </a:rPr>
              <a:t>低下（</a:t>
            </a:r>
            <a:r>
              <a:rPr lang="ja-JP" altLang="en-US" spc="-200">
                <a:latin typeface="+mn-ea"/>
              </a:rPr>
              <a:t>白未熟粒や胴割粒）</a:t>
            </a:r>
          </a:p>
          <a:p>
            <a:pPr marL="180000" lvl="0" indent="-180000" algn="just">
              <a:buFont typeface="Wingdings" panose="05000000000000000000" pitchFamily="2" charset="2"/>
              <a:buChar char="l"/>
              <a:defRPr/>
            </a:pPr>
            <a:r>
              <a:rPr lang="ja-JP" altLang="en-US" spc="-200">
                <a:latin typeface="+mn-ea"/>
              </a:rPr>
              <a:t>いちごの炭疽病</a:t>
            </a:r>
            <a:endParaRPr lang="en-US" altLang="ja-JP" spc="-200" dirty="0">
              <a:latin typeface="+mn-ea"/>
            </a:endParaRPr>
          </a:p>
        </p:txBody>
      </p:sp>
      <p:sp>
        <p:nvSpPr>
          <p:cNvPr id="19" name="テキスト ボックス 18">
            <a:extLst>
              <a:ext uri="{FF2B5EF4-FFF2-40B4-BE49-F238E27FC236}">
                <a16:creationId xmlns:a16="http://schemas.microsoft.com/office/drawing/2014/main" id="{A936B2C2-918F-48A8-B7CF-F9DE6E134E8F}"/>
              </a:ext>
            </a:extLst>
          </p:cNvPr>
          <p:cNvSpPr txBox="1"/>
          <p:nvPr/>
        </p:nvSpPr>
        <p:spPr>
          <a:xfrm>
            <a:off x="1921341" y="5690036"/>
            <a:ext cx="4536609" cy="417037"/>
          </a:xfrm>
          <a:prstGeom prst="rect">
            <a:avLst/>
          </a:prstGeom>
          <a:noFill/>
        </p:spPr>
        <p:txBody>
          <a:bodyPr wrap="square" rtlCol="0">
            <a:spAutoFit/>
          </a:bodyPr>
          <a:lstStyle/>
          <a:p>
            <a:pPr marL="285750" indent="-285750" algn="just">
              <a:lnSpc>
                <a:spcPct val="125000"/>
              </a:lnSpc>
              <a:buFont typeface="Wingdings" panose="05000000000000000000" pitchFamily="2" charset="2"/>
              <a:buChar char="l"/>
              <a:defRPr/>
            </a:pPr>
            <a:r>
              <a:rPr lang="ja-JP" altLang="en-US" spc="-200" dirty="0">
                <a:latin typeface="+mn-ea"/>
              </a:rPr>
              <a:t>生物季節の変化（桜や紅葉、蝉などの変化）</a:t>
            </a:r>
            <a:endParaRPr lang="en-US" altLang="ja-JP" spc="-200" dirty="0">
              <a:latin typeface="+mn-ea"/>
            </a:endParaRPr>
          </a:p>
        </p:txBody>
      </p:sp>
      <p:sp>
        <p:nvSpPr>
          <p:cNvPr id="20" name="テキスト ボックス 19">
            <a:extLst>
              <a:ext uri="{FF2B5EF4-FFF2-40B4-BE49-F238E27FC236}">
                <a16:creationId xmlns:a16="http://schemas.microsoft.com/office/drawing/2014/main" id="{8CFDD56E-3A6E-4852-9A48-0C8B5975E1BC}"/>
              </a:ext>
            </a:extLst>
          </p:cNvPr>
          <p:cNvSpPr txBox="1"/>
          <p:nvPr/>
        </p:nvSpPr>
        <p:spPr>
          <a:xfrm>
            <a:off x="1921341" y="4824014"/>
            <a:ext cx="4168369" cy="646331"/>
          </a:xfrm>
          <a:prstGeom prst="rect">
            <a:avLst/>
          </a:prstGeom>
          <a:noFill/>
        </p:spPr>
        <p:txBody>
          <a:bodyPr wrap="square" rtlCol="0">
            <a:spAutoFit/>
          </a:bodyPr>
          <a:lstStyle/>
          <a:p>
            <a:pPr marL="285750" lvl="0" indent="-285750" algn="just">
              <a:buFont typeface="Wingdings" panose="05000000000000000000" pitchFamily="2" charset="2"/>
              <a:buChar char="l"/>
              <a:defRPr/>
            </a:pPr>
            <a:r>
              <a:rPr lang="ja-JP" altLang="en-US" dirty="0">
                <a:latin typeface="+mn-ea"/>
              </a:rPr>
              <a:t>季節製品の売上・販売計画への影響</a:t>
            </a:r>
            <a:endParaRPr lang="en-US" altLang="ja-JP" dirty="0">
              <a:latin typeface="+mn-ea"/>
            </a:endParaRPr>
          </a:p>
          <a:p>
            <a:pPr marL="285750" lvl="0" indent="-285750" algn="just">
              <a:buFont typeface="Wingdings" panose="05000000000000000000" pitchFamily="2" charset="2"/>
              <a:buChar char="l"/>
              <a:defRPr/>
            </a:pPr>
            <a:r>
              <a:rPr lang="ja-JP" altLang="en-US" dirty="0">
                <a:latin typeface="+mn-ea"/>
              </a:rPr>
              <a:t>スキー場での積雪深の減少</a:t>
            </a:r>
            <a:endParaRPr lang="en-US" altLang="ja-JP" dirty="0">
              <a:latin typeface="+mn-ea"/>
            </a:endParaRPr>
          </a:p>
        </p:txBody>
      </p:sp>
      <p:sp>
        <p:nvSpPr>
          <p:cNvPr id="21" name="テキスト ボックス 20">
            <a:extLst>
              <a:ext uri="{FF2B5EF4-FFF2-40B4-BE49-F238E27FC236}">
                <a16:creationId xmlns:a16="http://schemas.microsoft.com/office/drawing/2014/main" id="{035C0A67-EBDF-42ED-B4B8-6B8407C4AA5A}"/>
              </a:ext>
            </a:extLst>
          </p:cNvPr>
          <p:cNvSpPr txBox="1"/>
          <p:nvPr/>
        </p:nvSpPr>
        <p:spPr>
          <a:xfrm>
            <a:off x="1921341" y="4142460"/>
            <a:ext cx="4168369" cy="646331"/>
          </a:xfrm>
          <a:prstGeom prst="rect">
            <a:avLst/>
          </a:prstGeom>
          <a:noFill/>
        </p:spPr>
        <p:txBody>
          <a:bodyPr wrap="square" rtlCol="0">
            <a:spAutoFit/>
          </a:bodyPr>
          <a:lstStyle/>
          <a:p>
            <a:pPr marL="180000" indent="-180000" algn="just">
              <a:buFont typeface="Wingdings" panose="05000000000000000000" pitchFamily="2" charset="2"/>
              <a:buChar char="l"/>
              <a:defRPr/>
            </a:pPr>
            <a:r>
              <a:rPr lang="ja-JP" altLang="en-US" spc="-200" dirty="0">
                <a:latin typeface="+mn-ea"/>
              </a:rPr>
              <a:t>熱中症搬送者数・死亡者数の増加</a:t>
            </a:r>
            <a:endParaRPr lang="en-US" altLang="ja-JP" spc="-200" dirty="0">
              <a:latin typeface="+mn-ea"/>
            </a:endParaRPr>
          </a:p>
          <a:p>
            <a:pPr marL="180000" indent="-180000" algn="just">
              <a:buFont typeface="Wingdings" panose="05000000000000000000" pitchFamily="2" charset="2"/>
              <a:buChar char="l"/>
              <a:defRPr/>
            </a:pPr>
            <a:r>
              <a:rPr lang="ja-JP" altLang="en-US" spc="-200" dirty="0">
                <a:latin typeface="+mn-ea"/>
              </a:rPr>
              <a:t>感染症媒介蚊の生息域の拡大</a:t>
            </a:r>
            <a:endParaRPr lang="en-US" altLang="ja-JP" spc="-200" dirty="0">
              <a:latin typeface="+mn-ea"/>
            </a:endParaRPr>
          </a:p>
        </p:txBody>
      </p:sp>
      <p:sp>
        <p:nvSpPr>
          <p:cNvPr id="22" name="テキスト ボックス 21">
            <a:extLst>
              <a:ext uri="{FF2B5EF4-FFF2-40B4-BE49-F238E27FC236}">
                <a16:creationId xmlns:a16="http://schemas.microsoft.com/office/drawing/2014/main" id="{C947F7E0-CF6F-49DB-92EB-ABDC50E08114}"/>
              </a:ext>
            </a:extLst>
          </p:cNvPr>
          <p:cNvSpPr txBox="1"/>
          <p:nvPr/>
        </p:nvSpPr>
        <p:spPr>
          <a:xfrm>
            <a:off x="1921341" y="3410064"/>
            <a:ext cx="4074101" cy="646331"/>
          </a:xfrm>
          <a:prstGeom prst="rect">
            <a:avLst/>
          </a:prstGeom>
          <a:noFill/>
        </p:spPr>
        <p:txBody>
          <a:bodyPr wrap="square" rtlCol="0">
            <a:spAutoFit/>
          </a:bodyPr>
          <a:lstStyle/>
          <a:p>
            <a:pPr marL="180000" indent="-180000" algn="just">
              <a:buFont typeface="Wingdings" panose="05000000000000000000" pitchFamily="2" charset="2"/>
              <a:buChar char="l"/>
              <a:defRPr/>
            </a:pPr>
            <a:r>
              <a:rPr lang="ja-JP" altLang="en-US" spc="-200" dirty="0">
                <a:latin typeface="+mn-ea"/>
              </a:rPr>
              <a:t>短時間強雨・大雨の頻度・強度が増すことによる洪水・土砂災害リスクの増加</a:t>
            </a:r>
            <a:endParaRPr lang="en-US" altLang="ja-JP" spc="-200" dirty="0">
              <a:latin typeface="+mn-ea"/>
            </a:endParaRPr>
          </a:p>
        </p:txBody>
      </p:sp>
      <p:sp>
        <p:nvSpPr>
          <p:cNvPr id="23" name="テキスト ボックス 22">
            <a:extLst>
              <a:ext uri="{FF2B5EF4-FFF2-40B4-BE49-F238E27FC236}">
                <a16:creationId xmlns:a16="http://schemas.microsoft.com/office/drawing/2014/main" id="{041E29E7-2EB1-4CF5-9021-3E009F05A861}"/>
              </a:ext>
            </a:extLst>
          </p:cNvPr>
          <p:cNvSpPr txBox="1"/>
          <p:nvPr/>
        </p:nvSpPr>
        <p:spPr>
          <a:xfrm>
            <a:off x="1921341" y="2691923"/>
            <a:ext cx="3008872" cy="646331"/>
          </a:xfrm>
          <a:prstGeom prst="rect">
            <a:avLst/>
          </a:prstGeom>
          <a:noFill/>
        </p:spPr>
        <p:txBody>
          <a:bodyPr wrap="square" rtlCol="0">
            <a:spAutoFit/>
          </a:bodyPr>
          <a:lstStyle/>
          <a:p>
            <a:pPr marL="180000" lvl="0" indent="-180000" algn="just">
              <a:buFont typeface="Wingdings" panose="05000000000000000000" pitchFamily="2" charset="2"/>
              <a:buChar char="l"/>
              <a:defRPr/>
            </a:pPr>
            <a:r>
              <a:rPr lang="ja-JP" altLang="en-US" spc="-300" dirty="0">
                <a:latin typeface="+mn-ea"/>
              </a:rPr>
              <a:t>マツ林の病害虫の発生</a:t>
            </a:r>
            <a:endParaRPr lang="en-US" altLang="ja-JP" spc="-300" dirty="0">
              <a:latin typeface="+mn-ea"/>
            </a:endParaRPr>
          </a:p>
          <a:p>
            <a:pPr marL="180000" lvl="0" indent="-180000" algn="just">
              <a:buFont typeface="Wingdings" panose="05000000000000000000" pitchFamily="2" charset="2"/>
              <a:buChar char="l"/>
              <a:defRPr/>
            </a:pPr>
            <a:r>
              <a:rPr lang="ja-JP" altLang="en-US" spc="-300" dirty="0">
                <a:latin typeface="+mn-ea"/>
              </a:rPr>
              <a:t>ニホンジカによる植生の食害</a:t>
            </a:r>
            <a:endParaRPr lang="en-US" altLang="ja-JP" spc="-200" dirty="0">
              <a:latin typeface="+mn-ea"/>
            </a:endParaRPr>
          </a:p>
        </p:txBody>
      </p:sp>
      <p:sp>
        <p:nvSpPr>
          <p:cNvPr id="24" name="テキスト ボックス 23">
            <a:extLst>
              <a:ext uri="{FF2B5EF4-FFF2-40B4-BE49-F238E27FC236}">
                <a16:creationId xmlns:a16="http://schemas.microsoft.com/office/drawing/2014/main" id="{328A976F-2509-416A-8DA5-B51D6BEC4877}"/>
              </a:ext>
            </a:extLst>
          </p:cNvPr>
          <p:cNvSpPr txBox="1"/>
          <p:nvPr/>
        </p:nvSpPr>
        <p:spPr>
          <a:xfrm>
            <a:off x="1921341" y="2003270"/>
            <a:ext cx="4331723" cy="646331"/>
          </a:xfrm>
          <a:prstGeom prst="rect">
            <a:avLst/>
          </a:prstGeom>
          <a:noFill/>
        </p:spPr>
        <p:txBody>
          <a:bodyPr wrap="square" rtlCol="0">
            <a:spAutoFit/>
          </a:bodyPr>
          <a:lstStyle/>
          <a:p>
            <a:pPr marL="180000" lvl="0" indent="-180000" algn="just">
              <a:buFont typeface="Wingdings" panose="05000000000000000000" pitchFamily="2" charset="2"/>
              <a:buChar char="l"/>
              <a:defRPr/>
            </a:pPr>
            <a:r>
              <a:rPr lang="ja-JP" altLang="en-US" spc="-200" dirty="0">
                <a:latin typeface="+mn-ea"/>
              </a:rPr>
              <a:t>水温上昇による河川や湖沼の</a:t>
            </a:r>
            <a:r>
              <a:rPr lang="ja-JP" altLang="ja-JP" spc="-200" dirty="0">
                <a:latin typeface="+mn-ea"/>
              </a:rPr>
              <a:t>水質</a:t>
            </a:r>
            <a:r>
              <a:rPr lang="ja-JP" altLang="en-US" spc="-200" dirty="0">
                <a:latin typeface="+mn-ea"/>
              </a:rPr>
              <a:t>変化</a:t>
            </a:r>
            <a:endParaRPr lang="en-US" altLang="ja-JP" spc="-200" dirty="0">
              <a:latin typeface="+mn-ea"/>
            </a:endParaRPr>
          </a:p>
          <a:p>
            <a:pPr marL="180000" indent="-180000" algn="just">
              <a:buFont typeface="Wingdings" panose="05000000000000000000" pitchFamily="2" charset="2"/>
              <a:buChar char="l"/>
              <a:defRPr/>
            </a:pPr>
            <a:r>
              <a:rPr lang="ja-JP" altLang="en-US" spc="-200" dirty="0">
                <a:latin typeface="+mn-ea"/>
              </a:rPr>
              <a:t>極端な少雨や積雪減少による河川水量不足</a:t>
            </a:r>
            <a:endParaRPr lang="en-US" altLang="ja-JP" spc="-200" dirty="0">
              <a:latin typeface="+mn-ea"/>
            </a:endParaRPr>
          </a:p>
        </p:txBody>
      </p:sp>
      <p:pic>
        <p:nvPicPr>
          <p:cNvPr id="1026" name="Picture 2" descr="がけ崩れの写真">
            <a:extLst>
              <a:ext uri="{FF2B5EF4-FFF2-40B4-BE49-F238E27FC236}">
                <a16:creationId xmlns:a16="http://schemas.microsoft.com/office/drawing/2014/main" id="{5C94EDDE-92D7-4FCE-B874-782E59758AE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7950" y="3083212"/>
            <a:ext cx="2337485" cy="1692000"/>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2C0B142D-1462-4E7D-BF27-97774F21C306}"/>
              </a:ext>
            </a:extLst>
          </p:cNvPr>
          <p:cNvSpPr/>
          <p:nvPr/>
        </p:nvSpPr>
        <p:spPr>
          <a:xfrm>
            <a:off x="7730050" y="6445615"/>
            <a:ext cx="1652489" cy="215444"/>
          </a:xfrm>
          <a:prstGeom prst="rect">
            <a:avLst/>
          </a:prstGeom>
        </p:spPr>
        <p:txBody>
          <a:bodyPr wrap="square">
            <a:spAutoFit/>
          </a:bodyPr>
          <a:lstStyle/>
          <a:p>
            <a:r>
              <a:rPr lang="ja-JP" altLang="en-US" sz="800" dirty="0">
                <a:latin typeface="メイリオ" panose="020B0604030504040204" pitchFamily="50" charset="-128"/>
                <a:ea typeface="メイリオ" panose="020B0604030504040204" pitchFamily="50" charset="-128"/>
              </a:rPr>
              <a:t>（日本気象協会撮影）</a:t>
            </a:r>
          </a:p>
        </p:txBody>
      </p:sp>
      <p:sp>
        <p:nvSpPr>
          <p:cNvPr id="28" name="正方形/長方形 27">
            <a:extLst>
              <a:ext uri="{FF2B5EF4-FFF2-40B4-BE49-F238E27FC236}">
                <a16:creationId xmlns:a16="http://schemas.microsoft.com/office/drawing/2014/main" id="{051432BF-F0C0-4D21-A7C9-35FE15364990}"/>
              </a:ext>
            </a:extLst>
          </p:cNvPr>
          <p:cNvSpPr/>
          <p:nvPr/>
        </p:nvSpPr>
        <p:spPr>
          <a:xfrm>
            <a:off x="6977557" y="4790896"/>
            <a:ext cx="2499485" cy="215444"/>
          </a:xfrm>
          <a:prstGeom prst="rect">
            <a:avLst/>
          </a:prstGeom>
        </p:spPr>
        <p:txBody>
          <a:bodyPr wrap="square">
            <a:spAutoFit/>
          </a:bodyPr>
          <a:lstStyle/>
          <a:p>
            <a:r>
              <a:rPr lang="ja-JP" altLang="en-US" sz="800" dirty="0">
                <a:latin typeface="メイリオ" panose="020B0604030504040204" pitchFamily="50" charset="-128"/>
                <a:ea typeface="メイリオ" panose="020B0604030504040204" pitchFamily="50" charset="-128"/>
              </a:rPr>
              <a:t>出典：令和元年台風</a:t>
            </a:r>
            <a:r>
              <a:rPr lang="en-US" altLang="ja-JP" sz="800" dirty="0">
                <a:latin typeface="メイリオ" panose="020B0604030504040204" pitchFamily="50" charset="-128"/>
                <a:ea typeface="メイリオ" panose="020B0604030504040204" pitchFamily="50" charset="-128"/>
              </a:rPr>
              <a:t>19</a:t>
            </a:r>
            <a:r>
              <a:rPr lang="ja-JP" altLang="en-US" sz="800" dirty="0">
                <a:latin typeface="メイリオ" panose="020B0604030504040204" pitchFamily="50" charset="-128"/>
                <a:ea typeface="メイリオ" panose="020B0604030504040204" pitchFamily="50" charset="-128"/>
              </a:rPr>
              <a:t>号による被害等</a:t>
            </a:r>
          </a:p>
        </p:txBody>
      </p:sp>
      <p:sp>
        <p:nvSpPr>
          <p:cNvPr id="29" name="正方形/長方形 28">
            <a:extLst>
              <a:ext uri="{FF2B5EF4-FFF2-40B4-BE49-F238E27FC236}">
                <a16:creationId xmlns:a16="http://schemas.microsoft.com/office/drawing/2014/main" id="{E5E0092C-FFBD-4820-B751-596EA2BE0425}"/>
              </a:ext>
            </a:extLst>
          </p:cNvPr>
          <p:cNvSpPr/>
          <p:nvPr/>
        </p:nvSpPr>
        <p:spPr>
          <a:xfrm>
            <a:off x="5391393" y="2844197"/>
            <a:ext cx="3464518" cy="215444"/>
          </a:xfrm>
          <a:prstGeom prst="rect">
            <a:avLst/>
          </a:prstGeom>
        </p:spPr>
        <p:txBody>
          <a:bodyPr wrap="square">
            <a:spAutoFit/>
          </a:bodyPr>
          <a:lstStyle/>
          <a:p>
            <a:pPr algn="r"/>
            <a:r>
              <a:rPr lang="ja-JP" altLang="en-US" sz="800" dirty="0">
                <a:latin typeface="メイリオ" panose="020B0604030504040204" pitchFamily="50" charset="-128"/>
                <a:ea typeface="メイリオ" panose="020B0604030504040204" pitchFamily="50" charset="-128"/>
              </a:rPr>
              <a:t>出典：栃木県</a:t>
            </a:r>
            <a:endParaRPr lang="en-US" altLang="ja-JP" sz="900" dirty="0">
              <a:latin typeface="メイリオ" panose="020B0604030504040204" pitchFamily="50" charset="-128"/>
              <a:ea typeface="メイリオ" panose="020B0604030504040204" pitchFamily="50" charset="-128"/>
            </a:endParaRPr>
          </a:p>
        </p:txBody>
      </p:sp>
      <p:pic>
        <p:nvPicPr>
          <p:cNvPr id="5" name="Picture 2" descr="写真：大粒のスカイベリー">
            <a:extLst>
              <a:ext uri="{FF2B5EF4-FFF2-40B4-BE49-F238E27FC236}">
                <a16:creationId xmlns:a16="http://schemas.microsoft.com/office/drawing/2014/main" id="{27489AC5-6A54-4B3B-BB60-E52BB7EA1E3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34337" y="1275181"/>
            <a:ext cx="2361127" cy="156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389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EF37DF07-0096-42DC-B6AC-02DB2A79B31B}"/>
              </a:ext>
            </a:extLst>
          </p:cNvPr>
          <p:cNvSpPr txBox="1">
            <a:spLocks/>
          </p:cNvSpPr>
          <p:nvPr/>
        </p:nvSpPr>
        <p:spPr>
          <a:xfrm>
            <a:off x="43477" y="91327"/>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どうやって適応するか考えてみよう</a:t>
            </a:r>
            <a:endParaRPr lang="ja-JP" altLang="en-US" sz="54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7" name="テキスト ボックス 6">
            <a:extLst>
              <a:ext uri="{FF2B5EF4-FFF2-40B4-BE49-F238E27FC236}">
                <a16:creationId xmlns:a16="http://schemas.microsoft.com/office/drawing/2014/main" id="{37E54DF2-D2BA-41A0-A23D-646101F306EF}"/>
              </a:ext>
            </a:extLst>
          </p:cNvPr>
          <p:cNvSpPr txBox="1"/>
          <p:nvPr/>
        </p:nvSpPr>
        <p:spPr>
          <a:xfrm>
            <a:off x="-109464" y="1229701"/>
            <a:ext cx="3689036" cy="523220"/>
          </a:xfrm>
          <a:prstGeom prst="rect">
            <a:avLst/>
          </a:prstGeom>
          <a:noFill/>
        </p:spPr>
        <p:txBody>
          <a:bodyPr wrap="square" rtlCol="0">
            <a:spAutoFit/>
          </a:bodyPr>
          <a:lstStyle/>
          <a:p>
            <a:r>
              <a:rPr lang="en-US" altLang="ja-JP" sz="2800" b="1" dirty="0">
                <a:solidFill>
                  <a:srgbClr val="00B0F0"/>
                </a:solidFill>
                <a:latin typeface="HG創英角ﾎﾟｯﾌﾟ体" panose="040B0A09000000000000" pitchFamily="49" charset="-128"/>
                <a:ea typeface="HG創英角ﾎﾟｯﾌﾟ体" panose="040B0A09000000000000" pitchFamily="49" charset="-128"/>
              </a:rPr>
              <a:t>【</a:t>
            </a:r>
            <a:r>
              <a:rPr kumimoji="1" lang="ja-JP" altLang="en-US" sz="2800" b="1" dirty="0">
                <a:solidFill>
                  <a:srgbClr val="00B0F0"/>
                </a:solidFill>
                <a:latin typeface="HG創英角ﾎﾟｯﾌﾟ体" panose="040B0A09000000000000" pitchFamily="49" charset="-128"/>
                <a:ea typeface="HG創英角ﾎﾟｯﾌﾟ体" panose="040B0A09000000000000" pitchFamily="49" charset="-128"/>
              </a:rPr>
              <a:t>グループワーク</a:t>
            </a:r>
            <a:r>
              <a:rPr kumimoji="1" lang="en-US" altLang="ja-JP" sz="2800" b="1" dirty="0">
                <a:solidFill>
                  <a:srgbClr val="00B0F0"/>
                </a:solidFill>
                <a:latin typeface="HG創英角ﾎﾟｯﾌﾟ体" panose="040B0A09000000000000" pitchFamily="49" charset="-128"/>
                <a:ea typeface="HG創英角ﾎﾟｯﾌﾟ体" panose="040B0A09000000000000" pitchFamily="49" charset="-128"/>
              </a:rPr>
              <a:t>】</a:t>
            </a:r>
            <a:endParaRPr kumimoji="1" lang="ja-JP" altLang="en-US" sz="2800" b="1" dirty="0">
              <a:solidFill>
                <a:srgbClr val="00B0F0"/>
              </a:solidFill>
              <a:latin typeface="HG創英角ﾎﾟｯﾌﾟ体" panose="040B0A09000000000000" pitchFamily="49" charset="-128"/>
              <a:ea typeface="HG創英角ﾎﾟｯﾌﾟ体" panose="040B0A09000000000000" pitchFamily="49" charset="-128"/>
            </a:endParaRPr>
          </a:p>
        </p:txBody>
      </p:sp>
      <p:sp>
        <p:nvSpPr>
          <p:cNvPr id="19" name="コンテンツ プレースホルダー 3">
            <a:extLst>
              <a:ext uri="{FF2B5EF4-FFF2-40B4-BE49-F238E27FC236}">
                <a16:creationId xmlns:a16="http://schemas.microsoft.com/office/drawing/2014/main" id="{B408C950-09E1-4E59-94CC-887DCD91F57C}"/>
              </a:ext>
            </a:extLst>
          </p:cNvPr>
          <p:cNvSpPr txBox="1">
            <a:spLocks/>
          </p:cNvSpPr>
          <p:nvPr/>
        </p:nvSpPr>
        <p:spPr>
          <a:xfrm>
            <a:off x="181681" y="1882865"/>
            <a:ext cx="8780639" cy="4289745"/>
          </a:xfrm>
          <a:prstGeom prst="rect">
            <a:avLst/>
          </a:prstGeom>
          <a:solidFill>
            <a:schemeClr val="accent6">
              <a:lumMod val="20000"/>
              <a:lumOff val="80000"/>
            </a:schemeClr>
          </a:solidFill>
          <a:ln w="19050">
            <a:noFill/>
            <a:prstDash val="sysDash"/>
          </a:ln>
        </p:spPr>
        <p:txBody>
          <a:bodyPr vert="horz" lIns="68580" tIns="34291" rIns="68580" bIns="34291"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lvl="1" indent="0">
              <a:buClr>
                <a:srgbClr val="00B050"/>
              </a:buClr>
              <a:buNone/>
            </a:pPr>
            <a:r>
              <a:rPr lang="ja-JP" altLang="en-US" sz="2400" dirty="0">
                <a:latin typeface="HG創英角ﾎﾟｯﾌﾟ体" panose="040B0A09000000000000" pitchFamily="49" charset="-128"/>
                <a:ea typeface="HG創英角ﾎﾟｯﾌﾟ体" panose="040B0A09000000000000" pitchFamily="49" charset="-128"/>
              </a:rPr>
              <a:t>（１）グループで以下の</a:t>
            </a:r>
            <a:r>
              <a:rPr lang="en-US" altLang="ja-JP" sz="2400" dirty="0">
                <a:latin typeface="HG創英角ﾎﾟｯﾌﾟ体" panose="040B0A09000000000000" pitchFamily="49" charset="-128"/>
                <a:ea typeface="HG創英角ﾎﾟｯﾌﾟ体" panose="040B0A09000000000000" pitchFamily="49" charset="-128"/>
              </a:rPr>
              <a:t>7</a:t>
            </a:r>
            <a:r>
              <a:rPr lang="ja-JP" altLang="en-US" sz="2400" dirty="0">
                <a:latin typeface="HG創英角ﾎﾟｯﾌﾟ体" panose="040B0A09000000000000" pitchFamily="49" charset="-128"/>
                <a:ea typeface="HG創英角ﾎﾟｯﾌﾟ体" panose="040B0A09000000000000" pitchFamily="49" charset="-128"/>
              </a:rPr>
              <a:t>分野から</a:t>
            </a:r>
            <a:r>
              <a:rPr lang="en-US" altLang="ja-JP" sz="2400" dirty="0">
                <a:latin typeface="HG創英角ﾎﾟｯﾌﾟ体" panose="040B0A09000000000000" pitchFamily="49" charset="-128"/>
                <a:ea typeface="HG創英角ﾎﾟｯﾌﾟ体" panose="040B0A09000000000000" pitchFamily="49" charset="-128"/>
              </a:rPr>
              <a:t>2</a:t>
            </a:r>
            <a:r>
              <a:rPr lang="ja-JP" altLang="en-US" sz="2400" dirty="0">
                <a:latin typeface="HG創英角ﾎﾟｯﾌﾟ体" panose="040B0A09000000000000" pitchFamily="49" charset="-128"/>
                <a:ea typeface="HG創英角ﾎﾟｯﾌﾟ体" panose="040B0A09000000000000" pitchFamily="49" charset="-128"/>
              </a:rPr>
              <a:t>分野程度選びましょう。</a:t>
            </a:r>
            <a:endParaRPr lang="en-US" altLang="ja-JP" sz="2400" dirty="0">
              <a:latin typeface="HG創英角ﾎﾟｯﾌﾟ体" panose="040B0A09000000000000" pitchFamily="49" charset="-128"/>
              <a:ea typeface="HG創英角ﾎﾟｯﾌﾟ体" panose="040B0A09000000000000" pitchFamily="49" charset="-128"/>
            </a:endParaRPr>
          </a:p>
          <a:p>
            <a:pPr marL="0" lvl="1" indent="0">
              <a:buClr>
                <a:srgbClr val="00B050"/>
              </a:buClr>
              <a:buNone/>
            </a:pPr>
            <a:endParaRPr lang="en-US" altLang="ja-JP" sz="2400" dirty="0">
              <a:latin typeface="HG創英角ﾎﾟｯﾌﾟ体" panose="040B0A09000000000000" pitchFamily="49" charset="-128"/>
              <a:ea typeface="HG創英角ﾎﾟｯﾌﾟ体" panose="040B0A09000000000000" pitchFamily="49" charset="-128"/>
            </a:endParaRPr>
          </a:p>
          <a:p>
            <a:pPr marL="0" lvl="1" indent="0">
              <a:buClr>
                <a:srgbClr val="00B050"/>
              </a:buClr>
              <a:buNone/>
            </a:pPr>
            <a:endParaRPr lang="en-US" altLang="ja-JP" sz="2400" dirty="0">
              <a:latin typeface="HG創英角ﾎﾟｯﾌﾟ体" panose="040B0A09000000000000" pitchFamily="49" charset="-128"/>
              <a:ea typeface="HG創英角ﾎﾟｯﾌﾟ体" panose="040B0A09000000000000" pitchFamily="49" charset="-128"/>
            </a:endParaRPr>
          </a:p>
          <a:p>
            <a:pPr marL="893763" lvl="1" indent="-893763">
              <a:buClr>
                <a:srgbClr val="00B050"/>
              </a:buClr>
              <a:buNone/>
            </a:pPr>
            <a:endParaRPr lang="en-US" altLang="ja-JP" sz="2400" dirty="0">
              <a:latin typeface="HG創英角ﾎﾟｯﾌﾟ体" panose="040B0A09000000000000" pitchFamily="49" charset="-128"/>
              <a:ea typeface="HG創英角ﾎﾟｯﾌﾟ体" panose="040B0A09000000000000" pitchFamily="49" charset="-128"/>
            </a:endParaRPr>
          </a:p>
          <a:p>
            <a:pPr marL="893763" lvl="1" indent="-893763">
              <a:buClr>
                <a:srgbClr val="00B050"/>
              </a:buClr>
              <a:buNone/>
            </a:pPr>
            <a:r>
              <a:rPr lang="ja-JP" altLang="en-US" sz="2400" dirty="0">
                <a:latin typeface="HG創英角ﾎﾟｯﾌﾟ体" panose="040B0A09000000000000" pitchFamily="49" charset="-128"/>
                <a:ea typeface="HG創英角ﾎﾟｯﾌﾟ体" panose="040B0A09000000000000" pitchFamily="49" charset="-128"/>
              </a:rPr>
              <a:t>（２）ワークシートに書いてある影響に備えるためにできる</a:t>
            </a:r>
            <a:endParaRPr lang="en-US" altLang="ja-JP" sz="2400" dirty="0">
              <a:latin typeface="HG創英角ﾎﾟｯﾌﾟ体" panose="040B0A09000000000000" pitchFamily="49" charset="-128"/>
              <a:ea typeface="HG創英角ﾎﾟｯﾌﾟ体" panose="040B0A09000000000000" pitchFamily="49" charset="-128"/>
            </a:endParaRPr>
          </a:p>
          <a:p>
            <a:pPr marL="893763" lvl="1" indent="-893763">
              <a:buClr>
                <a:srgbClr val="00B050"/>
              </a:buClr>
              <a:buNone/>
            </a:pPr>
            <a:r>
              <a:rPr lang="ja-JP" altLang="en-US" sz="2400" dirty="0">
                <a:latin typeface="HG創英角ﾎﾟｯﾌﾟ体" panose="040B0A09000000000000" pitchFamily="49" charset="-128"/>
                <a:ea typeface="HG創英角ﾎﾟｯﾌﾟ体" panose="040B0A09000000000000" pitchFamily="49" charset="-128"/>
              </a:rPr>
              <a:t>　　　ことをグループで考えてみましょう。</a:t>
            </a:r>
            <a:endParaRPr lang="en-US" altLang="ja-JP" sz="2400" dirty="0">
              <a:latin typeface="HG創英角ﾎﾟｯﾌﾟ体" panose="040B0A09000000000000" pitchFamily="49" charset="-128"/>
              <a:ea typeface="HG創英角ﾎﾟｯﾌﾟ体" panose="040B0A09000000000000" pitchFamily="49" charset="-128"/>
            </a:endParaRPr>
          </a:p>
          <a:p>
            <a:pPr marL="893763" lvl="1" indent="-893763">
              <a:buClr>
                <a:srgbClr val="00B050"/>
              </a:buClr>
              <a:buNone/>
            </a:pPr>
            <a:r>
              <a:rPr lang="ja-JP" altLang="en-US" sz="2400" dirty="0">
                <a:latin typeface="HG創英角ﾎﾟｯﾌﾟ体" panose="040B0A09000000000000" pitchFamily="49" charset="-128"/>
                <a:ea typeface="HG創英角ﾎﾟｯﾌﾟ体" panose="040B0A09000000000000" pitchFamily="49" charset="-128"/>
              </a:rPr>
              <a:t>（３）ワークシートは自分のグループの机に置いたまま、</a:t>
            </a:r>
            <a:endParaRPr lang="en-US" altLang="ja-JP" sz="2400" dirty="0">
              <a:latin typeface="HG創英角ﾎﾟｯﾌﾟ体" panose="040B0A09000000000000" pitchFamily="49" charset="-128"/>
              <a:ea typeface="HG創英角ﾎﾟｯﾌﾟ体" panose="040B0A09000000000000" pitchFamily="49" charset="-128"/>
            </a:endParaRPr>
          </a:p>
          <a:p>
            <a:pPr marL="893763" lvl="1" indent="-893763">
              <a:buClr>
                <a:srgbClr val="00B050"/>
              </a:buClr>
              <a:buNone/>
            </a:pPr>
            <a:r>
              <a:rPr lang="ja-JP" altLang="en-US" sz="2400" dirty="0">
                <a:latin typeface="HG創英角ﾎﾟｯﾌﾟ体" panose="040B0A09000000000000" pitchFamily="49" charset="-128"/>
                <a:ea typeface="HG創英角ﾎﾟｯﾌﾟ体" panose="040B0A09000000000000" pitchFamily="49" charset="-128"/>
              </a:rPr>
              <a:t>　　　他のグループのワークシートを見て回りましょう。</a:t>
            </a:r>
            <a:endParaRPr lang="en-US" altLang="ja-JP" sz="2400" dirty="0">
              <a:latin typeface="HG創英角ﾎﾟｯﾌﾟ体" panose="040B0A09000000000000" pitchFamily="49" charset="-128"/>
              <a:ea typeface="HG創英角ﾎﾟｯﾌﾟ体" panose="040B0A09000000000000" pitchFamily="49" charset="-128"/>
            </a:endParaRPr>
          </a:p>
        </p:txBody>
      </p:sp>
      <p:grpSp>
        <p:nvGrpSpPr>
          <p:cNvPr id="2" name="グループ化 1">
            <a:extLst>
              <a:ext uri="{FF2B5EF4-FFF2-40B4-BE49-F238E27FC236}">
                <a16:creationId xmlns:a16="http://schemas.microsoft.com/office/drawing/2014/main" id="{329A7C0E-3316-4FD2-8E53-DBBEFBE34544}"/>
              </a:ext>
            </a:extLst>
          </p:cNvPr>
          <p:cNvGrpSpPr/>
          <p:nvPr/>
        </p:nvGrpSpPr>
        <p:grpSpPr>
          <a:xfrm>
            <a:off x="990716" y="2865562"/>
            <a:ext cx="7249522" cy="1126875"/>
            <a:chOff x="1131651" y="1442875"/>
            <a:chExt cx="7249522" cy="1126875"/>
          </a:xfrm>
        </p:grpSpPr>
        <p:sp>
          <p:nvSpPr>
            <p:cNvPr id="24" name="正方形/長方形 23">
              <a:extLst>
                <a:ext uri="{FF2B5EF4-FFF2-40B4-BE49-F238E27FC236}">
                  <a16:creationId xmlns:a16="http://schemas.microsoft.com/office/drawing/2014/main" id="{C9447809-CBAC-48A1-9FAD-45EF94AFCF1F}"/>
                </a:ext>
              </a:extLst>
            </p:cNvPr>
            <p:cNvSpPr/>
            <p:nvPr/>
          </p:nvSpPr>
          <p:spPr>
            <a:xfrm>
              <a:off x="6617173" y="1442875"/>
              <a:ext cx="1764000" cy="504000"/>
            </a:xfrm>
            <a:prstGeom prst="rect">
              <a:avLst/>
            </a:prstGeom>
            <a:solidFill>
              <a:srgbClr val="FF9966"/>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sz="1600" b="1" dirty="0">
                  <a:solidFill>
                    <a:schemeClr val="tx1"/>
                  </a:solidFill>
                  <a:latin typeface="メイリオ" panose="020B0604030504040204" pitchFamily="50" charset="-128"/>
                  <a:ea typeface="メイリオ" panose="020B0604030504040204" pitchFamily="50" charset="-128"/>
                </a:rPr>
                <a:t>自然災害</a:t>
              </a:r>
              <a:endParaRPr lang="en-US" altLang="ja-JP" sz="1600" b="1" dirty="0">
                <a:solidFill>
                  <a:schemeClr val="tx1"/>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A3E03ED2-1AA0-409A-8DA6-B5EB69453EB0}"/>
                </a:ext>
              </a:extLst>
            </p:cNvPr>
            <p:cNvSpPr/>
            <p:nvPr/>
          </p:nvSpPr>
          <p:spPr>
            <a:xfrm>
              <a:off x="1131651" y="1442875"/>
              <a:ext cx="1764000" cy="504000"/>
            </a:xfrm>
            <a:prstGeom prst="rect">
              <a:avLst/>
            </a:prstGeom>
            <a:solidFill>
              <a:srgbClr val="FFFF66">
                <a:alpha val="69804"/>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sz="1600" b="1" dirty="0">
                  <a:solidFill>
                    <a:schemeClr val="tx1"/>
                  </a:solidFill>
                  <a:latin typeface="メイリオ" panose="020B0604030504040204" pitchFamily="50" charset="-128"/>
                  <a:ea typeface="メイリオ" panose="020B0604030504040204" pitchFamily="50" charset="-128"/>
                </a:rPr>
                <a:t>農林水産業</a:t>
              </a:r>
              <a:endParaRPr lang="en-US" altLang="ja-JP" sz="1600" b="1"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A0335021-807F-4756-9D1F-E31E11666550}"/>
                </a:ext>
              </a:extLst>
            </p:cNvPr>
            <p:cNvSpPr/>
            <p:nvPr/>
          </p:nvSpPr>
          <p:spPr>
            <a:xfrm>
              <a:off x="2963622" y="1442875"/>
              <a:ext cx="1764000" cy="504000"/>
            </a:xfrm>
            <a:prstGeom prst="rect">
              <a:avLst/>
            </a:prstGeom>
            <a:solidFill>
              <a:srgbClr val="99CCFF"/>
            </a:solidFill>
            <a:ln>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sz="1600" b="1" dirty="0">
                  <a:solidFill>
                    <a:schemeClr val="tx1"/>
                  </a:solidFill>
                  <a:latin typeface="メイリオ" panose="020B0604030504040204" pitchFamily="50" charset="-128"/>
                  <a:ea typeface="メイリオ" panose="020B0604030504040204" pitchFamily="50" charset="-128"/>
                </a:rPr>
                <a:t>水環境・水資源</a:t>
              </a:r>
              <a:endParaRPr lang="en-US" altLang="ja-JP" sz="1600" b="1" dirty="0">
                <a:solidFill>
                  <a:schemeClr val="tx1"/>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FFCAAC0E-F12B-4357-A947-972BD4A30A27}"/>
                </a:ext>
              </a:extLst>
            </p:cNvPr>
            <p:cNvSpPr/>
            <p:nvPr/>
          </p:nvSpPr>
          <p:spPr>
            <a:xfrm>
              <a:off x="4785202" y="1442875"/>
              <a:ext cx="1764000" cy="504000"/>
            </a:xfrm>
            <a:prstGeom prst="rect">
              <a:avLst/>
            </a:prstGeom>
            <a:solidFill>
              <a:srgbClr val="CC990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sz="1600" b="1" dirty="0">
                  <a:solidFill>
                    <a:schemeClr val="tx1"/>
                  </a:solidFill>
                  <a:latin typeface="メイリオ" panose="020B0604030504040204" pitchFamily="50" charset="-128"/>
                  <a:ea typeface="メイリオ" panose="020B0604030504040204" pitchFamily="50" charset="-128"/>
                </a:rPr>
                <a:t>自然生態系</a:t>
              </a:r>
              <a:endParaRPr lang="en-US" altLang="ja-JP" sz="1600" b="1" dirty="0">
                <a:solidFill>
                  <a:schemeClr val="tx1"/>
                </a:solidFill>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B2494F2D-D6CA-469D-A388-2E99DDB197FB}"/>
                </a:ext>
              </a:extLst>
            </p:cNvPr>
            <p:cNvSpPr/>
            <p:nvPr/>
          </p:nvSpPr>
          <p:spPr>
            <a:xfrm>
              <a:off x="5745564" y="2062469"/>
              <a:ext cx="1764000" cy="504000"/>
            </a:xfrm>
            <a:prstGeom prst="rect">
              <a:avLst/>
            </a:prstGeom>
            <a:solidFill>
              <a:srgbClr val="B2B2B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sz="1600" b="1" dirty="0">
                  <a:solidFill>
                    <a:schemeClr val="tx1"/>
                  </a:solidFill>
                  <a:latin typeface="メイリオ" panose="020B0604030504040204" pitchFamily="50" charset="-128"/>
                  <a:ea typeface="メイリオ" panose="020B0604030504040204" pitchFamily="50" charset="-128"/>
                </a:rPr>
                <a:t>産業・経済活動</a:t>
              </a:r>
              <a:endParaRPr lang="en-US" altLang="ja-JP" sz="1600" b="1" dirty="0">
                <a:solidFill>
                  <a:schemeClr val="tx1"/>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4AFE17B0-FACF-4968-AABE-0BD0F5F733E1}"/>
                </a:ext>
              </a:extLst>
            </p:cNvPr>
            <p:cNvSpPr/>
            <p:nvPr/>
          </p:nvSpPr>
          <p:spPr>
            <a:xfrm>
              <a:off x="3913593" y="2065750"/>
              <a:ext cx="1764000" cy="504000"/>
            </a:xfrm>
            <a:prstGeom prst="rect">
              <a:avLst/>
            </a:prstGeom>
            <a:solidFill>
              <a:srgbClr val="33CC33">
                <a:alpha val="69804"/>
              </a:srgb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sz="1600" b="1" spc="-150" dirty="0">
                  <a:solidFill>
                    <a:schemeClr val="tx1"/>
                  </a:solidFill>
                  <a:latin typeface="メイリオ" panose="020B0604030504040204" pitchFamily="50" charset="-128"/>
                  <a:ea typeface="メイリオ" panose="020B0604030504040204" pitchFamily="50" charset="-128"/>
                </a:rPr>
                <a:t>県民生活・都市生活</a:t>
              </a:r>
              <a:endParaRPr lang="en-US" altLang="ja-JP" sz="1600" b="1" spc="-150" dirty="0">
                <a:solidFill>
                  <a:schemeClr val="tx1"/>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FAE8D978-2E62-40F3-A551-84AD2A73E756}"/>
                </a:ext>
              </a:extLst>
            </p:cNvPr>
            <p:cNvSpPr/>
            <p:nvPr/>
          </p:nvSpPr>
          <p:spPr>
            <a:xfrm>
              <a:off x="2081622" y="2062469"/>
              <a:ext cx="1764000" cy="504000"/>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36000" tIns="37148" rIns="36000" bIns="37148" numCol="1" spcCol="0" rtlCol="0" fromWordArt="0" anchor="ctr" anchorCtr="0" forceAA="0" compatLnSpc="1">
              <a:prstTxWarp prst="textNoShape">
                <a:avLst/>
              </a:prstTxWarp>
              <a:noAutofit/>
            </a:bodyPr>
            <a:lstStyle/>
            <a:p>
              <a:pPr algn="ctr"/>
              <a:r>
                <a:rPr lang="ja-JP" altLang="en-US" sz="1600" b="1" dirty="0">
                  <a:solidFill>
                    <a:schemeClr val="tx1"/>
                  </a:solidFill>
                  <a:latin typeface="メイリオ" panose="020B0604030504040204" pitchFamily="50" charset="-128"/>
                  <a:ea typeface="メイリオ" panose="020B0604030504040204" pitchFamily="50" charset="-128"/>
                </a:rPr>
                <a:t>健康</a:t>
              </a:r>
              <a:endParaRPr lang="en-US" altLang="ja-JP" sz="1600" b="1" dirty="0">
                <a:solidFill>
                  <a:schemeClr val="tx1"/>
                </a:solidFill>
                <a:latin typeface="メイリオ" panose="020B0604030504040204" pitchFamily="50" charset="-128"/>
                <a:ea typeface="メイリオ" panose="020B0604030504040204" pitchFamily="50" charset="-128"/>
              </a:endParaRPr>
            </a:p>
          </p:txBody>
        </p:sp>
      </p:grpSp>
      <p:sp>
        <p:nvSpPr>
          <p:cNvPr id="13" name="スライド番号プレースホルダー 1">
            <a:extLst>
              <a:ext uri="{FF2B5EF4-FFF2-40B4-BE49-F238E27FC236}">
                <a16:creationId xmlns:a16="http://schemas.microsoft.com/office/drawing/2014/main" id="{E9D12B25-F04A-4F8B-9134-1B4B5244F98C}"/>
              </a:ext>
            </a:extLst>
          </p:cNvPr>
          <p:cNvSpPr>
            <a:spLocks noGrp="1"/>
          </p:cNvSpPr>
          <p:nvPr>
            <p:ph type="sldNum" sz="quarter" idx="12"/>
          </p:nvPr>
        </p:nvSpPr>
        <p:spPr>
          <a:xfrm>
            <a:off x="7086600" y="6492874"/>
            <a:ext cx="2057400" cy="365125"/>
          </a:xfrm>
        </p:spPr>
        <p:txBody>
          <a:bodyPr/>
          <a:lstStyle/>
          <a:p>
            <a:fld id="{2559E306-2ECC-45F4-9E94-B54F3BFAC461}" type="slidenum">
              <a:rPr lang="ja-JP" altLang="en-US" smtClean="0"/>
              <a:pPr/>
              <a:t>41</a:t>
            </a:fld>
            <a:endParaRPr lang="ja-JP" altLang="en-US" dirty="0"/>
          </a:p>
        </p:txBody>
      </p:sp>
    </p:spTree>
    <p:extLst>
      <p:ext uri="{BB962C8B-B14F-4D97-AF65-F5344CB8AC3E}">
        <p14:creationId xmlns:p14="http://schemas.microsoft.com/office/powerpoint/2010/main" val="477964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17556F9D-E8E8-436F-93A0-1CF6E8B4059C}"/>
              </a:ext>
            </a:extLst>
          </p:cNvPr>
          <p:cNvGrpSpPr>
            <a:grpSpLocks noChangeAspect="1"/>
          </p:cNvGrpSpPr>
          <p:nvPr/>
        </p:nvGrpSpPr>
        <p:grpSpPr>
          <a:xfrm>
            <a:off x="4197789" y="4194906"/>
            <a:ext cx="3599311" cy="1812279"/>
            <a:chOff x="3703583" y="4900574"/>
            <a:chExt cx="3035545" cy="1528419"/>
          </a:xfrm>
        </p:grpSpPr>
        <p:pic>
          <p:nvPicPr>
            <p:cNvPr id="16" name="図 15">
              <a:extLst>
                <a:ext uri="{FF2B5EF4-FFF2-40B4-BE49-F238E27FC236}">
                  <a16:creationId xmlns:a16="http://schemas.microsoft.com/office/drawing/2014/main" id="{8DDC5815-EC6F-448D-9735-AF8D3AF41363}"/>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3703583" y="5027725"/>
              <a:ext cx="2464308" cy="1401268"/>
            </a:xfrm>
            <a:prstGeom prst="rect">
              <a:avLst/>
            </a:prstGeom>
            <a:noFill/>
            <a:ln>
              <a:noFill/>
            </a:ln>
          </p:spPr>
        </p:pic>
        <p:sp>
          <p:nvSpPr>
            <p:cNvPr id="17" name="正方形/長方形 16">
              <a:extLst>
                <a:ext uri="{FF2B5EF4-FFF2-40B4-BE49-F238E27FC236}">
                  <a16:creationId xmlns:a16="http://schemas.microsoft.com/office/drawing/2014/main" id="{0530C6EF-E78E-4B1F-BA11-28F02A6D1465}"/>
                </a:ext>
              </a:extLst>
            </p:cNvPr>
            <p:cNvSpPr/>
            <p:nvPr/>
          </p:nvSpPr>
          <p:spPr>
            <a:xfrm>
              <a:off x="5388864" y="4900574"/>
              <a:ext cx="1350264" cy="654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a:extLst>
              <a:ext uri="{FF2B5EF4-FFF2-40B4-BE49-F238E27FC236}">
                <a16:creationId xmlns:a16="http://schemas.microsoft.com/office/drawing/2014/main" id="{61659541-6BD8-4E4C-A97A-375E1F22398B}"/>
              </a:ext>
            </a:extLst>
          </p:cNvPr>
          <p:cNvSpPr>
            <a:spLocks noGrp="1"/>
          </p:cNvSpPr>
          <p:nvPr>
            <p:ph type="sldNum" sz="quarter" idx="12"/>
          </p:nvPr>
        </p:nvSpPr>
        <p:spPr/>
        <p:txBody>
          <a:bodyPr/>
          <a:lstStyle/>
          <a:p>
            <a:fld id="{2559E306-2ECC-45F4-9E94-B54F3BFAC461}" type="slidenum">
              <a:rPr lang="ja-JP" altLang="en-US" smtClean="0"/>
              <a:pPr/>
              <a:t>42</a:t>
            </a:fld>
            <a:endParaRPr lang="ja-JP" altLang="en-US" dirty="0"/>
          </a:p>
        </p:txBody>
      </p:sp>
      <p:pic>
        <p:nvPicPr>
          <p:cNvPr id="14" name="図 13">
            <a:extLst>
              <a:ext uri="{FF2B5EF4-FFF2-40B4-BE49-F238E27FC236}">
                <a16:creationId xmlns:a16="http://schemas.microsoft.com/office/drawing/2014/main" id="{62DBC4C9-F6A2-487C-8AB7-26F18A875223}"/>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2446867" y="4178327"/>
            <a:ext cx="1833373" cy="1812279"/>
          </a:xfrm>
          <a:prstGeom prst="rect">
            <a:avLst/>
          </a:prstGeom>
          <a:noFill/>
          <a:ln>
            <a:noFill/>
          </a:ln>
        </p:spPr>
      </p:pic>
      <p:pic>
        <p:nvPicPr>
          <p:cNvPr id="18" name="図 17">
            <a:extLst>
              <a:ext uri="{FF2B5EF4-FFF2-40B4-BE49-F238E27FC236}">
                <a16:creationId xmlns:a16="http://schemas.microsoft.com/office/drawing/2014/main" id="{D3C49A15-D9C1-4C4B-9D6E-83EE651B3FAF}"/>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7111020" y="3973027"/>
            <a:ext cx="1636489" cy="2149843"/>
          </a:xfrm>
          <a:prstGeom prst="rect">
            <a:avLst/>
          </a:prstGeom>
          <a:noFill/>
          <a:ln>
            <a:noFill/>
          </a:ln>
        </p:spPr>
      </p:pic>
      <p:sp>
        <p:nvSpPr>
          <p:cNvPr id="5" name="テキスト ボックス 4">
            <a:extLst>
              <a:ext uri="{FF2B5EF4-FFF2-40B4-BE49-F238E27FC236}">
                <a16:creationId xmlns:a16="http://schemas.microsoft.com/office/drawing/2014/main" id="{51F8DC5E-67F9-49EC-930F-2722EC90526E}"/>
              </a:ext>
            </a:extLst>
          </p:cNvPr>
          <p:cNvSpPr txBox="1"/>
          <p:nvPr/>
        </p:nvSpPr>
        <p:spPr>
          <a:xfrm>
            <a:off x="146761" y="1728762"/>
            <a:ext cx="8903109" cy="1273875"/>
          </a:xfrm>
          <a:prstGeom prst="rect">
            <a:avLst/>
          </a:prstGeom>
          <a:noFill/>
          <a:ln w="28575">
            <a:solidFill>
              <a:srgbClr val="0070C0"/>
            </a:solidFill>
          </a:ln>
        </p:spPr>
        <p:txBody>
          <a:bodyPr wrap="square" rtlCol="0">
            <a:spAutoFit/>
          </a:bodyPr>
          <a:lstStyle/>
          <a:p>
            <a:pPr>
              <a:lnSpc>
                <a:spcPct val="150000"/>
              </a:lnSpc>
            </a:pP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方法①</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：その影響</a:t>
            </a:r>
            <a:r>
              <a:rPr lang="ja-JP" altLang="en-US" dirty="0">
                <a:latin typeface="HG創英角ﾎﾟｯﾌﾟ体" panose="040B0A09000000000000" pitchFamily="49" charset="-128"/>
                <a:ea typeface="HG創英角ﾎﾟｯﾌﾟ体" panose="040B0A09000000000000" pitchFamily="49" charset="-128"/>
              </a:rPr>
              <a:t>に対して</a:t>
            </a:r>
            <a:r>
              <a:rPr kumimoji="1" lang="ja-JP" altLang="en-US" dirty="0">
                <a:latin typeface="HG創英角ﾎﾟｯﾌﾟ体" panose="040B0A09000000000000" pitchFamily="49" charset="-128"/>
                <a:ea typeface="HG創英角ﾎﾟｯﾌﾟ体" panose="040B0A09000000000000" pitchFamily="49" charset="-128"/>
              </a:rPr>
              <a:t>どうしたら強くなれるだろう。</a:t>
            </a:r>
            <a:endParaRPr kumimoji="1" lang="en-US" altLang="ja-JP" dirty="0">
              <a:latin typeface="HG創英角ﾎﾟｯﾌﾟ体" panose="040B0A09000000000000" pitchFamily="49" charset="-128"/>
              <a:ea typeface="HG創英角ﾎﾟｯﾌﾟ体" panose="040B0A09000000000000" pitchFamily="49" charset="-128"/>
            </a:endParaRPr>
          </a:p>
          <a:p>
            <a:pPr>
              <a:lnSpc>
                <a:spcPct val="150000"/>
              </a:lnSpc>
            </a:pP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方法②</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：その影響から逃げる、避けるためにはどんな方法があるだろう。</a:t>
            </a:r>
            <a:endParaRPr lang="en-US" altLang="ja-JP" dirty="0">
              <a:latin typeface="HG創英角ﾎﾟｯﾌﾟ体" panose="040B0A09000000000000" pitchFamily="49" charset="-128"/>
              <a:ea typeface="HG創英角ﾎﾟｯﾌﾟ体" panose="040B0A09000000000000" pitchFamily="49" charset="-128"/>
            </a:endParaRPr>
          </a:p>
          <a:p>
            <a:pPr>
              <a:lnSpc>
                <a:spcPct val="150000"/>
              </a:lnSpc>
            </a:pPr>
            <a:r>
              <a:rPr lang="en-US" altLang="ja-JP" dirty="0">
                <a:latin typeface="HG創英角ﾎﾟｯﾌﾟ体" panose="040B0A09000000000000" pitchFamily="49" charset="-128"/>
                <a:ea typeface="HG創英角ﾎﾟｯﾌﾟ体" panose="040B0A09000000000000" pitchFamily="49" charset="-128"/>
              </a:rPr>
              <a:t>【</a:t>
            </a:r>
            <a:r>
              <a:rPr lang="ja-JP" altLang="en-US">
                <a:latin typeface="HG創英角ﾎﾟｯﾌﾟ体" panose="040B0A09000000000000" pitchFamily="49" charset="-128"/>
                <a:ea typeface="HG創英角ﾎﾟｯﾌﾟ体" panose="040B0A09000000000000" pitchFamily="49" charset="-128"/>
              </a:rPr>
              <a:t>方法③</a:t>
            </a:r>
            <a:r>
              <a:rPr lang="en-US" altLang="ja-JP">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：その影響に対して自分や家族の身を守るためには何ができるだろう。</a:t>
            </a:r>
          </a:p>
        </p:txBody>
      </p:sp>
      <p:sp>
        <p:nvSpPr>
          <p:cNvPr id="23" name="テキスト ボックス 22">
            <a:extLst>
              <a:ext uri="{FF2B5EF4-FFF2-40B4-BE49-F238E27FC236}">
                <a16:creationId xmlns:a16="http://schemas.microsoft.com/office/drawing/2014/main" id="{1BA14535-989F-4C79-A8C0-31B98F22EFC2}"/>
              </a:ext>
            </a:extLst>
          </p:cNvPr>
          <p:cNvSpPr txBox="1"/>
          <p:nvPr/>
        </p:nvSpPr>
        <p:spPr>
          <a:xfrm>
            <a:off x="146762" y="1106452"/>
            <a:ext cx="3175566" cy="461665"/>
          </a:xfrm>
          <a:prstGeom prst="rect">
            <a:avLst/>
          </a:prstGeom>
          <a:noFill/>
        </p:spPr>
        <p:txBody>
          <a:bodyPr wrap="square" rtlCol="0">
            <a:spAutoFit/>
          </a:bodyPr>
          <a:lstStyle/>
          <a:p>
            <a:r>
              <a:rPr lang="ja-JP" altLang="en-US" sz="2400"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（２）のヒント💡</a:t>
            </a:r>
            <a:endParaRPr kumimoji="1" lang="ja-JP" altLang="en-US" sz="2400"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endParaRPr>
          </a:p>
        </p:txBody>
      </p:sp>
      <p:sp>
        <p:nvSpPr>
          <p:cNvPr id="8" name="正方形/長方形 7">
            <a:extLst>
              <a:ext uri="{FF2B5EF4-FFF2-40B4-BE49-F238E27FC236}">
                <a16:creationId xmlns:a16="http://schemas.microsoft.com/office/drawing/2014/main" id="{CE4FD0D6-425A-47CB-9453-7505CCD13EF3}"/>
              </a:ext>
            </a:extLst>
          </p:cNvPr>
          <p:cNvSpPr/>
          <p:nvPr/>
        </p:nvSpPr>
        <p:spPr>
          <a:xfrm>
            <a:off x="2652914" y="3778564"/>
            <a:ext cx="1338828" cy="369332"/>
          </a:xfrm>
          <a:prstGeom prst="rect">
            <a:avLst/>
          </a:prstGeom>
        </p:spPr>
        <p:txBody>
          <a:bodyPr wrap="none">
            <a:spAutoFit/>
          </a:bodyPr>
          <a:lstStyle/>
          <a:p>
            <a:r>
              <a:rPr lang="en-US" altLang="ja-JP" b="1" dirty="0">
                <a:latin typeface="HG創英角ﾎﾟｯﾌﾟ体" panose="040B0A09000000000000" pitchFamily="49" charset="-128"/>
                <a:ea typeface="HG創英角ﾎﾟｯﾌﾟ体" panose="040B0A09000000000000" pitchFamily="49" charset="-128"/>
              </a:rPr>
              <a:t>【</a:t>
            </a:r>
            <a:r>
              <a:rPr lang="ja-JP" altLang="en-US" b="1" dirty="0">
                <a:latin typeface="HG創英角ﾎﾟｯﾌﾟ体" panose="040B0A09000000000000" pitchFamily="49" charset="-128"/>
                <a:ea typeface="HG創英角ﾎﾟｯﾌﾟ体" panose="040B0A09000000000000" pitchFamily="49" charset="-128"/>
              </a:rPr>
              <a:t>方法①</a:t>
            </a:r>
            <a:r>
              <a:rPr lang="en-US" altLang="ja-JP" b="1" dirty="0">
                <a:latin typeface="HG創英角ﾎﾟｯﾌﾟ体" panose="040B0A09000000000000" pitchFamily="49" charset="-128"/>
                <a:ea typeface="HG創英角ﾎﾟｯﾌﾟ体" panose="040B0A09000000000000" pitchFamily="49" charset="-128"/>
              </a:rPr>
              <a:t>】</a:t>
            </a:r>
            <a:endParaRPr lang="ja-JP" altLang="en-US" dirty="0">
              <a:latin typeface="HG創英角ﾎﾟｯﾌﾟ体" panose="040B0A09000000000000" pitchFamily="49" charset="-128"/>
              <a:ea typeface="HG創英角ﾎﾟｯﾌﾟ体" panose="040B0A09000000000000" pitchFamily="49" charset="-128"/>
            </a:endParaRPr>
          </a:p>
        </p:txBody>
      </p:sp>
      <p:sp>
        <p:nvSpPr>
          <p:cNvPr id="9" name="正方形/長方形 8">
            <a:extLst>
              <a:ext uri="{FF2B5EF4-FFF2-40B4-BE49-F238E27FC236}">
                <a16:creationId xmlns:a16="http://schemas.microsoft.com/office/drawing/2014/main" id="{6671344D-0D3A-43DB-9A3E-D2F7BF8282CD}"/>
              </a:ext>
            </a:extLst>
          </p:cNvPr>
          <p:cNvSpPr/>
          <p:nvPr/>
        </p:nvSpPr>
        <p:spPr>
          <a:xfrm>
            <a:off x="4863762" y="3778564"/>
            <a:ext cx="1338828" cy="369332"/>
          </a:xfrm>
          <a:prstGeom prst="rect">
            <a:avLst/>
          </a:prstGeom>
        </p:spPr>
        <p:txBody>
          <a:bodyPr wrap="none">
            <a:spAutoFit/>
          </a:bodyPr>
          <a:lstStyle/>
          <a:p>
            <a:r>
              <a:rPr lang="en-US" altLang="ja-JP" b="1" dirty="0">
                <a:latin typeface="HG創英角ﾎﾟｯﾌﾟ体" panose="040B0A09000000000000" pitchFamily="49" charset="-128"/>
                <a:ea typeface="HG創英角ﾎﾟｯﾌﾟ体" panose="040B0A09000000000000" pitchFamily="49" charset="-128"/>
              </a:rPr>
              <a:t>【</a:t>
            </a:r>
            <a:r>
              <a:rPr lang="ja-JP" altLang="en-US" b="1" dirty="0">
                <a:latin typeface="HG創英角ﾎﾟｯﾌﾟ体" panose="040B0A09000000000000" pitchFamily="49" charset="-128"/>
                <a:ea typeface="HG創英角ﾎﾟｯﾌﾟ体" panose="040B0A09000000000000" pitchFamily="49" charset="-128"/>
              </a:rPr>
              <a:t>方法②</a:t>
            </a:r>
            <a:r>
              <a:rPr lang="en-US" altLang="ja-JP" b="1" dirty="0">
                <a:latin typeface="HG創英角ﾎﾟｯﾌﾟ体" panose="040B0A09000000000000" pitchFamily="49" charset="-128"/>
                <a:ea typeface="HG創英角ﾎﾟｯﾌﾟ体" panose="040B0A09000000000000" pitchFamily="49" charset="-128"/>
              </a:rPr>
              <a:t>】</a:t>
            </a:r>
            <a:endParaRPr lang="ja-JP" altLang="en-US" dirty="0">
              <a:latin typeface="HG創英角ﾎﾟｯﾌﾟ体" panose="040B0A09000000000000" pitchFamily="49" charset="-128"/>
              <a:ea typeface="HG創英角ﾎﾟｯﾌﾟ体" panose="040B0A09000000000000" pitchFamily="49" charset="-128"/>
            </a:endParaRPr>
          </a:p>
        </p:txBody>
      </p:sp>
      <p:sp>
        <p:nvSpPr>
          <p:cNvPr id="10" name="正方形/長方形 9">
            <a:extLst>
              <a:ext uri="{FF2B5EF4-FFF2-40B4-BE49-F238E27FC236}">
                <a16:creationId xmlns:a16="http://schemas.microsoft.com/office/drawing/2014/main" id="{FD83F6C0-6503-4B5A-8679-0EF6514638C6}"/>
              </a:ext>
            </a:extLst>
          </p:cNvPr>
          <p:cNvSpPr/>
          <p:nvPr/>
        </p:nvSpPr>
        <p:spPr>
          <a:xfrm>
            <a:off x="7317067" y="3778564"/>
            <a:ext cx="1338828" cy="369332"/>
          </a:xfrm>
          <a:prstGeom prst="rect">
            <a:avLst/>
          </a:prstGeom>
        </p:spPr>
        <p:txBody>
          <a:bodyPr wrap="none">
            <a:spAutoFit/>
          </a:bodyPr>
          <a:lstStyle/>
          <a:p>
            <a:r>
              <a:rPr lang="en-US" altLang="ja-JP" b="1" dirty="0">
                <a:latin typeface="HG創英角ﾎﾟｯﾌﾟ体" panose="040B0A09000000000000" pitchFamily="49" charset="-128"/>
                <a:ea typeface="HG創英角ﾎﾟｯﾌﾟ体" panose="040B0A09000000000000" pitchFamily="49" charset="-128"/>
              </a:rPr>
              <a:t>【</a:t>
            </a:r>
            <a:r>
              <a:rPr lang="ja-JP" altLang="en-US" b="1" dirty="0">
                <a:latin typeface="HG創英角ﾎﾟｯﾌﾟ体" panose="040B0A09000000000000" pitchFamily="49" charset="-128"/>
                <a:ea typeface="HG創英角ﾎﾟｯﾌﾟ体" panose="040B0A09000000000000" pitchFamily="49" charset="-128"/>
              </a:rPr>
              <a:t>方法➂</a:t>
            </a:r>
            <a:r>
              <a:rPr lang="en-US" altLang="ja-JP" b="1" dirty="0">
                <a:latin typeface="HG創英角ﾎﾟｯﾌﾟ体" panose="040B0A09000000000000" pitchFamily="49" charset="-128"/>
                <a:ea typeface="HG創英角ﾎﾟｯﾌﾟ体" panose="040B0A09000000000000" pitchFamily="49" charset="-128"/>
              </a:rPr>
              <a:t>】</a:t>
            </a:r>
            <a:endParaRPr lang="ja-JP" altLang="en-US" dirty="0">
              <a:latin typeface="HG創英角ﾎﾟｯﾌﾟ体" panose="040B0A09000000000000" pitchFamily="49" charset="-128"/>
              <a:ea typeface="HG創英角ﾎﾟｯﾌﾟ体" panose="040B0A09000000000000" pitchFamily="49" charset="-128"/>
            </a:endParaRPr>
          </a:p>
        </p:txBody>
      </p:sp>
      <p:sp>
        <p:nvSpPr>
          <p:cNvPr id="24" name="サブタイトル 2">
            <a:extLst>
              <a:ext uri="{FF2B5EF4-FFF2-40B4-BE49-F238E27FC236}">
                <a16:creationId xmlns:a16="http://schemas.microsoft.com/office/drawing/2014/main" id="{F30107C6-31DD-408D-8B98-49CA784F1112}"/>
              </a:ext>
            </a:extLst>
          </p:cNvPr>
          <p:cNvSpPr txBox="1">
            <a:spLocks/>
          </p:cNvSpPr>
          <p:nvPr/>
        </p:nvSpPr>
        <p:spPr>
          <a:xfrm>
            <a:off x="43477" y="91327"/>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どうやって適応するか考えてみよう</a:t>
            </a:r>
            <a:endParaRPr lang="ja-JP" altLang="en-US" sz="5400" u="sng" dirty="0">
              <a:solidFill>
                <a:srgbClr val="008000"/>
              </a:solidFill>
              <a:latin typeface="HG創英角ﾎﾟｯﾌﾟ体" panose="040B0A09000000000000" pitchFamily="49" charset="-128"/>
              <a:ea typeface="HG創英角ﾎﾟｯﾌﾟ体" panose="040B0A09000000000000" pitchFamily="49" charset="-128"/>
            </a:endParaRPr>
          </a:p>
        </p:txBody>
      </p:sp>
      <p:pic>
        <p:nvPicPr>
          <p:cNvPr id="4" name="図 3">
            <a:extLst>
              <a:ext uri="{FF2B5EF4-FFF2-40B4-BE49-F238E27FC236}">
                <a16:creationId xmlns:a16="http://schemas.microsoft.com/office/drawing/2014/main" id="{901EEFCB-FB58-48FD-9AB1-3C930541B6E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78221" y="4365101"/>
            <a:ext cx="1676400" cy="2141220"/>
          </a:xfrm>
          <a:prstGeom prst="rect">
            <a:avLst/>
          </a:prstGeom>
        </p:spPr>
      </p:pic>
      <p:pic>
        <p:nvPicPr>
          <p:cNvPr id="6" name="図 5">
            <a:extLst>
              <a:ext uri="{FF2B5EF4-FFF2-40B4-BE49-F238E27FC236}">
                <a16:creationId xmlns:a16="http://schemas.microsoft.com/office/drawing/2014/main" id="{DDB0769A-5E6D-49E0-9CD5-610074B1830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3477" y="3006721"/>
            <a:ext cx="1676400" cy="2148840"/>
          </a:xfrm>
          <a:prstGeom prst="rect">
            <a:avLst/>
          </a:prstGeom>
        </p:spPr>
      </p:pic>
    </p:spTree>
    <p:extLst>
      <p:ext uri="{BB962C8B-B14F-4D97-AF65-F5344CB8AC3E}">
        <p14:creationId xmlns:p14="http://schemas.microsoft.com/office/powerpoint/2010/main" val="1930057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1659541-6BD8-4E4C-A97A-375E1F22398B}"/>
              </a:ext>
            </a:extLst>
          </p:cNvPr>
          <p:cNvSpPr>
            <a:spLocks noGrp="1"/>
          </p:cNvSpPr>
          <p:nvPr>
            <p:ph type="sldNum" sz="quarter" idx="12"/>
          </p:nvPr>
        </p:nvSpPr>
        <p:spPr/>
        <p:txBody>
          <a:bodyPr/>
          <a:lstStyle/>
          <a:p>
            <a:fld id="{2559E306-2ECC-45F4-9E94-B54F3BFAC461}" type="slidenum">
              <a:rPr lang="ja-JP" altLang="en-US" smtClean="0"/>
              <a:pPr/>
              <a:t>43</a:t>
            </a:fld>
            <a:endParaRPr lang="ja-JP" altLang="en-US" dirty="0"/>
          </a:p>
        </p:txBody>
      </p:sp>
      <p:sp>
        <p:nvSpPr>
          <p:cNvPr id="4" name="サブタイトル 2">
            <a:extLst>
              <a:ext uri="{FF2B5EF4-FFF2-40B4-BE49-F238E27FC236}">
                <a16:creationId xmlns:a16="http://schemas.microsoft.com/office/drawing/2014/main" id="{EF37DF07-0096-42DC-B6AC-02DB2A79B31B}"/>
              </a:ext>
            </a:extLst>
          </p:cNvPr>
          <p:cNvSpPr txBox="1">
            <a:spLocks/>
          </p:cNvSpPr>
          <p:nvPr/>
        </p:nvSpPr>
        <p:spPr>
          <a:xfrm>
            <a:off x="43477" y="91327"/>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まとめ</a:t>
            </a:r>
            <a:endParaRPr lang="ja-JP" altLang="en-US" sz="54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5" name="コンテンツ プレースホルダー 3">
            <a:extLst>
              <a:ext uri="{FF2B5EF4-FFF2-40B4-BE49-F238E27FC236}">
                <a16:creationId xmlns:a16="http://schemas.microsoft.com/office/drawing/2014/main" id="{8CCA3698-912D-4DD1-87D6-B59D90B6D9A7}"/>
              </a:ext>
            </a:extLst>
          </p:cNvPr>
          <p:cNvSpPr txBox="1">
            <a:spLocks/>
          </p:cNvSpPr>
          <p:nvPr/>
        </p:nvSpPr>
        <p:spPr>
          <a:xfrm>
            <a:off x="181680" y="1280168"/>
            <a:ext cx="8780639" cy="2579138"/>
          </a:xfrm>
          <a:prstGeom prst="rect">
            <a:avLst/>
          </a:prstGeom>
          <a:solidFill>
            <a:schemeClr val="accent6">
              <a:lumMod val="20000"/>
              <a:lumOff val="80000"/>
            </a:schemeClr>
          </a:solidFill>
          <a:ln w="19050">
            <a:noFill/>
            <a:prstDash val="sysDash"/>
          </a:ln>
        </p:spPr>
        <p:txBody>
          <a:bodyPr vert="horz" lIns="68580" tIns="34291" rIns="68580" bIns="34291"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lvl="1" indent="0">
              <a:spcBef>
                <a:spcPts val="0"/>
              </a:spcBef>
              <a:buClr>
                <a:srgbClr val="00B050"/>
              </a:buClr>
              <a:buNone/>
            </a:pPr>
            <a:r>
              <a:rPr lang="ja-JP" altLang="en-US" sz="2400" dirty="0">
                <a:latin typeface="HG創英角ﾎﾟｯﾌﾟ体" panose="040B0A09000000000000" pitchFamily="49" charset="-128"/>
                <a:ea typeface="HG創英角ﾎﾟｯﾌﾟ体" panose="040B0A09000000000000" pitchFamily="49" charset="-128"/>
              </a:rPr>
              <a:t>振り返りシートに、本日の授業の振り返りを書いてください。</a:t>
            </a:r>
            <a:endParaRPr lang="en-US" altLang="ja-JP" sz="2400" dirty="0">
              <a:latin typeface="HG創英角ﾎﾟｯﾌﾟ体" panose="040B0A09000000000000" pitchFamily="49" charset="-128"/>
              <a:ea typeface="HG創英角ﾎﾟｯﾌﾟ体" panose="040B0A09000000000000" pitchFamily="49" charset="-128"/>
            </a:endParaRPr>
          </a:p>
          <a:p>
            <a:pPr marL="0" lvl="1" indent="0">
              <a:spcBef>
                <a:spcPts val="0"/>
              </a:spcBef>
              <a:buClr>
                <a:srgbClr val="00B050"/>
              </a:buClr>
              <a:buNone/>
            </a:pPr>
            <a:endParaRPr lang="en-US" altLang="ja-JP" sz="2400" dirty="0">
              <a:latin typeface="HG創英角ﾎﾟｯﾌﾟ体" panose="040B0A09000000000000" pitchFamily="49" charset="-128"/>
              <a:ea typeface="HG創英角ﾎﾟｯﾌﾟ体" panose="040B0A09000000000000" pitchFamily="49" charset="-128"/>
            </a:endParaRPr>
          </a:p>
          <a:p>
            <a:pPr marL="0" lvl="1" indent="0">
              <a:spcBef>
                <a:spcPts val="0"/>
              </a:spcBef>
              <a:buClr>
                <a:srgbClr val="00B050"/>
              </a:buClr>
              <a:buNone/>
            </a:pPr>
            <a:r>
              <a:rPr lang="ja-JP" altLang="en-US" sz="2400" dirty="0">
                <a:latin typeface="HG創英角ﾎﾟｯﾌﾟ体" panose="040B0A09000000000000" pitchFamily="49" charset="-128"/>
                <a:ea typeface="HG創英角ﾎﾟｯﾌﾟ体" panose="040B0A09000000000000" pitchFamily="49" charset="-128"/>
              </a:rPr>
              <a:t>グループワークで取組んでいただいたワークシートの結果は</a:t>
            </a:r>
            <a:endParaRPr lang="en-US" altLang="ja-JP" sz="2400" dirty="0">
              <a:latin typeface="HG創英角ﾎﾟｯﾌﾟ体" panose="040B0A09000000000000" pitchFamily="49" charset="-128"/>
              <a:ea typeface="HG創英角ﾎﾟｯﾌﾟ体" panose="040B0A09000000000000" pitchFamily="49" charset="-128"/>
            </a:endParaRPr>
          </a:p>
          <a:p>
            <a:pPr marL="0" lvl="1" indent="0">
              <a:spcBef>
                <a:spcPts val="0"/>
              </a:spcBef>
              <a:buClr>
                <a:srgbClr val="00B050"/>
              </a:buClr>
              <a:buNone/>
            </a:pPr>
            <a:r>
              <a:rPr lang="ja-JP" altLang="en-US" sz="2400" dirty="0">
                <a:latin typeface="HG創英角ﾎﾟｯﾌﾟ体" panose="040B0A09000000000000" pitchFamily="49" charset="-128"/>
                <a:ea typeface="HG創英角ﾎﾟｯﾌﾟ体" panose="040B0A09000000000000" pitchFamily="49" charset="-128"/>
              </a:rPr>
              <a:t>とりまとめをして、後日お知らせします。</a:t>
            </a:r>
            <a:endParaRPr lang="en-US" altLang="ja-JP" sz="2400" dirty="0">
              <a:latin typeface="HG創英角ﾎﾟｯﾌﾟ体" panose="040B0A09000000000000" pitchFamily="49" charset="-128"/>
              <a:ea typeface="HG創英角ﾎﾟｯﾌﾟ体" panose="040B0A09000000000000" pitchFamily="49" charset="-128"/>
            </a:endParaRPr>
          </a:p>
          <a:p>
            <a:pPr marL="0" lvl="1" indent="0">
              <a:spcBef>
                <a:spcPts val="0"/>
              </a:spcBef>
              <a:buClr>
                <a:srgbClr val="00B050"/>
              </a:buClr>
              <a:buNone/>
            </a:pPr>
            <a:endParaRPr lang="en-US" altLang="ja-JP" sz="2400" dirty="0">
              <a:latin typeface="HG創英角ﾎﾟｯﾌﾟ体" panose="040B0A09000000000000" pitchFamily="49" charset="-128"/>
              <a:ea typeface="HG創英角ﾎﾟｯﾌﾟ体" panose="040B0A09000000000000" pitchFamily="49" charset="-128"/>
            </a:endParaRPr>
          </a:p>
          <a:p>
            <a:pPr marL="0" lvl="1" indent="0">
              <a:spcBef>
                <a:spcPts val="0"/>
              </a:spcBef>
              <a:buClr>
                <a:srgbClr val="00B050"/>
              </a:buClr>
              <a:buNone/>
            </a:pPr>
            <a:r>
              <a:rPr lang="ja-JP" altLang="en-US" sz="2400" dirty="0">
                <a:latin typeface="HG創英角ﾎﾟｯﾌﾟ体" panose="040B0A09000000000000" pitchFamily="49" charset="-128"/>
                <a:ea typeface="HG創英角ﾎﾟｯﾌﾟ体" panose="040B0A09000000000000" pitchFamily="49" charset="-128"/>
              </a:rPr>
              <a:t>今後の生活の中で、気候変動について考えるきっかけになると幸いです。</a:t>
            </a:r>
            <a:endParaRPr lang="en-US" altLang="ja-JP" sz="2400" dirty="0">
              <a:latin typeface="HG創英角ﾎﾟｯﾌﾟ体" panose="040B0A09000000000000" pitchFamily="49" charset="-128"/>
              <a:ea typeface="HG創英角ﾎﾟｯﾌﾟ体" panose="040B0A09000000000000" pitchFamily="49" charset="-128"/>
            </a:endParaRPr>
          </a:p>
        </p:txBody>
      </p:sp>
      <p:sp>
        <p:nvSpPr>
          <p:cNvPr id="3" name="テキスト ボックス 2">
            <a:extLst>
              <a:ext uri="{FF2B5EF4-FFF2-40B4-BE49-F238E27FC236}">
                <a16:creationId xmlns:a16="http://schemas.microsoft.com/office/drawing/2014/main" id="{5D476F97-99B5-4B25-A9B6-EC5282408CBA}"/>
              </a:ext>
            </a:extLst>
          </p:cNvPr>
          <p:cNvSpPr txBox="1"/>
          <p:nvPr/>
        </p:nvSpPr>
        <p:spPr>
          <a:xfrm>
            <a:off x="342740" y="4538732"/>
            <a:ext cx="8172610" cy="769441"/>
          </a:xfrm>
          <a:prstGeom prst="rect">
            <a:avLst/>
          </a:prstGeom>
          <a:noFill/>
        </p:spPr>
        <p:txBody>
          <a:bodyPr wrap="square" rtlCol="0">
            <a:spAutoFit/>
          </a:bodyPr>
          <a:lstStyle/>
          <a:p>
            <a:r>
              <a:rPr kumimoji="1" lang="ja-JP" altLang="en-US" sz="4400" dirty="0">
                <a:latin typeface="HG創英角ﾎﾟｯﾌﾟ体" panose="040B0A09000000000000" pitchFamily="49" charset="-128"/>
                <a:ea typeface="HG創英角ﾎﾟｯﾌﾟ体" panose="040B0A09000000000000" pitchFamily="49" charset="-128"/>
              </a:rPr>
              <a:t>本日はありがとうございました。</a:t>
            </a:r>
          </a:p>
        </p:txBody>
      </p:sp>
    </p:spTree>
    <p:extLst>
      <p:ext uri="{BB962C8B-B14F-4D97-AF65-F5344CB8AC3E}">
        <p14:creationId xmlns:p14="http://schemas.microsoft.com/office/powerpoint/2010/main" val="145730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3144D6-489F-4E5F-B162-F7A005A46DAA}"/>
              </a:ext>
            </a:extLst>
          </p:cNvPr>
          <p:cNvSpPr>
            <a:spLocks noGrp="1"/>
          </p:cNvSpPr>
          <p:nvPr>
            <p:ph type="sldNum" sz="quarter" idx="12"/>
          </p:nvPr>
        </p:nvSpPr>
        <p:spPr/>
        <p:txBody>
          <a:bodyPr/>
          <a:lstStyle/>
          <a:p>
            <a:fld id="{2559E306-2ECC-45F4-9E94-B54F3BFAC461}" type="slidenum">
              <a:rPr lang="ja-JP" altLang="en-US" smtClean="0"/>
              <a:pPr/>
              <a:t>5</a:t>
            </a:fld>
            <a:endParaRPr lang="ja-JP" altLang="en-US" dirty="0"/>
          </a:p>
        </p:txBody>
      </p:sp>
      <p:sp>
        <p:nvSpPr>
          <p:cNvPr id="3" name="サブタイトル 2">
            <a:extLst>
              <a:ext uri="{FF2B5EF4-FFF2-40B4-BE49-F238E27FC236}">
                <a16:creationId xmlns:a16="http://schemas.microsoft.com/office/drawing/2014/main" id="{E8EB9611-517C-40CB-8034-C6E6FDF55A87}"/>
              </a:ext>
            </a:extLst>
          </p:cNvPr>
          <p:cNvSpPr txBox="1">
            <a:spLocks/>
          </p:cNvSpPr>
          <p:nvPr/>
        </p:nvSpPr>
        <p:spPr>
          <a:xfrm>
            <a:off x="0" y="85179"/>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近代、現代の私たちの</a:t>
            </a:r>
            <a:endParaRPr lang="en-US" altLang="ja-JP"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暮らしや経済活動に原因がありそう</a:t>
            </a:r>
            <a:endParaRPr lang="en-US" altLang="ja-JP"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pic>
        <p:nvPicPr>
          <p:cNvPr id="2054" name="Picture 6" descr="火力発電所のイラスト">
            <a:extLst>
              <a:ext uri="{FF2B5EF4-FFF2-40B4-BE49-F238E27FC236}">
                <a16:creationId xmlns:a16="http://schemas.microsoft.com/office/drawing/2014/main" id="{6B75386D-AD57-49DC-9E27-70653E78EF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0715" y="2399108"/>
            <a:ext cx="2953035" cy="2746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0" descr="掃除用具のイラスト「掃除機」">
            <a:extLst>
              <a:ext uri="{FF2B5EF4-FFF2-40B4-BE49-F238E27FC236}">
                <a16:creationId xmlns:a16="http://schemas.microsoft.com/office/drawing/2014/main" id="{2821C2DE-7BA9-4900-A8D5-4F440595230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91299" y="4509838"/>
            <a:ext cx="1983036" cy="19830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飛行機のイラスト（オレンジ）">
            <a:extLst>
              <a:ext uri="{FF2B5EF4-FFF2-40B4-BE49-F238E27FC236}">
                <a16:creationId xmlns:a16="http://schemas.microsoft.com/office/drawing/2014/main" id="{9C1DFF9A-19BC-4C19-B83E-867949D9A2B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1258881">
            <a:off x="6256549" y="1996965"/>
            <a:ext cx="2764348" cy="1783005"/>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descr="スクリーンショット, コンピュータ が含まれている画像&#10;&#10;自動的に生成された説明">
            <a:extLst>
              <a:ext uri="{FF2B5EF4-FFF2-40B4-BE49-F238E27FC236}">
                <a16:creationId xmlns:a16="http://schemas.microsoft.com/office/drawing/2014/main" id="{611C0258-7692-46EB-B9ED-F05C0559B8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5656" y="2250409"/>
            <a:ext cx="1872561" cy="902323"/>
          </a:xfrm>
          <a:prstGeom prst="rect">
            <a:avLst/>
          </a:prstGeom>
        </p:spPr>
      </p:pic>
      <p:pic>
        <p:nvPicPr>
          <p:cNvPr id="17" name="図 16" descr="ホイール が含まれている画像&#10;&#10;自動的に生成された説明">
            <a:extLst>
              <a:ext uri="{FF2B5EF4-FFF2-40B4-BE49-F238E27FC236}">
                <a16:creationId xmlns:a16="http://schemas.microsoft.com/office/drawing/2014/main" id="{2D97AC0C-7EEE-40CB-A429-6BEBC4A49EC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769667" y="5133570"/>
            <a:ext cx="2482881" cy="1639251"/>
          </a:xfrm>
          <a:prstGeom prst="rect">
            <a:avLst/>
          </a:prstGeom>
        </p:spPr>
      </p:pic>
      <p:pic>
        <p:nvPicPr>
          <p:cNvPr id="5" name="Picture 2" descr="携帯電話のイラスト（4世代）">
            <a:extLst>
              <a:ext uri="{FF2B5EF4-FFF2-40B4-BE49-F238E27FC236}">
                <a16:creationId xmlns:a16="http://schemas.microsoft.com/office/drawing/2014/main" id="{F9E99511-C1C3-4E06-9CCB-2AD092BA74D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156493">
            <a:off x="864209" y="3234940"/>
            <a:ext cx="1174100" cy="191429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a:extLst>
              <a:ext uri="{FF2B5EF4-FFF2-40B4-BE49-F238E27FC236}">
                <a16:creationId xmlns:a16="http://schemas.microsoft.com/office/drawing/2014/main" id="{DDED2C62-E27A-42B3-B67A-6E179D01911B}"/>
              </a:ext>
            </a:extLst>
          </p:cNvPr>
          <p:cNvGrpSpPr/>
          <p:nvPr/>
        </p:nvGrpSpPr>
        <p:grpSpPr>
          <a:xfrm>
            <a:off x="6804187" y="3915254"/>
            <a:ext cx="1758653" cy="1189168"/>
            <a:chOff x="129337" y="2633601"/>
            <a:chExt cx="4286250" cy="3552825"/>
          </a:xfrm>
        </p:grpSpPr>
        <p:pic>
          <p:nvPicPr>
            <p:cNvPr id="11" name="図 10">
              <a:extLst>
                <a:ext uri="{FF2B5EF4-FFF2-40B4-BE49-F238E27FC236}">
                  <a16:creationId xmlns:a16="http://schemas.microsoft.com/office/drawing/2014/main" id="{DEFEB4C0-0FB8-42D8-81CA-21ADD37F50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9337" y="2633601"/>
              <a:ext cx="4286250" cy="3552825"/>
            </a:xfrm>
            <a:prstGeom prst="rect">
              <a:avLst/>
            </a:prstGeom>
          </p:spPr>
        </p:pic>
        <p:pic>
          <p:nvPicPr>
            <p:cNvPr id="12" name="図 11" descr="星のマーク&#10;&#10;自動的に生成された説明">
              <a:extLst>
                <a:ext uri="{FF2B5EF4-FFF2-40B4-BE49-F238E27FC236}">
                  <a16:creationId xmlns:a16="http://schemas.microsoft.com/office/drawing/2014/main" id="{C856324F-1C38-43AA-A639-F6FBE7DD25B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626942" y="3127748"/>
              <a:ext cx="434516" cy="434516"/>
            </a:xfrm>
            <a:prstGeom prst="rect">
              <a:avLst/>
            </a:prstGeom>
          </p:spPr>
        </p:pic>
        <p:pic>
          <p:nvPicPr>
            <p:cNvPr id="13" name="図 12" descr="星のマーク&#10;&#10;自動的に生成された説明">
              <a:extLst>
                <a:ext uri="{FF2B5EF4-FFF2-40B4-BE49-F238E27FC236}">
                  <a16:creationId xmlns:a16="http://schemas.microsoft.com/office/drawing/2014/main" id="{219A7982-2031-435A-BCC8-9B0577BFA9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22098" y="3354576"/>
              <a:ext cx="434516" cy="434516"/>
            </a:xfrm>
            <a:prstGeom prst="rect">
              <a:avLst/>
            </a:prstGeom>
          </p:spPr>
        </p:pic>
        <p:pic>
          <p:nvPicPr>
            <p:cNvPr id="14" name="図 13" descr="星のマーク&#10;&#10;自動的に生成された説明">
              <a:extLst>
                <a:ext uri="{FF2B5EF4-FFF2-40B4-BE49-F238E27FC236}">
                  <a16:creationId xmlns:a16="http://schemas.microsoft.com/office/drawing/2014/main" id="{CCDA893C-F13A-493C-9AA6-7C7238DA252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16742" y="3118491"/>
              <a:ext cx="434516" cy="434516"/>
            </a:xfrm>
            <a:prstGeom prst="rect">
              <a:avLst/>
            </a:prstGeom>
          </p:spPr>
        </p:pic>
        <p:pic>
          <p:nvPicPr>
            <p:cNvPr id="18" name="図 17" descr="星のマーク&#10;&#10;自動的に生成された説明">
              <a:extLst>
                <a:ext uri="{FF2B5EF4-FFF2-40B4-BE49-F238E27FC236}">
                  <a16:creationId xmlns:a16="http://schemas.microsoft.com/office/drawing/2014/main" id="{116B002B-56B9-45F7-BC07-F505075222F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15215" y="3250019"/>
              <a:ext cx="434516" cy="434516"/>
            </a:xfrm>
            <a:prstGeom prst="rect">
              <a:avLst/>
            </a:prstGeom>
          </p:spPr>
        </p:pic>
        <p:pic>
          <p:nvPicPr>
            <p:cNvPr id="19" name="図 18" descr="星のマーク&#10;&#10;自動的に生成された説明">
              <a:extLst>
                <a:ext uri="{FF2B5EF4-FFF2-40B4-BE49-F238E27FC236}">
                  <a16:creationId xmlns:a16="http://schemas.microsoft.com/office/drawing/2014/main" id="{4A857BEA-B7F1-4EA3-9C32-189EDC106B0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73127" y="3510913"/>
              <a:ext cx="434516" cy="434516"/>
            </a:xfrm>
            <a:prstGeom prst="rect">
              <a:avLst/>
            </a:prstGeom>
          </p:spPr>
        </p:pic>
        <p:pic>
          <p:nvPicPr>
            <p:cNvPr id="20" name="図 19" descr="星のマーク&#10;&#10;自動的に生成された説明">
              <a:extLst>
                <a:ext uri="{FF2B5EF4-FFF2-40B4-BE49-F238E27FC236}">
                  <a16:creationId xmlns:a16="http://schemas.microsoft.com/office/drawing/2014/main" id="{DFA1F271-5CAF-4246-BB34-6740D22540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574498" y="3514062"/>
              <a:ext cx="434516" cy="434516"/>
            </a:xfrm>
            <a:prstGeom prst="rect">
              <a:avLst/>
            </a:prstGeom>
          </p:spPr>
        </p:pic>
        <p:pic>
          <p:nvPicPr>
            <p:cNvPr id="21" name="図 20" descr="星のマーク&#10;&#10;自動的に生成された説明">
              <a:extLst>
                <a:ext uri="{FF2B5EF4-FFF2-40B4-BE49-F238E27FC236}">
                  <a16:creationId xmlns:a16="http://schemas.microsoft.com/office/drawing/2014/main" id="{752EC54A-5D60-4BA4-BCA4-5BD85FDD8FD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22997" y="3582821"/>
              <a:ext cx="434516" cy="434516"/>
            </a:xfrm>
            <a:prstGeom prst="rect">
              <a:avLst/>
            </a:prstGeom>
          </p:spPr>
        </p:pic>
      </p:grpSp>
    </p:spTree>
    <p:extLst>
      <p:ext uri="{BB962C8B-B14F-4D97-AF65-F5344CB8AC3E}">
        <p14:creationId xmlns:p14="http://schemas.microsoft.com/office/powerpoint/2010/main" val="14999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954AC460-3CEE-46EF-86B8-2D9ECAC2C973}"/>
              </a:ext>
            </a:extLst>
          </p:cNvPr>
          <p:cNvGrpSpPr/>
          <p:nvPr/>
        </p:nvGrpSpPr>
        <p:grpSpPr>
          <a:xfrm>
            <a:off x="4424620" y="3298782"/>
            <a:ext cx="4531804" cy="3163858"/>
            <a:chOff x="6011779" y="2467802"/>
            <a:chExt cx="6042406" cy="4218476"/>
          </a:xfrm>
        </p:grpSpPr>
        <p:sp>
          <p:nvSpPr>
            <p:cNvPr id="15" name="楕円 14">
              <a:extLst>
                <a:ext uri="{FF2B5EF4-FFF2-40B4-BE49-F238E27FC236}">
                  <a16:creationId xmlns:a16="http://schemas.microsoft.com/office/drawing/2014/main" id="{F7C1BAB6-1E9B-4462-A9ED-3F2C8D316C1C}"/>
                </a:ext>
              </a:extLst>
            </p:cNvPr>
            <p:cNvSpPr/>
            <p:nvPr/>
          </p:nvSpPr>
          <p:spPr>
            <a:xfrm>
              <a:off x="6404794" y="2467802"/>
              <a:ext cx="5649391" cy="421847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6" name="Picture 80" descr="掃除用具のイラスト「掃除機」">
              <a:extLst>
                <a:ext uri="{FF2B5EF4-FFF2-40B4-BE49-F238E27FC236}">
                  <a16:creationId xmlns:a16="http://schemas.microsoft.com/office/drawing/2014/main" id="{1DB02661-58BA-436E-B8BC-2DEB55E19B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1779" y="4210342"/>
              <a:ext cx="1897624" cy="1897624"/>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図 24" descr="ケーキ が含まれている画像&#10;&#10;自動的に生成された説明">
            <a:extLst>
              <a:ext uri="{FF2B5EF4-FFF2-40B4-BE49-F238E27FC236}">
                <a16:creationId xmlns:a16="http://schemas.microsoft.com/office/drawing/2014/main" id="{3114C74F-A374-45A1-9C0E-8AAD57A9D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9073" y="3242830"/>
            <a:ext cx="1776943" cy="1172782"/>
          </a:xfrm>
          <a:prstGeom prst="rect">
            <a:avLst/>
          </a:prstGeom>
        </p:spPr>
      </p:pic>
      <p:grpSp>
        <p:nvGrpSpPr>
          <p:cNvPr id="26" name="グループ化 25">
            <a:extLst>
              <a:ext uri="{FF2B5EF4-FFF2-40B4-BE49-F238E27FC236}">
                <a16:creationId xmlns:a16="http://schemas.microsoft.com/office/drawing/2014/main" id="{21204BB5-3FF2-446D-824C-65642785700C}"/>
              </a:ext>
            </a:extLst>
          </p:cNvPr>
          <p:cNvGrpSpPr/>
          <p:nvPr/>
        </p:nvGrpSpPr>
        <p:grpSpPr>
          <a:xfrm>
            <a:off x="7124700" y="3335231"/>
            <a:ext cx="1448361" cy="1084853"/>
            <a:chOff x="129337" y="2633601"/>
            <a:chExt cx="4286250" cy="3552825"/>
          </a:xfrm>
        </p:grpSpPr>
        <p:pic>
          <p:nvPicPr>
            <p:cNvPr id="27" name="図 26">
              <a:extLst>
                <a:ext uri="{FF2B5EF4-FFF2-40B4-BE49-F238E27FC236}">
                  <a16:creationId xmlns:a16="http://schemas.microsoft.com/office/drawing/2014/main" id="{169E0A91-ADC8-4C0D-92D2-F130240EB3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337" y="2633601"/>
              <a:ext cx="4286250" cy="3552825"/>
            </a:xfrm>
            <a:prstGeom prst="rect">
              <a:avLst/>
            </a:prstGeom>
          </p:spPr>
        </p:pic>
        <p:pic>
          <p:nvPicPr>
            <p:cNvPr id="28" name="図 27" descr="星のマーク&#10;&#10;自動的に生成された説明">
              <a:extLst>
                <a:ext uri="{FF2B5EF4-FFF2-40B4-BE49-F238E27FC236}">
                  <a16:creationId xmlns:a16="http://schemas.microsoft.com/office/drawing/2014/main" id="{CD5C7D27-0BE1-490E-A0CE-15F42AB7E7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6942" y="3127748"/>
              <a:ext cx="434516" cy="434516"/>
            </a:xfrm>
            <a:prstGeom prst="rect">
              <a:avLst/>
            </a:prstGeom>
          </p:spPr>
        </p:pic>
        <p:pic>
          <p:nvPicPr>
            <p:cNvPr id="34" name="図 33" descr="星のマーク&#10;&#10;自動的に生成された説明">
              <a:extLst>
                <a:ext uri="{FF2B5EF4-FFF2-40B4-BE49-F238E27FC236}">
                  <a16:creationId xmlns:a16="http://schemas.microsoft.com/office/drawing/2014/main" id="{8CEEE5EF-6D7A-4ABC-97D4-EA68911721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22098" y="3354576"/>
              <a:ext cx="434516" cy="434516"/>
            </a:xfrm>
            <a:prstGeom prst="rect">
              <a:avLst/>
            </a:prstGeom>
          </p:spPr>
        </p:pic>
        <p:pic>
          <p:nvPicPr>
            <p:cNvPr id="35" name="図 34" descr="星のマーク&#10;&#10;自動的に生成された説明">
              <a:extLst>
                <a:ext uri="{FF2B5EF4-FFF2-40B4-BE49-F238E27FC236}">
                  <a16:creationId xmlns:a16="http://schemas.microsoft.com/office/drawing/2014/main" id="{239932EA-A5F9-4B37-ACAC-02214682DA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6742" y="3118491"/>
              <a:ext cx="434516" cy="434516"/>
            </a:xfrm>
            <a:prstGeom prst="rect">
              <a:avLst/>
            </a:prstGeom>
          </p:spPr>
        </p:pic>
        <p:pic>
          <p:nvPicPr>
            <p:cNvPr id="36" name="図 35" descr="星のマーク&#10;&#10;自動的に生成された説明">
              <a:extLst>
                <a:ext uri="{FF2B5EF4-FFF2-40B4-BE49-F238E27FC236}">
                  <a16:creationId xmlns:a16="http://schemas.microsoft.com/office/drawing/2014/main" id="{B813627D-DC3D-4A83-8864-7EE7BF064E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15215" y="3250019"/>
              <a:ext cx="434516" cy="434516"/>
            </a:xfrm>
            <a:prstGeom prst="rect">
              <a:avLst/>
            </a:prstGeom>
          </p:spPr>
        </p:pic>
        <p:pic>
          <p:nvPicPr>
            <p:cNvPr id="37" name="図 36" descr="星のマーク&#10;&#10;自動的に生成された説明">
              <a:extLst>
                <a:ext uri="{FF2B5EF4-FFF2-40B4-BE49-F238E27FC236}">
                  <a16:creationId xmlns:a16="http://schemas.microsoft.com/office/drawing/2014/main" id="{0A32D9AC-44EC-486E-B2ED-4E221AEEE0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73127" y="3510913"/>
              <a:ext cx="434516" cy="434516"/>
            </a:xfrm>
            <a:prstGeom prst="rect">
              <a:avLst/>
            </a:prstGeom>
          </p:spPr>
        </p:pic>
        <p:pic>
          <p:nvPicPr>
            <p:cNvPr id="38" name="図 37" descr="星のマーク&#10;&#10;自動的に生成された説明">
              <a:extLst>
                <a:ext uri="{FF2B5EF4-FFF2-40B4-BE49-F238E27FC236}">
                  <a16:creationId xmlns:a16="http://schemas.microsoft.com/office/drawing/2014/main" id="{400B22F4-2545-4C9C-8C1B-8B127A60C5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4498" y="3514062"/>
              <a:ext cx="434516" cy="434516"/>
            </a:xfrm>
            <a:prstGeom prst="rect">
              <a:avLst/>
            </a:prstGeom>
          </p:spPr>
        </p:pic>
        <p:pic>
          <p:nvPicPr>
            <p:cNvPr id="39" name="図 38" descr="星のマーク&#10;&#10;自動的に生成された説明">
              <a:extLst>
                <a:ext uri="{FF2B5EF4-FFF2-40B4-BE49-F238E27FC236}">
                  <a16:creationId xmlns:a16="http://schemas.microsoft.com/office/drawing/2014/main" id="{F2D3AD9F-E28A-4843-B497-2E3D69B0E2A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22997" y="3582821"/>
              <a:ext cx="434516" cy="434516"/>
            </a:xfrm>
            <a:prstGeom prst="rect">
              <a:avLst/>
            </a:prstGeom>
          </p:spPr>
        </p:pic>
      </p:grpSp>
      <p:pic>
        <p:nvPicPr>
          <p:cNvPr id="50" name="グラフィックス 49" descr="山形の矢印">
            <a:extLst>
              <a:ext uri="{FF2B5EF4-FFF2-40B4-BE49-F238E27FC236}">
                <a16:creationId xmlns:a16="http://schemas.microsoft.com/office/drawing/2014/main" id="{133DE391-8F7F-4950-B6BA-590A1F750DC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276463" y="4506705"/>
            <a:ext cx="1108710" cy="685800"/>
          </a:xfrm>
          <a:prstGeom prst="rect">
            <a:avLst/>
          </a:prstGeom>
        </p:spPr>
      </p:pic>
      <p:sp>
        <p:nvSpPr>
          <p:cNvPr id="3" name="スライド番号プレースホルダー 2">
            <a:extLst>
              <a:ext uri="{FF2B5EF4-FFF2-40B4-BE49-F238E27FC236}">
                <a16:creationId xmlns:a16="http://schemas.microsoft.com/office/drawing/2014/main" id="{648A46B9-8A83-4901-AF8A-A4DBA4AEB992}"/>
              </a:ext>
            </a:extLst>
          </p:cNvPr>
          <p:cNvSpPr>
            <a:spLocks noGrp="1"/>
          </p:cNvSpPr>
          <p:nvPr>
            <p:ph type="sldNum" sz="quarter" idx="12"/>
          </p:nvPr>
        </p:nvSpPr>
        <p:spPr>
          <a:xfrm>
            <a:off x="7086600" y="6495414"/>
            <a:ext cx="2057400" cy="365125"/>
          </a:xfrm>
        </p:spPr>
        <p:txBody>
          <a:bodyPr/>
          <a:lstStyle/>
          <a:p>
            <a:fld id="{2559E306-2ECC-45F4-9E94-B54F3BFAC461}" type="slidenum">
              <a:rPr lang="ja-JP" altLang="en-US" smtClean="0"/>
              <a:pPr/>
              <a:t>6</a:t>
            </a:fld>
            <a:endParaRPr lang="ja-JP" altLang="en-US" dirty="0"/>
          </a:p>
        </p:txBody>
      </p:sp>
      <p:pic>
        <p:nvPicPr>
          <p:cNvPr id="29" name="図 28">
            <a:extLst>
              <a:ext uri="{FF2B5EF4-FFF2-40B4-BE49-F238E27FC236}">
                <a16:creationId xmlns:a16="http://schemas.microsoft.com/office/drawing/2014/main" id="{8BE4EEBC-4DB6-4B66-9669-74AB5012BBB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42997" y="4654203"/>
            <a:ext cx="1872561" cy="902323"/>
          </a:xfrm>
          <a:prstGeom prst="rect">
            <a:avLst/>
          </a:prstGeom>
        </p:spPr>
      </p:pic>
      <p:grpSp>
        <p:nvGrpSpPr>
          <p:cNvPr id="23" name="グループ化 22">
            <a:extLst>
              <a:ext uri="{FF2B5EF4-FFF2-40B4-BE49-F238E27FC236}">
                <a16:creationId xmlns:a16="http://schemas.microsoft.com/office/drawing/2014/main" id="{320DF507-CF54-4AA1-9717-09B2EEFBA2E3}"/>
              </a:ext>
            </a:extLst>
          </p:cNvPr>
          <p:cNvGrpSpPr>
            <a:grpSpLocks noChangeAspect="1"/>
          </p:cNvGrpSpPr>
          <p:nvPr/>
        </p:nvGrpSpPr>
        <p:grpSpPr>
          <a:xfrm>
            <a:off x="379726" y="2978240"/>
            <a:ext cx="1573259" cy="1836559"/>
            <a:chOff x="8151497" y="2253027"/>
            <a:chExt cx="2698123" cy="3149680"/>
          </a:xfrm>
        </p:grpSpPr>
        <p:pic>
          <p:nvPicPr>
            <p:cNvPr id="30" name="Picture 2" descr="電力のマーク">
              <a:extLst>
                <a:ext uri="{FF2B5EF4-FFF2-40B4-BE49-F238E27FC236}">
                  <a16:creationId xmlns:a16="http://schemas.microsoft.com/office/drawing/2014/main" id="{AE74BDF4-314F-4FF3-8C37-AD379E20946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51497" y="2253027"/>
              <a:ext cx="2698123" cy="269812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3AB47286-01F9-4505-991E-775FF7378C8F}"/>
                </a:ext>
              </a:extLst>
            </p:cNvPr>
            <p:cNvSpPr txBox="1"/>
            <p:nvPr/>
          </p:nvSpPr>
          <p:spPr>
            <a:xfrm>
              <a:off x="8522484" y="4281001"/>
              <a:ext cx="1956148" cy="1121706"/>
            </a:xfrm>
            <a:prstGeom prst="rect">
              <a:avLst/>
            </a:prstGeom>
            <a:noFill/>
          </p:spPr>
          <p:txBody>
            <a:bodyPr wrap="square" rtlCol="0">
              <a:spAutoFit/>
            </a:bodyPr>
            <a:lstStyle/>
            <a:p>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電気</a:t>
              </a:r>
            </a:p>
          </p:txBody>
        </p:sp>
      </p:grpSp>
      <p:grpSp>
        <p:nvGrpSpPr>
          <p:cNvPr id="32" name="グループ化 31">
            <a:extLst>
              <a:ext uri="{FF2B5EF4-FFF2-40B4-BE49-F238E27FC236}">
                <a16:creationId xmlns:a16="http://schemas.microsoft.com/office/drawing/2014/main" id="{B0BB7A43-4A5B-4DBB-96D1-A45114CC195C}"/>
              </a:ext>
            </a:extLst>
          </p:cNvPr>
          <p:cNvGrpSpPr/>
          <p:nvPr/>
        </p:nvGrpSpPr>
        <p:grpSpPr>
          <a:xfrm>
            <a:off x="1980986" y="3129072"/>
            <a:ext cx="1210994" cy="1668168"/>
            <a:chOff x="4297632" y="3460388"/>
            <a:chExt cx="1080000" cy="1471240"/>
          </a:xfrm>
        </p:grpSpPr>
        <p:pic>
          <p:nvPicPr>
            <p:cNvPr id="33" name="図 32" descr="星のマーク&#10;&#10;自動的に生成された説明">
              <a:extLst>
                <a:ext uri="{FF2B5EF4-FFF2-40B4-BE49-F238E27FC236}">
                  <a16:creationId xmlns:a16="http://schemas.microsoft.com/office/drawing/2014/main" id="{70843761-C02E-46CB-B598-FC754045BC8F}"/>
                </a:ext>
              </a:extLst>
            </p:cNvPr>
            <p:cNvPicPr>
              <a:picLocks/>
            </p:cNvPicPr>
            <p:nvPr/>
          </p:nvPicPr>
          <p:blipFill rotWithShape="1">
            <a:blip r:embed="rId11" cstate="email">
              <a:extLst>
                <a:ext uri="{28A0092B-C50C-407E-A947-70E740481C1C}">
                  <a14:useLocalDpi xmlns:a14="http://schemas.microsoft.com/office/drawing/2010/main"/>
                </a:ext>
              </a:extLst>
            </a:blip>
            <a:srcRect t="-166"/>
            <a:stretch/>
          </p:blipFill>
          <p:spPr>
            <a:xfrm>
              <a:off x="4297632" y="3460388"/>
              <a:ext cx="1080000" cy="1080000"/>
            </a:xfrm>
            <a:prstGeom prst="flowChartConnector">
              <a:avLst/>
            </a:prstGeom>
            <a:ln w="88900">
              <a:solidFill>
                <a:srgbClr val="7DBD00"/>
              </a:solidFill>
            </a:ln>
          </p:spPr>
        </p:pic>
        <p:sp>
          <p:nvSpPr>
            <p:cNvPr id="40" name="テキスト ボックス 39">
              <a:extLst>
                <a:ext uri="{FF2B5EF4-FFF2-40B4-BE49-F238E27FC236}">
                  <a16:creationId xmlns:a16="http://schemas.microsoft.com/office/drawing/2014/main" id="{4CE9FDAA-0313-4150-860F-26114A48F1D6}"/>
                </a:ext>
              </a:extLst>
            </p:cNvPr>
            <p:cNvSpPr txBox="1"/>
            <p:nvPr/>
          </p:nvSpPr>
          <p:spPr>
            <a:xfrm>
              <a:off x="4342457" y="4354780"/>
              <a:ext cx="982543" cy="576848"/>
            </a:xfrm>
            <a:prstGeom prst="rect">
              <a:avLst/>
            </a:prstGeom>
            <a:noFill/>
          </p:spPr>
          <p:txBody>
            <a:bodyPr wrap="square" rtlCol="0">
              <a:spAutoFit/>
            </a:bodyPr>
            <a:lstStyle/>
            <a:p>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ガス</a:t>
              </a:r>
            </a:p>
          </p:txBody>
        </p:sp>
      </p:grpSp>
      <p:grpSp>
        <p:nvGrpSpPr>
          <p:cNvPr id="41" name="グループ化 40">
            <a:extLst>
              <a:ext uri="{FF2B5EF4-FFF2-40B4-BE49-F238E27FC236}">
                <a16:creationId xmlns:a16="http://schemas.microsoft.com/office/drawing/2014/main" id="{578262DF-E2E9-4995-BFFD-5B8A84ABC860}"/>
              </a:ext>
            </a:extLst>
          </p:cNvPr>
          <p:cNvGrpSpPr/>
          <p:nvPr/>
        </p:nvGrpSpPr>
        <p:grpSpPr>
          <a:xfrm>
            <a:off x="806800" y="4931935"/>
            <a:ext cx="2141488" cy="1911464"/>
            <a:chOff x="2697706" y="4377094"/>
            <a:chExt cx="2244820" cy="1888876"/>
          </a:xfrm>
        </p:grpSpPr>
        <p:pic>
          <p:nvPicPr>
            <p:cNvPr id="42" name="図 41" descr="小さい, 探す, ケーキ, 少し が含まれている画像&#10;&#10;自動的に生成された説明">
              <a:extLst>
                <a:ext uri="{FF2B5EF4-FFF2-40B4-BE49-F238E27FC236}">
                  <a16:creationId xmlns:a16="http://schemas.microsoft.com/office/drawing/2014/main" id="{5BD3356A-AFAB-430B-86C1-5D1D8A62103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697706" y="4377094"/>
              <a:ext cx="2244820" cy="1383625"/>
            </a:xfrm>
            <a:prstGeom prst="rect">
              <a:avLst/>
            </a:prstGeom>
            <a:ln w="76200">
              <a:solidFill>
                <a:srgbClr val="7DBD00"/>
              </a:solidFill>
            </a:ln>
          </p:spPr>
        </p:pic>
        <p:sp>
          <p:nvSpPr>
            <p:cNvPr id="43" name="テキスト ボックス 42">
              <a:extLst>
                <a:ext uri="{FF2B5EF4-FFF2-40B4-BE49-F238E27FC236}">
                  <a16:creationId xmlns:a16="http://schemas.microsoft.com/office/drawing/2014/main" id="{BF4904A7-5D17-411E-B9CC-73CEA721B1EA}"/>
                </a:ext>
              </a:extLst>
            </p:cNvPr>
            <p:cNvSpPr txBox="1"/>
            <p:nvPr/>
          </p:nvSpPr>
          <p:spPr>
            <a:xfrm>
              <a:off x="2797703" y="5619639"/>
              <a:ext cx="2144823" cy="646331"/>
            </a:xfrm>
            <a:prstGeom prst="rect">
              <a:avLst/>
            </a:prstGeom>
            <a:noFill/>
          </p:spPr>
          <p:txBody>
            <a:bodyPr wrap="square" rtlCol="0">
              <a:spAutoFit/>
            </a:bodyPr>
            <a:lstStyle/>
            <a:p>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ガソリン</a:t>
              </a:r>
            </a:p>
          </p:txBody>
        </p:sp>
      </p:grpSp>
      <p:sp>
        <p:nvSpPr>
          <p:cNvPr id="44" name="テキスト ボックス 43">
            <a:extLst>
              <a:ext uri="{FF2B5EF4-FFF2-40B4-BE49-F238E27FC236}">
                <a16:creationId xmlns:a16="http://schemas.microsoft.com/office/drawing/2014/main" id="{1FA2F553-F02A-40B3-BCE9-F2618F8C5F57}"/>
              </a:ext>
            </a:extLst>
          </p:cNvPr>
          <p:cNvSpPr txBox="1"/>
          <p:nvPr/>
        </p:nvSpPr>
        <p:spPr>
          <a:xfrm>
            <a:off x="885733" y="1585582"/>
            <a:ext cx="7878541" cy="1446550"/>
          </a:xfrm>
          <a:prstGeom prst="rect">
            <a:avLst/>
          </a:prstGeom>
          <a:solidFill>
            <a:schemeClr val="bg1">
              <a:alpha val="79000"/>
            </a:schemeClr>
          </a:solidFill>
        </p:spPr>
        <p:txBody>
          <a:bodyPr wrap="square" rtlCol="0">
            <a:spAutoFit/>
          </a:bodyPr>
          <a:lstStyle/>
          <a:p>
            <a:pPr algn="ctr"/>
            <a:r>
              <a:rPr lang="ja-JP" altLang="en-US" sz="8800" b="1" dirty="0">
                <a:solidFill>
                  <a:srgbClr val="FF0000"/>
                </a:solidFill>
                <a:latin typeface="HG創英角ﾎﾟｯﾌﾟ体" panose="040B0A09000000000000" pitchFamily="49" charset="-128"/>
                <a:ea typeface="HG創英角ﾎﾟｯﾌﾟ体" panose="040B0A09000000000000" pitchFamily="49" charset="-128"/>
              </a:rPr>
              <a:t>エネルギー</a:t>
            </a:r>
            <a:endParaRPr lang="en-US" altLang="ja-JP" sz="8800" b="1" dirty="0">
              <a:solidFill>
                <a:srgbClr val="FF0000"/>
              </a:solidFill>
              <a:latin typeface="HG創英角ﾎﾟｯﾌﾟ体" panose="040B0A09000000000000" pitchFamily="49" charset="-128"/>
              <a:ea typeface="HG創英角ﾎﾟｯﾌﾟ体" panose="040B0A09000000000000" pitchFamily="49" charset="-128"/>
            </a:endParaRPr>
          </a:p>
        </p:txBody>
      </p:sp>
      <p:pic>
        <p:nvPicPr>
          <p:cNvPr id="48" name="Picture 2" descr="携帯電話のイラスト（4世代）">
            <a:extLst>
              <a:ext uri="{FF2B5EF4-FFF2-40B4-BE49-F238E27FC236}">
                <a16:creationId xmlns:a16="http://schemas.microsoft.com/office/drawing/2014/main" id="{BB2D0CEE-A0C8-4643-8F31-5E44DD434037}"/>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1156493">
            <a:off x="6030592" y="4456794"/>
            <a:ext cx="1174100" cy="1914293"/>
          </a:xfrm>
          <a:prstGeom prst="rect">
            <a:avLst/>
          </a:prstGeom>
          <a:noFill/>
          <a:extLst>
            <a:ext uri="{909E8E84-426E-40DD-AFC4-6F175D3DCCD1}">
              <a14:hiddenFill xmlns:a14="http://schemas.microsoft.com/office/drawing/2010/main">
                <a:solidFill>
                  <a:srgbClr val="FFFFFF"/>
                </a:solidFill>
              </a14:hiddenFill>
            </a:ext>
          </a:extLst>
        </p:spPr>
      </p:pic>
      <p:sp>
        <p:nvSpPr>
          <p:cNvPr id="49" name="サブタイトル 2">
            <a:extLst>
              <a:ext uri="{FF2B5EF4-FFF2-40B4-BE49-F238E27FC236}">
                <a16:creationId xmlns:a16="http://schemas.microsoft.com/office/drawing/2014/main" id="{B5973050-64E3-4B02-8269-1BD2E5F90337}"/>
              </a:ext>
            </a:extLst>
          </p:cNvPr>
          <p:cNvSpPr txBox="1">
            <a:spLocks/>
          </p:cNvSpPr>
          <p:nvPr/>
        </p:nvSpPr>
        <p:spPr>
          <a:xfrm>
            <a:off x="0" y="85179"/>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近代、現代はエネルギー</a:t>
            </a:r>
            <a:endParaRPr lang="en-US" altLang="ja-JP"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marL="0" indent="0" algn="ctr">
              <a:buNone/>
            </a:pPr>
            <a:r>
              <a:rPr lang="ja-JP" altLang="en-US"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大量消費社会</a:t>
            </a:r>
            <a:endParaRPr lang="en-US" altLang="ja-JP" sz="44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03413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Effect transition="in" filter="fade">
                                      <p:cBhvr>
                                        <p:cTn id="9"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グラフィックス 4" descr="山形の矢印">
            <a:extLst>
              <a:ext uri="{FF2B5EF4-FFF2-40B4-BE49-F238E27FC236}">
                <a16:creationId xmlns:a16="http://schemas.microsoft.com/office/drawing/2014/main" id="{9F68286A-A954-4C24-B06A-EF644189857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449704" y="4096757"/>
            <a:ext cx="1123511" cy="685800"/>
          </a:xfrm>
          <a:prstGeom prst="rect">
            <a:avLst/>
          </a:prstGeom>
        </p:spPr>
      </p:pic>
      <p:pic>
        <p:nvPicPr>
          <p:cNvPr id="6" name="グラフィックス 5" descr="山形の矢印">
            <a:extLst>
              <a:ext uri="{FF2B5EF4-FFF2-40B4-BE49-F238E27FC236}">
                <a16:creationId xmlns:a16="http://schemas.microsoft.com/office/drawing/2014/main" id="{11E89D6D-78F7-4B3F-82EA-B820C0CBD59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543838">
            <a:off x="3232486" y="4006456"/>
            <a:ext cx="1108710" cy="685800"/>
          </a:xfrm>
          <a:prstGeom prst="rect">
            <a:avLst/>
          </a:prstGeom>
        </p:spPr>
      </p:pic>
      <p:pic>
        <p:nvPicPr>
          <p:cNvPr id="18" name="グラフィックス 17" descr="山形の矢印">
            <a:extLst>
              <a:ext uri="{FF2B5EF4-FFF2-40B4-BE49-F238E27FC236}">
                <a16:creationId xmlns:a16="http://schemas.microsoft.com/office/drawing/2014/main" id="{2B2FC13D-2A72-40C2-BE6A-F4BC1FAF179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19914" y="2428679"/>
            <a:ext cx="1108710" cy="685800"/>
          </a:xfrm>
          <a:prstGeom prst="rect">
            <a:avLst/>
          </a:prstGeom>
        </p:spPr>
      </p:pic>
      <p:pic>
        <p:nvPicPr>
          <p:cNvPr id="2050" name="Picture 2" descr="LNGタンカーのイラスト">
            <a:extLst>
              <a:ext uri="{FF2B5EF4-FFF2-40B4-BE49-F238E27FC236}">
                <a16:creationId xmlns:a16="http://schemas.microsoft.com/office/drawing/2014/main" id="{9813FD83-11B1-4C21-9ACE-2BFC735CD67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2250" y="2165108"/>
            <a:ext cx="1257575" cy="9585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石炭のイラスト">
            <a:extLst>
              <a:ext uri="{FF2B5EF4-FFF2-40B4-BE49-F238E27FC236}">
                <a16:creationId xmlns:a16="http://schemas.microsoft.com/office/drawing/2014/main" id="{6E36C3E1-C55D-4CFE-81D9-22DBC3E03F3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95173" y="2577539"/>
            <a:ext cx="632157" cy="632157"/>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A1DD169A-13D7-4174-A7B8-BD9E2534C404}"/>
              </a:ext>
            </a:extLst>
          </p:cNvPr>
          <p:cNvSpPr txBox="1"/>
          <p:nvPr/>
        </p:nvSpPr>
        <p:spPr>
          <a:xfrm>
            <a:off x="59247" y="388905"/>
            <a:ext cx="8951105" cy="1323439"/>
          </a:xfrm>
          <a:prstGeom prst="rect">
            <a:avLst/>
          </a:prstGeom>
          <a:noFill/>
        </p:spPr>
        <p:txBody>
          <a:bodyPr wrap="square" rtlCol="0">
            <a:spAutoFit/>
          </a:bodyPr>
          <a:lstStyle/>
          <a:p>
            <a:r>
              <a:rPr lang="ja-JP" altLang="en-US" sz="3600" b="1" u="sng" dirty="0">
                <a:highlight>
                  <a:srgbClr val="FFFF00"/>
                </a:highlight>
                <a:latin typeface="HG創英角ﾎﾟｯﾌﾟ体" panose="040B0A09000000000000" pitchFamily="49" charset="-128"/>
                <a:ea typeface="HG創英角ﾎﾟｯﾌﾟ体" panose="040B0A09000000000000" pitchFamily="49" charset="-128"/>
              </a:rPr>
              <a:t>化石燃料</a:t>
            </a:r>
            <a:r>
              <a:rPr lang="ja-JP" altLang="en-US"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を</a:t>
            </a:r>
            <a:r>
              <a:rPr lang="ja-JP" altLang="en-US" sz="3600" b="1" dirty="0">
                <a:solidFill>
                  <a:schemeClr val="bg1">
                    <a:lumMod val="50000"/>
                  </a:schemeClr>
                </a:solidFill>
                <a:highlight>
                  <a:srgbClr val="FFFF00"/>
                </a:highlight>
                <a:latin typeface="HG創英角ﾎﾟｯﾌﾟ体" panose="040B0A09000000000000" pitchFamily="49" charset="-128"/>
                <a:ea typeface="HG創英角ﾎﾟｯﾌﾟ体" panose="040B0A09000000000000" pitchFamily="49" charset="-128"/>
              </a:rPr>
              <a:t>燃やす</a:t>
            </a:r>
            <a:r>
              <a:rPr lang="ja-JP" altLang="en-US"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と</a:t>
            </a:r>
            <a:r>
              <a:rPr lang="ja-JP" altLang="en-US" sz="40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大きなエネルギー</a:t>
            </a:r>
            <a:r>
              <a:rPr lang="ja-JP" altLang="en-US"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と</a:t>
            </a:r>
            <a:endParaRPr lang="en-US" altLang="ja-JP"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endParaRPr>
          </a:p>
          <a:p>
            <a:r>
              <a:rPr lang="ja-JP" altLang="en-US" sz="36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rPr>
              <a:t>　　　　　　　  </a:t>
            </a:r>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 </a:t>
            </a:r>
            <a:r>
              <a:rPr lang="en-US" altLang="ja-JP" sz="40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CO</a:t>
            </a:r>
            <a:r>
              <a:rPr lang="en-US" altLang="ja-JP" sz="4000" b="1" baseline="-25000"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2</a:t>
            </a:r>
            <a:r>
              <a:rPr lang="ja-JP" altLang="en-US" sz="3600" b="1" dirty="0">
                <a:solidFill>
                  <a:schemeClr val="bg1">
                    <a:lumMod val="50000"/>
                  </a:schemeClr>
                </a:solidFill>
                <a:highlight>
                  <a:srgbClr val="FFFF00"/>
                </a:highlight>
                <a:latin typeface="HG創英角ﾎﾟｯﾌﾟ体" panose="040B0A09000000000000" pitchFamily="49" charset="-128"/>
                <a:ea typeface="HG創英角ﾎﾟｯﾌﾟ体" panose="040B0A09000000000000" pitchFamily="49" charset="-128"/>
              </a:rPr>
              <a:t>が</a:t>
            </a:r>
            <a:r>
              <a:rPr lang="ja-JP" altLang="en-US"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出てきてしまうよ</a:t>
            </a:r>
          </a:p>
        </p:txBody>
      </p:sp>
      <p:pic>
        <p:nvPicPr>
          <p:cNvPr id="41" name="Picture 2" descr="火力発電所のイラスト">
            <a:extLst>
              <a:ext uri="{FF2B5EF4-FFF2-40B4-BE49-F238E27FC236}">
                <a16:creationId xmlns:a16="http://schemas.microsoft.com/office/drawing/2014/main" id="{0ED5D8E9-7AE3-48AB-8B96-8555E17D855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62439" y="1960378"/>
            <a:ext cx="1804736" cy="167840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電力のマーク">
            <a:extLst>
              <a:ext uri="{FF2B5EF4-FFF2-40B4-BE49-F238E27FC236}">
                <a16:creationId xmlns:a16="http://schemas.microsoft.com/office/drawing/2014/main" id="{ED4F8966-ED9A-4C27-A1BF-DB628830103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30751" y="2231290"/>
            <a:ext cx="692497" cy="692497"/>
          </a:xfrm>
          <a:prstGeom prst="rect">
            <a:avLst/>
          </a:prstGeom>
          <a:noFill/>
          <a:extLst>
            <a:ext uri="{909E8E84-426E-40DD-AFC4-6F175D3DCCD1}">
              <a14:hiddenFill xmlns:a14="http://schemas.microsoft.com/office/drawing/2010/main">
                <a:solidFill>
                  <a:srgbClr val="FFFFFF"/>
                </a:solidFill>
              </a14:hiddenFill>
            </a:ext>
          </a:extLst>
        </p:spPr>
      </p:pic>
      <p:pic>
        <p:nvPicPr>
          <p:cNvPr id="61" name="図 60" descr="星のマーク&#10;&#10;自動的に生成された説明">
            <a:extLst>
              <a:ext uri="{FF2B5EF4-FFF2-40B4-BE49-F238E27FC236}">
                <a16:creationId xmlns:a16="http://schemas.microsoft.com/office/drawing/2014/main" id="{CE077B1F-2E30-442B-A4B4-44209F1B99F0}"/>
              </a:ext>
            </a:extLst>
          </p:cNvPr>
          <p:cNvPicPr>
            <a:picLocks/>
          </p:cNvPicPr>
          <p:nvPr/>
        </p:nvPicPr>
        <p:blipFill rotWithShape="1">
          <a:blip r:embed="rId9" cstate="email">
            <a:extLst>
              <a:ext uri="{28A0092B-C50C-407E-A947-70E740481C1C}">
                <a14:useLocalDpi xmlns:a14="http://schemas.microsoft.com/office/drawing/2010/main"/>
              </a:ext>
            </a:extLst>
          </a:blip>
          <a:srcRect t="-166"/>
          <a:stretch/>
        </p:blipFill>
        <p:spPr>
          <a:xfrm>
            <a:off x="4356382" y="4534152"/>
            <a:ext cx="436149" cy="458907"/>
          </a:xfrm>
          <a:prstGeom prst="flowChartConnector">
            <a:avLst/>
          </a:prstGeom>
          <a:ln w="88900">
            <a:solidFill>
              <a:srgbClr val="7DBD00"/>
            </a:solidFill>
          </a:ln>
        </p:spPr>
      </p:pic>
      <p:pic>
        <p:nvPicPr>
          <p:cNvPr id="64" name="図 63" descr="小さい, 探す, ケーキ, 少し が含まれている画像&#10;&#10;自動的に生成された説明">
            <a:extLst>
              <a:ext uri="{FF2B5EF4-FFF2-40B4-BE49-F238E27FC236}">
                <a16:creationId xmlns:a16="http://schemas.microsoft.com/office/drawing/2014/main" id="{F4F8D506-47F9-4767-97B3-0B5FED5966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7270" y="5157007"/>
            <a:ext cx="1685723" cy="1039018"/>
          </a:xfrm>
          <a:prstGeom prst="rect">
            <a:avLst/>
          </a:prstGeom>
          <a:ln w="76200">
            <a:solidFill>
              <a:srgbClr val="7DBD00"/>
            </a:solidFill>
          </a:ln>
        </p:spPr>
      </p:pic>
      <p:sp>
        <p:nvSpPr>
          <p:cNvPr id="87" name="テキスト ボックス 86">
            <a:extLst>
              <a:ext uri="{FF2B5EF4-FFF2-40B4-BE49-F238E27FC236}">
                <a16:creationId xmlns:a16="http://schemas.microsoft.com/office/drawing/2014/main" id="{EDC590C9-418D-44E2-A93C-B500A80D7A5B}"/>
              </a:ext>
            </a:extLst>
          </p:cNvPr>
          <p:cNvSpPr txBox="1"/>
          <p:nvPr/>
        </p:nvSpPr>
        <p:spPr>
          <a:xfrm>
            <a:off x="4489944" y="3515970"/>
            <a:ext cx="1729378" cy="461665"/>
          </a:xfrm>
          <a:prstGeom prst="rect">
            <a:avLst/>
          </a:prstGeom>
          <a:noFill/>
        </p:spPr>
        <p:txBody>
          <a:bodyPr wrap="square" rtlCol="0">
            <a:spAutoFit/>
          </a:bodyPr>
          <a:lstStyle/>
          <a:p>
            <a:r>
              <a:rPr lang="ja-JP" altLang="en-US" sz="2400" b="1" dirty="0">
                <a:latin typeface="HG創英角ﾎﾟｯﾌﾟ体" panose="040B0A09000000000000" pitchFamily="49" charset="-128"/>
                <a:ea typeface="HG創英角ﾎﾟｯﾌﾟ体" panose="040B0A09000000000000" pitchFamily="49" charset="-128"/>
              </a:rPr>
              <a:t>火力発電所</a:t>
            </a:r>
          </a:p>
        </p:txBody>
      </p:sp>
      <p:sp>
        <p:nvSpPr>
          <p:cNvPr id="34" name="テキスト ボックス 33">
            <a:extLst>
              <a:ext uri="{FF2B5EF4-FFF2-40B4-BE49-F238E27FC236}">
                <a16:creationId xmlns:a16="http://schemas.microsoft.com/office/drawing/2014/main" id="{CC658916-AF25-4003-9748-CE7261BAA63E}"/>
              </a:ext>
            </a:extLst>
          </p:cNvPr>
          <p:cNvSpPr txBox="1"/>
          <p:nvPr/>
        </p:nvSpPr>
        <p:spPr>
          <a:xfrm>
            <a:off x="2261752" y="2409987"/>
            <a:ext cx="1108710" cy="646331"/>
          </a:xfrm>
          <a:prstGeom prst="rect">
            <a:avLst/>
          </a:prstGeom>
          <a:noFill/>
        </p:spPr>
        <p:txBody>
          <a:bodyPr wrap="square" rtlCol="0">
            <a:spAutoFit/>
          </a:bodyPr>
          <a:lstStyle/>
          <a:p>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石炭</a:t>
            </a:r>
          </a:p>
        </p:txBody>
      </p:sp>
      <p:sp>
        <p:nvSpPr>
          <p:cNvPr id="35" name="テキスト ボックス 34">
            <a:extLst>
              <a:ext uri="{FF2B5EF4-FFF2-40B4-BE49-F238E27FC236}">
                <a16:creationId xmlns:a16="http://schemas.microsoft.com/office/drawing/2014/main" id="{195253D5-CB7B-4970-A44D-4B6BD4FD314F}"/>
              </a:ext>
            </a:extLst>
          </p:cNvPr>
          <p:cNvSpPr txBox="1"/>
          <p:nvPr/>
        </p:nvSpPr>
        <p:spPr>
          <a:xfrm>
            <a:off x="256234" y="3007425"/>
            <a:ext cx="1108710" cy="646331"/>
          </a:xfrm>
          <a:prstGeom prst="rect">
            <a:avLst/>
          </a:prstGeom>
          <a:noFill/>
        </p:spPr>
        <p:txBody>
          <a:bodyPr wrap="square" rtlCol="0">
            <a:spAutoFit/>
          </a:bodyPr>
          <a:lstStyle/>
          <a:p>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石油</a:t>
            </a:r>
          </a:p>
        </p:txBody>
      </p:sp>
      <p:sp>
        <p:nvSpPr>
          <p:cNvPr id="36" name="テキスト ボックス 35">
            <a:extLst>
              <a:ext uri="{FF2B5EF4-FFF2-40B4-BE49-F238E27FC236}">
                <a16:creationId xmlns:a16="http://schemas.microsoft.com/office/drawing/2014/main" id="{B285DA7D-2CFD-4B64-A9F6-A9F837C1E66C}"/>
              </a:ext>
            </a:extLst>
          </p:cNvPr>
          <p:cNvSpPr txBox="1"/>
          <p:nvPr/>
        </p:nvSpPr>
        <p:spPr>
          <a:xfrm>
            <a:off x="1488904" y="3191001"/>
            <a:ext cx="2128140" cy="646331"/>
          </a:xfrm>
          <a:prstGeom prst="rect">
            <a:avLst/>
          </a:prstGeom>
          <a:noFill/>
        </p:spPr>
        <p:txBody>
          <a:bodyPr wrap="square" rtlCol="0">
            <a:spAutoFit/>
          </a:bodyPr>
          <a:lstStyle/>
          <a:p>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天然ガス</a:t>
            </a:r>
          </a:p>
        </p:txBody>
      </p:sp>
      <p:pic>
        <p:nvPicPr>
          <p:cNvPr id="37" name="図 36" descr="ケーキ が含まれている画像&#10;&#10;自動的に生成された説明">
            <a:extLst>
              <a:ext uri="{FF2B5EF4-FFF2-40B4-BE49-F238E27FC236}">
                <a16:creationId xmlns:a16="http://schemas.microsoft.com/office/drawing/2014/main" id="{1067B0F2-0B1E-4D0E-9E4E-3C7094B2CD4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35409" y="5132525"/>
            <a:ext cx="1832385" cy="1209374"/>
          </a:xfrm>
          <a:prstGeom prst="rect">
            <a:avLst/>
          </a:prstGeom>
        </p:spPr>
      </p:pic>
      <p:pic>
        <p:nvPicPr>
          <p:cNvPr id="68" name="図 67">
            <a:extLst>
              <a:ext uri="{FF2B5EF4-FFF2-40B4-BE49-F238E27FC236}">
                <a16:creationId xmlns:a16="http://schemas.microsoft.com/office/drawing/2014/main" id="{620EA607-9310-42CC-A225-D52CAE5B4DD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773484" y="2918928"/>
            <a:ext cx="1190476" cy="1190476"/>
          </a:xfrm>
          <a:prstGeom prst="rect">
            <a:avLst/>
          </a:prstGeom>
        </p:spPr>
      </p:pic>
      <p:pic>
        <p:nvPicPr>
          <p:cNvPr id="69" name="Picture 80" descr="掃除用具のイラスト「掃除機」">
            <a:extLst>
              <a:ext uri="{FF2B5EF4-FFF2-40B4-BE49-F238E27FC236}">
                <a16:creationId xmlns:a16="http://schemas.microsoft.com/office/drawing/2014/main" id="{A20F0739-A952-44D6-9354-F73E0817D5BB}"/>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154855" y="4157235"/>
            <a:ext cx="1190476" cy="11904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電信柱・電柱のイラスト">
            <a:extLst>
              <a:ext uri="{FF2B5EF4-FFF2-40B4-BE49-F238E27FC236}">
                <a16:creationId xmlns:a16="http://schemas.microsoft.com/office/drawing/2014/main" id="{E5D06650-7E4B-49C1-BF76-77523B0D67B8}"/>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689277">
            <a:off x="6360393" y="2789474"/>
            <a:ext cx="1299224" cy="803950"/>
          </a:xfrm>
          <a:prstGeom prst="rect">
            <a:avLst/>
          </a:prstGeom>
          <a:noFill/>
          <a:extLst>
            <a:ext uri="{909E8E84-426E-40DD-AFC4-6F175D3DCCD1}">
              <a14:hiddenFill xmlns:a14="http://schemas.microsoft.com/office/drawing/2010/main">
                <a:solidFill>
                  <a:srgbClr val="FFFFFF"/>
                </a:solidFill>
              </a14:hiddenFill>
            </a:ext>
          </a:extLst>
        </p:spPr>
      </p:pic>
      <p:sp>
        <p:nvSpPr>
          <p:cNvPr id="4" name="吹き出し: 円形 3">
            <a:extLst>
              <a:ext uri="{FF2B5EF4-FFF2-40B4-BE49-F238E27FC236}">
                <a16:creationId xmlns:a16="http://schemas.microsoft.com/office/drawing/2014/main" id="{F698E429-4AF3-4BEA-B238-28C426217D44}"/>
              </a:ext>
            </a:extLst>
          </p:cNvPr>
          <p:cNvSpPr/>
          <p:nvPr/>
        </p:nvSpPr>
        <p:spPr>
          <a:xfrm>
            <a:off x="6183500" y="4078234"/>
            <a:ext cx="845789" cy="499737"/>
          </a:xfrm>
          <a:prstGeom prst="wedgeEllipse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000" dirty="0">
                <a:solidFill>
                  <a:schemeClr val="tx1"/>
                </a:solidFill>
                <a:latin typeface="HGS創英角ﾎﾟｯﾌﾟ体" panose="040B0A00000000000000" pitchFamily="50" charset="-128"/>
                <a:ea typeface="HGS創英角ﾎﾟｯﾌﾟ体" panose="040B0A00000000000000" pitchFamily="50" charset="-128"/>
              </a:rPr>
              <a:t>CO</a:t>
            </a:r>
            <a:r>
              <a:rPr kumimoji="1" lang="en-US" altLang="ja-JP" sz="2000" baseline="-25000" dirty="0">
                <a:solidFill>
                  <a:schemeClr val="tx1"/>
                </a:solidFill>
                <a:latin typeface="HGS創英角ﾎﾟｯﾌﾟ体" panose="040B0A00000000000000" pitchFamily="50" charset="-128"/>
                <a:ea typeface="HGS創英角ﾎﾟｯﾌﾟ体" panose="040B0A00000000000000" pitchFamily="50" charset="-128"/>
              </a:rPr>
              <a:t>2</a:t>
            </a:r>
          </a:p>
        </p:txBody>
      </p:sp>
      <p:sp>
        <p:nvSpPr>
          <p:cNvPr id="70" name="吹き出し: 円形 69">
            <a:extLst>
              <a:ext uri="{FF2B5EF4-FFF2-40B4-BE49-F238E27FC236}">
                <a16:creationId xmlns:a16="http://schemas.microsoft.com/office/drawing/2014/main" id="{16B4669A-1EA1-4193-9FA4-CF3D09A8A9E7}"/>
              </a:ext>
            </a:extLst>
          </p:cNvPr>
          <p:cNvSpPr/>
          <p:nvPr/>
        </p:nvSpPr>
        <p:spPr>
          <a:xfrm>
            <a:off x="4111906" y="1967608"/>
            <a:ext cx="845789" cy="499737"/>
          </a:xfrm>
          <a:prstGeom prst="wedgeEllipseCallout">
            <a:avLst>
              <a:gd name="adj1" fmla="val 33223"/>
              <a:gd name="adj2" fmla="val 51064"/>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000" dirty="0">
                <a:solidFill>
                  <a:schemeClr val="tx1"/>
                </a:solidFill>
                <a:latin typeface="HGS創英角ﾎﾟｯﾌﾟ体" panose="040B0A00000000000000" pitchFamily="50" charset="-128"/>
                <a:ea typeface="HGS創英角ﾎﾟｯﾌﾟ体" panose="040B0A00000000000000" pitchFamily="50" charset="-128"/>
              </a:rPr>
              <a:t>CO</a:t>
            </a:r>
            <a:r>
              <a:rPr kumimoji="1" lang="en-US" altLang="ja-JP" sz="2000" baseline="-25000" dirty="0">
                <a:solidFill>
                  <a:schemeClr val="tx1"/>
                </a:solidFill>
                <a:latin typeface="HGS創英角ﾎﾟｯﾌﾟ体" panose="040B0A00000000000000" pitchFamily="50" charset="-128"/>
                <a:ea typeface="HGS創英角ﾎﾟｯﾌﾟ体" panose="040B0A00000000000000" pitchFamily="50" charset="-128"/>
              </a:rPr>
              <a:t>2</a:t>
            </a:r>
          </a:p>
        </p:txBody>
      </p:sp>
      <p:sp>
        <p:nvSpPr>
          <p:cNvPr id="71" name="吹き出し: 円形 70">
            <a:extLst>
              <a:ext uri="{FF2B5EF4-FFF2-40B4-BE49-F238E27FC236}">
                <a16:creationId xmlns:a16="http://schemas.microsoft.com/office/drawing/2014/main" id="{6BE23DAA-FCD2-41FC-810C-DD308A859F1D}"/>
              </a:ext>
            </a:extLst>
          </p:cNvPr>
          <p:cNvSpPr/>
          <p:nvPr/>
        </p:nvSpPr>
        <p:spPr>
          <a:xfrm>
            <a:off x="4244834" y="5808133"/>
            <a:ext cx="845789" cy="499737"/>
          </a:xfrm>
          <a:prstGeom prst="wedgeEllipseCallout">
            <a:avLst>
              <a:gd name="adj1" fmla="val -60024"/>
              <a:gd name="adj2" fmla="val -3585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000" dirty="0">
                <a:solidFill>
                  <a:schemeClr val="tx1"/>
                </a:solidFill>
                <a:latin typeface="HGS創英角ﾎﾟｯﾌﾟ体" panose="040B0A00000000000000" pitchFamily="50" charset="-128"/>
                <a:ea typeface="HGS創英角ﾎﾟｯﾌﾟ体" panose="040B0A00000000000000" pitchFamily="50" charset="-128"/>
              </a:rPr>
              <a:t>CO</a:t>
            </a:r>
            <a:r>
              <a:rPr kumimoji="1" lang="en-US" altLang="ja-JP" sz="2000" baseline="-25000" dirty="0">
                <a:solidFill>
                  <a:schemeClr val="tx1"/>
                </a:solidFill>
                <a:latin typeface="HGS創英角ﾎﾟｯﾌﾟ体" panose="040B0A00000000000000" pitchFamily="50" charset="-128"/>
                <a:ea typeface="HGS創英角ﾎﾟｯﾌﾟ体" panose="040B0A00000000000000" pitchFamily="50" charset="-128"/>
              </a:rPr>
              <a:t>2</a:t>
            </a:r>
          </a:p>
        </p:txBody>
      </p:sp>
      <p:sp>
        <p:nvSpPr>
          <p:cNvPr id="7" name="吹き出し: 円形 6">
            <a:extLst>
              <a:ext uri="{FF2B5EF4-FFF2-40B4-BE49-F238E27FC236}">
                <a16:creationId xmlns:a16="http://schemas.microsoft.com/office/drawing/2014/main" id="{A336626B-617E-4AF8-9FDE-23B77DFBE0B0}"/>
              </a:ext>
            </a:extLst>
          </p:cNvPr>
          <p:cNvSpPr/>
          <p:nvPr/>
        </p:nvSpPr>
        <p:spPr>
          <a:xfrm>
            <a:off x="79951" y="1539410"/>
            <a:ext cx="3624222" cy="2802500"/>
          </a:xfrm>
          <a:prstGeom prst="wedgeEllipseCallout">
            <a:avLst>
              <a:gd name="adj1" fmla="val -15166"/>
              <a:gd name="adj2" fmla="val -616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A29A0A7-CB61-4D47-B002-EABB28115C8F}"/>
              </a:ext>
            </a:extLst>
          </p:cNvPr>
          <p:cNvSpPr txBox="1"/>
          <p:nvPr/>
        </p:nvSpPr>
        <p:spPr>
          <a:xfrm>
            <a:off x="488341" y="1950468"/>
            <a:ext cx="2700617"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エネルギーのもと</a:t>
            </a:r>
          </a:p>
        </p:txBody>
      </p:sp>
      <p:sp>
        <p:nvSpPr>
          <p:cNvPr id="9" name="スライド番号プレースホルダー 8">
            <a:extLst>
              <a:ext uri="{FF2B5EF4-FFF2-40B4-BE49-F238E27FC236}">
                <a16:creationId xmlns:a16="http://schemas.microsoft.com/office/drawing/2014/main" id="{346EACDC-4405-4352-AFB6-9360E8447FDC}"/>
              </a:ext>
            </a:extLst>
          </p:cNvPr>
          <p:cNvSpPr>
            <a:spLocks noGrp="1"/>
          </p:cNvSpPr>
          <p:nvPr>
            <p:ph type="sldNum" sz="quarter" idx="12"/>
          </p:nvPr>
        </p:nvSpPr>
        <p:spPr/>
        <p:txBody>
          <a:bodyPr/>
          <a:lstStyle/>
          <a:p>
            <a:fld id="{2559E306-2ECC-45F4-9E94-B54F3BFAC461}" type="slidenum">
              <a:rPr lang="ja-JP" altLang="en-US" smtClean="0"/>
              <a:pPr/>
              <a:t>7</a:t>
            </a:fld>
            <a:endParaRPr lang="ja-JP" altLang="en-US" dirty="0"/>
          </a:p>
        </p:txBody>
      </p:sp>
      <p:pic>
        <p:nvPicPr>
          <p:cNvPr id="42" name="図 41">
            <a:extLst>
              <a:ext uri="{FF2B5EF4-FFF2-40B4-BE49-F238E27FC236}">
                <a16:creationId xmlns:a16="http://schemas.microsoft.com/office/drawing/2014/main" id="{96F78D19-6DAE-4B54-BDF4-6AF9A72D608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93445" y="2106760"/>
            <a:ext cx="1550555" cy="747159"/>
          </a:xfrm>
          <a:prstGeom prst="rect">
            <a:avLst/>
          </a:prstGeom>
        </p:spPr>
      </p:pic>
      <p:pic>
        <p:nvPicPr>
          <p:cNvPr id="2" name="図 1">
            <a:extLst>
              <a:ext uri="{FF2B5EF4-FFF2-40B4-BE49-F238E27FC236}">
                <a16:creationId xmlns:a16="http://schemas.microsoft.com/office/drawing/2014/main" id="{BC9A2A0C-3119-45A3-BF56-31E193A9E655}"/>
              </a:ext>
            </a:extLst>
          </p:cNvPr>
          <p:cNvPicPr>
            <a:picLocks noChangeAspect="1"/>
          </p:cNvPicPr>
          <p:nvPr/>
        </p:nvPicPr>
        <p:blipFill>
          <a:blip r:embed="rId16"/>
          <a:stretch>
            <a:fillRect/>
          </a:stretch>
        </p:blipFill>
        <p:spPr>
          <a:xfrm>
            <a:off x="5060054" y="4643694"/>
            <a:ext cx="1592580" cy="1287780"/>
          </a:xfrm>
          <a:prstGeom prst="rect">
            <a:avLst/>
          </a:prstGeom>
        </p:spPr>
      </p:pic>
    </p:spTree>
    <p:extLst>
      <p:ext uri="{BB962C8B-B14F-4D97-AF65-F5344CB8AC3E}">
        <p14:creationId xmlns:p14="http://schemas.microsoft.com/office/powerpoint/2010/main" val="364094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xEl>
                                              <p:pRg st="1" end="1"/>
                                            </p:txEl>
                                          </p:spTgt>
                                        </p:tgtEl>
                                        <p:attrNameLst>
                                          <p:attrName>style.visibility</p:attrName>
                                        </p:attrNameLst>
                                      </p:cBhvr>
                                      <p:to>
                                        <p:strVal val="visible"/>
                                      </p:to>
                                    </p:set>
                                    <p:animEffect transition="in" filter="wipe(left)">
                                      <p:cBhvr>
                                        <p:cTn id="12" dur="500"/>
                                        <p:tgtEl>
                                          <p:spTgt spid="40">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30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childTnLst>
                          </p:cTn>
                        </p:par>
                        <p:par>
                          <p:cTn id="17" fill="hold">
                            <p:stCondLst>
                              <p:cond delay="13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8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F9B85F5-23FA-4D80-BE71-D843A55CA1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490" y="914400"/>
            <a:ext cx="8923020" cy="5029200"/>
          </a:xfrm>
          <a:prstGeom prst="rect">
            <a:avLst/>
          </a:prstGeom>
        </p:spPr>
      </p:pic>
      <p:sp>
        <p:nvSpPr>
          <p:cNvPr id="2" name="スライド番号プレースホルダー 1">
            <a:extLst>
              <a:ext uri="{FF2B5EF4-FFF2-40B4-BE49-F238E27FC236}">
                <a16:creationId xmlns:a16="http://schemas.microsoft.com/office/drawing/2014/main" id="{C7A78D4B-4090-4E67-8345-77B4FB1B3BC6}"/>
              </a:ext>
            </a:extLst>
          </p:cNvPr>
          <p:cNvSpPr>
            <a:spLocks noGrp="1"/>
          </p:cNvSpPr>
          <p:nvPr>
            <p:ph type="sldNum" sz="quarter" idx="12"/>
          </p:nvPr>
        </p:nvSpPr>
        <p:spPr/>
        <p:txBody>
          <a:bodyPr/>
          <a:lstStyle/>
          <a:p>
            <a:fld id="{2559E306-2ECC-45F4-9E94-B54F3BFAC461}" type="slidenum">
              <a:rPr lang="ja-JP" altLang="en-US" smtClean="0"/>
              <a:pPr/>
              <a:t>8</a:t>
            </a:fld>
            <a:endParaRPr lang="ja-JP" altLang="en-US" dirty="0"/>
          </a:p>
        </p:txBody>
      </p:sp>
      <p:sp>
        <p:nvSpPr>
          <p:cNvPr id="5" name="楕円 4">
            <a:extLst>
              <a:ext uri="{FF2B5EF4-FFF2-40B4-BE49-F238E27FC236}">
                <a16:creationId xmlns:a16="http://schemas.microsoft.com/office/drawing/2014/main" id="{AC1A6008-E0E4-4602-B789-009330F42907}"/>
              </a:ext>
            </a:extLst>
          </p:cNvPr>
          <p:cNvSpPr/>
          <p:nvPr/>
        </p:nvSpPr>
        <p:spPr>
          <a:xfrm>
            <a:off x="6521834" y="4461239"/>
            <a:ext cx="1769583" cy="81772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rPr>
              <a:t>石炭</a:t>
            </a:r>
            <a:endParaRPr kumimoji="1" lang="ja-JP" altLang="en-US" sz="2800" dirty="0">
              <a:latin typeface="メイリオ" panose="020B0604030504040204" pitchFamily="50" charset="-128"/>
              <a:ea typeface="メイリオ" panose="020B0604030504040204" pitchFamily="50" charset="-128"/>
            </a:endParaRPr>
          </a:p>
        </p:txBody>
      </p:sp>
      <p:sp>
        <p:nvSpPr>
          <p:cNvPr id="6" name="楕円 5">
            <a:extLst>
              <a:ext uri="{FF2B5EF4-FFF2-40B4-BE49-F238E27FC236}">
                <a16:creationId xmlns:a16="http://schemas.microsoft.com/office/drawing/2014/main" id="{FB6E7EA1-955D-406D-B2BD-8F9B738E8480}"/>
              </a:ext>
            </a:extLst>
          </p:cNvPr>
          <p:cNvSpPr/>
          <p:nvPr/>
        </p:nvSpPr>
        <p:spPr>
          <a:xfrm>
            <a:off x="6521835" y="3323448"/>
            <a:ext cx="1769583" cy="817725"/>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メイリオ" panose="020B0604030504040204" pitchFamily="50" charset="-128"/>
                <a:ea typeface="メイリオ" panose="020B0604030504040204" pitchFamily="50" charset="-128"/>
              </a:rPr>
              <a:t>石油</a:t>
            </a:r>
          </a:p>
        </p:txBody>
      </p:sp>
      <p:sp>
        <p:nvSpPr>
          <p:cNvPr id="7" name="楕円 6">
            <a:extLst>
              <a:ext uri="{FF2B5EF4-FFF2-40B4-BE49-F238E27FC236}">
                <a16:creationId xmlns:a16="http://schemas.microsoft.com/office/drawing/2014/main" id="{E41C4A62-D6ED-40EF-919C-E87C09C52F21}"/>
              </a:ext>
            </a:extLst>
          </p:cNvPr>
          <p:cNvSpPr/>
          <p:nvPr/>
        </p:nvSpPr>
        <p:spPr>
          <a:xfrm>
            <a:off x="6521834" y="2348687"/>
            <a:ext cx="1769583" cy="817725"/>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rPr>
              <a:t>ガス</a:t>
            </a:r>
            <a:endParaRPr kumimoji="1" lang="ja-JP" altLang="en-US" sz="2800" dirty="0">
              <a:latin typeface="メイリオ" panose="020B0604030504040204" pitchFamily="50" charset="-128"/>
              <a:ea typeface="メイリオ" panose="020B0604030504040204" pitchFamily="50" charset="-128"/>
            </a:endParaRPr>
          </a:p>
        </p:txBody>
      </p:sp>
      <p:sp>
        <p:nvSpPr>
          <p:cNvPr id="8" name="サブタイトル 2">
            <a:extLst>
              <a:ext uri="{FF2B5EF4-FFF2-40B4-BE49-F238E27FC236}">
                <a16:creationId xmlns:a16="http://schemas.microsoft.com/office/drawing/2014/main" id="{A7D6BE88-F857-428C-BC81-C6310983EE74}"/>
              </a:ext>
            </a:extLst>
          </p:cNvPr>
          <p:cNvSpPr txBox="1">
            <a:spLocks/>
          </p:cNvSpPr>
          <p:nvPr/>
        </p:nvSpPr>
        <p:spPr>
          <a:xfrm>
            <a:off x="31188" y="39647"/>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世界のエネルギー消費量の変化</a:t>
            </a:r>
            <a:endParaRPr lang="en-US" altLang="ja-JP"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9" name="テキスト ボックス 8">
            <a:extLst>
              <a:ext uri="{FF2B5EF4-FFF2-40B4-BE49-F238E27FC236}">
                <a16:creationId xmlns:a16="http://schemas.microsoft.com/office/drawing/2014/main" id="{5AFEC7AF-7DF3-4A0A-9221-79B2C6C1A6C4}"/>
              </a:ext>
            </a:extLst>
          </p:cNvPr>
          <p:cNvSpPr txBox="1"/>
          <p:nvPr/>
        </p:nvSpPr>
        <p:spPr>
          <a:xfrm>
            <a:off x="3985590" y="6573791"/>
            <a:ext cx="5310751"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出典：令和元年度エネルギーに関する年次報告（エネルギー白書</a:t>
            </a:r>
            <a:r>
              <a:rPr kumimoji="1" lang="en-US" altLang="ja-JP" sz="1100" dirty="0">
                <a:latin typeface="メイリオ" panose="020B0604030504040204" pitchFamily="50" charset="-128"/>
                <a:ea typeface="メイリオ" panose="020B0604030504040204" pitchFamily="50" charset="-128"/>
              </a:rPr>
              <a:t>2020</a:t>
            </a:r>
            <a:r>
              <a:rPr kumimoji="1" lang="ja-JP" altLang="en-US" sz="11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2270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EF7685A-353D-4019-8192-F40F239D9CC0}"/>
              </a:ext>
            </a:extLst>
          </p:cNvPr>
          <p:cNvSpPr>
            <a:spLocks noGrp="1"/>
          </p:cNvSpPr>
          <p:nvPr>
            <p:ph type="sldNum" sz="quarter" idx="12"/>
          </p:nvPr>
        </p:nvSpPr>
        <p:spPr/>
        <p:txBody>
          <a:bodyPr/>
          <a:lstStyle/>
          <a:p>
            <a:fld id="{2559E306-2ECC-45F4-9E94-B54F3BFAC461}" type="slidenum">
              <a:rPr lang="ja-JP" altLang="en-US" smtClean="0"/>
              <a:pPr/>
              <a:t>9</a:t>
            </a:fld>
            <a:endParaRPr lang="ja-JP" altLang="en-US" dirty="0"/>
          </a:p>
        </p:txBody>
      </p:sp>
      <p:pic>
        <p:nvPicPr>
          <p:cNvPr id="3" name="Picture 2" descr="3.1-co2history">
            <a:extLst>
              <a:ext uri="{FF2B5EF4-FFF2-40B4-BE49-F238E27FC236}">
                <a16:creationId xmlns:a16="http://schemas.microsoft.com/office/drawing/2014/main" id="{4306F887-AD3B-4360-88FD-5F851F4BBB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 y="1459080"/>
            <a:ext cx="7071360" cy="499414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9528925D-1D74-46E7-9E49-BC68C25D9AD8}"/>
              </a:ext>
            </a:extLst>
          </p:cNvPr>
          <p:cNvSpPr txBox="1"/>
          <p:nvPr/>
        </p:nvSpPr>
        <p:spPr>
          <a:xfrm>
            <a:off x="7754066" y="812749"/>
            <a:ext cx="1358746" cy="707886"/>
          </a:xfrm>
          <a:prstGeom prst="rect">
            <a:avLst/>
          </a:prstGeom>
          <a:solidFill>
            <a:schemeClr val="accent2">
              <a:lumMod val="20000"/>
              <a:lumOff val="80000"/>
            </a:schemeClr>
          </a:solidFill>
          <a:ln>
            <a:noFill/>
          </a:ln>
        </p:spPr>
        <p:txBody>
          <a:bodyPr wrap="square" rtlCol="0">
            <a:spAutoFit/>
          </a:bodyPr>
          <a:lstStyle/>
          <a:p>
            <a:r>
              <a:rPr lang="ja-JP" altLang="en-US" sz="2000" b="1" dirty="0">
                <a:solidFill>
                  <a:srgbClr val="FF0000"/>
                </a:solidFill>
                <a:latin typeface="メイリオ" panose="020B0604030504040204" pitchFamily="50" charset="-128"/>
                <a:ea typeface="メイリオ" panose="020B0604030504040204" pitchFamily="50" charset="-128"/>
              </a:rPr>
              <a:t>現在：</a:t>
            </a:r>
            <a:endParaRPr lang="en-US" altLang="ja-JP" sz="2000" b="1" dirty="0">
              <a:solidFill>
                <a:srgbClr val="FF0000"/>
              </a:solidFill>
              <a:latin typeface="メイリオ" panose="020B0604030504040204" pitchFamily="50" charset="-128"/>
              <a:ea typeface="メイリオ" panose="020B0604030504040204" pitchFamily="50" charset="-128"/>
            </a:endParaRPr>
          </a:p>
          <a:p>
            <a:r>
              <a:rPr lang="en-US" altLang="ja-JP" sz="2000" b="1" dirty="0">
                <a:solidFill>
                  <a:srgbClr val="FF0000"/>
                </a:solidFill>
                <a:latin typeface="メイリオ" panose="020B0604030504040204" pitchFamily="50" charset="-128"/>
                <a:ea typeface="メイリオ" panose="020B0604030504040204" pitchFamily="50" charset="-128"/>
              </a:rPr>
              <a:t>410ppm</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3C1B075C-E512-424C-B60D-29A811585C28}"/>
              </a:ext>
            </a:extLst>
          </p:cNvPr>
          <p:cNvSpPr txBox="1"/>
          <p:nvPr/>
        </p:nvSpPr>
        <p:spPr>
          <a:xfrm>
            <a:off x="4191000" y="6557266"/>
            <a:ext cx="4349968"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出典：東北大学大学院理学研究科 大気海洋変動観測研究センター</a:t>
            </a:r>
          </a:p>
        </p:txBody>
      </p:sp>
      <p:sp>
        <p:nvSpPr>
          <p:cNvPr id="10" name="サブタイトル 2">
            <a:extLst>
              <a:ext uri="{FF2B5EF4-FFF2-40B4-BE49-F238E27FC236}">
                <a16:creationId xmlns:a16="http://schemas.microsoft.com/office/drawing/2014/main" id="{1EC43B34-A62D-44CF-B15F-C978267C62EC}"/>
              </a:ext>
            </a:extLst>
          </p:cNvPr>
          <p:cNvSpPr txBox="1">
            <a:spLocks/>
          </p:cNvSpPr>
          <p:nvPr/>
        </p:nvSpPr>
        <p:spPr>
          <a:xfrm>
            <a:off x="31188" y="39647"/>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大気中の二酸化炭素の世界平均濃度</a:t>
            </a:r>
            <a:endParaRPr lang="en-US" altLang="ja-JP"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12" name="楕円 11">
            <a:extLst>
              <a:ext uri="{FF2B5EF4-FFF2-40B4-BE49-F238E27FC236}">
                <a16:creationId xmlns:a16="http://schemas.microsoft.com/office/drawing/2014/main" id="{6DC8FF09-135D-4047-BFF8-1D71C3686502}"/>
              </a:ext>
            </a:extLst>
          </p:cNvPr>
          <p:cNvSpPr/>
          <p:nvPr/>
        </p:nvSpPr>
        <p:spPr>
          <a:xfrm>
            <a:off x="7174230" y="779606"/>
            <a:ext cx="180000" cy="18058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Line 14">
            <a:extLst>
              <a:ext uri="{FF2B5EF4-FFF2-40B4-BE49-F238E27FC236}">
                <a16:creationId xmlns:a16="http://schemas.microsoft.com/office/drawing/2014/main" id="{3F100BE5-927D-4FDC-932B-4AD82E30E513}"/>
              </a:ext>
            </a:extLst>
          </p:cNvPr>
          <p:cNvSpPr>
            <a:spLocks noChangeShapeType="1"/>
          </p:cNvSpPr>
          <p:nvPr/>
        </p:nvSpPr>
        <p:spPr bwMode="auto">
          <a:xfrm flipV="1">
            <a:off x="6927121" y="920836"/>
            <a:ext cx="318317" cy="93610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panose="020B0604030504040204" pitchFamily="34" charset="-128"/>
              <a:ea typeface="Meiryo" panose="020B0604030504040204" pitchFamily="34" charset="-128"/>
            </a:endParaRPr>
          </a:p>
        </p:txBody>
      </p:sp>
      <p:sp>
        <p:nvSpPr>
          <p:cNvPr id="14" name="Line 15">
            <a:extLst>
              <a:ext uri="{FF2B5EF4-FFF2-40B4-BE49-F238E27FC236}">
                <a16:creationId xmlns:a16="http://schemas.microsoft.com/office/drawing/2014/main" id="{607E0E40-7427-4A3A-972C-654179E0CFAA}"/>
              </a:ext>
            </a:extLst>
          </p:cNvPr>
          <p:cNvSpPr>
            <a:spLocks noChangeShapeType="1"/>
          </p:cNvSpPr>
          <p:nvPr/>
        </p:nvSpPr>
        <p:spPr bwMode="auto">
          <a:xfrm>
            <a:off x="7384949" y="960188"/>
            <a:ext cx="318317" cy="210760"/>
          </a:xfrm>
          <a:prstGeom prst="line">
            <a:avLst/>
          </a:prstGeom>
          <a:ln w="57150">
            <a:headEnd type="triangle" w="med" len="med"/>
            <a:tailEnd/>
          </a:ln>
        </p:spPr>
        <p:style>
          <a:lnRef idx="1">
            <a:schemeClr val="accent2"/>
          </a:lnRef>
          <a:fillRef idx="0">
            <a:schemeClr val="accent2"/>
          </a:fillRef>
          <a:effectRef idx="0">
            <a:schemeClr val="accent2"/>
          </a:effectRef>
          <a:fontRef idx="minor">
            <a:schemeClr val="tx1"/>
          </a:fontRef>
        </p:style>
        <p:txBody>
          <a:bodyPr/>
          <a:lstStyle/>
          <a:p>
            <a:endParaRPr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931385385"/>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TM04033927[[fn=メイン イベント]]</Template>
  <TotalTime>9074</TotalTime>
  <Words>5396</Words>
  <Application>Microsoft Office PowerPoint</Application>
  <PresentationFormat>画面に合わせる (4:3)</PresentationFormat>
  <Paragraphs>603</Paragraphs>
  <Slides>43</Slides>
  <Notes>43</Notes>
  <HiddenSlides>0</HiddenSlides>
  <MMClips>1</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43</vt:i4>
      </vt:variant>
    </vt:vector>
  </HeadingPairs>
  <TitlesOfParts>
    <vt:vector size="60" baseType="lpstr">
      <vt:lpstr>HGP創英角ﾎﾟｯﾌﾟ体</vt:lpstr>
      <vt:lpstr>HGS創英角ｺﾞｼｯｸUB</vt:lpstr>
      <vt:lpstr>HGS創英角ﾎﾟｯﾌﾟ体</vt:lpstr>
      <vt:lpstr>HG丸ｺﾞｼｯｸM-PRO</vt:lpstr>
      <vt:lpstr>HG創英角ﾎﾟｯﾌﾟ体</vt:lpstr>
      <vt:lpstr>ＭＳ ゴシック</vt:lpstr>
      <vt:lpstr>ＭＳ 明朝</vt:lpstr>
      <vt:lpstr>メイリオ</vt:lpstr>
      <vt:lpstr>メイリオ</vt:lpstr>
      <vt:lpstr>游ゴシック</vt:lpstr>
      <vt:lpstr>游ゴシック Light</vt:lpstr>
      <vt:lpstr>Arial</vt:lpstr>
      <vt:lpstr>Calibri</vt:lpstr>
      <vt:lpstr>Calibri Light</vt:lpstr>
      <vt:lpstr>Wingdings</vt:lpstr>
      <vt:lpstr>1_デザインの設定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 和香</dc:creator>
  <cp:lastModifiedBy>小楠 智子</cp:lastModifiedBy>
  <cp:revision>519</cp:revision>
  <cp:lastPrinted>2020-12-07T08:54:59Z</cp:lastPrinted>
  <dcterms:created xsi:type="dcterms:W3CDTF">2020-09-17T00:46:16Z</dcterms:created>
  <dcterms:modified xsi:type="dcterms:W3CDTF">2021-03-29T16:03:03Z</dcterms:modified>
</cp:coreProperties>
</file>