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601200" cy="128016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44" d="100"/>
          <a:sy n="44" d="100"/>
        </p:scale>
        <p:origin x="2472" y="82"/>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888860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616447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4264981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439872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65429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519027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913248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1556025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1676312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352871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2950987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10911791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560876140"/>
              </p:ext>
            </p:extLst>
          </p:nvPr>
        </p:nvGraphicFramePr>
        <p:xfrm>
          <a:off x="60404" y="1810312"/>
          <a:ext cx="9486304" cy="10891720"/>
        </p:xfrm>
        <a:graphic>
          <a:graphicData uri="http://schemas.openxmlformats.org/drawingml/2006/table">
            <a:tbl>
              <a:tblPr firstRow="1" bandRow="1">
                <a:tableStyleId>{912C8C85-51F0-491E-9774-3900AFEF0FD7}</a:tableStyleId>
              </a:tblPr>
              <a:tblGrid>
                <a:gridCol w="1152000">
                  <a:extLst>
                    <a:ext uri="{9D8B030D-6E8A-4147-A177-3AD203B41FA5}">
                      <a16:colId xmlns:a16="http://schemas.microsoft.com/office/drawing/2014/main" val="972634640"/>
                    </a:ext>
                  </a:extLst>
                </a:gridCol>
                <a:gridCol w="4167152">
                  <a:extLst>
                    <a:ext uri="{9D8B030D-6E8A-4147-A177-3AD203B41FA5}">
                      <a16:colId xmlns:a16="http://schemas.microsoft.com/office/drawing/2014/main" val="1334651249"/>
                    </a:ext>
                  </a:extLst>
                </a:gridCol>
                <a:gridCol w="4167152">
                  <a:extLst>
                    <a:ext uri="{9D8B030D-6E8A-4147-A177-3AD203B41FA5}">
                      <a16:colId xmlns:a16="http://schemas.microsoft.com/office/drawing/2014/main" val="699557830"/>
                    </a:ext>
                  </a:extLst>
                </a:gridCol>
              </a:tblGrid>
              <a:tr h="370840">
                <a:tc>
                  <a:txBody>
                    <a:bodyPr/>
                    <a:lstStyle/>
                    <a:p>
                      <a:pPr algn="ctr"/>
                      <a:r>
                        <a:rPr kumimoji="1" lang="ja-JP" altLang="en-US" sz="1600" spc="-100" baseline="0" dirty="0"/>
                        <a:t>分　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spc="-100" baseline="0" dirty="0"/>
                        <a:t>考えられる主な影響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spc="-100" baseline="0" dirty="0"/>
                        <a:t>考えられる適応策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9430291"/>
                  </a:ext>
                </a:extLst>
              </a:tr>
              <a:tr h="370840">
                <a:tc>
                  <a:txBody>
                    <a:bodyPr/>
                    <a:lstStyle/>
                    <a:p>
                      <a:r>
                        <a:rPr kumimoji="1" lang="ja-JP" altLang="en-US" sz="1600" spc="-100" baseline="0" dirty="0"/>
                        <a:t>自然災害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r>
                        <a:rPr kumimoji="1" lang="en-US" altLang="ja-JP" sz="1600" spc="-100" baseline="0" dirty="0"/>
                        <a:t>【</a:t>
                      </a:r>
                      <a:r>
                        <a:rPr kumimoji="1" lang="ja-JP" altLang="en-US" sz="1600" spc="-100" baseline="0" dirty="0"/>
                        <a:t>洪水・土砂災害</a:t>
                      </a:r>
                      <a:r>
                        <a:rPr kumimoji="1" lang="en-US" altLang="ja-JP" sz="1600" spc="-100" baseline="0" dirty="0"/>
                        <a:t>】</a:t>
                      </a:r>
                      <a:r>
                        <a:rPr kumimoji="1" lang="ja-JP" altLang="en-US" sz="1600" spc="-100" baseline="0" dirty="0"/>
                        <a:t>短時間強雨・大雨の頻度や強度の増加・増大に伴う災害リスクの増加</a:t>
                      </a:r>
                      <a:endParaRPr kumimoji="1" lang="en-US" altLang="ja-JP" sz="1600" spc="-100" baseline="0" dirty="0"/>
                    </a:p>
                    <a:p>
                      <a:r>
                        <a:rPr kumimoji="1" lang="ja-JP" altLang="en-US" sz="1600" spc="-100" baseline="0" dirty="0">
                          <a:latin typeface="+mn-ea"/>
                          <a:ea typeface="+mn-ea"/>
                        </a:rPr>
                        <a:t>　　► 茂木水害（</a:t>
                      </a:r>
                      <a:r>
                        <a:rPr kumimoji="1" lang="en-US" altLang="ja-JP" sz="1600" spc="-100" baseline="0" dirty="0">
                          <a:latin typeface="+mn-ea"/>
                          <a:ea typeface="+mn-ea"/>
                        </a:rPr>
                        <a:t>1986</a:t>
                      </a:r>
                      <a:r>
                        <a:rPr kumimoji="1" lang="ja-JP" altLang="en-US" sz="1600" spc="-100" baseline="0" dirty="0">
                          <a:latin typeface="+mn-ea"/>
                          <a:ea typeface="+mn-ea"/>
                        </a:rPr>
                        <a:t>年）</a:t>
                      </a:r>
                    </a:p>
                    <a:p>
                      <a:r>
                        <a:rPr kumimoji="1" lang="ja-JP" altLang="en-US" sz="1600" spc="-100" baseline="0" dirty="0">
                          <a:latin typeface="+mn-ea"/>
                          <a:ea typeface="+mn-ea"/>
                        </a:rPr>
                        <a:t>　　► 那須豪雨（</a:t>
                      </a:r>
                      <a:r>
                        <a:rPr kumimoji="1" lang="en-US" altLang="ja-JP" sz="1600" spc="-100" baseline="0" dirty="0">
                          <a:latin typeface="+mn-ea"/>
                          <a:ea typeface="+mn-ea"/>
                        </a:rPr>
                        <a:t>1998</a:t>
                      </a:r>
                      <a:r>
                        <a:rPr kumimoji="1" lang="ja-JP" altLang="en-US" sz="1600" spc="-100" baseline="0" dirty="0">
                          <a:latin typeface="+mn-ea"/>
                          <a:ea typeface="+mn-ea"/>
                        </a:rPr>
                        <a:t>年）</a:t>
                      </a:r>
                    </a:p>
                    <a:p>
                      <a:r>
                        <a:rPr kumimoji="1" lang="ja-JP" altLang="en-US" sz="1600" spc="-100" baseline="0" dirty="0">
                          <a:latin typeface="+mn-ea"/>
                          <a:ea typeface="+mn-ea"/>
                        </a:rPr>
                        <a:t>　　► 平成</a:t>
                      </a:r>
                      <a:r>
                        <a:rPr kumimoji="1" lang="en-US" altLang="ja-JP" sz="1600" spc="-100" baseline="0" dirty="0">
                          <a:latin typeface="+mn-ea"/>
                          <a:ea typeface="+mn-ea"/>
                        </a:rPr>
                        <a:t>27</a:t>
                      </a:r>
                      <a:r>
                        <a:rPr kumimoji="1" lang="ja-JP" altLang="en-US" sz="1600" spc="-100" baseline="0" dirty="0">
                          <a:latin typeface="+mn-ea"/>
                          <a:ea typeface="+mn-ea"/>
                        </a:rPr>
                        <a:t>年９月関東・東北豪雨（</a:t>
                      </a:r>
                      <a:r>
                        <a:rPr kumimoji="1" lang="en-US" altLang="ja-JP" sz="1600" spc="-100" baseline="0" dirty="0">
                          <a:latin typeface="+mn-ea"/>
                          <a:ea typeface="+mn-ea"/>
                        </a:rPr>
                        <a:t>2015</a:t>
                      </a:r>
                      <a:r>
                        <a:rPr kumimoji="1" lang="ja-JP" altLang="en-US" sz="1600" spc="-100" baseline="0" dirty="0">
                          <a:latin typeface="+mn-ea"/>
                          <a:ea typeface="+mn-ea"/>
                        </a:rPr>
                        <a:t>年）</a:t>
                      </a:r>
                    </a:p>
                    <a:p>
                      <a:r>
                        <a:rPr kumimoji="1" lang="ja-JP" altLang="en-US" sz="1600" spc="-100" baseline="0" dirty="0">
                          <a:latin typeface="+mn-ea"/>
                          <a:ea typeface="+mn-ea"/>
                        </a:rPr>
                        <a:t>　　► 令和元年東日本台風（台風第</a:t>
                      </a:r>
                      <a:r>
                        <a:rPr kumimoji="1" lang="en-US" altLang="ja-JP" sz="1600" spc="-100" baseline="0" dirty="0">
                          <a:latin typeface="+mn-ea"/>
                          <a:ea typeface="+mn-ea"/>
                        </a:rPr>
                        <a:t>19</a:t>
                      </a:r>
                      <a:r>
                        <a:rPr kumimoji="1" lang="ja-JP" altLang="en-US" sz="1600" spc="-100" baseline="0" dirty="0">
                          <a:latin typeface="+mn-ea"/>
                          <a:ea typeface="+mn-ea"/>
                        </a:rPr>
                        <a:t>号）</a:t>
                      </a:r>
                      <a:endParaRPr kumimoji="1" lang="en-US" altLang="ja-JP" sz="1600" spc="-100" baseline="0" dirty="0">
                        <a:latin typeface="+mn-ea"/>
                        <a:ea typeface="+mn-ea"/>
                      </a:endParaRPr>
                    </a:p>
                    <a:p>
                      <a:r>
                        <a:rPr kumimoji="1" lang="en-US" altLang="ja-JP" sz="1600" spc="-100" baseline="0" dirty="0">
                          <a:latin typeface="+mn-ea"/>
                          <a:ea typeface="+mn-ea"/>
                        </a:rPr>
                        <a:t>【</a:t>
                      </a:r>
                      <a:r>
                        <a:rPr kumimoji="1" lang="ja-JP" altLang="en-US" sz="1600" spc="-100" baseline="0" dirty="0">
                          <a:latin typeface="+mn-ea"/>
                          <a:ea typeface="+mn-ea"/>
                        </a:rPr>
                        <a:t>強風・竜巻</a:t>
                      </a:r>
                      <a:r>
                        <a:rPr kumimoji="1" lang="en-US" altLang="ja-JP" sz="1600" spc="-100" baseline="0" dirty="0">
                          <a:latin typeface="+mn-ea"/>
                          <a:ea typeface="+mn-ea"/>
                        </a:rPr>
                        <a:t>】</a:t>
                      </a:r>
                      <a:r>
                        <a:rPr kumimoji="1" lang="ja-JP" altLang="en-US" sz="1600" spc="-100" baseline="0" dirty="0">
                          <a:latin typeface="+mn-ea"/>
                          <a:ea typeface="+mn-ea"/>
                        </a:rPr>
                        <a:t>強風・強い台風の増加</a:t>
                      </a:r>
                      <a:endParaRPr kumimoji="1" lang="en-US" altLang="ja-JP" sz="1600" spc="-100" baseline="0" dirty="0">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8948262"/>
                  </a:ext>
                </a:extLst>
              </a:tr>
              <a:tr h="370840">
                <a:tc>
                  <a:txBody>
                    <a:bodyPr/>
                    <a:lstStyle/>
                    <a:p>
                      <a:r>
                        <a:rPr kumimoji="1" lang="ja-JP" altLang="en-US" sz="1600" spc="-100" baseline="0" dirty="0"/>
                        <a:t>健康</a:t>
                      </a:r>
                      <a:endParaRPr kumimoji="1" lang="en-US" altLang="ja-JP" sz="1600" spc="-1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spc="-100" baseline="0" dirty="0"/>
                        <a:t>【</a:t>
                      </a:r>
                      <a:r>
                        <a:rPr kumimoji="1" lang="ja-JP" altLang="en-US" sz="1600" spc="-100" baseline="0" dirty="0"/>
                        <a:t>熱中症</a:t>
                      </a:r>
                      <a:r>
                        <a:rPr kumimoji="1" lang="en-US" altLang="ja-JP" sz="1600" spc="-100" baseline="0" dirty="0"/>
                        <a:t>】</a:t>
                      </a:r>
                      <a:r>
                        <a:rPr kumimoji="1" lang="ja-JP" altLang="en-US" sz="1600" spc="-100" baseline="0" dirty="0"/>
                        <a:t>搬送者数・死亡者数の増加</a:t>
                      </a:r>
                      <a:endParaRPr kumimoji="1" lang="en-US" altLang="ja-JP" sz="1600" spc="-100" baseline="0" dirty="0"/>
                    </a:p>
                    <a:p>
                      <a:r>
                        <a:rPr kumimoji="1" lang="en-US" altLang="ja-JP" sz="1600" spc="-100" baseline="0" dirty="0"/>
                        <a:t>【</a:t>
                      </a:r>
                      <a:r>
                        <a:rPr kumimoji="1" lang="ja-JP" altLang="en-US" sz="1600" spc="-100" baseline="0" dirty="0"/>
                        <a:t>感染症</a:t>
                      </a:r>
                      <a:r>
                        <a:rPr kumimoji="1" lang="en-US" altLang="ja-JP" sz="1600" spc="-100" baseline="0" dirty="0"/>
                        <a:t>】</a:t>
                      </a:r>
                      <a:r>
                        <a:rPr kumimoji="1" lang="ja-JP" altLang="en-US" sz="1600" spc="-100" baseline="0" dirty="0"/>
                        <a:t>感染症媒介蚊の生息域の拡大</a:t>
                      </a:r>
                      <a:endParaRPr kumimoji="1" lang="en-US" altLang="ja-JP" sz="1600" spc="-100" baseline="0" dirty="0"/>
                    </a:p>
                    <a:p>
                      <a:r>
                        <a:rPr kumimoji="1" lang="en-US" altLang="ja-JP" sz="1600" spc="-100" baseline="0" dirty="0"/>
                        <a:t>【</a:t>
                      </a:r>
                      <a:r>
                        <a:rPr kumimoji="1" lang="ja-JP" altLang="en-US" sz="1600" spc="-100" baseline="0" dirty="0"/>
                        <a:t>大気汚染</a:t>
                      </a:r>
                      <a:r>
                        <a:rPr kumimoji="1" lang="en-US" altLang="ja-JP" sz="1600" spc="-100" baseline="0" dirty="0"/>
                        <a:t>】</a:t>
                      </a:r>
                      <a:r>
                        <a:rPr kumimoji="1" lang="ja-JP" altLang="en-US" sz="1600" spc="-100" baseline="0" dirty="0"/>
                        <a:t>オキシダント生成反応の増加</a:t>
                      </a:r>
                      <a:endParaRPr kumimoji="1" lang="en-US" altLang="ja-JP" sz="1600" spc="-100" baseline="0" dirty="0"/>
                    </a:p>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6138120"/>
                  </a:ext>
                </a:extLst>
              </a:tr>
              <a:tr h="370840">
                <a:tc>
                  <a:txBody>
                    <a:bodyPr/>
                    <a:lstStyle/>
                    <a:p>
                      <a:r>
                        <a:rPr kumimoji="1" lang="ja-JP" altLang="en-US" sz="1600" spc="-100" baseline="0" dirty="0"/>
                        <a:t>農林水産業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r>
                        <a:rPr kumimoji="1" lang="en-US" altLang="ja-JP" sz="1600" spc="-100" baseline="0" dirty="0"/>
                        <a:t>【</a:t>
                      </a:r>
                      <a:r>
                        <a:rPr kumimoji="1" lang="ja-JP" altLang="en-US" sz="1600" spc="-100" baseline="0" dirty="0"/>
                        <a:t>お米</a:t>
                      </a:r>
                      <a:r>
                        <a:rPr kumimoji="1" lang="en-US" altLang="ja-JP" sz="1600" spc="-100" baseline="0" dirty="0"/>
                        <a:t>】</a:t>
                      </a:r>
                      <a:r>
                        <a:rPr kumimoji="1" lang="ja-JP" altLang="en-US" sz="1600" spc="-100" baseline="0" dirty="0"/>
                        <a:t>白未熟粒や胴割粒の発生による収量・品質の低下</a:t>
                      </a:r>
                      <a:endParaRPr kumimoji="1" lang="en-US" altLang="ja-JP" sz="1600" spc="-100" baseline="0" dirty="0"/>
                    </a:p>
                    <a:p>
                      <a:r>
                        <a:rPr kumimoji="1" lang="en-US" altLang="ja-JP" sz="1600" spc="-100" baseline="0" dirty="0"/>
                        <a:t>【</a:t>
                      </a:r>
                      <a:r>
                        <a:rPr kumimoji="1" lang="ja-JP" altLang="en-US" sz="1600" spc="-100" baseline="0" dirty="0"/>
                        <a:t>野菜</a:t>
                      </a:r>
                      <a:r>
                        <a:rPr kumimoji="1" lang="en-US" altLang="ja-JP" sz="1600" spc="-100" baseline="0" dirty="0"/>
                        <a:t>】</a:t>
                      </a:r>
                      <a:r>
                        <a:rPr kumimoji="1" lang="ja-JP" altLang="en-US" sz="1600" spc="-100" baseline="0" dirty="0"/>
                        <a:t>発芽不良・生育停滞・葉先枯れ</a:t>
                      </a:r>
                      <a:endParaRPr kumimoji="1" lang="en-US" altLang="ja-JP" sz="1600" spc="-100" baseline="0" dirty="0"/>
                    </a:p>
                    <a:p>
                      <a:r>
                        <a:rPr kumimoji="1" lang="en-US" altLang="ja-JP" sz="1600" spc="-100" baseline="0" dirty="0"/>
                        <a:t>【</a:t>
                      </a:r>
                      <a:r>
                        <a:rPr kumimoji="1" lang="ja-JP" altLang="en-US" sz="1600" spc="-100" baseline="0" dirty="0"/>
                        <a:t>病害虫</a:t>
                      </a:r>
                      <a:r>
                        <a:rPr kumimoji="1" lang="en-US" altLang="ja-JP" sz="1600" spc="-100" baseline="0" dirty="0"/>
                        <a:t>】</a:t>
                      </a:r>
                      <a:r>
                        <a:rPr kumimoji="1" lang="ja-JP" altLang="en-US" sz="1600" spc="-100" baseline="0" dirty="0"/>
                        <a:t>いちごの炭疽病、ハダニの多発</a:t>
                      </a:r>
                      <a:endParaRPr kumimoji="1" lang="en-US" altLang="ja-JP" sz="1600" spc="-100" baseline="0" dirty="0"/>
                    </a:p>
                    <a:p>
                      <a:pPr marL="182563" indent="-182563"/>
                      <a:r>
                        <a:rPr kumimoji="1" lang="en-US" altLang="ja-JP" sz="1600" spc="-100" baseline="0" dirty="0"/>
                        <a:t>【</a:t>
                      </a:r>
                      <a:r>
                        <a:rPr kumimoji="1" lang="ja-JP" altLang="en-US" sz="1600" spc="-100" baseline="0" dirty="0"/>
                        <a:t>果実</a:t>
                      </a:r>
                      <a:r>
                        <a:rPr kumimoji="1" lang="en-US" altLang="ja-JP" sz="1600" spc="-100" baseline="0" dirty="0"/>
                        <a:t>】</a:t>
                      </a:r>
                      <a:r>
                        <a:rPr kumimoji="1" lang="ja-JP" altLang="en-US" sz="1600" spc="-100" baseline="0" dirty="0"/>
                        <a:t>暖冬による開花期の前進化とその後の低温（晩霜害）による収量・品質の低下</a:t>
                      </a:r>
                      <a:endParaRPr kumimoji="1" lang="en-US" altLang="ja-JP" sz="1600" spc="-100" baseline="0" dirty="0"/>
                    </a:p>
                    <a:p>
                      <a:pPr marL="182563" indent="-182563"/>
                      <a:r>
                        <a:rPr kumimoji="1" lang="en-US" altLang="ja-JP" sz="1600" spc="-100" baseline="0" dirty="0"/>
                        <a:t>【</a:t>
                      </a:r>
                      <a:r>
                        <a:rPr kumimoji="1" lang="ja-JP" altLang="en-US" sz="1600" spc="-100" baseline="0" dirty="0"/>
                        <a:t>花き</a:t>
                      </a:r>
                      <a:r>
                        <a:rPr kumimoji="1" lang="en-US" altLang="ja-JP" sz="1600" spc="-100" baseline="0" dirty="0"/>
                        <a:t>】</a:t>
                      </a:r>
                      <a:r>
                        <a:rPr kumimoji="1" lang="ja-JP" altLang="en-US" sz="1600" spc="-100" baseline="0" dirty="0"/>
                        <a:t>開花遅延や奇形花の発生</a:t>
                      </a:r>
                      <a:endParaRPr kumimoji="1" lang="en-US" altLang="ja-JP" sz="1600" spc="-100" baseline="0" dirty="0"/>
                    </a:p>
                    <a:p>
                      <a:r>
                        <a:rPr kumimoji="1" lang="en-US" altLang="ja-JP" sz="1600" spc="-100" baseline="0" dirty="0"/>
                        <a:t>【</a:t>
                      </a:r>
                      <a:r>
                        <a:rPr kumimoji="1" lang="ja-JP" altLang="en-US" sz="1600" spc="-100" baseline="0" dirty="0"/>
                        <a:t>乳用牛</a:t>
                      </a:r>
                      <a:r>
                        <a:rPr kumimoji="1" lang="en-US" altLang="ja-JP" sz="1600" spc="-100" baseline="0" dirty="0"/>
                        <a:t>】</a:t>
                      </a:r>
                      <a:r>
                        <a:rPr kumimoji="1" lang="ja-JP" altLang="en-US" sz="1600" spc="-100" baseline="0" dirty="0"/>
                        <a:t>乳量・乳成分の低下、死亡牛の発生</a:t>
                      </a:r>
                      <a:endParaRPr kumimoji="1" lang="en-US" altLang="ja-JP" sz="1600" spc="-100" baseline="0" dirty="0"/>
                    </a:p>
                    <a:p>
                      <a:r>
                        <a:rPr kumimoji="1" lang="en-US" altLang="ja-JP" sz="1600" spc="-100" baseline="0" dirty="0"/>
                        <a:t>【</a:t>
                      </a:r>
                      <a:r>
                        <a:rPr kumimoji="1" lang="ja-JP" altLang="en-US" sz="1600" spc="-100" baseline="0" dirty="0"/>
                        <a:t>肉用牛・豚・肉用鶏</a:t>
                      </a:r>
                      <a:r>
                        <a:rPr kumimoji="1" lang="en-US" altLang="ja-JP" sz="1600" spc="-100" baseline="0" dirty="0"/>
                        <a:t>】</a:t>
                      </a:r>
                      <a:r>
                        <a:rPr kumimoji="1" lang="ja-JP" altLang="en-US" sz="1600" spc="-100" baseline="0" dirty="0"/>
                        <a:t>成育・肉質の低下</a:t>
                      </a:r>
                      <a:endParaRPr kumimoji="1" lang="en-US" altLang="ja-JP" sz="1600" spc="-100" baseline="0" dirty="0"/>
                    </a:p>
                    <a:p>
                      <a:r>
                        <a:rPr kumimoji="1" lang="en-US" altLang="ja-JP" sz="1600" spc="-100" baseline="0" dirty="0"/>
                        <a:t>【</a:t>
                      </a:r>
                      <a:r>
                        <a:rPr kumimoji="1" lang="ja-JP" altLang="en-US" sz="1600" spc="-100" baseline="0" dirty="0"/>
                        <a:t>採卵鶏</a:t>
                      </a:r>
                      <a:r>
                        <a:rPr kumimoji="1" lang="en-US" altLang="ja-JP" sz="1600" spc="-100" baseline="0" dirty="0"/>
                        <a:t>】</a:t>
                      </a:r>
                      <a:r>
                        <a:rPr kumimoji="1" lang="ja-JP" altLang="en-US" sz="1600" spc="-100" baseline="0" dirty="0"/>
                        <a:t>産卵率の低下</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60196"/>
                  </a:ext>
                </a:extLst>
              </a:tr>
              <a:tr h="370840">
                <a:tc>
                  <a:txBody>
                    <a:bodyPr/>
                    <a:lstStyle/>
                    <a:p>
                      <a:r>
                        <a:rPr kumimoji="1" lang="ja-JP" altLang="en-US" sz="1600" spc="-100" baseline="0" dirty="0"/>
                        <a:t>水環境・</a:t>
                      </a:r>
                      <a:endParaRPr kumimoji="1" lang="en-US" altLang="ja-JP" sz="1600" spc="-100" baseline="0" dirty="0"/>
                    </a:p>
                    <a:p>
                      <a:r>
                        <a:rPr kumimoji="1" lang="ja-JP" altLang="en-US" sz="1600" spc="-100" baseline="0" dirty="0"/>
                        <a:t>水資源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r>
                        <a:rPr kumimoji="1" lang="en-US" altLang="ja-JP" sz="1600" spc="-100" baseline="0" dirty="0"/>
                        <a:t>【</a:t>
                      </a:r>
                      <a:r>
                        <a:rPr kumimoji="1" lang="ja-JP" altLang="en-US" sz="1600" spc="-100" baseline="0" dirty="0"/>
                        <a:t>河川・湖沼・ダム湖</a:t>
                      </a:r>
                      <a:r>
                        <a:rPr kumimoji="1" lang="en-US" altLang="ja-JP" sz="1600" spc="-100" baseline="0" dirty="0"/>
                        <a:t>】</a:t>
                      </a:r>
                      <a:r>
                        <a:rPr kumimoji="1" lang="ja-JP" altLang="en-US" sz="1600" spc="-100" baseline="0" dirty="0"/>
                        <a:t>水温上昇による水質変化（富栄養化、藻類の増加による異臭味の増加）、降水の変化による浮遊砂量の増加（河川への土砂の流入や底質の巻き上げ）</a:t>
                      </a:r>
                      <a:endParaRPr kumimoji="1" lang="en-US" altLang="ja-JP" sz="1600" spc="-100" baseline="0" dirty="0"/>
                    </a:p>
                    <a:p>
                      <a:pPr marL="182563" indent="-182563"/>
                      <a:r>
                        <a:rPr kumimoji="1" lang="en-US" altLang="ja-JP" sz="1600" spc="-100" baseline="0" dirty="0"/>
                        <a:t>【</a:t>
                      </a:r>
                      <a:r>
                        <a:rPr kumimoji="1" lang="ja-JP" altLang="en-US" sz="1600" spc="-100" baseline="0" dirty="0"/>
                        <a:t>水供給</a:t>
                      </a:r>
                      <a:r>
                        <a:rPr kumimoji="1" lang="en-US" altLang="ja-JP" sz="1600" spc="-100" baseline="0" dirty="0"/>
                        <a:t>】</a:t>
                      </a:r>
                      <a:r>
                        <a:rPr kumimoji="1" lang="ja-JP" altLang="en-US" sz="1600" spc="-100" baseline="0" dirty="0"/>
                        <a:t>極端な少雨や積雪量の減少・融雪の早期化による河川水量の不足</a:t>
                      </a:r>
                      <a:endParaRPr kumimoji="1" lang="en-US" altLang="ja-JP" sz="1600" spc="-100" baseline="0" dirty="0"/>
                    </a:p>
                    <a:p>
                      <a:r>
                        <a:rPr kumimoji="1" lang="en-US" altLang="ja-JP" sz="1600" spc="-100" baseline="0" dirty="0"/>
                        <a:t>【</a:t>
                      </a:r>
                      <a:r>
                        <a:rPr kumimoji="1" lang="ja-JP" altLang="en-US" sz="1600" spc="-100" baseline="0" dirty="0"/>
                        <a:t>水需要</a:t>
                      </a:r>
                      <a:r>
                        <a:rPr kumimoji="1" lang="en-US" altLang="ja-JP" sz="1600" spc="-100" baseline="0" dirty="0"/>
                        <a:t>】</a:t>
                      </a:r>
                      <a:r>
                        <a:rPr kumimoji="1" lang="ja-JP" altLang="en-US" sz="1600" spc="-100" baseline="0" dirty="0"/>
                        <a:t>気温上昇に伴う水使用量の増加</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64733"/>
                  </a:ext>
                </a:extLst>
              </a:tr>
              <a:tr h="370840">
                <a:tc>
                  <a:txBody>
                    <a:bodyPr/>
                    <a:lstStyle/>
                    <a:p>
                      <a:r>
                        <a:rPr kumimoji="1" lang="ja-JP" altLang="en-US" sz="1600" spc="-100" baseline="0" dirty="0"/>
                        <a:t>自然生態系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r>
                        <a:rPr kumimoji="1" lang="en-US" altLang="ja-JP" sz="1600" spc="-100" baseline="0" dirty="0"/>
                        <a:t>【</a:t>
                      </a:r>
                      <a:r>
                        <a:rPr kumimoji="1" lang="ja-JP" altLang="en-US" sz="1600" spc="-100" baseline="0" dirty="0"/>
                        <a:t>植物</a:t>
                      </a:r>
                      <a:r>
                        <a:rPr kumimoji="1" lang="en-US" altLang="ja-JP" sz="1600" spc="-100" baseline="0" dirty="0"/>
                        <a:t>】</a:t>
                      </a:r>
                      <a:r>
                        <a:rPr kumimoji="1" lang="ja-JP" altLang="en-US" sz="1600" spc="-100" baseline="0" dirty="0"/>
                        <a:t>高山・亜高山帯の植生の衰退や分布の変化、スギ林の衰退、マツ林の病害虫の発生</a:t>
                      </a:r>
                      <a:endParaRPr kumimoji="1" lang="en-US" altLang="ja-JP" sz="1600" spc="-100" baseline="0" dirty="0"/>
                    </a:p>
                    <a:p>
                      <a:pPr marL="182563" indent="-182563"/>
                      <a:r>
                        <a:rPr kumimoji="1" lang="en-US" altLang="ja-JP" sz="1600" spc="-100" baseline="0" dirty="0"/>
                        <a:t>【</a:t>
                      </a:r>
                      <a:r>
                        <a:rPr kumimoji="1" lang="ja-JP" altLang="en-US" sz="1600" spc="-100" baseline="0" dirty="0"/>
                        <a:t>野生鳥獣</a:t>
                      </a:r>
                      <a:r>
                        <a:rPr kumimoji="1" lang="en-US" altLang="ja-JP" sz="1600" spc="-100" baseline="0" dirty="0"/>
                        <a:t>】</a:t>
                      </a:r>
                      <a:r>
                        <a:rPr kumimoji="1" lang="ja-JP" altLang="en-US" sz="1600" spc="-100" baseline="0" dirty="0"/>
                        <a:t>ニホンジカやイノシシの分布拡大（ニホンジカによる植生の食害・剥皮被害）</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959568"/>
                  </a:ext>
                </a:extLst>
              </a:tr>
              <a:tr h="370840">
                <a:tc>
                  <a:txBody>
                    <a:bodyPr/>
                    <a:lstStyle/>
                    <a:p>
                      <a:r>
                        <a:rPr kumimoji="1" lang="ja-JP" altLang="en-US" sz="1600" spc="-100" baseline="0" dirty="0"/>
                        <a:t>産業・</a:t>
                      </a:r>
                      <a:endParaRPr kumimoji="1" lang="en-US" altLang="ja-JP" sz="1600" spc="-100" baseline="0" dirty="0"/>
                    </a:p>
                    <a:p>
                      <a:r>
                        <a:rPr kumimoji="1" lang="ja-JP" altLang="en-US" sz="1600" spc="-100" baseline="0" dirty="0"/>
                        <a:t>経済活動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spc="-100" baseline="0" dirty="0"/>
                        <a:t>【</a:t>
                      </a:r>
                      <a:r>
                        <a:rPr kumimoji="1" lang="ja-JP" altLang="en-US" sz="1600" spc="-100" baseline="0" dirty="0"/>
                        <a:t>製造業</a:t>
                      </a:r>
                      <a:r>
                        <a:rPr kumimoji="1" lang="en-US" altLang="ja-JP" sz="1600" spc="-100" baseline="0" dirty="0"/>
                        <a:t>】</a:t>
                      </a:r>
                      <a:r>
                        <a:rPr kumimoji="1" lang="ja-JP" altLang="en-US" sz="1600" spc="-100" baseline="0" dirty="0"/>
                        <a:t>生産・販売過程等への影響</a:t>
                      </a:r>
                      <a:endParaRPr kumimoji="1" lang="en-US" altLang="ja-JP" sz="1600" spc="-100" baseline="0" dirty="0"/>
                    </a:p>
                    <a:p>
                      <a:r>
                        <a:rPr kumimoji="1" lang="en-US" altLang="ja-JP" sz="1600" spc="-100" baseline="0" dirty="0"/>
                        <a:t>【</a:t>
                      </a:r>
                      <a:r>
                        <a:rPr kumimoji="1" lang="ja-JP" altLang="en-US" sz="1600" spc="-100" baseline="0" dirty="0"/>
                        <a:t>エネルギー</a:t>
                      </a:r>
                      <a:r>
                        <a:rPr kumimoji="1" lang="en-US" altLang="ja-JP" sz="1600" spc="-100" baseline="0" dirty="0"/>
                        <a:t>】</a:t>
                      </a:r>
                      <a:r>
                        <a:rPr kumimoji="1" lang="ja-JP" altLang="en-US" sz="1600" spc="-100" baseline="0" dirty="0"/>
                        <a:t>夏季の電力供給最大値の増加</a:t>
                      </a:r>
                      <a:endParaRPr kumimoji="1" lang="en-US" altLang="ja-JP" sz="1600" spc="-100" baseline="0" dirty="0"/>
                    </a:p>
                    <a:p>
                      <a:r>
                        <a:rPr kumimoji="1" lang="en-US" altLang="ja-JP" sz="1600" spc="-100" baseline="0" dirty="0"/>
                        <a:t>【</a:t>
                      </a:r>
                      <a:r>
                        <a:rPr kumimoji="1" lang="ja-JP" altLang="en-US" sz="1600" spc="-100" baseline="0" dirty="0"/>
                        <a:t>商業</a:t>
                      </a:r>
                      <a:r>
                        <a:rPr kumimoji="1" lang="en-US" altLang="ja-JP" sz="1600" spc="-100" baseline="0" dirty="0"/>
                        <a:t>】</a:t>
                      </a:r>
                      <a:r>
                        <a:rPr kumimoji="1" lang="ja-JP" altLang="en-US" sz="1600" spc="-100" baseline="0" dirty="0"/>
                        <a:t>季節性製品の売上・販売計画への影響</a:t>
                      </a:r>
                      <a:endParaRPr kumimoji="1" lang="en-US" altLang="ja-JP" sz="1600" spc="-100" baseline="0" dirty="0"/>
                    </a:p>
                    <a:p>
                      <a:pPr marL="182563" indent="-182563"/>
                      <a:r>
                        <a:rPr kumimoji="1" lang="en-US" altLang="ja-JP" sz="1600" spc="-100" baseline="0" dirty="0"/>
                        <a:t>【</a:t>
                      </a:r>
                      <a:r>
                        <a:rPr kumimoji="1" lang="ja-JP" altLang="en-US" sz="1600" spc="-100" baseline="0" dirty="0"/>
                        <a:t>保険業</a:t>
                      </a:r>
                      <a:r>
                        <a:rPr kumimoji="1" lang="en-US" altLang="ja-JP" sz="1600" spc="-100" baseline="0" dirty="0"/>
                        <a:t>】</a:t>
                      </a:r>
                      <a:r>
                        <a:rPr kumimoji="1" lang="ja-JP" altLang="en-US" sz="1600" spc="-100" baseline="0" dirty="0"/>
                        <a:t>自然災害による保険損害の増加、保険金支払額の増加</a:t>
                      </a:r>
                      <a:endParaRPr kumimoji="1" lang="en-US" altLang="ja-JP" sz="1600" spc="-100" baseline="0" dirty="0"/>
                    </a:p>
                    <a:p>
                      <a:r>
                        <a:rPr kumimoji="1" lang="en-US" altLang="ja-JP" sz="1600" spc="-100" baseline="0" dirty="0"/>
                        <a:t>【</a:t>
                      </a:r>
                      <a:r>
                        <a:rPr kumimoji="1" lang="ja-JP" altLang="en-US" sz="1600" spc="-100" baseline="0" dirty="0"/>
                        <a:t>観光業</a:t>
                      </a:r>
                      <a:r>
                        <a:rPr kumimoji="1" lang="en-US" altLang="ja-JP" sz="1600" spc="-100" baseline="0" dirty="0"/>
                        <a:t>】</a:t>
                      </a:r>
                      <a:r>
                        <a:rPr kumimoji="1" lang="ja-JP" altLang="en-US" sz="1600" spc="-100" baseline="0" dirty="0"/>
                        <a:t>スキー場での積雪深の減少</a:t>
                      </a:r>
                      <a:endParaRPr kumimoji="1" lang="en-US" altLang="ja-JP" sz="1600" spc="-100" baseline="0" dirty="0"/>
                    </a:p>
                    <a:p>
                      <a:r>
                        <a:rPr kumimoji="1" lang="en-US" altLang="ja-JP" sz="1600" spc="-100" baseline="0" dirty="0"/>
                        <a:t>【</a:t>
                      </a:r>
                      <a:r>
                        <a:rPr kumimoji="1" lang="ja-JP" altLang="en-US" sz="1600" spc="-100" baseline="0" dirty="0"/>
                        <a:t>医療</a:t>
                      </a:r>
                      <a:r>
                        <a:rPr kumimoji="1" lang="en-US" altLang="ja-JP" sz="1600" spc="-100" baseline="0" dirty="0"/>
                        <a:t>】</a:t>
                      </a:r>
                      <a:r>
                        <a:rPr kumimoji="1" lang="ja-JP" altLang="en-US" sz="1600" spc="-100" baseline="0" dirty="0"/>
                        <a:t>水不足による人工透析への影響</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6263351"/>
                  </a:ext>
                </a:extLst>
              </a:tr>
              <a:tr h="370840">
                <a:tc>
                  <a:txBody>
                    <a:bodyPr/>
                    <a:lstStyle/>
                    <a:p>
                      <a:r>
                        <a:rPr kumimoji="1" lang="ja-JP" altLang="en-US" sz="1600" spc="-100" baseline="0" dirty="0"/>
                        <a:t>県民生活・</a:t>
                      </a:r>
                      <a:endParaRPr kumimoji="1" lang="en-US" altLang="ja-JP" sz="1600" spc="-100" baseline="0" dirty="0"/>
                    </a:p>
                    <a:p>
                      <a:r>
                        <a:rPr kumimoji="1" lang="ja-JP" altLang="en-US" sz="1600" spc="-100" baseline="0" dirty="0"/>
                        <a:t>都市生活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spc="-100" baseline="0" dirty="0"/>
                        <a:t>【</a:t>
                      </a:r>
                      <a:r>
                        <a:rPr kumimoji="1" lang="ja-JP" altLang="en-US" sz="1600" spc="-100" baseline="0" dirty="0"/>
                        <a:t>インフラ・ライフライン</a:t>
                      </a:r>
                      <a:r>
                        <a:rPr kumimoji="1" lang="en-US" altLang="ja-JP" sz="1600" spc="-100" baseline="0" dirty="0"/>
                        <a:t>】</a:t>
                      </a:r>
                      <a:r>
                        <a:rPr kumimoji="1" lang="ja-JP" altLang="en-US" sz="1600" spc="-100" baseline="0" dirty="0"/>
                        <a:t>地下浸水、停電</a:t>
                      </a:r>
                      <a:endParaRPr kumimoji="1" lang="en-US" altLang="ja-JP" sz="1600" spc="-100" baseline="0" dirty="0"/>
                    </a:p>
                    <a:p>
                      <a:r>
                        <a:rPr kumimoji="1" lang="en-US" altLang="ja-JP" sz="1600" spc="-100" baseline="0" dirty="0"/>
                        <a:t>【</a:t>
                      </a:r>
                      <a:r>
                        <a:rPr kumimoji="1" lang="ja-JP" altLang="en-US" sz="1600" spc="-100" baseline="0" dirty="0"/>
                        <a:t>文化・歴史</a:t>
                      </a:r>
                      <a:r>
                        <a:rPr kumimoji="1" lang="en-US" altLang="ja-JP" sz="1600" spc="-100" baseline="0" dirty="0"/>
                        <a:t>】</a:t>
                      </a:r>
                      <a:r>
                        <a:rPr kumimoji="1" lang="ja-JP" altLang="en-US" sz="1600" spc="-100" baseline="0" dirty="0"/>
                        <a:t>桜や紅葉、蝉などの変化</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9919443"/>
                  </a:ext>
                </a:extLst>
              </a:tr>
            </a:tbl>
          </a:graphicData>
        </a:graphic>
      </p:graphicFrame>
      <p:sp>
        <p:nvSpPr>
          <p:cNvPr id="5" name="テキスト ボックス 4"/>
          <p:cNvSpPr txBox="1"/>
          <p:nvPr/>
        </p:nvSpPr>
        <p:spPr>
          <a:xfrm>
            <a:off x="-58056" y="147935"/>
            <a:ext cx="9777035" cy="430887"/>
          </a:xfrm>
          <a:prstGeom prst="rect">
            <a:avLst/>
          </a:prstGeom>
          <a:noFill/>
        </p:spPr>
        <p:txBody>
          <a:bodyPr wrap="none" rtlCol="0">
            <a:spAutoFit/>
          </a:bodyPr>
          <a:lstStyle/>
          <a:p>
            <a:pPr algn="ctr"/>
            <a:r>
              <a:rPr kumimoji="1" lang="en-US" altLang="ja-JP" sz="2200" spc="-50" dirty="0">
                <a:latin typeface="HG丸ｺﾞｼｯｸM-PRO" panose="020F0600000000000000" pitchFamily="50" charset="-128"/>
                <a:ea typeface="HG丸ｺﾞｼｯｸM-PRO" panose="020F0600000000000000" pitchFamily="50" charset="-128"/>
              </a:rPr>
              <a:t>【</a:t>
            </a:r>
            <a:r>
              <a:rPr kumimoji="1" lang="ja-JP" altLang="en-US" sz="2200" spc="-50" dirty="0">
                <a:latin typeface="HG丸ｺﾞｼｯｸM-PRO" panose="020F0600000000000000" pitchFamily="50" charset="-128"/>
                <a:ea typeface="HG丸ｺﾞｼｯｸM-PRO" panose="020F0600000000000000" pitchFamily="50" charset="-128"/>
              </a:rPr>
              <a:t>ワークシート</a:t>
            </a:r>
            <a:r>
              <a:rPr kumimoji="1" lang="en-US" altLang="ja-JP" sz="2200" spc="-50" dirty="0">
                <a:latin typeface="HG丸ｺﾞｼｯｸM-PRO" panose="020F0600000000000000" pitchFamily="50" charset="-128"/>
                <a:ea typeface="HG丸ｺﾞｼｯｸM-PRO" panose="020F0600000000000000" pitchFamily="50" charset="-128"/>
              </a:rPr>
              <a:t>】</a:t>
            </a:r>
            <a:r>
              <a:rPr kumimoji="1" lang="ja-JP" altLang="en-US" sz="2200" spc="-50" dirty="0">
                <a:latin typeface="HG丸ｺﾞｼｯｸM-PRO" panose="020F0600000000000000" pitchFamily="50" charset="-128"/>
                <a:ea typeface="HG丸ｺﾞｼｯｸM-PRO" panose="020F0600000000000000" pitchFamily="50" charset="-128"/>
              </a:rPr>
              <a:t>気候変動に適応するために、何ができるか考えていこう！</a:t>
            </a:r>
          </a:p>
        </p:txBody>
      </p:sp>
      <p:cxnSp>
        <p:nvCxnSpPr>
          <p:cNvPr id="7" name="直線コネクタ 6"/>
          <p:cNvCxnSpPr/>
          <p:nvPr/>
        </p:nvCxnSpPr>
        <p:spPr>
          <a:xfrm>
            <a:off x="174171" y="638628"/>
            <a:ext cx="9242459" cy="0"/>
          </a:xfrm>
          <a:prstGeom prst="line">
            <a:avLst/>
          </a:prstGeom>
          <a:ln w="76200"/>
        </p:spPr>
        <p:style>
          <a:lnRef idx="3">
            <a:schemeClr val="accent6"/>
          </a:lnRef>
          <a:fillRef idx="0">
            <a:schemeClr val="accent6"/>
          </a:fillRef>
          <a:effectRef idx="2">
            <a:schemeClr val="accent6"/>
          </a:effectRef>
          <a:fontRef idx="minor">
            <a:schemeClr val="tx1"/>
          </a:fontRef>
        </p:style>
      </p:cxnSp>
      <p:sp>
        <p:nvSpPr>
          <p:cNvPr id="8" name="テキスト ボックス 7"/>
          <p:cNvSpPr txBox="1"/>
          <p:nvPr/>
        </p:nvSpPr>
        <p:spPr>
          <a:xfrm>
            <a:off x="511628" y="754741"/>
            <a:ext cx="7917552" cy="1077218"/>
          </a:xfrm>
          <a:prstGeom prst="rect">
            <a:avLst/>
          </a:prstGeom>
          <a:noFill/>
        </p:spPr>
        <p:txBody>
          <a:bodyPr wrap="none" rtlCol="0">
            <a:spAutoFit/>
          </a:bodyPr>
          <a:lstStyle/>
          <a:p>
            <a:pPr marL="342900" indent="-342900">
              <a:buFont typeface="Wingdings" panose="05000000000000000000" pitchFamily="2" charset="2"/>
              <a:buChar char="Ø"/>
            </a:pPr>
            <a:r>
              <a:rPr kumimoji="1" lang="ja-JP" altLang="en-US" sz="1600" dirty="0">
                <a:latin typeface="+mn-ea"/>
              </a:rPr>
              <a:t>幅広い分野に及ぶ気候変動の影響について考えてみましょう。</a:t>
            </a:r>
            <a:endParaRPr kumimoji="1" lang="en-US" altLang="ja-JP" sz="1600" dirty="0">
              <a:latin typeface="+mn-ea"/>
            </a:endParaRPr>
          </a:p>
          <a:p>
            <a:pPr marL="342900" indent="-342900">
              <a:buFont typeface="Wingdings" panose="05000000000000000000" pitchFamily="2" charset="2"/>
              <a:buChar char="Ø"/>
            </a:pPr>
            <a:r>
              <a:rPr kumimoji="1" lang="ja-JP" altLang="en-US" sz="1600" dirty="0">
                <a:latin typeface="+mn-ea"/>
              </a:rPr>
              <a:t>温暖化が進行すれば、さらに影響が大きくなるおそれがあります。</a:t>
            </a:r>
            <a:endParaRPr kumimoji="1" lang="en-US" altLang="ja-JP" sz="1600" dirty="0">
              <a:latin typeface="+mn-ea"/>
            </a:endParaRPr>
          </a:p>
          <a:p>
            <a:pPr marL="342900" indent="-342900">
              <a:buFont typeface="Wingdings" panose="05000000000000000000" pitchFamily="2" charset="2"/>
              <a:buChar char="Ø"/>
            </a:pPr>
            <a:r>
              <a:rPr kumimoji="1" lang="ja-JP" altLang="en-US" sz="1600" dirty="0">
                <a:latin typeface="+mn-ea"/>
              </a:rPr>
              <a:t>気候変動影響による被害を回避・軽減するために、何ができるでしょうか？</a:t>
            </a:r>
            <a:endParaRPr kumimoji="1" lang="en-US" altLang="ja-JP" sz="1600" dirty="0">
              <a:latin typeface="+mn-ea"/>
            </a:endParaRPr>
          </a:p>
          <a:p>
            <a:pPr marL="342900" indent="-342900">
              <a:buFont typeface="Wingdings" panose="05000000000000000000" pitchFamily="2" charset="2"/>
              <a:buChar char="Ø"/>
            </a:pPr>
            <a:r>
              <a:rPr kumimoji="1" lang="ja-JP" altLang="en-US" sz="1600" dirty="0">
                <a:latin typeface="+mn-ea"/>
              </a:rPr>
              <a:t>このほか、気候変動をチャンスに変えることができないかも考えてみましょう！</a:t>
            </a:r>
            <a:endParaRPr kumimoji="1" lang="en-US" altLang="ja-JP" sz="1600" dirty="0">
              <a:latin typeface="+mn-ea"/>
            </a:endParaRPr>
          </a:p>
        </p:txBody>
      </p:sp>
    </p:spTree>
    <p:extLst>
      <p:ext uri="{BB962C8B-B14F-4D97-AF65-F5344CB8AC3E}">
        <p14:creationId xmlns:p14="http://schemas.microsoft.com/office/powerpoint/2010/main" val="3386693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TotalTime>
  <Words>558</Words>
  <Application>Microsoft Office PowerPoint</Application>
  <PresentationFormat>A3 297x420 mm</PresentationFormat>
  <Paragraphs>48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小楠 智子</cp:lastModifiedBy>
  <cp:revision>19</cp:revision>
  <cp:lastPrinted>2020-12-01T11:54:43Z</cp:lastPrinted>
  <dcterms:created xsi:type="dcterms:W3CDTF">2020-12-01T10:29:55Z</dcterms:created>
  <dcterms:modified xsi:type="dcterms:W3CDTF">2020-12-16T01:48:46Z</dcterms:modified>
</cp:coreProperties>
</file>