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10439400" cy="144002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36" userDrawn="1">
          <p15:clr>
            <a:srgbClr val="A4A3A4"/>
          </p15:clr>
        </p15:guide>
        <p15:guide id="2" pos="32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39" d="100"/>
          <a:sy n="39" d="100"/>
        </p:scale>
        <p:origin x="2520" y="91"/>
      </p:cViewPr>
      <p:guideLst>
        <p:guide orient="horz" pos="4536"/>
        <p:guide pos="328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2D8BD921-2A5F-4525-8044-D51762610F69}" type="datetimeFigureOut">
              <a:rPr kumimoji="1" lang="ja-JP" altLang="en-US" smtClean="0"/>
              <a:t>2020/12/16</a:t>
            </a:fld>
            <a:endParaRPr kumimoji="1" lang="ja-JP" altLang="en-US"/>
          </a:p>
        </p:txBody>
      </p:sp>
      <p:sp>
        <p:nvSpPr>
          <p:cNvPr id="4" name="スライド イメージ プレースホルダー 3"/>
          <p:cNvSpPr>
            <a:spLocks noGrp="1" noRot="1" noChangeAspect="1"/>
          </p:cNvSpPr>
          <p:nvPr>
            <p:ph type="sldImg" idx="2"/>
          </p:nvPr>
        </p:nvSpPr>
        <p:spPr>
          <a:xfrm>
            <a:off x="2162175" y="1233488"/>
            <a:ext cx="241141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FB631908-77E3-4461-B835-FFFC7942DC05}" type="slidenum">
              <a:rPr kumimoji="1" lang="ja-JP" altLang="en-US" smtClean="0"/>
              <a:t>‹#›</a:t>
            </a:fld>
            <a:endParaRPr kumimoji="1" lang="ja-JP" altLang="en-US"/>
          </a:p>
        </p:txBody>
      </p:sp>
    </p:spTree>
    <p:extLst>
      <p:ext uri="{BB962C8B-B14F-4D97-AF65-F5344CB8AC3E}">
        <p14:creationId xmlns:p14="http://schemas.microsoft.com/office/powerpoint/2010/main" val="40806817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82955" y="2356703"/>
            <a:ext cx="8873490" cy="5013407"/>
          </a:xfrm>
        </p:spPr>
        <p:txBody>
          <a:bodyPr anchor="b"/>
          <a:lstStyle>
            <a:lvl1pPr algn="ctr">
              <a:defRPr sz="6850"/>
            </a:lvl1pPr>
          </a:lstStyle>
          <a:p>
            <a:r>
              <a:rPr lang="ja-JP" altLang="en-US"/>
              <a:t>マスター タイトルの書式設定</a:t>
            </a:r>
            <a:endParaRPr lang="en-US" dirty="0"/>
          </a:p>
        </p:txBody>
      </p:sp>
      <p:sp>
        <p:nvSpPr>
          <p:cNvPr id="3" name="Subtitle 2"/>
          <p:cNvSpPr>
            <a:spLocks noGrp="1"/>
          </p:cNvSpPr>
          <p:nvPr>
            <p:ph type="subTitle" idx="1"/>
          </p:nvPr>
        </p:nvSpPr>
        <p:spPr>
          <a:xfrm>
            <a:off x="1304925" y="7563446"/>
            <a:ext cx="7829550" cy="3476717"/>
          </a:xfrm>
        </p:spPr>
        <p:txBody>
          <a:bodyPr/>
          <a:lstStyle>
            <a:lvl1pPr marL="0" indent="0" algn="ctr">
              <a:buNone/>
              <a:defRPr sz="2740"/>
            </a:lvl1pPr>
            <a:lvl2pPr marL="521985" indent="0" algn="ctr">
              <a:buNone/>
              <a:defRPr sz="2283"/>
            </a:lvl2pPr>
            <a:lvl3pPr marL="1043970" indent="0" algn="ctr">
              <a:buNone/>
              <a:defRPr sz="2055"/>
            </a:lvl3pPr>
            <a:lvl4pPr marL="1565956" indent="0" algn="ctr">
              <a:buNone/>
              <a:defRPr sz="1827"/>
            </a:lvl4pPr>
            <a:lvl5pPr marL="2087941" indent="0" algn="ctr">
              <a:buNone/>
              <a:defRPr sz="1827"/>
            </a:lvl5pPr>
            <a:lvl6pPr marL="2609926" indent="0" algn="ctr">
              <a:buNone/>
              <a:defRPr sz="1827"/>
            </a:lvl6pPr>
            <a:lvl7pPr marL="3131911" indent="0" algn="ctr">
              <a:buNone/>
              <a:defRPr sz="1827"/>
            </a:lvl7pPr>
            <a:lvl8pPr marL="3653897" indent="0" algn="ctr">
              <a:buNone/>
              <a:defRPr sz="1827"/>
            </a:lvl8pPr>
            <a:lvl9pPr marL="4175882" indent="0" algn="ctr">
              <a:buNone/>
              <a:defRPr sz="182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19983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2676510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70696" y="766678"/>
            <a:ext cx="2250996" cy="1220351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17710" y="766678"/>
            <a:ext cx="6622494" cy="1220351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216975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93091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12272" y="3590057"/>
            <a:ext cx="9003983" cy="5990088"/>
          </a:xfrm>
        </p:spPr>
        <p:txBody>
          <a:bodyPr anchor="b"/>
          <a:lstStyle>
            <a:lvl1pPr>
              <a:defRPr sz="685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12272" y="9636813"/>
            <a:ext cx="9003983" cy="3150046"/>
          </a:xfrm>
        </p:spPr>
        <p:txBody>
          <a:bodyPr/>
          <a:lstStyle>
            <a:lvl1pPr marL="0" indent="0">
              <a:buNone/>
              <a:defRPr sz="2740">
                <a:solidFill>
                  <a:schemeClr val="tx1"/>
                </a:solidFill>
              </a:defRPr>
            </a:lvl1pPr>
            <a:lvl2pPr marL="521985" indent="0">
              <a:buNone/>
              <a:defRPr sz="2283">
                <a:solidFill>
                  <a:schemeClr val="tx1">
                    <a:tint val="75000"/>
                  </a:schemeClr>
                </a:solidFill>
              </a:defRPr>
            </a:lvl2pPr>
            <a:lvl3pPr marL="1043970" indent="0">
              <a:buNone/>
              <a:defRPr sz="2055">
                <a:solidFill>
                  <a:schemeClr val="tx1">
                    <a:tint val="75000"/>
                  </a:schemeClr>
                </a:solidFill>
              </a:defRPr>
            </a:lvl3pPr>
            <a:lvl4pPr marL="1565956" indent="0">
              <a:buNone/>
              <a:defRPr sz="1827">
                <a:solidFill>
                  <a:schemeClr val="tx1">
                    <a:tint val="75000"/>
                  </a:schemeClr>
                </a:solidFill>
              </a:defRPr>
            </a:lvl4pPr>
            <a:lvl5pPr marL="2087941" indent="0">
              <a:buNone/>
              <a:defRPr sz="1827">
                <a:solidFill>
                  <a:schemeClr val="tx1">
                    <a:tint val="75000"/>
                  </a:schemeClr>
                </a:solidFill>
              </a:defRPr>
            </a:lvl5pPr>
            <a:lvl6pPr marL="2609926" indent="0">
              <a:buNone/>
              <a:defRPr sz="1827">
                <a:solidFill>
                  <a:schemeClr val="tx1">
                    <a:tint val="75000"/>
                  </a:schemeClr>
                </a:solidFill>
              </a:defRPr>
            </a:lvl6pPr>
            <a:lvl7pPr marL="3131911" indent="0">
              <a:buNone/>
              <a:defRPr sz="1827">
                <a:solidFill>
                  <a:schemeClr val="tx1">
                    <a:tint val="75000"/>
                  </a:schemeClr>
                </a:solidFill>
              </a:defRPr>
            </a:lvl7pPr>
            <a:lvl8pPr marL="3653897" indent="0">
              <a:buNone/>
              <a:defRPr sz="1827">
                <a:solidFill>
                  <a:schemeClr val="tx1">
                    <a:tint val="75000"/>
                  </a:schemeClr>
                </a:solidFill>
              </a:defRPr>
            </a:lvl8pPr>
            <a:lvl9pPr marL="4175882" indent="0">
              <a:buNone/>
              <a:defRPr sz="182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201833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17709" y="3833390"/>
            <a:ext cx="4436745" cy="91368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284946" y="3833390"/>
            <a:ext cx="4436745" cy="91368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459284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19068" y="766681"/>
            <a:ext cx="9003983" cy="278337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19070" y="3530053"/>
            <a:ext cx="4416355" cy="1730025"/>
          </a:xfrm>
        </p:spPr>
        <p:txBody>
          <a:bodyPr anchor="b"/>
          <a:lstStyle>
            <a:lvl1pPr marL="0" indent="0">
              <a:buNone/>
              <a:defRPr sz="2740" b="1"/>
            </a:lvl1pPr>
            <a:lvl2pPr marL="521985" indent="0">
              <a:buNone/>
              <a:defRPr sz="2283" b="1"/>
            </a:lvl2pPr>
            <a:lvl3pPr marL="1043970" indent="0">
              <a:buNone/>
              <a:defRPr sz="2055" b="1"/>
            </a:lvl3pPr>
            <a:lvl4pPr marL="1565956" indent="0">
              <a:buNone/>
              <a:defRPr sz="1827" b="1"/>
            </a:lvl4pPr>
            <a:lvl5pPr marL="2087941" indent="0">
              <a:buNone/>
              <a:defRPr sz="1827" b="1"/>
            </a:lvl5pPr>
            <a:lvl6pPr marL="2609926" indent="0">
              <a:buNone/>
              <a:defRPr sz="1827" b="1"/>
            </a:lvl6pPr>
            <a:lvl7pPr marL="3131911" indent="0">
              <a:buNone/>
              <a:defRPr sz="1827" b="1"/>
            </a:lvl7pPr>
            <a:lvl8pPr marL="3653897" indent="0">
              <a:buNone/>
              <a:defRPr sz="1827" b="1"/>
            </a:lvl8pPr>
            <a:lvl9pPr marL="4175882" indent="0">
              <a:buNone/>
              <a:defRPr sz="1827" b="1"/>
            </a:lvl9pPr>
          </a:lstStyle>
          <a:p>
            <a:pPr lvl="0"/>
            <a:r>
              <a:rPr lang="ja-JP" altLang="en-US"/>
              <a:t>マスター テキストの書式設定</a:t>
            </a:r>
          </a:p>
        </p:txBody>
      </p:sp>
      <p:sp>
        <p:nvSpPr>
          <p:cNvPr id="4" name="Content Placeholder 3"/>
          <p:cNvSpPr>
            <a:spLocks noGrp="1"/>
          </p:cNvSpPr>
          <p:nvPr>
            <p:ph sz="half" idx="2"/>
          </p:nvPr>
        </p:nvSpPr>
        <p:spPr>
          <a:xfrm>
            <a:off x="719070" y="5260078"/>
            <a:ext cx="4416355" cy="77367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84947" y="3530053"/>
            <a:ext cx="4438105" cy="1730025"/>
          </a:xfrm>
        </p:spPr>
        <p:txBody>
          <a:bodyPr anchor="b"/>
          <a:lstStyle>
            <a:lvl1pPr marL="0" indent="0">
              <a:buNone/>
              <a:defRPr sz="2740" b="1"/>
            </a:lvl1pPr>
            <a:lvl2pPr marL="521985" indent="0">
              <a:buNone/>
              <a:defRPr sz="2283" b="1"/>
            </a:lvl2pPr>
            <a:lvl3pPr marL="1043970" indent="0">
              <a:buNone/>
              <a:defRPr sz="2055" b="1"/>
            </a:lvl3pPr>
            <a:lvl4pPr marL="1565956" indent="0">
              <a:buNone/>
              <a:defRPr sz="1827" b="1"/>
            </a:lvl4pPr>
            <a:lvl5pPr marL="2087941" indent="0">
              <a:buNone/>
              <a:defRPr sz="1827" b="1"/>
            </a:lvl5pPr>
            <a:lvl6pPr marL="2609926" indent="0">
              <a:buNone/>
              <a:defRPr sz="1827" b="1"/>
            </a:lvl6pPr>
            <a:lvl7pPr marL="3131911" indent="0">
              <a:buNone/>
              <a:defRPr sz="1827" b="1"/>
            </a:lvl7pPr>
            <a:lvl8pPr marL="3653897" indent="0">
              <a:buNone/>
              <a:defRPr sz="1827" b="1"/>
            </a:lvl8pPr>
            <a:lvl9pPr marL="4175882" indent="0">
              <a:buNone/>
              <a:defRPr sz="1827" b="1"/>
            </a:lvl9pPr>
          </a:lstStyle>
          <a:p>
            <a:pPr lvl="0"/>
            <a:r>
              <a:rPr lang="ja-JP" altLang="en-US"/>
              <a:t>マスター テキストの書式設定</a:t>
            </a:r>
          </a:p>
        </p:txBody>
      </p:sp>
      <p:sp>
        <p:nvSpPr>
          <p:cNvPr id="6" name="Content Placeholder 5"/>
          <p:cNvSpPr>
            <a:spLocks noGrp="1"/>
          </p:cNvSpPr>
          <p:nvPr>
            <p:ph sz="quarter" idx="4"/>
          </p:nvPr>
        </p:nvSpPr>
        <p:spPr>
          <a:xfrm>
            <a:off x="5284947" y="5260078"/>
            <a:ext cx="4438105" cy="77367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61162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101395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05741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19069" y="960014"/>
            <a:ext cx="3366978" cy="3360050"/>
          </a:xfrm>
        </p:spPr>
        <p:txBody>
          <a:bodyPr anchor="b"/>
          <a:lstStyle>
            <a:lvl1pPr>
              <a:defRPr sz="3653"/>
            </a:lvl1pPr>
          </a:lstStyle>
          <a:p>
            <a:r>
              <a:rPr lang="ja-JP" altLang="en-US"/>
              <a:t>マスター タイトルの書式設定</a:t>
            </a:r>
            <a:endParaRPr lang="en-US" dirty="0"/>
          </a:p>
        </p:txBody>
      </p:sp>
      <p:sp>
        <p:nvSpPr>
          <p:cNvPr id="3" name="Content Placeholder 2"/>
          <p:cNvSpPr>
            <a:spLocks noGrp="1"/>
          </p:cNvSpPr>
          <p:nvPr>
            <p:ph idx="1"/>
          </p:nvPr>
        </p:nvSpPr>
        <p:spPr>
          <a:xfrm>
            <a:off x="4438105" y="2073367"/>
            <a:ext cx="5284946" cy="10233485"/>
          </a:xfrm>
        </p:spPr>
        <p:txBody>
          <a:bodyPr/>
          <a:lstStyle>
            <a:lvl1pPr>
              <a:defRPr sz="3653"/>
            </a:lvl1pPr>
            <a:lvl2pPr>
              <a:defRPr sz="3197"/>
            </a:lvl2pPr>
            <a:lvl3pPr>
              <a:defRPr sz="2740"/>
            </a:lvl3pPr>
            <a:lvl4pPr>
              <a:defRPr sz="2283"/>
            </a:lvl4pPr>
            <a:lvl5pPr>
              <a:defRPr sz="2283"/>
            </a:lvl5pPr>
            <a:lvl6pPr>
              <a:defRPr sz="2283"/>
            </a:lvl6pPr>
            <a:lvl7pPr>
              <a:defRPr sz="2283"/>
            </a:lvl7pPr>
            <a:lvl8pPr>
              <a:defRPr sz="2283"/>
            </a:lvl8pPr>
            <a:lvl9pPr>
              <a:defRPr sz="22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19069" y="4320064"/>
            <a:ext cx="3366978" cy="8003453"/>
          </a:xfrm>
        </p:spPr>
        <p:txBody>
          <a:bodyPr/>
          <a:lstStyle>
            <a:lvl1pPr marL="0" indent="0">
              <a:buNone/>
              <a:defRPr sz="1827"/>
            </a:lvl1pPr>
            <a:lvl2pPr marL="521985" indent="0">
              <a:buNone/>
              <a:defRPr sz="1598"/>
            </a:lvl2pPr>
            <a:lvl3pPr marL="1043970" indent="0">
              <a:buNone/>
              <a:defRPr sz="1370"/>
            </a:lvl3pPr>
            <a:lvl4pPr marL="1565956" indent="0">
              <a:buNone/>
              <a:defRPr sz="1142"/>
            </a:lvl4pPr>
            <a:lvl5pPr marL="2087941" indent="0">
              <a:buNone/>
              <a:defRPr sz="1142"/>
            </a:lvl5pPr>
            <a:lvl6pPr marL="2609926" indent="0">
              <a:buNone/>
              <a:defRPr sz="1142"/>
            </a:lvl6pPr>
            <a:lvl7pPr marL="3131911" indent="0">
              <a:buNone/>
              <a:defRPr sz="1142"/>
            </a:lvl7pPr>
            <a:lvl8pPr marL="3653897" indent="0">
              <a:buNone/>
              <a:defRPr sz="1142"/>
            </a:lvl8pPr>
            <a:lvl9pPr marL="4175882" indent="0">
              <a:buNone/>
              <a:defRPr sz="11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199557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19069" y="960014"/>
            <a:ext cx="3366978" cy="3360050"/>
          </a:xfrm>
        </p:spPr>
        <p:txBody>
          <a:bodyPr anchor="b"/>
          <a:lstStyle>
            <a:lvl1pPr>
              <a:defRPr sz="365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38105" y="2073367"/>
            <a:ext cx="5284946" cy="10233485"/>
          </a:xfrm>
        </p:spPr>
        <p:txBody>
          <a:bodyPr anchor="t"/>
          <a:lstStyle>
            <a:lvl1pPr marL="0" indent="0">
              <a:buNone/>
              <a:defRPr sz="3653"/>
            </a:lvl1pPr>
            <a:lvl2pPr marL="521985" indent="0">
              <a:buNone/>
              <a:defRPr sz="3197"/>
            </a:lvl2pPr>
            <a:lvl3pPr marL="1043970" indent="0">
              <a:buNone/>
              <a:defRPr sz="2740"/>
            </a:lvl3pPr>
            <a:lvl4pPr marL="1565956" indent="0">
              <a:buNone/>
              <a:defRPr sz="2283"/>
            </a:lvl4pPr>
            <a:lvl5pPr marL="2087941" indent="0">
              <a:buNone/>
              <a:defRPr sz="2283"/>
            </a:lvl5pPr>
            <a:lvl6pPr marL="2609926" indent="0">
              <a:buNone/>
              <a:defRPr sz="2283"/>
            </a:lvl6pPr>
            <a:lvl7pPr marL="3131911" indent="0">
              <a:buNone/>
              <a:defRPr sz="2283"/>
            </a:lvl7pPr>
            <a:lvl8pPr marL="3653897" indent="0">
              <a:buNone/>
              <a:defRPr sz="2283"/>
            </a:lvl8pPr>
            <a:lvl9pPr marL="4175882" indent="0">
              <a:buNone/>
              <a:defRPr sz="22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19069" y="4320064"/>
            <a:ext cx="3366978" cy="8003453"/>
          </a:xfrm>
        </p:spPr>
        <p:txBody>
          <a:bodyPr/>
          <a:lstStyle>
            <a:lvl1pPr marL="0" indent="0">
              <a:buNone/>
              <a:defRPr sz="1827"/>
            </a:lvl1pPr>
            <a:lvl2pPr marL="521985" indent="0">
              <a:buNone/>
              <a:defRPr sz="1598"/>
            </a:lvl2pPr>
            <a:lvl3pPr marL="1043970" indent="0">
              <a:buNone/>
              <a:defRPr sz="1370"/>
            </a:lvl3pPr>
            <a:lvl4pPr marL="1565956" indent="0">
              <a:buNone/>
              <a:defRPr sz="1142"/>
            </a:lvl4pPr>
            <a:lvl5pPr marL="2087941" indent="0">
              <a:buNone/>
              <a:defRPr sz="1142"/>
            </a:lvl5pPr>
            <a:lvl6pPr marL="2609926" indent="0">
              <a:buNone/>
              <a:defRPr sz="1142"/>
            </a:lvl6pPr>
            <a:lvl7pPr marL="3131911" indent="0">
              <a:buNone/>
              <a:defRPr sz="1142"/>
            </a:lvl7pPr>
            <a:lvl8pPr marL="3653897" indent="0">
              <a:buNone/>
              <a:defRPr sz="1142"/>
            </a:lvl8pPr>
            <a:lvl9pPr marL="4175882" indent="0">
              <a:buNone/>
              <a:defRPr sz="11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B67473-9869-434F-A183-E55108D7246D}"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1426305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7709" y="766681"/>
            <a:ext cx="9003983" cy="278337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17709" y="3833390"/>
            <a:ext cx="9003983" cy="91368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17709" y="13346867"/>
            <a:ext cx="2348865" cy="766678"/>
          </a:xfrm>
          <a:prstGeom prst="rect">
            <a:avLst/>
          </a:prstGeom>
        </p:spPr>
        <p:txBody>
          <a:bodyPr vert="horz" lIns="91440" tIns="45720" rIns="91440" bIns="45720" rtlCol="0" anchor="ctr"/>
          <a:lstStyle>
            <a:lvl1pPr algn="l">
              <a:defRPr sz="1370">
                <a:solidFill>
                  <a:schemeClr val="tx1">
                    <a:tint val="75000"/>
                  </a:schemeClr>
                </a:solidFill>
              </a:defRPr>
            </a:lvl1pPr>
          </a:lstStyle>
          <a:p>
            <a:fld id="{12B67473-9869-434F-A183-E55108D7246D}" type="datetimeFigureOut">
              <a:rPr kumimoji="1" lang="ja-JP" altLang="en-US" smtClean="0"/>
              <a:t>2020/12/16</a:t>
            </a:fld>
            <a:endParaRPr kumimoji="1" lang="ja-JP" altLang="en-US"/>
          </a:p>
        </p:txBody>
      </p:sp>
      <p:sp>
        <p:nvSpPr>
          <p:cNvPr id="5" name="Footer Placeholder 4"/>
          <p:cNvSpPr>
            <a:spLocks noGrp="1"/>
          </p:cNvSpPr>
          <p:nvPr>
            <p:ph type="ftr" sz="quarter" idx="3"/>
          </p:nvPr>
        </p:nvSpPr>
        <p:spPr>
          <a:xfrm>
            <a:off x="3458051" y="13346867"/>
            <a:ext cx="3523298" cy="766678"/>
          </a:xfrm>
          <a:prstGeom prst="rect">
            <a:avLst/>
          </a:prstGeom>
        </p:spPr>
        <p:txBody>
          <a:bodyPr vert="horz" lIns="91440" tIns="45720" rIns="91440" bIns="45720" rtlCol="0" anchor="ctr"/>
          <a:lstStyle>
            <a:lvl1pPr algn="ctr">
              <a:defRPr sz="137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372826" y="13346867"/>
            <a:ext cx="2348865" cy="766678"/>
          </a:xfrm>
          <a:prstGeom prst="rect">
            <a:avLst/>
          </a:prstGeom>
        </p:spPr>
        <p:txBody>
          <a:bodyPr vert="horz" lIns="91440" tIns="45720" rIns="91440" bIns="45720" rtlCol="0" anchor="ctr"/>
          <a:lstStyle>
            <a:lvl1pPr algn="r">
              <a:defRPr sz="1370">
                <a:solidFill>
                  <a:schemeClr val="tx1">
                    <a:tint val="75000"/>
                  </a:schemeClr>
                </a:solidFill>
              </a:defRPr>
            </a:lvl1pPr>
          </a:lstStyle>
          <a:p>
            <a:fld id="{2DA39F6E-B7FE-4D1C-92A5-5AB0D12CDF19}" type="slidenum">
              <a:rPr kumimoji="1" lang="ja-JP" altLang="en-US" smtClean="0"/>
              <a:t>‹#›</a:t>
            </a:fld>
            <a:endParaRPr kumimoji="1" lang="ja-JP" altLang="en-US"/>
          </a:p>
        </p:txBody>
      </p:sp>
    </p:spTree>
    <p:extLst>
      <p:ext uri="{BB962C8B-B14F-4D97-AF65-F5344CB8AC3E}">
        <p14:creationId xmlns:p14="http://schemas.microsoft.com/office/powerpoint/2010/main" val="36594524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43970" rtl="0" eaLnBrk="1" latinLnBrk="0" hangingPunct="1">
        <a:lnSpc>
          <a:spcPct val="90000"/>
        </a:lnSpc>
        <a:spcBef>
          <a:spcPct val="0"/>
        </a:spcBef>
        <a:buNone/>
        <a:defRPr kumimoji="1" sz="5023" kern="1200">
          <a:solidFill>
            <a:schemeClr val="tx1"/>
          </a:solidFill>
          <a:latin typeface="+mj-lt"/>
          <a:ea typeface="+mj-ea"/>
          <a:cs typeface="+mj-cs"/>
        </a:defRPr>
      </a:lvl1pPr>
    </p:titleStyle>
    <p:bodyStyle>
      <a:lvl1pPr marL="260993" indent="-260993" algn="l" defTabSz="1043970" rtl="0" eaLnBrk="1" latinLnBrk="0" hangingPunct="1">
        <a:lnSpc>
          <a:spcPct val="90000"/>
        </a:lnSpc>
        <a:spcBef>
          <a:spcPts val="1142"/>
        </a:spcBef>
        <a:buFont typeface="Arial" panose="020B0604020202020204" pitchFamily="34" charset="0"/>
        <a:buChar char="•"/>
        <a:defRPr kumimoji="1" sz="3197" kern="1200">
          <a:solidFill>
            <a:schemeClr val="tx1"/>
          </a:solidFill>
          <a:latin typeface="+mn-lt"/>
          <a:ea typeface="+mn-ea"/>
          <a:cs typeface="+mn-cs"/>
        </a:defRPr>
      </a:lvl1pPr>
      <a:lvl2pPr marL="782978" indent="-260993" algn="l" defTabSz="1043970" rtl="0" eaLnBrk="1" latinLnBrk="0" hangingPunct="1">
        <a:lnSpc>
          <a:spcPct val="90000"/>
        </a:lnSpc>
        <a:spcBef>
          <a:spcPts val="571"/>
        </a:spcBef>
        <a:buFont typeface="Arial" panose="020B0604020202020204" pitchFamily="34" charset="0"/>
        <a:buChar char="•"/>
        <a:defRPr kumimoji="1" sz="2740" kern="1200">
          <a:solidFill>
            <a:schemeClr val="tx1"/>
          </a:solidFill>
          <a:latin typeface="+mn-lt"/>
          <a:ea typeface="+mn-ea"/>
          <a:cs typeface="+mn-cs"/>
        </a:defRPr>
      </a:lvl2pPr>
      <a:lvl3pPr marL="1304963" indent="-260993" algn="l" defTabSz="1043970" rtl="0" eaLnBrk="1" latinLnBrk="0" hangingPunct="1">
        <a:lnSpc>
          <a:spcPct val="90000"/>
        </a:lnSpc>
        <a:spcBef>
          <a:spcPts val="571"/>
        </a:spcBef>
        <a:buFont typeface="Arial" panose="020B0604020202020204" pitchFamily="34" charset="0"/>
        <a:buChar char="•"/>
        <a:defRPr kumimoji="1" sz="2283" kern="1200">
          <a:solidFill>
            <a:schemeClr val="tx1"/>
          </a:solidFill>
          <a:latin typeface="+mn-lt"/>
          <a:ea typeface="+mn-ea"/>
          <a:cs typeface="+mn-cs"/>
        </a:defRPr>
      </a:lvl3pPr>
      <a:lvl4pPr marL="1826948" indent="-260993" algn="l" defTabSz="1043970" rtl="0" eaLnBrk="1" latinLnBrk="0" hangingPunct="1">
        <a:lnSpc>
          <a:spcPct val="90000"/>
        </a:lnSpc>
        <a:spcBef>
          <a:spcPts val="571"/>
        </a:spcBef>
        <a:buFont typeface="Arial" panose="020B0604020202020204" pitchFamily="34" charset="0"/>
        <a:buChar char="•"/>
        <a:defRPr kumimoji="1" sz="2055" kern="1200">
          <a:solidFill>
            <a:schemeClr val="tx1"/>
          </a:solidFill>
          <a:latin typeface="+mn-lt"/>
          <a:ea typeface="+mn-ea"/>
          <a:cs typeface="+mn-cs"/>
        </a:defRPr>
      </a:lvl4pPr>
      <a:lvl5pPr marL="2348934" indent="-260993" algn="l" defTabSz="1043970" rtl="0" eaLnBrk="1" latinLnBrk="0" hangingPunct="1">
        <a:lnSpc>
          <a:spcPct val="90000"/>
        </a:lnSpc>
        <a:spcBef>
          <a:spcPts val="571"/>
        </a:spcBef>
        <a:buFont typeface="Arial" panose="020B0604020202020204" pitchFamily="34" charset="0"/>
        <a:buChar char="•"/>
        <a:defRPr kumimoji="1" sz="2055" kern="1200">
          <a:solidFill>
            <a:schemeClr val="tx1"/>
          </a:solidFill>
          <a:latin typeface="+mn-lt"/>
          <a:ea typeface="+mn-ea"/>
          <a:cs typeface="+mn-cs"/>
        </a:defRPr>
      </a:lvl5pPr>
      <a:lvl6pPr marL="2870919" indent="-260993" algn="l" defTabSz="1043970" rtl="0" eaLnBrk="1" latinLnBrk="0" hangingPunct="1">
        <a:lnSpc>
          <a:spcPct val="90000"/>
        </a:lnSpc>
        <a:spcBef>
          <a:spcPts val="571"/>
        </a:spcBef>
        <a:buFont typeface="Arial" panose="020B0604020202020204" pitchFamily="34" charset="0"/>
        <a:buChar char="•"/>
        <a:defRPr kumimoji="1" sz="2055" kern="1200">
          <a:solidFill>
            <a:schemeClr val="tx1"/>
          </a:solidFill>
          <a:latin typeface="+mn-lt"/>
          <a:ea typeface="+mn-ea"/>
          <a:cs typeface="+mn-cs"/>
        </a:defRPr>
      </a:lvl6pPr>
      <a:lvl7pPr marL="3392904" indent="-260993" algn="l" defTabSz="1043970" rtl="0" eaLnBrk="1" latinLnBrk="0" hangingPunct="1">
        <a:lnSpc>
          <a:spcPct val="90000"/>
        </a:lnSpc>
        <a:spcBef>
          <a:spcPts val="571"/>
        </a:spcBef>
        <a:buFont typeface="Arial" panose="020B0604020202020204" pitchFamily="34" charset="0"/>
        <a:buChar char="•"/>
        <a:defRPr kumimoji="1" sz="2055" kern="1200">
          <a:solidFill>
            <a:schemeClr val="tx1"/>
          </a:solidFill>
          <a:latin typeface="+mn-lt"/>
          <a:ea typeface="+mn-ea"/>
          <a:cs typeface="+mn-cs"/>
        </a:defRPr>
      </a:lvl7pPr>
      <a:lvl8pPr marL="3914889" indent="-260993" algn="l" defTabSz="1043970" rtl="0" eaLnBrk="1" latinLnBrk="0" hangingPunct="1">
        <a:lnSpc>
          <a:spcPct val="90000"/>
        </a:lnSpc>
        <a:spcBef>
          <a:spcPts val="571"/>
        </a:spcBef>
        <a:buFont typeface="Arial" panose="020B0604020202020204" pitchFamily="34" charset="0"/>
        <a:buChar char="•"/>
        <a:defRPr kumimoji="1" sz="2055" kern="1200">
          <a:solidFill>
            <a:schemeClr val="tx1"/>
          </a:solidFill>
          <a:latin typeface="+mn-lt"/>
          <a:ea typeface="+mn-ea"/>
          <a:cs typeface="+mn-cs"/>
        </a:defRPr>
      </a:lvl8pPr>
      <a:lvl9pPr marL="4436875" indent="-260993" algn="l" defTabSz="1043970" rtl="0" eaLnBrk="1" latinLnBrk="0" hangingPunct="1">
        <a:lnSpc>
          <a:spcPct val="90000"/>
        </a:lnSpc>
        <a:spcBef>
          <a:spcPts val="571"/>
        </a:spcBef>
        <a:buFont typeface="Arial" panose="020B0604020202020204" pitchFamily="34" charset="0"/>
        <a:buChar char="•"/>
        <a:defRPr kumimoji="1" sz="2055" kern="1200">
          <a:solidFill>
            <a:schemeClr val="tx1"/>
          </a:solidFill>
          <a:latin typeface="+mn-lt"/>
          <a:ea typeface="+mn-ea"/>
          <a:cs typeface="+mn-cs"/>
        </a:defRPr>
      </a:lvl9pPr>
    </p:bodyStyle>
    <p:otherStyle>
      <a:defPPr>
        <a:defRPr lang="en-US"/>
      </a:defPPr>
      <a:lvl1pPr marL="0" algn="l" defTabSz="1043970" rtl="0" eaLnBrk="1" latinLnBrk="0" hangingPunct="1">
        <a:defRPr kumimoji="1" sz="2055" kern="1200">
          <a:solidFill>
            <a:schemeClr val="tx1"/>
          </a:solidFill>
          <a:latin typeface="+mn-lt"/>
          <a:ea typeface="+mn-ea"/>
          <a:cs typeface="+mn-cs"/>
        </a:defRPr>
      </a:lvl1pPr>
      <a:lvl2pPr marL="521985" algn="l" defTabSz="1043970" rtl="0" eaLnBrk="1" latinLnBrk="0" hangingPunct="1">
        <a:defRPr kumimoji="1" sz="2055" kern="1200">
          <a:solidFill>
            <a:schemeClr val="tx1"/>
          </a:solidFill>
          <a:latin typeface="+mn-lt"/>
          <a:ea typeface="+mn-ea"/>
          <a:cs typeface="+mn-cs"/>
        </a:defRPr>
      </a:lvl2pPr>
      <a:lvl3pPr marL="1043970" algn="l" defTabSz="1043970" rtl="0" eaLnBrk="1" latinLnBrk="0" hangingPunct="1">
        <a:defRPr kumimoji="1" sz="2055" kern="1200">
          <a:solidFill>
            <a:schemeClr val="tx1"/>
          </a:solidFill>
          <a:latin typeface="+mn-lt"/>
          <a:ea typeface="+mn-ea"/>
          <a:cs typeface="+mn-cs"/>
        </a:defRPr>
      </a:lvl3pPr>
      <a:lvl4pPr marL="1565956" algn="l" defTabSz="1043970" rtl="0" eaLnBrk="1" latinLnBrk="0" hangingPunct="1">
        <a:defRPr kumimoji="1" sz="2055" kern="1200">
          <a:solidFill>
            <a:schemeClr val="tx1"/>
          </a:solidFill>
          <a:latin typeface="+mn-lt"/>
          <a:ea typeface="+mn-ea"/>
          <a:cs typeface="+mn-cs"/>
        </a:defRPr>
      </a:lvl4pPr>
      <a:lvl5pPr marL="2087941" algn="l" defTabSz="1043970" rtl="0" eaLnBrk="1" latinLnBrk="0" hangingPunct="1">
        <a:defRPr kumimoji="1" sz="2055" kern="1200">
          <a:solidFill>
            <a:schemeClr val="tx1"/>
          </a:solidFill>
          <a:latin typeface="+mn-lt"/>
          <a:ea typeface="+mn-ea"/>
          <a:cs typeface="+mn-cs"/>
        </a:defRPr>
      </a:lvl5pPr>
      <a:lvl6pPr marL="2609926" algn="l" defTabSz="1043970" rtl="0" eaLnBrk="1" latinLnBrk="0" hangingPunct="1">
        <a:defRPr kumimoji="1" sz="2055" kern="1200">
          <a:solidFill>
            <a:schemeClr val="tx1"/>
          </a:solidFill>
          <a:latin typeface="+mn-lt"/>
          <a:ea typeface="+mn-ea"/>
          <a:cs typeface="+mn-cs"/>
        </a:defRPr>
      </a:lvl6pPr>
      <a:lvl7pPr marL="3131911" algn="l" defTabSz="1043970" rtl="0" eaLnBrk="1" latinLnBrk="0" hangingPunct="1">
        <a:defRPr kumimoji="1" sz="2055" kern="1200">
          <a:solidFill>
            <a:schemeClr val="tx1"/>
          </a:solidFill>
          <a:latin typeface="+mn-lt"/>
          <a:ea typeface="+mn-ea"/>
          <a:cs typeface="+mn-cs"/>
        </a:defRPr>
      </a:lvl7pPr>
      <a:lvl8pPr marL="3653897" algn="l" defTabSz="1043970" rtl="0" eaLnBrk="1" latinLnBrk="0" hangingPunct="1">
        <a:defRPr kumimoji="1" sz="2055" kern="1200">
          <a:solidFill>
            <a:schemeClr val="tx1"/>
          </a:solidFill>
          <a:latin typeface="+mn-lt"/>
          <a:ea typeface="+mn-ea"/>
          <a:cs typeface="+mn-cs"/>
        </a:defRPr>
      </a:lvl8pPr>
      <a:lvl9pPr marL="4175882" algn="l" defTabSz="1043970" rtl="0" eaLnBrk="1" latinLnBrk="0" hangingPunct="1">
        <a:defRPr kumimoji="1" sz="20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843129749"/>
              </p:ext>
            </p:extLst>
          </p:nvPr>
        </p:nvGraphicFramePr>
        <p:xfrm>
          <a:off x="506409" y="3267986"/>
          <a:ext cx="9486304" cy="10891720"/>
        </p:xfrm>
        <a:graphic>
          <a:graphicData uri="http://schemas.openxmlformats.org/drawingml/2006/table">
            <a:tbl>
              <a:tblPr firstRow="1" bandRow="1">
                <a:tableStyleId>{912C8C85-51F0-491E-9774-3900AFEF0FD7}</a:tableStyleId>
              </a:tblPr>
              <a:tblGrid>
                <a:gridCol w="1152000">
                  <a:extLst>
                    <a:ext uri="{9D8B030D-6E8A-4147-A177-3AD203B41FA5}">
                      <a16:colId xmlns:a16="http://schemas.microsoft.com/office/drawing/2014/main" val="972634640"/>
                    </a:ext>
                  </a:extLst>
                </a:gridCol>
                <a:gridCol w="4167152">
                  <a:extLst>
                    <a:ext uri="{9D8B030D-6E8A-4147-A177-3AD203B41FA5}">
                      <a16:colId xmlns:a16="http://schemas.microsoft.com/office/drawing/2014/main" val="1334651249"/>
                    </a:ext>
                  </a:extLst>
                </a:gridCol>
                <a:gridCol w="4167152">
                  <a:extLst>
                    <a:ext uri="{9D8B030D-6E8A-4147-A177-3AD203B41FA5}">
                      <a16:colId xmlns:a16="http://schemas.microsoft.com/office/drawing/2014/main" val="699557830"/>
                    </a:ext>
                  </a:extLst>
                </a:gridCol>
              </a:tblGrid>
              <a:tr h="370840">
                <a:tc>
                  <a:txBody>
                    <a:bodyPr/>
                    <a:lstStyle/>
                    <a:p>
                      <a:pPr algn="ctr"/>
                      <a:r>
                        <a:rPr kumimoji="1" lang="ja-JP" altLang="en-US" sz="1600" spc="-100" baseline="0" dirty="0"/>
                        <a:t>分　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spc="-100" baseline="0" dirty="0"/>
                        <a:t>考えられる主な影響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spc="-100" baseline="0" dirty="0"/>
                        <a:t>考えられる適応策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9430291"/>
                  </a:ext>
                </a:extLst>
              </a:tr>
              <a:tr h="370840">
                <a:tc>
                  <a:txBody>
                    <a:bodyPr/>
                    <a:lstStyle/>
                    <a:p>
                      <a:r>
                        <a:rPr kumimoji="1" lang="ja-JP" altLang="en-US" sz="1600" spc="-100" baseline="0" dirty="0"/>
                        <a:t>自然災害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洪水・土砂災害</a:t>
                      </a:r>
                      <a:r>
                        <a:rPr kumimoji="1" lang="en-US" altLang="ja-JP" sz="1600" spc="-100" baseline="0" dirty="0"/>
                        <a:t>】</a:t>
                      </a:r>
                      <a:r>
                        <a:rPr kumimoji="1" lang="ja-JP" altLang="en-US" sz="1600" spc="-100" baseline="0" dirty="0"/>
                        <a:t>短時間強雨・大雨の頻度や強度の増加・増大に伴う災害リスクの増加</a:t>
                      </a:r>
                      <a:endParaRPr kumimoji="1" lang="en-US" altLang="ja-JP" sz="1600" spc="-100" baseline="0" dirty="0"/>
                    </a:p>
                    <a:p>
                      <a:r>
                        <a:rPr kumimoji="1" lang="ja-JP" altLang="en-US" sz="1600" spc="-100" baseline="0" dirty="0">
                          <a:latin typeface="+mn-ea"/>
                          <a:ea typeface="+mn-ea"/>
                        </a:rPr>
                        <a:t>　　► 茂木水害（</a:t>
                      </a:r>
                      <a:r>
                        <a:rPr kumimoji="1" lang="en-US" altLang="ja-JP" sz="1600" spc="-100" baseline="0" dirty="0">
                          <a:latin typeface="+mn-ea"/>
                          <a:ea typeface="+mn-ea"/>
                        </a:rPr>
                        <a:t>1986</a:t>
                      </a:r>
                      <a:r>
                        <a:rPr kumimoji="1" lang="ja-JP" altLang="en-US" sz="1600" spc="-100" baseline="0" dirty="0">
                          <a:latin typeface="+mn-ea"/>
                          <a:ea typeface="+mn-ea"/>
                        </a:rPr>
                        <a:t>年）</a:t>
                      </a:r>
                    </a:p>
                    <a:p>
                      <a:r>
                        <a:rPr kumimoji="1" lang="ja-JP" altLang="en-US" sz="1600" spc="-100" baseline="0" dirty="0">
                          <a:latin typeface="+mn-ea"/>
                          <a:ea typeface="+mn-ea"/>
                        </a:rPr>
                        <a:t>　　► 那須豪雨（</a:t>
                      </a:r>
                      <a:r>
                        <a:rPr kumimoji="1" lang="en-US" altLang="ja-JP" sz="1600" spc="-100" baseline="0" dirty="0">
                          <a:latin typeface="+mn-ea"/>
                          <a:ea typeface="+mn-ea"/>
                        </a:rPr>
                        <a:t>1998</a:t>
                      </a:r>
                      <a:r>
                        <a:rPr kumimoji="1" lang="ja-JP" altLang="en-US" sz="1600" spc="-100" baseline="0" dirty="0">
                          <a:latin typeface="+mn-ea"/>
                          <a:ea typeface="+mn-ea"/>
                        </a:rPr>
                        <a:t>年）</a:t>
                      </a:r>
                    </a:p>
                    <a:p>
                      <a:r>
                        <a:rPr kumimoji="1" lang="ja-JP" altLang="en-US" sz="1600" spc="-100" baseline="0" dirty="0">
                          <a:latin typeface="+mn-ea"/>
                          <a:ea typeface="+mn-ea"/>
                        </a:rPr>
                        <a:t>　　► 平成</a:t>
                      </a:r>
                      <a:r>
                        <a:rPr kumimoji="1" lang="en-US" altLang="ja-JP" sz="1600" spc="-100" baseline="0" dirty="0">
                          <a:latin typeface="+mn-ea"/>
                          <a:ea typeface="+mn-ea"/>
                        </a:rPr>
                        <a:t>27</a:t>
                      </a:r>
                      <a:r>
                        <a:rPr kumimoji="1" lang="ja-JP" altLang="en-US" sz="1600" spc="-100" baseline="0" dirty="0">
                          <a:latin typeface="+mn-ea"/>
                          <a:ea typeface="+mn-ea"/>
                        </a:rPr>
                        <a:t>年９月関東・東北豪雨（</a:t>
                      </a:r>
                      <a:r>
                        <a:rPr kumimoji="1" lang="en-US" altLang="ja-JP" sz="1600" spc="-100" baseline="0" dirty="0">
                          <a:latin typeface="+mn-ea"/>
                          <a:ea typeface="+mn-ea"/>
                        </a:rPr>
                        <a:t>2015</a:t>
                      </a:r>
                      <a:r>
                        <a:rPr kumimoji="1" lang="ja-JP" altLang="en-US" sz="1600" spc="-100" baseline="0" dirty="0">
                          <a:latin typeface="+mn-ea"/>
                          <a:ea typeface="+mn-ea"/>
                        </a:rPr>
                        <a:t>年）</a:t>
                      </a:r>
                    </a:p>
                    <a:p>
                      <a:r>
                        <a:rPr kumimoji="1" lang="ja-JP" altLang="en-US" sz="1600" spc="-100" baseline="0" dirty="0">
                          <a:latin typeface="+mn-ea"/>
                          <a:ea typeface="+mn-ea"/>
                        </a:rPr>
                        <a:t>　　► 令和元年東日本台風（台風第</a:t>
                      </a:r>
                      <a:r>
                        <a:rPr kumimoji="1" lang="en-US" altLang="ja-JP" sz="1600" spc="-100" baseline="0" dirty="0">
                          <a:latin typeface="+mn-ea"/>
                          <a:ea typeface="+mn-ea"/>
                        </a:rPr>
                        <a:t>19</a:t>
                      </a:r>
                      <a:r>
                        <a:rPr kumimoji="1" lang="ja-JP" altLang="en-US" sz="1600" spc="-100" baseline="0" dirty="0">
                          <a:latin typeface="+mn-ea"/>
                          <a:ea typeface="+mn-ea"/>
                        </a:rPr>
                        <a:t>号）</a:t>
                      </a:r>
                      <a:endParaRPr kumimoji="1" lang="en-US" altLang="ja-JP" sz="1600" spc="-100" baseline="0" dirty="0">
                        <a:latin typeface="+mn-ea"/>
                        <a:ea typeface="+mn-ea"/>
                      </a:endParaRPr>
                    </a:p>
                    <a:p>
                      <a:r>
                        <a:rPr kumimoji="1" lang="en-US" altLang="ja-JP" sz="1600" spc="-100" baseline="0" dirty="0">
                          <a:latin typeface="+mn-ea"/>
                          <a:ea typeface="+mn-ea"/>
                        </a:rPr>
                        <a:t>【</a:t>
                      </a:r>
                      <a:r>
                        <a:rPr kumimoji="1" lang="ja-JP" altLang="en-US" sz="1600" spc="-100" baseline="0" dirty="0">
                          <a:latin typeface="+mn-ea"/>
                          <a:ea typeface="+mn-ea"/>
                        </a:rPr>
                        <a:t>強風・竜巻</a:t>
                      </a:r>
                      <a:r>
                        <a:rPr kumimoji="1" lang="en-US" altLang="ja-JP" sz="1600" spc="-100" baseline="0" dirty="0">
                          <a:latin typeface="+mn-ea"/>
                          <a:ea typeface="+mn-ea"/>
                        </a:rPr>
                        <a:t>】</a:t>
                      </a:r>
                      <a:r>
                        <a:rPr kumimoji="1" lang="ja-JP" altLang="en-US" sz="1600" spc="-100" baseline="0" dirty="0">
                          <a:latin typeface="+mn-ea"/>
                          <a:ea typeface="+mn-ea"/>
                        </a:rPr>
                        <a:t>強風・強い台風の増加</a:t>
                      </a:r>
                      <a:endParaRPr kumimoji="1" lang="en-US" altLang="ja-JP" sz="1600" spc="-100" baseline="0" dirty="0">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8948262"/>
                  </a:ext>
                </a:extLst>
              </a:tr>
              <a:tr h="370840">
                <a:tc>
                  <a:txBody>
                    <a:bodyPr/>
                    <a:lstStyle/>
                    <a:p>
                      <a:r>
                        <a:rPr kumimoji="1" lang="ja-JP" altLang="en-US" sz="1600" spc="-100" baseline="0" dirty="0"/>
                        <a:t>健康</a:t>
                      </a:r>
                      <a:endParaRPr kumimoji="1" lang="en-US" altLang="ja-JP" sz="1600" spc="-1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spc="-100" baseline="0" dirty="0"/>
                        <a:t>【</a:t>
                      </a:r>
                      <a:r>
                        <a:rPr kumimoji="1" lang="ja-JP" altLang="en-US" sz="1600" spc="-100" baseline="0" dirty="0"/>
                        <a:t>熱中症</a:t>
                      </a:r>
                      <a:r>
                        <a:rPr kumimoji="1" lang="en-US" altLang="ja-JP" sz="1600" spc="-100" baseline="0" dirty="0"/>
                        <a:t>】</a:t>
                      </a:r>
                      <a:r>
                        <a:rPr kumimoji="1" lang="ja-JP" altLang="en-US" sz="1600" spc="-100" baseline="0" dirty="0"/>
                        <a:t>搬送者数・死亡者数の増加</a:t>
                      </a:r>
                      <a:endParaRPr kumimoji="1" lang="en-US" altLang="ja-JP" sz="1600" spc="-100" baseline="0" dirty="0"/>
                    </a:p>
                    <a:p>
                      <a:r>
                        <a:rPr kumimoji="1" lang="en-US" altLang="ja-JP" sz="1600" spc="-100" baseline="0" dirty="0"/>
                        <a:t>【</a:t>
                      </a:r>
                      <a:r>
                        <a:rPr kumimoji="1" lang="ja-JP" altLang="en-US" sz="1600" spc="-100" baseline="0" dirty="0"/>
                        <a:t>感染症</a:t>
                      </a:r>
                      <a:r>
                        <a:rPr kumimoji="1" lang="en-US" altLang="ja-JP" sz="1600" spc="-100" baseline="0" dirty="0"/>
                        <a:t>】</a:t>
                      </a:r>
                      <a:r>
                        <a:rPr kumimoji="1" lang="ja-JP" altLang="en-US" sz="1600" spc="-100" baseline="0" dirty="0"/>
                        <a:t>感染症媒介蚊の生息域の拡大</a:t>
                      </a:r>
                      <a:endParaRPr kumimoji="1" lang="en-US" altLang="ja-JP" sz="1600" spc="-100" baseline="0" dirty="0"/>
                    </a:p>
                    <a:p>
                      <a:r>
                        <a:rPr kumimoji="1" lang="en-US" altLang="ja-JP" sz="1600" spc="-100" baseline="0" dirty="0"/>
                        <a:t>【</a:t>
                      </a:r>
                      <a:r>
                        <a:rPr kumimoji="1" lang="ja-JP" altLang="en-US" sz="1600" spc="-100" baseline="0" dirty="0"/>
                        <a:t>大気汚染</a:t>
                      </a:r>
                      <a:r>
                        <a:rPr kumimoji="1" lang="en-US" altLang="ja-JP" sz="1600" spc="-100" baseline="0" dirty="0"/>
                        <a:t>】</a:t>
                      </a:r>
                      <a:r>
                        <a:rPr kumimoji="1" lang="ja-JP" altLang="en-US" sz="1600" spc="-100" baseline="0" dirty="0"/>
                        <a:t>オキシダント生成反応の増加</a:t>
                      </a:r>
                      <a:endParaRPr kumimoji="1" lang="en-US" altLang="ja-JP" sz="1600" spc="-100" baseline="0" dirty="0"/>
                    </a:p>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6138120"/>
                  </a:ext>
                </a:extLst>
              </a:tr>
              <a:tr h="370840">
                <a:tc>
                  <a:txBody>
                    <a:bodyPr/>
                    <a:lstStyle/>
                    <a:p>
                      <a:r>
                        <a:rPr kumimoji="1" lang="ja-JP" altLang="en-US" sz="1600" spc="-100" baseline="0" dirty="0"/>
                        <a:t>農林水産業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お米</a:t>
                      </a:r>
                      <a:r>
                        <a:rPr kumimoji="1" lang="en-US" altLang="ja-JP" sz="1600" spc="-100" baseline="0" dirty="0"/>
                        <a:t>】</a:t>
                      </a:r>
                      <a:r>
                        <a:rPr kumimoji="1" lang="ja-JP" altLang="en-US" sz="1600" spc="-100" baseline="0" dirty="0"/>
                        <a:t>白未熟粒や胴割粒の発生による収量・品質の低下</a:t>
                      </a:r>
                      <a:endParaRPr kumimoji="1" lang="en-US" altLang="ja-JP" sz="1600" spc="-100" baseline="0" dirty="0"/>
                    </a:p>
                    <a:p>
                      <a:r>
                        <a:rPr kumimoji="1" lang="en-US" altLang="ja-JP" sz="1600" spc="-100" baseline="0" dirty="0"/>
                        <a:t>【</a:t>
                      </a:r>
                      <a:r>
                        <a:rPr kumimoji="1" lang="ja-JP" altLang="en-US" sz="1600" spc="-100" baseline="0" dirty="0"/>
                        <a:t>野菜</a:t>
                      </a:r>
                      <a:r>
                        <a:rPr kumimoji="1" lang="en-US" altLang="ja-JP" sz="1600" spc="-100" baseline="0" dirty="0"/>
                        <a:t>】</a:t>
                      </a:r>
                      <a:r>
                        <a:rPr kumimoji="1" lang="ja-JP" altLang="en-US" sz="1600" spc="-100" baseline="0" dirty="0"/>
                        <a:t>発芽不良・生育停滞・葉先枯れ</a:t>
                      </a:r>
                      <a:endParaRPr kumimoji="1" lang="en-US" altLang="ja-JP" sz="1600" spc="-100" baseline="0" dirty="0"/>
                    </a:p>
                    <a:p>
                      <a:r>
                        <a:rPr kumimoji="1" lang="en-US" altLang="ja-JP" sz="1600" spc="-100" baseline="0" dirty="0"/>
                        <a:t>【</a:t>
                      </a:r>
                      <a:r>
                        <a:rPr kumimoji="1" lang="ja-JP" altLang="en-US" sz="1600" spc="-100" baseline="0" dirty="0"/>
                        <a:t>病害虫</a:t>
                      </a:r>
                      <a:r>
                        <a:rPr kumimoji="1" lang="en-US" altLang="ja-JP" sz="1600" spc="-100" baseline="0" dirty="0"/>
                        <a:t>】</a:t>
                      </a:r>
                      <a:r>
                        <a:rPr kumimoji="1" lang="ja-JP" altLang="en-US" sz="1600" spc="-100" baseline="0" dirty="0"/>
                        <a:t>いちごの炭疽病、ハダニの多発</a:t>
                      </a:r>
                      <a:endParaRPr kumimoji="1" lang="en-US" altLang="ja-JP" sz="1600" spc="-100" baseline="0" dirty="0"/>
                    </a:p>
                    <a:p>
                      <a:pPr marL="182563" indent="-182563"/>
                      <a:r>
                        <a:rPr kumimoji="1" lang="en-US" altLang="ja-JP" sz="1600" spc="-100" baseline="0" dirty="0"/>
                        <a:t>【</a:t>
                      </a:r>
                      <a:r>
                        <a:rPr kumimoji="1" lang="ja-JP" altLang="en-US" sz="1600" spc="-100" baseline="0" dirty="0"/>
                        <a:t>果実</a:t>
                      </a:r>
                      <a:r>
                        <a:rPr kumimoji="1" lang="en-US" altLang="ja-JP" sz="1600" spc="-100" baseline="0" dirty="0"/>
                        <a:t>】</a:t>
                      </a:r>
                      <a:r>
                        <a:rPr kumimoji="1" lang="ja-JP" altLang="en-US" sz="1600" spc="-100" baseline="0" dirty="0"/>
                        <a:t>暖冬による開花期の前進化とその後の低温（晩霜害）による収量・品質の低下</a:t>
                      </a:r>
                      <a:endParaRPr kumimoji="1" lang="en-US" altLang="ja-JP" sz="1600" spc="-100" baseline="0" dirty="0"/>
                    </a:p>
                    <a:p>
                      <a:pPr marL="182563" indent="-182563"/>
                      <a:r>
                        <a:rPr kumimoji="1" lang="en-US" altLang="ja-JP" sz="1600" spc="-100" baseline="0" dirty="0"/>
                        <a:t>【</a:t>
                      </a:r>
                      <a:r>
                        <a:rPr kumimoji="1" lang="ja-JP" altLang="en-US" sz="1600" spc="-100" baseline="0" dirty="0"/>
                        <a:t>花き</a:t>
                      </a:r>
                      <a:r>
                        <a:rPr kumimoji="1" lang="en-US" altLang="ja-JP" sz="1600" spc="-100" baseline="0" dirty="0"/>
                        <a:t>】</a:t>
                      </a:r>
                      <a:r>
                        <a:rPr kumimoji="1" lang="ja-JP" altLang="en-US" sz="1600" spc="-100" baseline="0" dirty="0"/>
                        <a:t>開花遅延や奇形花の発生</a:t>
                      </a:r>
                      <a:endParaRPr kumimoji="1" lang="en-US" altLang="ja-JP" sz="1600" spc="-100" baseline="0" dirty="0"/>
                    </a:p>
                    <a:p>
                      <a:r>
                        <a:rPr kumimoji="1" lang="en-US" altLang="ja-JP" sz="1600" spc="-100" baseline="0" dirty="0"/>
                        <a:t>【</a:t>
                      </a:r>
                      <a:r>
                        <a:rPr kumimoji="1" lang="ja-JP" altLang="en-US" sz="1600" spc="-100" baseline="0" dirty="0"/>
                        <a:t>乳用牛</a:t>
                      </a:r>
                      <a:r>
                        <a:rPr kumimoji="1" lang="en-US" altLang="ja-JP" sz="1600" spc="-100" baseline="0" dirty="0"/>
                        <a:t>】</a:t>
                      </a:r>
                      <a:r>
                        <a:rPr kumimoji="1" lang="ja-JP" altLang="en-US" sz="1600" spc="-100" baseline="0" dirty="0"/>
                        <a:t>乳量・乳成分の低下、死亡牛の発生</a:t>
                      </a:r>
                      <a:endParaRPr kumimoji="1" lang="en-US" altLang="ja-JP" sz="1600" spc="-100" baseline="0" dirty="0"/>
                    </a:p>
                    <a:p>
                      <a:r>
                        <a:rPr kumimoji="1" lang="en-US" altLang="ja-JP" sz="1600" spc="-100" baseline="0" dirty="0"/>
                        <a:t>【</a:t>
                      </a:r>
                      <a:r>
                        <a:rPr kumimoji="1" lang="ja-JP" altLang="en-US" sz="1600" spc="-100" baseline="0" dirty="0"/>
                        <a:t>肉用牛・豚・肉用鶏</a:t>
                      </a:r>
                      <a:r>
                        <a:rPr kumimoji="1" lang="en-US" altLang="ja-JP" sz="1600" spc="-100" baseline="0" dirty="0"/>
                        <a:t>】</a:t>
                      </a:r>
                      <a:r>
                        <a:rPr kumimoji="1" lang="ja-JP" altLang="en-US" sz="1600" spc="-100" baseline="0" dirty="0"/>
                        <a:t>成育・肉質の低下</a:t>
                      </a:r>
                      <a:endParaRPr kumimoji="1" lang="en-US" altLang="ja-JP" sz="1600" spc="-100" baseline="0" dirty="0"/>
                    </a:p>
                    <a:p>
                      <a:r>
                        <a:rPr kumimoji="1" lang="en-US" altLang="ja-JP" sz="1600" spc="-100" baseline="0" dirty="0"/>
                        <a:t>【</a:t>
                      </a:r>
                      <a:r>
                        <a:rPr kumimoji="1" lang="ja-JP" altLang="en-US" sz="1600" spc="-100" baseline="0" dirty="0"/>
                        <a:t>採卵鶏</a:t>
                      </a:r>
                      <a:r>
                        <a:rPr kumimoji="1" lang="en-US" altLang="ja-JP" sz="1600" spc="-100" baseline="0" dirty="0"/>
                        <a:t>】</a:t>
                      </a:r>
                      <a:r>
                        <a:rPr kumimoji="1" lang="ja-JP" altLang="en-US" sz="1600" spc="-100" baseline="0" dirty="0"/>
                        <a:t>産卵率の低下</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60196"/>
                  </a:ext>
                </a:extLst>
              </a:tr>
              <a:tr h="370840">
                <a:tc>
                  <a:txBody>
                    <a:bodyPr/>
                    <a:lstStyle/>
                    <a:p>
                      <a:r>
                        <a:rPr kumimoji="1" lang="ja-JP" altLang="en-US" sz="1600" spc="-100" baseline="0" dirty="0"/>
                        <a:t>水環境・</a:t>
                      </a:r>
                      <a:endParaRPr kumimoji="1" lang="en-US" altLang="ja-JP" sz="1600" spc="-100" baseline="0" dirty="0"/>
                    </a:p>
                    <a:p>
                      <a:r>
                        <a:rPr kumimoji="1" lang="ja-JP" altLang="en-US" sz="1600" spc="-100" baseline="0" dirty="0"/>
                        <a:t>水資源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河川・湖沼・ダム湖</a:t>
                      </a:r>
                      <a:r>
                        <a:rPr kumimoji="1" lang="en-US" altLang="ja-JP" sz="1600" spc="-100" baseline="0" dirty="0"/>
                        <a:t>】</a:t>
                      </a:r>
                      <a:r>
                        <a:rPr kumimoji="1" lang="ja-JP" altLang="en-US" sz="1600" spc="-100" baseline="0" dirty="0"/>
                        <a:t>水温上昇による水質変化（富栄養化、藻類の増加による異臭味の増加）、降水の変化による浮遊砂量の増加（河川への土砂の流入や底質の巻き上げ）</a:t>
                      </a:r>
                      <a:endParaRPr kumimoji="1" lang="en-US" altLang="ja-JP" sz="1600" spc="-100" baseline="0" dirty="0"/>
                    </a:p>
                    <a:p>
                      <a:pPr marL="182563" indent="-182563"/>
                      <a:r>
                        <a:rPr kumimoji="1" lang="en-US" altLang="ja-JP" sz="1600" spc="-100" baseline="0" dirty="0"/>
                        <a:t>【</a:t>
                      </a:r>
                      <a:r>
                        <a:rPr kumimoji="1" lang="ja-JP" altLang="en-US" sz="1600" spc="-100" baseline="0" dirty="0"/>
                        <a:t>水供給</a:t>
                      </a:r>
                      <a:r>
                        <a:rPr kumimoji="1" lang="en-US" altLang="ja-JP" sz="1600" spc="-100" baseline="0" dirty="0"/>
                        <a:t>】</a:t>
                      </a:r>
                      <a:r>
                        <a:rPr kumimoji="1" lang="ja-JP" altLang="en-US" sz="1600" spc="-100" baseline="0" dirty="0"/>
                        <a:t>極端な少雨や積雪量の減少・融雪の早期化による河川水量の不足</a:t>
                      </a:r>
                      <a:endParaRPr kumimoji="1" lang="en-US" altLang="ja-JP" sz="1600" spc="-100" baseline="0" dirty="0"/>
                    </a:p>
                    <a:p>
                      <a:r>
                        <a:rPr kumimoji="1" lang="en-US" altLang="ja-JP" sz="1600" spc="-100" baseline="0" dirty="0"/>
                        <a:t>【</a:t>
                      </a:r>
                      <a:r>
                        <a:rPr kumimoji="1" lang="ja-JP" altLang="en-US" sz="1600" spc="-100" baseline="0" dirty="0"/>
                        <a:t>水需要</a:t>
                      </a:r>
                      <a:r>
                        <a:rPr kumimoji="1" lang="en-US" altLang="ja-JP" sz="1600" spc="-100" baseline="0" dirty="0"/>
                        <a:t>】</a:t>
                      </a:r>
                      <a:r>
                        <a:rPr kumimoji="1" lang="ja-JP" altLang="en-US" sz="1600" spc="-100" baseline="0" dirty="0"/>
                        <a:t>気温上昇に伴う水使用量の増加</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64733"/>
                  </a:ext>
                </a:extLst>
              </a:tr>
              <a:tr h="370840">
                <a:tc>
                  <a:txBody>
                    <a:bodyPr/>
                    <a:lstStyle/>
                    <a:p>
                      <a:r>
                        <a:rPr kumimoji="1" lang="ja-JP" altLang="en-US" sz="1600" spc="-100" baseline="0" dirty="0"/>
                        <a:t>自然生態系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r>
                        <a:rPr kumimoji="1" lang="en-US" altLang="ja-JP" sz="1600" spc="-100" baseline="0" dirty="0"/>
                        <a:t>【</a:t>
                      </a:r>
                      <a:r>
                        <a:rPr kumimoji="1" lang="ja-JP" altLang="en-US" sz="1600" spc="-100" baseline="0" dirty="0"/>
                        <a:t>植物</a:t>
                      </a:r>
                      <a:r>
                        <a:rPr kumimoji="1" lang="en-US" altLang="ja-JP" sz="1600" spc="-100" baseline="0" dirty="0"/>
                        <a:t>】</a:t>
                      </a:r>
                      <a:r>
                        <a:rPr kumimoji="1" lang="ja-JP" altLang="en-US" sz="1600" spc="-100" baseline="0" dirty="0"/>
                        <a:t>高山・亜高山帯の植生の衰退や分布の変化、スギ林の衰退、マツ林の病害虫の発生</a:t>
                      </a:r>
                      <a:endParaRPr kumimoji="1" lang="en-US" altLang="ja-JP" sz="1600" spc="-100" baseline="0" dirty="0"/>
                    </a:p>
                    <a:p>
                      <a:pPr marL="182563" indent="-182563"/>
                      <a:r>
                        <a:rPr kumimoji="1" lang="en-US" altLang="ja-JP" sz="1600" spc="-100" baseline="0" dirty="0"/>
                        <a:t>【</a:t>
                      </a:r>
                      <a:r>
                        <a:rPr kumimoji="1" lang="ja-JP" altLang="en-US" sz="1600" spc="-100" baseline="0" dirty="0"/>
                        <a:t>野生鳥獣</a:t>
                      </a:r>
                      <a:r>
                        <a:rPr kumimoji="1" lang="en-US" altLang="ja-JP" sz="1600" spc="-100" baseline="0" dirty="0"/>
                        <a:t>】</a:t>
                      </a:r>
                      <a:r>
                        <a:rPr kumimoji="1" lang="ja-JP" altLang="en-US" sz="1600" spc="-100" baseline="0" dirty="0"/>
                        <a:t>ニホンジカやイノシシの分布拡大（ニホンジカによる植生の食害・剥皮被害）</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959568"/>
                  </a:ext>
                </a:extLst>
              </a:tr>
              <a:tr h="370840">
                <a:tc>
                  <a:txBody>
                    <a:bodyPr/>
                    <a:lstStyle/>
                    <a:p>
                      <a:r>
                        <a:rPr kumimoji="1" lang="ja-JP" altLang="en-US" sz="1600" spc="-100" baseline="0" dirty="0"/>
                        <a:t>産業・</a:t>
                      </a:r>
                      <a:endParaRPr kumimoji="1" lang="en-US" altLang="ja-JP" sz="1600" spc="-100" baseline="0" dirty="0"/>
                    </a:p>
                    <a:p>
                      <a:r>
                        <a:rPr kumimoji="1" lang="ja-JP" altLang="en-US" sz="1600" spc="-100" baseline="0" dirty="0"/>
                        <a:t>経済活動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spc="-100" baseline="0" dirty="0"/>
                        <a:t>【</a:t>
                      </a:r>
                      <a:r>
                        <a:rPr kumimoji="1" lang="ja-JP" altLang="en-US" sz="1600" spc="-100" baseline="0" dirty="0"/>
                        <a:t>製造業</a:t>
                      </a:r>
                      <a:r>
                        <a:rPr kumimoji="1" lang="en-US" altLang="ja-JP" sz="1600" spc="-100" baseline="0" dirty="0"/>
                        <a:t>】</a:t>
                      </a:r>
                      <a:r>
                        <a:rPr kumimoji="1" lang="ja-JP" altLang="en-US" sz="1600" spc="-100" baseline="0" dirty="0"/>
                        <a:t>生産・販売過程等への影響</a:t>
                      </a:r>
                      <a:endParaRPr kumimoji="1" lang="en-US" altLang="ja-JP" sz="1600" spc="-100" baseline="0" dirty="0"/>
                    </a:p>
                    <a:p>
                      <a:r>
                        <a:rPr kumimoji="1" lang="en-US" altLang="ja-JP" sz="1600" spc="-100" baseline="0" dirty="0"/>
                        <a:t>【</a:t>
                      </a:r>
                      <a:r>
                        <a:rPr kumimoji="1" lang="ja-JP" altLang="en-US" sz="1600" spc="-100" baseline="0" dirty="0"/>
                        <a:t>エネルギー</a:t>
                      </a:r>
                      <a:r>
                        <a:rPr kumimoji="1" lang="en-US" altLang="ja-JP" sz="1600" spc="-100" baseline="0" dirty="0"/>
                        <a:t>】</a:t>
                      </a:r>
                      <a:r>
                        <a:rPr kumimoji="1" lang="ja-JP" altLang="en-US" sz="1600" spc="-100" baseline="0" dirty="0"/>
                        <a:t>夏季の電力供給最大値の増加</a:t>
                      </a:r>
                      <a:endParaRPr kumimoji="1" lang="en-US" altLang="ja-JP" sz="1600" spc="-100" baseline="0" dirty="0"/>
                    </a:p>
                    <a:p>
                      <a:r>
                        <a:rPr kumimoji="1" lang="en-US" altLang="ja-JP" sz="1600" spc="-100" baseline="0" dirty="0"/>
                        <a:t>【</a:t>
                      </a:r>
                      <a:r>
                        <a:rPr kumimoji="1" lang="ja-JP" altLang="en-US" sz="1600" spc="-100" baseline="0" dirty="0"/>
                        <a:t>商業</a:t>
                      </a:r>
                      <a:r>
                        <a:rPr kumimoji="1" lang="en-US" altLang="ja-JP" sz="1600" spc="-100" baseline="0" dirty="0"/>
                        <a:t>】</a:t>
                      </a:r>
                      <a:r>
                        <a:rPr kumimoji="1" lang="ja-JP" altLang="en-US" sz="1600" spc="-100" baseline="0" dirty="0"/>
                        <a:t>季節性製品の売上・販売計画への影響</a:t>
                      </a:r>
                      <a:endParaRPr kumimoji="1" lang="en-US" altLang="ja-JP" sz="1600" spc="-100" baseline="0" dirty="0"/>
                    </a:p>
                    <a:p>
                      <a:pPr marL="182563" indent="-182563"/>
                      <a:r>
                        <a:rPr kumimoji="1" lang="en-US" altLang="ja-JP" sz="1600" spc="-100" baseline="0" dirty="0"/>
                        <a:t>【</a:t>
                      </a:r>
                      <a:r>
                        <a:rPr kumimoji="1" lang="ja-JP" altLang="en-US" sz="1600" spc="-100" baseline="0" dirty="0"/>
                        <a:t>保険業</a:t>
                      </a:r>
                      <a:r>
                        <a:rPr kumimoji="1" lang="en-US" altLang="ja-JP" sz="1600" spc="-100" baseline="0" dirty="0"/>
                        <a:t>】</a:t>
                      </a:r>
                      <a:r>
                        <a:rPr kumimoji="1" lang="ja-JP" altLang="en-US" sz="1600" spc="-100" baseline="0" dirty="0"/>
                        <a:t>自然災害による保険損害の増加、保険金支払額の増加</a:t>
                      </a:r>
                      <a:endParaRPr kumimoji="1" lang="en-US" altLang="ja-JP" sz="1600" spc="-100" baseline="0" dirty="0"/>
                    </a:p>
                    <a:p>
                      <a:r>
                        <a:rPr kumimoji="1" lang="en-US" altLang="ja-JP" sz="1600" spc="-100" baseline="0" dirty="0"/>
                        <a:t>【</a:t>
                      </a:r>
                      <a:r>
                        <a:rPr kumimoji="1" lang="ja-JP" altLang="en-US" sz="1600" spc="-100" baseline="0" dirty="0"/>
                        <a:t>観光業</a:t>
                      </a:r>
                      <a:r>
                        <a:rPr kumimoji="1" lang="en-US" altLang="ja-JP" sz="1600" spc="-100" baseline="0" dirty="0"/>
                        <a:t>】</a:t>
                      </a:r>
                      <a:r>
                        <a:rPr kumimoji="1" lang="ja-JP" altLang="en-US" sz="1600" spc="-100" baseline="0" dirty="0"/>
                        <a:t>スキー場での積雪深の減少</a:t>
                      </a:r>
                      <a:endParaRPr kumimoji="1" lang="en-US" altLang="ja-JP" sz="1600" spc="-100" baseline="0" dirty="0"/>
                    </a:p>
                    <a:p>
                      <a:r>
                        <a:rPr kumimoji="1" lang="en-US" altLang="ja-JP" sz="1600" spc="-100" baseline="0" dirty="0"/>
                        <a:t>【</a:t>
                      </a:r>
                      <a:r>
                        <a:rPr kumimoji="1" lang="ja-JP" altLang="en-US" sz="1600" spc="-100" baseline="0" dirty="0"/>
                        <a:t>医療</a:t>
                      </a:r>
                      <a:r>
                        <a:rPr kumimoji="1" lang="en-US" altLang="ja-JP" sz="1600" spc="-100" baseline="0" dirty="0"/>
                        <a:t>】</a:t>
                      </a:r>
                      <a:r>
                        <a:rPr kumimoji="1" lang="ja-JP" altLang="en-US" sz="1600" spc="-100" baseline="0" dirty="0"/>
                        <a:t>水不足による人工透析への影響</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6263351"/>
                  </a:ext>
                </a:extLst>
              </a:tr>
              <a:tr h="370840">
                <a:tc>
                  <a:txBody>
                    <a:bodyPr/>
                    <a:lstStyle/>
                    <a:p>
                      <a:r>
                        <a:rPr kumimoji="1" lang="ja-JP" altLang="en-US" sz="1600" spc="-100" baseline="0" dirty="0"/>
                        <a:t>県民生活・</a:t>
                      </a:r>
                      <a:endParaRPr kumimoji="1" lang="en-US" altLang="ja-JP" sz="1600" spc="-100" baseline="0" dirty="0"/>
                    </a:p>
                    <a:p>
                      <a:r>
                        <a:rPr kumimoji="1" lang="ja-JP" altLang="en-US" sz="1600" spc="-100" baseline="0" dirty="0"/>
                        <a:t>都市生活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spc="-100" baseline="0" dirty="0"/>
                        <a:t>【</a:t>
                      </a:r>
                      <a:r>
                        <a:rPr kumimoji="1" lang="ja-JP" altLang="en-US" sz="1600" spc="-100" baseline="0" dirty="0"/>
                        <a:t>インフラ・ライフライン</a:t>
                      </a:r>
                      <a:r>
                        <a:rPr kumimoji="1" lang="en-US" altLang="ja-JP" sz="1600" spc="-100" baseline="0" dirty="0"/>
                        <a:t>】</a:t>
                      </a:r>
                      <a:r>
                        <a:rPr kumimoji="1" lang="ja-JP" altLang="en-US" sz="1600" spc="-100" baseline="0" dirty="0"/>
                        <a:t>地下浸水、停電</a:t>
                      </a:r>
                      <a:endParaRPr kumimoji="1" lang="en-US" altLang="ja-JP" sz="1600" spc="-100" baseline="0" dirty="0"/>
                    </a:p>
                    <a:p>
                      <a:r>
                        <a:rPr kumimoji="1" lang="en-US" altLang="ja-JP" sz="1600" spc="-100" baseline="0" dirty="0"/>
                        <a:t>【</a:t>
                      </a:r>
                      <a:r>
                        <a:rPr kumimoji="1" lang="ja-JP" altLang="en-US" sz="1600" spc="-100" baseline="0" dirty="0"/>
                        <a:t>文化・歴史</a:t>
                      </a:r>
                      <a:r>
                        <a:rPr kumimoji="1" lang="en-US" altLang="ja-JP" sz="1600" spc="-100" baseline="0" dirty="0"/>
                        <a:t>】</a:t>
                      </a:r>
                      <a:r>
                        <a:rPr kumimoji="1" lang="ja-JP" altLang="en-US" sz="1600" spc="-100" baseline="0" dirty="0"/>
                        <a:t>桜や紅葉、蝉などの変化</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spc="-100" baseline="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919443"/>
                  </a:ext>
                </a:extLst>
              </a:tr>
            </a:tbl>
          </a:graphicData>
        </a:graphic>
      </p:graphicFrame>
      <p:sp>
        <p:nvSpPr>
          <p:cNvPr id="5" name="テキスト ボックス 4"/>
          <p:cNvSpPr txBox="1"/>
          <p:nvPr/>
        </p:nvSpPr>
        <p:spPr>
          <a:xfrm>
            <a:off x="361046" y="1459308"/>
            <a:ext cx="9777035" cy="430887"/>
          </a:xfrm>
          <a:prstGeom prst="rect">
            <a:avLst/>
          </a:prstGeom>
          <a:noFill/>
        </p:spPr>
        <p:txBody>
          <a:bodyPr wrap="none" rtlCol="0">
            <a:spAutoFit/>
          </a:bodyPr>
          <a:lstStyle/>
          <a:p>
            <a:pPr algn="ctr"/>
            <a:r>
              <a:rPr kumimoji="1" lang="en-US" altLang="ja-JP" sz="2200" spc="-50" dirty="0">
                <a:latin typeface="HG丸ｺﾞｼｯｸM-PRO" panose="020F0600000000000000" pitchFamily="50" charset="-128"/>
                <a:ea typeface="HG丸ｺﾞｼｯｸM-PRO" panose="020F0600000000000000" pitchFamily="50" charset="-128"/>
              </a:rPr>
              <a:t>【</a:t>
            </a:r>
            <a:r>
              <a:rPr kumimoji="1" lang="ja-JP" altLang="en-US" sz="2200" spc="-50" dirty="0">
                <a:latin typeface="HG丸ｺﾞｼｯｸM-PRO" panose="020F0600000000000000" pitchFamily="50" charset="-128"/>
                <a:ea typeface="HG丸ｺﾞｼｯｸM-PRO" panose="020F0600000000000000" pitchFamily="50" charset="-128"/>
              </a:rPr>
              <a:t>ワークシート</a:t>
            </a:r>
            <a:r>
              <a:rPr kumimoji="1" lang="en-US" altLang="ja-JP" sz="2200" spc="-50" dirty="0">
                <a:latin typeface="HG丸ｺﾞｼｯｸM-PRO" panose="020F0600000000000000" pitchFamily="50" charset="-128"/>
                <a:ea typeface="HG丸ｺﾞｼｯｸM-PRO" panose="020F0600000000000000" pitchFamily="50" charset="-128"/>
              </a:rPr>
              <a:t>】</a:t>
            </a:r>
            <a:r>
              <a:rPr kumimoji="1" lang="ja-JP" altLang="en-US" sz="2200" spc="-50" dirty="0">
                <a:latin typeface="HG丸ｺﾞｼｯｸM-PRO" panose="020F0600000000000000" pitchFamily="50" charset="-128"/>
                <a:ea typeface="HG丸ｺﾞｼｯｸM-PRO" panose="020F0600000000000000" pitchFamily="50" charset="-128"/>
              </a:rPr>
              <a:t>気候変動に適応するために、何ができるか考えていこう！</a:t>
            </a:r>
          </a:p>
        </p:txBody>
      </p:sp>
      <p:cxnSp>
        <p:nvCxnSpPr>
          <p:cNvPr id="7" name="直線コネクタ 6"/>
          <p:cNvCxnSpPr/>
          <p:nvPr/>
        </p:nvCxnSpPr>
        <p:spPr>
          <a:xfrm>
            <a:off x="593274" y="2041438"/>
            <a:ext cx="9242459" cy="0"/>
          </a:xfrm>
          <a:prstGeom prst="line">
            <a:avLst/>
          </a:prstGeom>
          <a:ln w="76200"/>
        </p:spPr>
        <p:style>
          <a:lnRef idx="3">
            <a:schemeClr val="accent6"/>
          </a:lnRef>
          <a:fillRef idx="0">
            <a:schemeClr val="accent6"/>
          </a:fillRef>
          <a:effectRef idx="2">
            <a:schemeClr val="accent6"/>
          </a:effectRef>
          <a:fontRef idx="minor">
            <a:schemeClr val="tx1"/>
          </a:fontRef>
        </p:style>
      </p:cxnSp>
      <p:sp>
        <p:nvSpPr>
          <p:cNvPr id="8" name="テキスト ボックス 7"/>
          <p:cNvSpPr txBox="1"/>
          <p:nvPr/>
        </p:nvSpPr>
        <p:spPr>
          <a:xfrm>
            <a:off x="1058744" y="2116758"/>
            <a:ext cx="7917552" cy="1077218"/>
          </a:xfrm>
          <a:prstGeom prst="rect">
            <a:avLst/>
          </a:prstGeom>
          <a:noFill/>
        </p:spPr>
        <p:txBody>
          <a:bodyPr wrap="none" rtlCol="0">
            <a:spAutoFit/>
          </a:bodyPr>
          <a:lstStyle/>
          <a:p>
            <a:pPr marL="342900" indent="-342900">
              <a:buFont typeface="Wingdings" panose="05000000000000000000" pitchFamily="2" charset="2"/>
              <a:buChar char="Ø"/>
            </a:pPr>
            <a:r>
              <a:rPr kumimoji="1" lang="ja-JP" altLang="en-US" sz="1600" dirty="0">
                <a:latin typeface="+mn-ea"/>
              </a:rPr>
              <a:t>幅広い分野に及ぶ気候変動の影響について考えてみましょう。</a:t>
            </a:r>
            <a:endParaRPr kumimoji="1" lang="en-US" altLang="ja-JP" sz="1600" dirty="0">
              <a:latin typeface="+mn-ea"/>
            </a:endParaRPr>
          </a:p>
          <a:p>
            <a:pPr marL="342900" indent="-342900">
              <a:buFont typeface="Wingdings" panose="05000000000000000000" pitchFamily="2" charset="2"/>
              <a:buChar char="Ø"/>
            </a:pPr>
            <a:r>
              <a:rPr kumimoji="1" lang="ja-JP" altLang="en-US" sz="1600" dirty="0">
                <a:latin typeface="+mn-ea"/>
              </a:rPr>
              <a:t>温暖化が進行すれば、さらに影響が大きくなるおそれがあります。</a:t>
            </a:r>
            <a:endParaRPr kumimoji="1" lang="en-US" altLang="ja-JP" sz="1600" dirty="0">
              <a:latin typeface="+mn-ea"/>
            </a:endParaRPr>
          </a:p>
          <a:p>
            <a:pPr marL="342900" indent="-342900">
              <a:buFont typeface="Wingdings" panose="05000000000000000000" pitchFamily="2" charset="2"/>
              <a:buChar char="Ø"/>
            </a:pPr>
            <a:r>
              <a:rPr kumimoji="1" lang="ja-JP" altLang="en-US" sz="1600" dirty="0">
                <a:latin typeface="+mn-ea"/>
              </a:rPr>
              <a:t>気候変動影響による被害を回避・軽減するために、何ができるでしょうか？</a:t>
            </a:r>
            <a:endParaRPr kumimoji="1" lang="en-US" altLang="ja-JP" sz="1600" dirty="0">
              <a:latin typeface="+mn-ea"/>
            </a:endParaRPr>
          </a:p>
          <a:p>
            <a:pPr marL="342900" indent="-342900">
              <a:buFont typeface="Wingdings" panose="05000000000000000000" pitchFamily="2" charset="2"/>
              <a:buChar char="Ø"/>
            </a:pPr>
            <a:r>
              <a:rPr kumimoji="1" lang="ja-JP" altLang="en-US" sz="1600" dirty="0">
                <a:latin typeface="+mn-ea"/>
              </a:rPr>
              <a:t>このほか、気候変動をチャンスに変えることができないかも考えてみましょう！</a:t>
            </a:r>
            <a:endParaRPr kumimoji="1" lang="en-US" altLang="ja-JP" sz="1600" dirty="0">
              <a:latin typeface="+mn-ea"/>
            </a:endParaRPr>
          </a:p>
        </p:txBody>
      </p:sp>
      <p:sp>
        <p:nvSpPr>
          <p:cNvPr id="9" name="テキスト ボックス 8">
            <a:extLst>
              <a:ext uri="{FF2B5EF4-FFF2-40B4-BE49-F238E27FC236}">
                <a16:creationId xmlns:a16="http://schemas.microsoft.com/office/drawing/2014/main" id="{E238E4B5-26E5-41BB-8573-D0EBDCCA0693}"/>
              </a:ext>
            </a:extLst>
          </p:cNvPr>
          <p:cNvSpPr txBox="1"/>
          <p:nvPr/>
        </p:nvSpPr>
        <p:spPr>
          <a:xfrm>
            <a:off x="5522976" y="293359"/>
            <a:ext cx="4615105" cy="954107"/>
          </a:xfrm>
          <a:prstGeom prst="rect">
            <a:avLst/>
          </a:prstGeom>
          <a:solidFill>
            <a:schemeClr val="bg1"/>
          </a:solidFill>
          <a:ln>
            <a:solidFill>
              <a:schemeClr val="accent1">
                <a:shade val="50000"/>
              </a:schemeClr>
            </a:solidFill>
          </a:ln>
        </p:spPr>
        <p:txBody>
          <a:bodyPr wrap="square" rtlCol="0">
            <a:spAutoFit/>
          </a:bodyPr>
          <a:lstStyle/>
          <a:p>
            <a:r>
              <a:rPr kumimoji="1" lang="ja-JP" altLang="en-US" sz="2800" dirty="0"/>
              <a:t>グループ用</a:t>
            </a:r>
            <a:endParaRPr kumimoji="1" lang="en-US" altLang="ja-JP" sz="2800" dirty="0"/>
          </a:p>
          <a:p>
            <a:r>
              <a:rPr kumimoji="1" lang="ja-JP" altLang="en-US" sz="2800" dirty="0"/>
              <a:t>　　　</a:t>
            </a:r>
            <a:r>
              <a:rPr kumimoji="1" lang="en-US" altLang="ja-JP" sz="2800" dirty="0"/>
              <a:t>/</a:t>
            </a:r>
            <a:r>
              <a:rPr kumimoji="1" lang="ja-JP" altLang="en-US" sz="2800" dirty="0"/>
              <a:t>　　　</a:t>
            </a:r>
            <a:r>
              <a:rPr kumimoji="1" lang="en-US" altLang="ja-JP" sz="2800" dirty="0"/>
              <a:t>/    </a:t>
            </a:r>
            <a:r>
              <a:rPr kumimoji="1" lang="ja-JP" altLang="en-US" sz="2800" dirty="0"/>
              <a:t>　　</a:t>
            </a:r>
            <a:r>
              <a:rPr kumimoji="1" lang="en-US" altLang="ja-JP" sz="2800" dirty="0"/>
              <a:t>/ </a:t>
            </a:r>
            <a:endParaRPr kumimoji="1" lang="ja-JP" altLang="en-US" sz="2800" dirty="0"/>
          </a:p>
        </p:txBody>
      </p:sp>
    </p:spTree>
    <p:extLst>
      <p:ext uri="{BB962C8B-B14F-4D97-AF65-F5344CB8AC3E}">
        <p14:creationId xmlns:p14="http://schemas.microsoft.com/office/powerpoint/2010/main" val="31805867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TotalTime>
  <Words>565</Words>
  <Application>Microsoft Office PowerPoint</Application>
  <PresentationFormat>ユーザー設定</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小楠 智子</cp:lastModifiedBy>
  <cp:revision>24</cp:revision>
  <cp:lastPrinted>2020-12-07T12:48:22Z</cp:lastPrinted>
  <dcterms:created xsi:type="dcterms:W3CDTF">2020-12-01T10:29:55Z</dcterms:created>
  <dcterms:modified xsi:type="dcterms:W3CDTF">2020-12-16T01:49:09Z</dcterms:modified>
</cp:coreProperties>
</file>