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>
        <p:scale>
          <a:sx n="100" d="100"/>
          <a:sy n="100" d="100"/>
        </p:scale>
        <p:origin x="1128" y="-30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7" y="2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r">
              <a:defRPr sz="1200"/>
            </a:lvl1pPr>
          </a:lstStyle>
          <a:p>
            <a:fld id="{38B4A4AA-5FE7-4CF7-BED9-C0D7DF016734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3013"/>
            <a:ext cx="23193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05" tIns="44152" rIns="88305" bIns="441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305" tIns="44152" rIns="88305" bIns="441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1370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7" y="9441370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r">
              <a:defRPr sz="1200"/>
            </a:lvl1pPr>
          </a:lstStyle>
          <a:p>
            <a:fld id="{F8079497-9057-44E0-B8AB-60D213BB43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03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8B02-E9DF-4870-8D95-14A54BF979F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2C50-63C7-47AB-B808-6979806366CB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69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488-B3EB-4FF2-8EC3-575FDF6FBBA6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62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7E65-0816-4807-AA34-D13195E63187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37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1E97-3120-4CF8-8134-496CE1FA72E6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6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EDBD-0187-45E9-A412-77B1E4C66B49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A0A7A-C2E4-4D9C-973C-07FB0EE44AA2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94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54E7B-7D61-42BF-B49D-D7C66DEAA8F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43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86EA-5359-4B50-92FC-BD498954E8B8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98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C3FA-64DC-4524-8C3E-B8195CFAB4F4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35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E7D1-DF52-443F-9EC7-BE32D02DC807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00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8D522-1658-430E-AF23-95C2D478B997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5327-0F9A-4F83-949D-A51155A06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87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15E8B1AE-3854-4F96-84E1-B87FF5A09E63}"/>
              </a:ext>
            </a:extLst>
          </p:cNvPr>
          <p:cNvSpPr txBox="1"/>
          <p:nvPr/>
        </p:nvSpPr>
        <p:spPr>
          <a:xfrm>
            <a:off x="108394" y="4373905"/>
            <a:ext cx="6729889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  <a:endParaRPr kumimoji="1" lang="en-US" altLang="ja-JP" sz="2000" b="1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</a:t>
            </a: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</a:p>
          <a:p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13:30~13:35</a:t>
            </a:r>
            <a:r>
              <a:rPr kumimoji="1" lang="en-US" altLang="ja-JP" sz="24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開会挨拶</a:t>
            </a:r>
            <a:endParaRPr kumimoji="1" lang="en-US" altLang="ja-JP" sz="2400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13:35~13:45</a:t>
            </a:r>
            <a:r>
              <a:rPr kumimoji="1" lang="en-US" altLang="ja-JP" sz="24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獣害対策地域リーダー育成研修修了認定者発表</a:t>
            </a:r>
            <a:endParaRPr kumimoji="1" lang="en-US" altLang="ja-JP" sz="2000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13:45~15:00</a:t>
            </a: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集落ぐるみの被害対策事例報告</a:t>
            </a:r>
            <a:r>
              <a:rPr kumimoji="1" lang="en-US" altLang="ja-JP" baseline="30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・総合討論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</a:t>
            </a:r>
            <a:r>
              <a:rPr kumimoji="1" lang="en-US" altLang="ja-JP" sz="12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とちぎ獣害対策アドバイザー派遣事業実施地域</a:t>
            </a:r>
            <a:endParaRPr kumimoji="1" lang="en-US" altLang="ja-JP" sz="1200" b="1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</a:t>
            </a: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</a:p>
          <a:p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15:10~16:30</a:t>
            </a:r>
            <a:r>
              <a:rPr kumimoji="1" lang="en-US" altLang="ja-JP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「けものが街にやってくる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440"/>
              </a:lnSpc>
            </a:pP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　　　　</a:t>
            </a:r>
            <a:r>
              <a:rPr kumimoji="1" lang="ja-JP" altLang="en-US" sz="12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～人口減少社会と野生動物がもたらす災害リスク～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          羽澄俊裕氏（元・</a:t>
            </a:r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</a:t>
            </a:r>
            <a:r>
              <a:rPr kumimoji="1" lang="en-US" altLang="ja-JP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6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野生動物保護管理事務所代表取締役）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b="1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 descr="フルーツ, 食品, レタス, 木 が含まれている画像&#10;&#10;自動的に生成された説明">
            <a:extLst>
              <a:ext uri="{FF2B5EF4-FFF2-40B4-BE49-F238E27FC236}">
                <a16:creationId xmlns:a16="http://schemas.microsoft.com/office/drawing/2014/main" id="{9A6FEBA8-33A7-4DDC-A06F-BDF413F0E6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715" t="14476" r="29143" b="35144"/>
          <a:stretch/>
        </p:blipFill>
        <p:spPr>
          <a:xfrm>
            <a:off x="147029" y="7161990"/>
            <a:ext cx="722308" cy="69316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4F5E4C-5174-4502-909C-119B98A43001}"/>
              </a:ext>
            </a:extLst>
          </p:cNvPr>
          <p:cNvSpPr txBox="1"/>
          <p:nvPr/>
        </p:nvSpPr>
        <p:spPr>
          <a:xfrm>
            <a:off x="240251" y="2361244"/>
            <a:ext cx="5468798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によるオンライン開催に変更しました</a:t>
            </a:r>
          </a:p>
          <a:p>
            <a:pPr marL="285750" indent="-285750">
              <a:lnSpc>
                <a:spcPts val="2700"/>
              </a:lnSpc>
              <a:buFont typeface="Wingdings" panose="05000000000000000000" pitchFamily="2" charset="2"/>
              <a:buChar char="n"/>
            </a:pPr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日時：</a:t>
            </a:r>
            <a:r>
              <a:rPr kumimoji="1" lang="ja-JP" altLang="en-US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endParaRPr kumimoji="1" lang="en-US" altLang="ja-JP" sz="2400" b="1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kumimoji="1" lang="ja-JP" altLang="en-US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en-US" altLang="ja-JP" sz="24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13:30~16:30</a:t>
            </a:r>
          </a:p>
          <a:p>
            <a:pPr marL="285750" indent="-285750">
              <a:lnSpc>
                <a:spcPts val="2700"/>
              </a:lnSpc>
              <a:buFont typeface="Wingdings" panose="05000000000000000000" pitchFamily="2" charset="2"/>
              <a:buChar char="n"/>
            </a:pPr>
            <a:r>
              <a:rPr kumimoji="1" lang="ja-JP" altLang="en-US" sz="2000" dirty="0" smtClean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オンライン（</a:t>
            </a:r>
            <a:r>
              <a:rPr kumimoji="1"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）で実施</a:t>
            </a:r>
            <a:endParaRPr kumimoji="1" lang="en-US" altLang="ja-JP" b="1" strike="sngStrike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lnSpc>
                <a:spcPts val="27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定員：</a:t>
            </a:r>
            <a:r>
              <a:rPr kumimoji="1" lang="en-US" altLang="ja-JP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2000" b="1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程度（先着順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86DBFE-C239-44BE-8150-DD765098F878}"/>
              </a:ext>
            </a:extLst>
          </p:cNvPr>
          <p:cNvSpPr/>
          <p:nvPr/>
        </p:nvSpPr>
        <p:spPr>
          <a:xfrm>
            <a:off x="108394" y="8023636"/>
            <a:ext cx="6607765" cy="76167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申し込み方法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裏面参加申込書又は申込事項を本文に記載の上、</a:t>
            </a:r>
            <a:r>
              <a:rPr kumimoji="1" lang="en-US" altLang="ja-JP" sz="14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でお申し込み</a:t>
            </a:r>
            <a:r>
              <a:rPr kumimoji="1" lang="ja-JP" altLang="en-US" sz="1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4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参加申込締め切り：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（木）１２時（必着）</a:t>
            </a:r>
            <a:endParaRPr kumimoji="1" lang="ja-JP" altLang="en-US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7F595D3-93E1-45E7-8574-F137CDCF81FF}"/>
              </a:ext>
            </a:extLst>
          </p:cNvPr>
          <p:cNvSpPr/>
          <p:nvPr/>
        </p:nvSpPr>
        <p:spPr>
          <a:xfrm>
            <a:off x="0" y="1"/>
            <a:ext cx="6858000" cy="216206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とちぎ</a:t>
            </a:r>
            <a:r>
              <a:rPr kumimoji="1" lang="ja-JP" altLang="en-US" sz="36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鳥獣被害対策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フォーラム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栃木県・宇都宮大学雑草と里山の科学教育研究センター</a:t>
            </a:r>
          </a:p>
        </p:txBody>
      </p:sp>
      <p:pic>
        <p:nvPicPr>
          <p:cNvPr id="158" name="図 157">
            <a:extLst>
              <a:ext uri="{FF2B5EF4-FFF2-40B4-BE49-F238E27FC236}">
                <a16:creationId xmlns:a16="http://schemas.microsoft.com/office/drawing/2014/main" id="{9378828A-390A-48B6-8872-BA5D33EE3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731558"/>
            <a:ext cx="6858000" cy="21587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A9FD96E-4CD8-4EA3-BDDE-6125982E273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tretch>
            <a:fillRect/>
          </a:stretch>
        </p:blipFill>
        <p:spPr>
          <a:xfrm>
            <a:off x="2904551" y="92910"/>
            <a:ext cx="1046463" cy="115834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660BE9-F95A-4547-923C-ED5E06A10539}"/>
              </a:ext>
            </a:extLst>
          </p:cNvPr>
          <p:cNvSpPr txBox="1"/>
          <p:nvPr/>
        </p:nvSpPr>
        <p:spPr>
          <a:xfrm>
            <a:off x="2779254" y="532585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02CE2BE-2314-436F-A422-4E530EB8D8CE}"/>
              </a:ext>
            </a:extLst>
          </p:cNvPr>
          <p:cNvGrpSpPr/>
          <p:nvPr/>
        </p:nvGrpSpPr>
        <p:grpSpPr>
          <a:xfrm flipH="1">
            <a:off x="556513" y="-66713"/>
            <a:ext cx="2252766" cy="1365864"/>
            <a:chOff x="4102696" y="6944"/>
            <a:chExt cx="2382724" cy="1427037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4B06A3A7-D153-4D4B-A6D1-44341554B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5490"/>
            <a:stretch/>
          </p:blipFill>
          <p:spPr>
            <a:xfrm flipH="1">
              <a:off x="4102696" y="6944"/>
              <a:ext cx="1201016" cy="1158348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9711DFD9-7016-4AE1-88D6-EE44C5B1A668}"/>
                </a:ext>
              </a:extLst>
            </p:cNvPr>
            <p:cNvGrpSpPr/>
            <p:nvPr/>
          </p:nvGrpSpPr>
          <p:grpSpPr>
            <a:xfrm>
              <a:off x="5403502" y="577607"/>
              <a:ext cx="1081918" cy="856374"/>
              <a:chOff x="5403502" y="577607"/>
              <a:chExt cx="1081918" cy="856374"/>
            </a:xfrm>
          </p:grpSpPr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2A96B636-8713-46D1-8FF0-665067BEF83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biLevel thresh="50000"/>
              </a:blip>
              <a:srcRect l="11311"/>
              <a:stretch/>
            </p:blipFill>
            <p:spPr>
              <a:xfrm rot="996095">
                <a:off x="5403502" y="577607"/>
                <a:ext cx="1081918" cy="856374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027FADC1-2B67-48CE-9CD0-7A5D87C8CF27}"/>
                  </a:ext>
                </a:extLst>
              </p:cNvPr>
              <p:cNvSpPr/>
              <p:nvPr/>
            </p:nvSpPr>
            <p:spPr>
              <a:xfrm>
                <a:off x="5768278" y="1165292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214C5666-BD51-4FA4-B0AA-02B13816733C}"/>
                  </a:ext>
                </a:extLst>
              </p:cNvPr>
              <p:cNvSpPr/>
              <p:nvPr/>
            </p:nvSpPr>
            <p:spPr>
              <a:xfrm>
                <a:off x="5887731" y="1067181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11408996-3CE6-4811-A06F-0BFF98838E42}"/>
                  </a:ext>
                </a:extLst>
              </p:cNvPr>
              <p:cNvSpPr/>
              <p:nvPr/>
            </p:nvSpPr>
            <p:spPr>
              <a:xfrm>
                <a:off x="6239435" y="949421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CC4E170D-7766-42D5-A666-EB79841A5B06}"/>
                  </a:ext>
                </a:extLst>
              </p:cNvPr>
              <p:cNvSpPr/>
              <p:nvPr/>
            </p:nvSpPr>
            <p:spPr>
              <a:xfrm>
                <a:off x="6062479" y="1047532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4E189EC3-84B1-42FE-B932-E4FFCDDB1E56}"/>
              </a:ext>
            </a:extLst>
          </p:cNvPr>
          <p:cNvGrpSpPr/>
          <p:nvPr/>
        </p:nvGrpSpPr>
        <p:grpSpPr>
          <a:xfrm>
            <a:off x="4042028" y="-66713"/>
            <a:ext cx="2252766" cy="1365864"/>
            <a:chOff x="4102696" y="6944"/>
            <a:chExt cx="2382724" cy="1427037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D3CF1BE6-BA08-47BF-97CC-4AB441C191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b="25490"/>
            <a:stretch/>
          </p:blipFill>
          <p:spPr>
            <a:xfrm flipH="1">
              <a:off x="4102696" y="6944"/>
              <a:ext cx="1201016" cy="1158348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C67E2B9B-7582-428A-93F0-55766E7D7C40}"/>
                </a:ext>
              </a:extLst>
            </p:cNvPr>
            <p:cNvGrpSpPr/>
            <p:nvPr/>
          </p:nvGrpSpPr>
          <p:grpSpPr>
            <a:xfrm>
              <a:off x="5403502" y="577607"/>
              <a:ext cx="1081918" cy="856374"/>
              <a:chOff x="5403502" y="577607"/>
              <a:chExt cx="1081918" cy="856374"/>
            </a:xfrm>
          </p:grpSpPr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6E601FF9-9AC0-41CA-BDF8-4047A310FC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biLevel thresh="50000"/>
              </a:blip>
              <a:srcRect l="11311"/>
              <a:stretch/>
            </p:blipFill>
            <p:spPr>
              <a:xfrm rot="996095">
                <a:off x="5403502" y="577607"/>
                <a:ext cx="1081918" cy="856374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95952397-5926-4195-AAC9-34E7A3300D2D}"/>
                  </a:ext>
                </a:extLst>
              </p:cNvPr>
              <p:cNvSpPr/>
              <p:nvPr/>
            </p:nvSpPr>
            <p:spPr>
              <a:xfrm>
                <a:off x="5768278" y="1165292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832D4EE6-4C53-4834-9A53-9B1B4ECC5C91}"/>
                  </a:ext>
                </a:extLst>
              </p:cNvPr>
              <p:cNvSpPr/>
              <p:nvPr/>
            </p:nvSpPr>
            <p:spPr>
              <a:xfrm>
                <a:off x="5887731" y="1067181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66DE9D34-F445-431B-BD48-151D2623BB0B}"/>
                  </a:ext>
                </a:extLst>
              </p:cNvPr>
              <p:cNvSpPr/>
              <p:nvPr/>
            </p:nvSpPr>
            <p:spPr>
              <a:xfrm>
                <a:off x="6239435" y="949421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63FEFECB-F15B-4CB8-99A4-04255D2E44A6}"/>
                  </a:ext>
                </a:extLst>
              </p:cNvPr>
              <p:cNvSpPr/>
              <p:nvPr/>
            </p:nvSpPr>
            <p:spPr>
              <a:xfrm>
                <a:off x="6062479" y="1047532"/>
                <a:ext cx="238906" cy="23552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E0574C4-C45A-4F3D-B496-2725EC001EF3}"/>
              </a:ext>
            </a:extLst>
          </p:cNvPr>
          <p:cNvCxnSpPr>
            <a:cxnSpLocks/>
          </p:cNvCxnSpPr>
          <p:nvPr/>
        </p:nvCxnSpPr>
        <p:spPr>
          <a:xfrm>
            <a:off x="1534859" y="4562256"/>
            <a:ext cx="5188447" cy="0"/>
          </a:xfrm>
          <a:prstGeom prst="line">
            <a:avLst/>
          </a:prstGeom>
          <a:ln w="571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70CE509-50A6-462F-AF14-A49A23ACE11F}"/>
              </a:ext>
            </a:extLst>
          </p:cNvPr>
          <p:cNvSpPr/>
          <p:nvPr/>
        </p:nvSpPr>
        <p:spPr>
          <a:xfrm>
            <a:off x="143659" y="8832989"/>
            <a:ext cx="5661983" cy="916544"/>
          </a:xfrm>
          <a:prstGeom prst="wedgeRoundRectCallout">
            <a:avLst>
              <a:gd name="adj1" fmla="val 54601"/>
              <a:gd name="adj2" fmla="val 17308"/>
              <a:gd name="adj3" fmla="val 16667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rgbClr val="666633"/>
                </a:solidFill>
              </a:rPr>
              <a:t>新型コロナウィルス感染拡大状況を考慮し，開催内容が変更になります。</a:t>
            </a:r>
            <a:endParaRPr kumimoji="1" lang="en-US" altLang="ja-JP" sz="1200" dirty="0">
              <a:solidFill>
                <a:srgbClr val="666633"/>
              </a:solidFill>
            </a:endParaRPr>
          </a:p>
          <a:p>
            <a:pPr>
              <a:lnSpc>
                <a:spcPts val="1600"/>
              </a:lnSpc>
            </a:pPr>
            <a:r>
              <a:rPr kumimoji="1" lang="ja-JP" altLang="en-US" sz="1350" dirty="0">
                <a:solidFill>
                  <a:srgbClr val="666633"/>
                </a:solidFill>
              </a:rPr>
              <a:t>・</a:t>
            </a:r>
            <a:r>
              <a:rPr kumimoji="1" lang="ja-JP" altLang="en-US" sz="1350" dirty="0">
                <a:solidFill>
                  <a:srgbClr val="C00000"/>
                </a:solidFill>
              </a:rPr>
              <a:t>オンライン配信（</a:t>
            </a:r>
            <a:r>
              <a:rPr kumimoji="1" lang="en-US" altLang="ja-JP" sz="1350" dirty="0">
                <a:solidFill>
                  <a:srgbClr val="C00000"/>
                </a:solidFill>
              </a:rPr>
              <a:t>Zoom</a:t>
            </a:r>
            <a:r>
              <a:rPr kumimoji="1" lang="ja-JP" altLang="en-US" sz="1350" dirty="0">
                <a:solidFill>
                  <a:srgbClr val="C00000"/>
                </a:solidFill>
              </a:rPr>
              <a:t>）での開催に変更となりました。</a:t>
            </a:r>
            <a:endParaRPr kumimoji="1" lang="en-US" altLang="ja-JP" sz="1350" dirty="0">
              <a:solidFill>
                <a:srgbClr val="C00000"/>
              </a:solidFill>
            </a:endParaRPr>
          </a:p>
          <a:p>
            <a:pPr>
              <a:lnSpc>
                <a:spcPts val="1600"/>
              </a:lnSpc>
            </a:pPr>
            <a:r>
              <a:rPr kumimoji="1" lang="ja-JP" altLang="en-US" sz="1350" dirty="0">
                <a:solidFill>
                  <a:srgbClr val="666633"/>
                </a:solidFill>
              </a:rPr>
              <a:t>・</a:t>
            </a:r>
            <a:r>
              <a:rPr kumimoji="1" lang="ja-JP" altLang="en-US" sz="1350" dirty="0">
                <a:solidFill>
                  <a:srgbClr val="C00000"/>
                </a:solidFill>
              </a:rPr>
              <a:t>参加申込をされた方には、参加</a:t>
            </a:r>
            <a:r>
              <a:rPr kumimoji="1" lang="en-US" altLang="ja-JP" sz="1350" dirty="0">
                <a:solidFill>
                  <a:srgbClr val="C00000"/>
                </a:solidFill>
              </a:rPr>
              <a:t>URL</a:t>
            </a:r>
            <a:r>
              <a:rPr kumimoji="1" lang="ja-JP" altLang="en-US" sz="1350" dirty="0" smtClean="0">
                <a:solidFill>
                  <a:srgbClr val="C00000"/>
                </a:solidFill>
              </a:rPr>
              <a:t>を</a:t>
            </a:r>
            <a:r>
              <a:rPr kumimoji="1" lang="en-US" altLang="ja-JP" sz="1350" dirty="0" smtClean="0">
                <a:solidFill>
                  <a:srgbClr val="C00000"/>
                </a:solidFill>
              </a:rPr>
              <a:t>E-mail</a:t>
            </a:r>
            <a:r>
              <a:rPr kumimoji="1" lang="ja-JP" altLang="en-US" sz="1350" smtClean="0">
                <a:solidFill>
                  <a:srgbClr val="C00000"/>
                </a:solidFill>
              </a:rPr>
              <a:t>でお送り</a:t>
            </a:r>
            <a:r>
              <a:rPr kumimoji="1" lang="ja-JP" altLang="en-US" sz="1350" dirty="0">
                <a:solidFill>
                  <a:srgbClr val="C00000"/>
                </a:solidFill>
              </a:rPr>
              <a:t>いたします。</a:t>
            </a:r>
            <a:endParaRPr kumimoji="1" lang="en-US" altLang="ja-JP" sz="1350" dirty="0">
              <a:solidFill>
                <a:srgbClr val="C00000"/>
              </a:solidFill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D0F9AE35-542E-4EDC-8B63-4717DAAB567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07859" y="8806873"/>
            <a:ext cx="793412" cy="101866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CC4481C-C72C-48AA-8B7B-75AA1E152D13}"/>
              </a:ext>
            </a:extLst>
          </p:cNvPr>
          <p:cNvSpPr/>
          <p:nvPr/>
        </p:nvSpPr>
        <p:spPr>
          <a:xfrm>
            <a:off x="5556960" y="2409052"/>
            <a:ext cx="1110716" cy="5131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Ins="90000"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</a:p>
        </p:txBody>
      </p:sp>
    </p:spTree>
    <p:extLst>
      <p:ext uri="{BB962C8B-B14F-4D97-AF65-F5344CB8AC3E}">
        <p14:creationId xmlns:p14="http://schemas.microsoft.com/office/powerpoint/2010/main" val="396577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53EADC9-26B1-46B3-87D8-B2D951ABD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11801"/>
              </p:ext>
            </p:extLst>
          </p:nvPr>
        </p:nvGraphicFramePr>
        <p:xfrm>
          <a:off x="225186" y="4076129"/>
          <a:ext cx="6407627" cy="3228143"/>
        </p:xfrm>
        <a:graphic>
          <a:graphicData uri="http://schemas.openxmlformats.org/drawingml/2006/table">
            <a:tbl>
              <a:tblPr/>
              <a:tblGrid>
                <a:gridCol w="1299442">
                  <a:extLst>
                    <a:ext uri="{9D8B030D-6E8A-4147-A177-3AD203B41FA5}">
                      <a16:colId xmlns:a16="http://schemas.microsoft.com/office/drawing/2014/main" val="3862431686"/>
                    </a:ext>
                  </a:extLst>
                </a:gridCol>
                <a:gridCol w="5108185">
                  <a:extLst>
                    <a:ext uri="{9D8B030D-6E8A-4147-A177-3AD203B41FA5}">
                      <a16:colId xmlns:a16="http://schemas.microsoft.com/office/drawing/2014/main" val="3637401283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961848"/>
                  </a:ext>
                </a:extLst>
              </a:tr>
              <a:tr h="327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参加者氏名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088242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255600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年齢</a:t>
                      </a:r>
                      <a:endParaRPr lang="ja-JP" alt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　　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72961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性別</a:t>
                      </a:r>
                      <a:endParaRPr lang="ja-JP" alt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261924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087917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833530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E-mail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062141"/>
                  </a:ext>
                </a:extLst>
              </a:tr>
              <a:tr h="306834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インターネット</a:t>
                      </a:r>
                      <a:endParaRPr lang="en-US" altLang="ja-JP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接  続  環  境</a:t>
                      </a:r>
                      <a:endParaRPr lang="en-US" altLang="ja-JP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  <a:endParaRPr lang="en-US" sz="1100" b="1" i="0" u="none" strike="noStrike" dirty="0" smtClean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・ パソコン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・ タブレット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・ スマートフォン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513746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F65338-EE42-4264-8301-2F03D4B943D5}"/>
              </a:ext>
            </a:extLst>
          </p:cNvPr>
          <p:cNvSpPr/>
          <p:nvPr/>
        </p:nvSpPr>
        <p:spPr>
          <a:xfrm>
            <a:off x="0" y="0"/>
            <a:ext cx="6858000" cy="17556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とちぎ鳥獣被害対策フォーラム</a:t>
            </a:r>
            <a:endParaRPr kumimoji="1"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参加申込書</a:t>
            </a:r>
            <a:endParaRPr kumimoji="1"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B8EE84-018C-41A8-BE5F-FD15ED9A957A}"/>
              </a:ext>
            </a:extLst>
          </p:cNvPr>
          <p:cNvSpPr txBox="1"/>
          <p:nvPr/>
        </p:nvSpPr>
        <p:spPr>
          <a:xfrm>
            <a:off x="112593" y="2086606"/>
            <a:ext cx="66328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宛先：</a:t>
            </a:r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ja-JP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321-8505</a:t>
            </a:r>
          </a:p>
          <a:p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栃木県宇都宮市峰町</a:t>
            </a:r>
            <a:r>
              <a:rPr kumimoji="1" lang="en-US" altLang="ja-JP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</a:p>
          <a:p>
            <a:r>
              <a:rPr kumimoji="1" lang="ja-JP" altLang="en-US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宇都宮大学 雑草と里山の科学教育研究センター</a:t>
            </a:r>
            <a:endParaRPr kumimoji="1" lang="en-US" altLang="ja-JP" sz="2000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endParaRPr kumimoji="1" lang="en-US" altLang="ja-JP" sz="800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en-US" altLang="ja-JP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E-mail</a:t>
            </a:r>
            <a:r>
              <a:rPr kumimoji="1" lang="ja-JP" altLang="en-US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000" dirty="0">
                <a:solidFill>
                  <a:srgbClr val="6666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zasso@miya.jm.utsunomiya-u.ac.jp</a:t>
            </a:r>
            <a:endParaRPr kumimoji="1" lang="en-US" altLang="ja-JP" dirty="0">
              <a:solidFill>
                <a:srgbClr val="6666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002667-623E-41C8-95CE-57729EFBB199}"/>
              </a:ext>
            </a:extLst>
          </p:cNvPr>
          <p:cNvSpPr/>
          <p:nvPr/>
        </p:nvSpPr>
        <p:spPr>
          <a:xfrm>
            <a:off x="225187" y="8026818"/>
            <a:ext cx="6407626" cy="15758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宇都宮大学　雑草と里山の科学教育研究センター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028-649-5148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5154</a:t>
            </a:r>
          </a:p>
          <a:p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zasso@miya.jm.utsunomiya-u.ac.jp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（小寺）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53EADC9-26B1-46B3-87D8-B2D951ABD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447172"/>
              </p:ext>
            </p:extLst>
          </p:nvPr>
        </p:nvGraphicFramePr>
        <p:xfrm>
          <a:off x="225186" y="7284496"/>
          <a:ext cx="6407626" cy="3068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407626">
                  <a:extLst>
                    <a:ext uri="{9D8B030D-6E8A-4147-A177-3AD203B41FA5}">
                      <a16:colId xmlns:a16="http://schemas.microsoft.com/office/drawing/2014/main" val="3862431686"/>
                    </a:ext>
                  </a:extLst>
                </a:gridCol>
              </a:tblGrid>
              <a:tr h="30683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データ使用量が大きいため、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Wi-Fi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環境でのインターネット接続を推奨します。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486062141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953EADC9-26B1-46B3-87D8-B2D951ABD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05966"/>
              </p:ext>
            </p:extLst>
          </p:nvPr>
        </p:nvGraphicFramePr>
        <p:xfrm>
          <a:off x="225186" y="3779546"/>
          <a:ext cx="6407626" cy="3068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407626">
                  <a:extLst>
                    <a:ext uri="{9D8B030D-6E8A-4147-A177-3AD203B41FA5}">
                      <a16:colId xmlns:a16="http://schemas.microsoft.com/office/drawing/2014/main" val="3862431686"/>
                    </a:ext>
                  </a:extLst>
                </a:gridCol>
              </a:tblGrid>
              <a:tr h="30683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申込事項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486062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03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</TotalTime>
  <Words>379</Words>
  <Application>Microsoft Office PowerPoint</Application>
  <PresentationFormat>A4 210 x 297 mm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tatori</dc:creator>
  <cp:lastModifiedBy>Administrator</cp:lastModifiedBy>
  <cp:revision>56</cp:revision>
  <cp:lastPrinted>2021-01-08T02:50:09Z</cp:lastPrinted>
  <dcterms:created xsi:type="dcterms:W3CDTF">2020-11-19T13:49:57Z</dcterms:created>
  <dcterms:modified xsi:type="dcterms:W3CDTF">2021-01-08T03:45:31Z</dcterms:modified>
</cp:coreProperties>
</file>