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111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831948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1533845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29741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212656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025097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493870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718613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668567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4019598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158692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C7532FF-1E8F-4A64-A473-D3F65992D277}" type="datetimeFigureOut">
              <a:rPr kumimoji="1" lang="ja-JP" altLang="en-US" smtClean="0"/>
              <a:t>2018/10/26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3724654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7532FF-1E8F-4A64-A473-D3F65992D277}" type="datetimeFigureOut">
              <a:rPr kumimoji="1" lang="ja-JP" altLang="en-US" smtClean="0"/>
              <a:t>2018/10/26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60CFEF-7227-4F11-9689-AD9D2308A316}" type="slidenum">
              <a:rPr kumimoji="1" lang="ja-JP" altLang="en-US" smtClean="0"/>
              <a:t>‹#›</a:t>
            </a:fld>
            <a:endParaRPr kumimoji="1" lang="ja-JP" altLang="en-US"/>
          </a:p>
        </p:txBody>
      </p:sp>
    </p:spTree>
    <p:extLst>
      <p:ext uri="{BB962C8B-B14F-4D97-AF65-F5344CB8AC3E}">
        <p14:creationId xmlns:p14="http://schemas.microsoft.com/office/powerpoint/2010/main" val="13843333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対角する 2 つの角を丸めた四角形 32"/>
          <p:cNvSpPr/>
          <p:nvPr/>
        </p:nvSpPr>
        <p:spPr>
          <a:xfrm>
            <a:off x="1719712" y="494598"/>
            <a:ext cx="6587162" cy="1287346"/>
          </a:xfrm>
          <a:prstGeom prst="round2Diag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200" dirty="0" smtClean="0">
              <a:solidFill>
                <a:schemeClr val="tx1"/>
              </a:solidFill>
            </a:endParaRPr>
          </a:p>
        </p:txBody>
      </p:sp>
      <p:sp>
        <p:nvSpPr>
          <p:cNvPr id="44" name="額縁 43"/>
          <p:cNvSpPr/>
          <p:nvPr/>
        </p:nvSpPr>
        <p:spPr>
          <a:xfrm>
            <a:off x="889988" y="57128"/>
            <a:ext cx="8395679" cy="142462"/>
          </a:xfrm>
          <a:prstGeom prst="bevel">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latin typeface="ＤＦ特太ゴシック体" panose="020B0509000000000000" pitchFamily="49" charset="-128"/>
                <a:ea typeface="ＤＦ特太ゴシック体" panose="020B0509000000000000" pitchFamily="49" charset="-128"/>
              </a:rPr>
              <a:t>災害福祉広域支援ネットワークに係る要綱・要領について（全体図）</a:t>
            </a:r>
            <a:endParaRPr lang="zh-TW" altLang="en-US" dirty="0">
              <a:solidFill>
                <a:schemeClr val="tx1"/>
              </a:solidFill>
              <a:latin typeface="ＤＦ特太ゴシック体" panose="020B0509000000000000" pitchFamily="49" charset="-128"/>
              <a:ea typeface="ＤＦ特太ゴシック体" panose="020B0509000000000000" pitchFamily="49" charset="-128"/>
            </a:endParaRPr>
          </a:p>
        </p:txBody>
      </p:sp>
      <p:sp>
        <p:nvSpPr>
          <p:cNvPr id="31" name="角丸四角形 30"/>
          <p:cNvSpPr/>
          <p:nvPr/>
        </p:nvSpPr>
        <p:spPr>
          <a:xfrm>
            <a:off x="3450725" y="301868"/>
            <a:ext cx="3412008" cy="2267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栃木県災害福祉広域支援協議会</a:t>
            </a:r>
            <a:r>
              <a:rPr lang="ja-JP" altLang="en-US" sz="1600" b="1" u="sng" dirty="0" smtClean="0">
                <a:solidFill>
                  <a:schemeClr val="tx1"/>
                </a:solidFill>
                <a:effectLst>
                  <a:outerShdw blurRad="38100" dist="38100" dir="2700000" algn="tl">
                    <a:srgbClr val="000000">
                      <a:alpha val="43137"/>
                    </a:srgbClr>
                  </a:outerShdw>
                </a:effectLst>
              </a:rPr>
              <a:t>設置</a:t>
            </a:r>
            <a:r>
              <a:rPr lang="ja-JP" altLang="en-US" sz="1200" b="1" dirty="0" smtClean="0">
                <a:solidFill>
                  <a:schemeClr val="tx1"/>
                </a:solidFill>
              </a:rPr>
              <a:t>要綱</a:t>
            </a:r>
            <a:endParaRPr lang="ja-JP" altLang="en-US" sz="1200" b="1" dirty="0">
              <a:solidFill>
                <a:schemeClr val="tx1"/>
              </a:solidFill>
            </a:endParaRPr>
          </a:p>
        </p:txBody>
      </p:sp>
      <p:sp>
        <p:nvSpPr>
          <p:cNvPr id="49" name="対角する 2 つの角を丸めた四角形 48"/>
          <p:cNvSpPr/>
          <p:nvPr/>
        </p:nvSpPr>
        <p:spPr>
          <a:xfrm>
            <a:off x="279326" y="2059332"/>
            <a:ext cx="4680000" cy="3000092"/>
          </a:xfrm>
          <a:prstGeom prst="round2Diag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200" dirty="0" smtClean="0">
              <a:solidFill>
                <a:schemeClr val="tx1"/>
              </a:solidFill>
            </a:endParaRPr>
          </a:p>
        </p:txBody>
      </p:sp>
      <p:sp>
        <p:nvSpPr>
          <p:cNvPr id="50" name="対角する 2 つの角を丸めた四角形 49"/>
          <p:cNvSpPr/>
          <p:nvPr/>
        </p:nvSpPr>
        <p:spPr>
          <a:xfrm>
            <a:off x="5032411" y="2072898"/>
            <a:ext cx="4680000" cy="3016600"/>
          </a:xfrm>
          <a:prstGeom prst="round2Diag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100" dirty="0" smtClean="0">
              <a:solidFill>
                <a:schemeClr val="tx1"/>
              </a:solidFill>
            </a:endParaRPr>
          </a:p>
        </p:txBody>
      </p:sp>
      <p:sp>
        <p:nvSpPr>
          <p:cNvPr id="47" name="角丸四角形 46"/>
          <p:cNvSpPr/>
          <p:nvPr/>
        </p:nvSpPr>
        <p:spPr>
          <a:xfrm>
            <a:off x="1089950" y="1975237"/>
            <a:ext cx="3132000" cy="252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栃木県災害福祉広域支援</a:t>
            </a:r>
            <a:r>
              <a:rPr lang="ja-JP" altLang="en-US" sz="1200" b="1" dirty="0">
                <a:solidFill>
                  <a:schemeClr val="tx1"/>
                </a:solidFill>
              </a:rPr>
              <a:t>協</a:t>
            </a:r>
            <a:r>
              <a:rPr lang="ja-JP" altLang="en-US" sz="1200" b="1" dirty="0" smtClean="0">
                <a:solidFill>
                  <a:schemeClr val="tx1"/>
                </a:solidFill>
              </a:rPr>
              <a:t>議会</a:t>
            </a:r>
            <a:r>
              <a:rPr lang="ja-JP" altLang="en-US" sz="1600" b="1" u="sng" dirty="0" smtClean="0">
                <a:solidFill>
                  <a:schemeClr val="tx1"/>
                </a:solidFill>
                <a:effectLst>
                  <a:outerShdw blurRad="38100" dist="38100" dir="2700000" algn="tl">
                    <a:srgbClr val="000000">
                      <a:alpha val="43137"/>
                    </a:srgbClr>
                  </a:outerShdw>
                </a:effectLst>
              </a:rPr>
              <a:t>運営</a:t>
            </a:r>
            <a:r>
              <a:rPr lang="ja-JP" altLang="en-US" sz="1200" b="1" dirty="0" smtClean="0">
                <a:solidFill>
                  <a:schemeClr val="tx1"/>
                </a:solidFill>
              </a:rPr>
              <a:t>要領</a:t>
            </a:r>
            <a:endParaRPr lang="ja-JP" altLang="en-US" sz="1200" b="1" dirty="0">
              <a:solidFill>
                <a:schemeClr val="tx1"/>
              </a:solidFill>
            </a:endParaRPr>
          </a:p>
        </p:txBody>
      </p:sp>
      <p:sp>
        <p:nvSpPr>
          <p:cNvPr id="48" name="角丸四角形 47"/>
          <p:cNvSpPr/>
          <p:nvPr/>
        </p:nvSpPr>
        <p:spPr>
          <a:xfrm>
            <a:off x="5652011" y="1974151"/>
            <a:ext cx="3708000" cy="252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栃木県災害福祉支援</a:t>
            </a:r>
            <a:r>
              <a:rPr lang="ja-JP" altLang="en-US" sz="1600" b="1" u="sng" dirty="0" smtClean="0">
                <a:solidFill>
                  <a:schemeClr val="tx1"/>
                </a:solidFill>
                <a:effectLst>
                  <a:outerShdw blurRad="38100" dist="38100" dir="2700000" algn="tl">
                    <a:srgbClr val="000000">
                      <a:alpha val="43137"/>
                    </a:srgbClr>
                  </a:outerShdw>
                </a:effectLst>
              </a:rPr>
              <a:t>チーム設置運営</a:t>
            </a:r>
            <a:r>
              <a:rPr lang="ja-JP" altLang="en-US" sz="1200" b="1" dirty="0">
                <a:solidFill>
                  <a:schemeClr val="tx1"/>
                </a:solidFill>
              </a:rPr>
              <a:t>要領</a:t>
            </a:r>
          </a:p>
        </p:txBody>
      </p:sp>
      <p:cxnSp>
        <p:nvCxnSpPr>
          <p:cNvPr id="107" name="直線矢印コネクタ 106"/>
          <p:cNvCxnSpPr/>
          <p:nvPr/>
        </p:nvCxnSpPr>
        <p:spPr>
          <a:xfrm flipH="1">
            <a:off x="7007978" y="4914363"/>
            <a:ext cx="0" cy="2520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60" name="直線矢印コネクタ 59"/>
          <p:cNvCxnSpPr/>
          <p:nvPr/>
        </p:nvCxnSpPr>
        <p:spPr>
          <a:xfrm flipH="1">
            <a:off x="2082022" y="4934675"/>
            <a:ext cx="0" cy="2520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4" name="正方形/長方形 23"/>
          <p:cNvSpPr/>
          <p:nvPr/>
        </p:nvSpPr>
        <p:spPr>
          <a:xfrm>
            <a:off x="213596" y="1924750"/>
            <a:ext cx="9612000" cy="4932000"/>
          </a:xfrm>
          <a:prstGeom prst="rect">
            <a:avLst/>
          </a:prstGeom>
          <a:noFill/>
          <a:ln w="47625" cmpd="db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円形吹き出し 2"/>
          <p:cNvSpPr/>
          <p:nvPr/>
        </p:nvSpPr>
        <p:spPr>
          <a:xfrm>
            <a:off x="0" y="1320955"/>
            <a:ext cx="1615504" cy="396000"/>
          </a:xfrm>
          <a:prstGeom prst="wedgeEllipseCallout">
            <a:avLst>
              <a:gd name="adj1" fmla="val 17081"/>
              <a:gd name="adj2" fmla="val 10234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spc="-120" dirty="0">
                <a:solidFill>
                  <a:schemeClr val="tx1"/>
                </a:solidFill>
                <a:latin typeface="HGP創英角ﾎﾟｯﾌﾟ体" panose="040B0A00000000000000" pitchFamily="50" charset="-128"/>
                <a:ea typeface="HGP創英角ﾎﾟｯﾌﾟ体" panose="040B0A00000000000000" pitchFamily="50" charset="-128"/>
              </a:rPr>
              <a:t>９／</a:t>
            </a:r>
            <a:r>
              <a:rPr lang="ja-JP" altLang="en-US" sz="1200" spc="-120" dirty="0" smtClean="0">
                <a:solidFill>
                  <a:schemeClr val="tx1"/>
                </a:solidFill>
                <a:latin typeface="HGP創英角ﾎﾟｯﾌﾟ体" panose="040B0A00000000000000" pitchFamily="50" charset="-128"/>
                <a:ea typeface="HGP創英角ﾎﾟｯﾌﾟ体" panose="040B0A00000000000000" pitchFamily="50" charset="-128"/>
              </a:rPr>
              <a:t>７制定</a:t>
            </a:r>
            <a:endParaRPr kumimoji="1" lang="ja-JP" altLang="en-US" sz="1200" spc="-120"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21" name="対角する 2 つの角を丸めた四角形 20"/>
          <p:cNvSpPr/>
          <p:nvPr/>
        </p:nvSpPr>
        <p:spPr>
          <a:xfrm>
            <a:off x="5435927" y="483827"/>
            <a:ext cx="2975155" cy="1305731"/>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ポイント</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rPr>
              <a:t>　　　　　　　　　　　　　　　　　　　　　　　　　　　　　　　　　　　　　　　　　</a:t>
            </a:r>
            <a:endParaRPr lang="en-US" altLang="ja-JP" sz="1100" dirty="0">
              <a:solidFill>
                <a:schemeClr val="tx1"/>
              </a:solidFill>
            </a:endParaRPr>
          </a:p>
          <a:p>
            <a:r>
              <a:rPr lang="ja-JP" altLang="en-US" sz="1100" dirty="0">
                <a:solidFill>
                  <a:schemeClr val="tx1"/>
                </a:solidFill>
              </a:rPr>
              <a:t>　</a:t>
            </a:r>
            <a:r>
              <a:rPr lang="ja-JP" altLang="en-US" sz="1100" dirty="0" smtClean="0">
                <a:solidFill>
                  <a:schemeClr val="tx1"/>
                </a:solidFill>
              </a:rPr>
              <a:t>➢構成団体</a:t>
            </a:r>
            <a:endParaRPr lang="en-US" altLang="ja-JP" sz="1100" dirty="0" smtClean="0">
              <a:solidFill>
                <a:schemeClr val="tx1"/>
              </a:solidFill>
            </a:endParaRPr>
          </a:p>
          <a:p>
            <a:r>
              <a:rPr kumimoji="1" lang="ja-JP" altLang="en-US" sz="1100" dirty="0" smtClean="0">
                <a:solidFill>
                  <a:schemeClr val="tx1"/>
                </a:solidFill>
              </a:rPr>
              <a:t>　　 全</a:t>
            </a:r>
            <a:r>
              <a:rPr kumimoji="1" lang="en-US" altLang="ja-JP" sz="1100" dirty="0" smtClean="0">
                <a:solidFill>
                  <a:schemeClr val="tx1"/>
                </a:solidFill>
              </a:rPr>
              <a:t>19</a:t>
            </a:r>
            <a:r>
              <a:rPr kumimoji="1" lang="ja-JP" altLang="en-US" sz="1100" dirty="0" smtClean="0">
                <a:solidFill>
                  <a:schemeClr val="tx1"/>
                </a:solidFill>
              </a:rPr>
              <a:t>団体（県含む）</a:t>
            </a:r>
            <a:endParaRPr kumimoji="1" lang="en-US" altLang="ja-JP" sz="1100" dirty="0" smtClean="0">
              <a:solidFill>
                <a:schemeClr val="tx1"/>
              </a:solidFill>
            </a:endParaRPr>
          </a:p>
          <a:p>
            <a:r>
              <a:rPr lang="ja-JP" altLang="en-US" sz="1100" dirty="0" smtClean="0">
                <a:solidFill>
                  <a:schemeClr val="tx1"/>
                </a:solidFill>
              </a:rPr>
              <a:t>　➢所掌事務</a:t>
            </a:r>
            <a:endParaRPr lang="en-US" altLang="ja-JP" sz="1100" dirty="0" smtClean="0">
              <a:solidFill>
                <a:schemeClr val="tx1"/>
              </a:solidFill>
            </a:endParaRPr>
          </a:p>
          <a:p>
            <a:r>
              <a:rPr kumimoji="1" lang="ja-JP" altLang="en-US" sz="1100" dirty="0" smtClean="0">
                <a:solidFill>
                  <a:schemeClr val="tx1"/>
                </a:solidFill>
              </a:rPr>
              <a:t>　　・要配慮者支援</a:t>
            </a:r>
            <a:endParaRPr kumimoji="1" lang="en-US" altLang="ja-JP" sz="1100" dirty="0" smtClean="0">
              <a:solidFill>
                <a:schemeClr val="tx1"/>
              </a:solidFill>
            </a:endParaRPr>
          </a:p>
          <a:p>
            <a:r>
              <a:rPr lang="ja-JP" altLang="en-US" sz="1100" dirty="0" smtClean="0">
                <a:solidFill>
                  <a:schemeClr val="tx1"/>
                </a:solidFill>
              </a:rPr>
              <a:t>　　・</a:t>
            </a:r>
            <a:r>
              <a:rPr kumimoji="1" lang="ja-JP" altLang="en-US" sz="1100" dirty="0" smtClean="0">
                <a:solidFill>
                  <a:schemeClr val="tx1"/>
                </a:solidFill>
              </a:rPr>
              <a:t>チーム員の</a:t>
            </a:r>
            <a:r>
              <a:rPr lang="ja-JP" altLang="en-US" sz="1100" dirty="0" smtClean="0">
                <a:solidFill>
                  <a:schemeClr val="tx1"/>
                </a:solidFill>
              </a:rPr>
              <a:t>養成・編成</a:t>
            </a:r>
            <a:r>
              <a:rPr kumimoji="1" lang="ja-JP" altLang="en-US" sz="1100" dirty="0" smtClean="0">
                <a:solidFill>
                  <a:schemeClr val="tx1"/>
                </a:solidFill>
              </a:rPr>
              <a:t>　等</a:t>
            </a:r>
            <a:endParaRPr kumimoji="1" lang="en-US" altLang="ja-JP" sz="1100" dirty="0" smtClean="0">
              <a:solidFill>
                <a:schemeClr val="tx1"/>
              </a:solidFill>
            </a:endParaRPr>
          </a:p>
          <a:p>
            <a:endParaRPr kumimoji="1" lang="en-US" altLang="ja-JP" sz="1100" dirty="0" smtClean="0">
              <a:solidFill>
                <a:schemeClr val="tx1"/>
              </a:solidFill>
            </a:endParaRPr>
          </a:p>
        </p:txBody>
      </p:sp>
      <p:sp>
        <p:nvSpPr>
          <p:cNvPr id="22" name="対角する 2 つの角を丸めた四角形 21"/>
          <p:cNvSpPr/>
          <p:nvPr/>
        </p:nvSpPr>
        <p:spPr>
          <a:xfrm>
            <a:off x="1719712" y="454842"/>
            <a:ext cx="4268332" cy="1305731"/>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kumimoji="1"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趣旨</a:t>
            </a:r>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kumimoji="1"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　　　　　　　　　　　　　　　　　　　　　</a:t>
            </a:r>
            <a:r>
              <a:rPr lang="ja-JP" altLang="en-US" sz="1100" dirty="0">
                <a:solidFill>
                  <a:schemeClr val="tx1"/>
                </a:solidFill>
                <a:latin typeface="ＤＦ特太ゴシック体" panose="020B0509000000000000" pitchFamily="49" charset="-128"/>
                <a:ea typeface="ＤＦ特太ゴシック体" panose="020B0509000000000000" pitchFamily="49" charset="-128"/>
              </a:rPr>
              <a:t>　</a:t>
            </a:r>
            <a:endPar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endParaRPr>
          </a:p>
          <a:p>
            <a:r>
              <a:rPr lang="ja-JP" altLang="en-US" sz="1100" dirty="0" smtClean="0">
                <a:solidFill>
                  <a:schemeClr val="tx1"/>
                </a:solidFill>
              </a:rPr>
              <a:t>　栃木県災害福祉広域支援協議会を</a:t>
            </a:r>
            <a:r>
              <a:rPr lang="ja-JP" altLang="en-US" sz="1100" b="1" u="sng" dirty="0" smtClean="0">
                <a:solidFill>
                  <a:schemeClr val="tx1"/>
                </a:solidFill>
              </a:rPr>
              <a:t>設置</a:t>
            </a:r>
            <a:r>
              <a:rPr lang="ja-JP" altLang="en-US" sz="1100" dirty="0" smtClean="0">
                <a:solidFill>
                  <a:schemeClr val="tx1"/>
                </a:solidFill>
              </a:rPr>
              <a:t>するため制定</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a:t>
            </a:r>
            <a:endParaRPr lang="en-US" altLang="ja-JP" sz="1100" dirty="0" smtClean="0">
              <a:solidFill>
                <a:schemeClr val="tx1"/>
              </a:solidFill>
              <a:latin typeface="ＤＦ特太ゴシック体" panose="020B0509000000000000" pitchFamily="49" charset="-128"/>
              <a:ea typeface="ＤＦ特太ゴシック体" panose="020B0509000000000000" pitchFamily="49" charset="-128"/>
            </a:endParaRPr>
          </a:p>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a:solidFill>
                  <a:schemeClr val="tx1"/>
                </a:solidFill>
                <a:latin typeface="ＤＦ特太ゴシック体" panose="020B0509000000000000" pitchFamily="49" charset="-128"/>
                <a:ea typeface="ＤＦ特太ゴシック体" panose="020B0509000000000000" pitchFamily="49" charset="-128"/>
              </a:rPr>
              <a:t>主な</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規定</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p>
          <a:p>
            <a:r>
              <a:rPr lang="ja-JP" altLang="en-US" sz="1100" dirty="0">
                <a:solidFill>
                  <a:schemeClr val="tx1"/>
                </a:solidFill>
              </a:rPr>
              <a:t>　　</a:t>
            </a:r>
            <a:r>
              <a:rPr lang="ja-JP" altLang="en-US" sz="1100" dirty="0" smtClean="0">
                <a:solidFill>
                  <a:schemeClr val="tx1"/>
                </a:solidFill>
              </a:rPr>
              <a:t>・協議会の</a:t>
            </a:r>
            <a:r>
              <a:rPr lang="ja-JP" altLang="en-US" sz="1100" dirty="0">
                <a:solidFill>
                  <a:schemeClr val="tx1"/>
                </a:solidFill>
              </a:rPr>
              <a:t>構成</a:t>
            </a:r>
            <a:r>
              <a:rPr lang="ja-JP" altLang="en-US" sz="1100" dirty="0" smtClean="0">
                <a:solidFill>
                  <a:schemeClr val="tx1"/>
                </a:solidFill>
              </a:rPr>
              <a:t>団体</a:t>
            </a:r>
            <a:endParaRPr lang="en-US" altLang="ja-JP" sz="11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　・</a:t>
            </a:r>
            <a:r>
              <a:rPr lang="ja-JP" altLang="en-US" sz="1100" dirty="0">
                <a:solidFill>
                  <a:schemeClr val="tx1"/>
                </a:solidFill>
              </a:rPr>
              <a:t>協議会</a:t>
            </a:r>
            <a:r>
              <a:rPr kumimoji="1" lang="ja-JP" altLang="en-US" sz="1100" dirty="0" smtClean="0">
                <a:solidFill>
                  <a:schemeClr val="tx1"/>
                </a:solidFill>
              </a:rPr>
              <a:t>が担う所掌事務</a:t>
            </a:r>
            <a:endParaRPr kumimoji="1" lang="en-US" altLang="ja-JP" sz="1100" dirty="0" smtClean="0">
              <a:solidFill>
                <a:schemeClr val="tx1"/>
              </a:solidFill>
            </a:endParaRPr>
          </a:p>
          <a:p>
            <a:r>
              <a:rPr kumimoji="1" lang="ja-JP" altLang="en-US" sz="1100" dirty="0" smtClean="0">
                <a:solidFill>
                  <a:schemeClr val="tx1"/>
                </a:solidFill>
              </a:rPr>
              <a:t>　　・事務局を県保健福祉課・県社協に置く</a:t>
            </a:r>
            <a:endParaRPr kumimoji="1" lang="en-US" altLang="ja-JP" sz="1100" dirty="0" smtClean="0">
              <a:solidFill>
                <a:schemeClr val="tx1"/>
              </a:solidFill>
            </a:endParaRPr>
          </a:p>
        </p:txBody>
      </p:sp>
      <p:sp>
        <p:nvSpPr>
          <p:cNvPr id="23" name="対角する 2 つの角を丸めた四角形 22"/>
          <p:cNvSpPr/>
          <p:nvPr/>
        </p:nvSpPr>
        <p:spPr>
          <a:xfrm>
            <a:off x="213597" y="2170146"/>
            <a:ext cx="4834225" cy="2700000"/>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kumimoji="1"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趣旨</a:t>
            </a:r>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p>
          <a:p>
            <a:r>
              <a:rPr lang="ja-JP" altLang="en-US" sz="1100" dirty="0">
                <a:solidFill>
                  <a:schemeClr val="tx1"/>
                </a:solidFill>
              </a:rPr>
              <a:t>　</a:t>
            </a:r>
            <a:r>
              <a:rPr lang="ja-JP" altLang="en-US" sz="1100" dirty="0" smtClean="0">
                <a:solidFill>
                  <a:schemeClr val="tx1"/>
                </a:solidFill>
              </a:rPr>
              <a:t>栃木県災害福祉広域支援協議会の</a:t>
            </a:r>
            <a:r>
              <a:rPr lang="ja-JP" altLang="en-US" sz="1100" b="1" u="sng" dirty="0" smtClean="0">
                <a:solidFill>
                  <a:schemeClr val="tx1"/>
                </a:solidFill>
              </a:rPr>
              <a:t>運営方針</a:t>
            </a:r>
            <a:r>
              <a:rPr lang="ja-JP" altLang="en-US" sz="1100" dirty="0" smtClean="0">
                <a:solidFill>
                  <a:schemeClr val="tx1"/>
                </a:solidFill>
              </a:rPr>
              <a:t>を定めるため制定</a:t>
            </a:r>
            <a:endParaRPr kumimoji="1" lang="en-US" altLang="ja-JP" sz="1100" dirty="0" smtClean="0">
              <a:solidFill>
                <a:schemeClr val="tx1"/>
              </a:solidFill>
            </a:endParaRPr>
          </a:p>
          <a:p>
            <a:endParaRPr kumimoji="1" lang="en-US" altLang="ja-JP" sz="1100" dirty="0" smtClean="0">
              <a:solidFill>
                <a:schemeClr val="tx1"/>
              </a:solidFill>
            </a:endParaRPr>
          </a:p>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主な規定事項</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p>
          <a:p>
            <a:r>
              <a:rPr kumimoji="1" lang="ja-JP" altLang="en-US" sz="1100" dirty="0" smtClean="0">
                <a:solidFill>
                  <a:schemeClr val="tx1"/>
                </a:solidFill>
              </a:rPr>
              <a:t>　➢</a:t>
            </a:r>
            <a:r>
              <a:rPr kumimoji="1" lang="ja-JP" altLang="en-US" sz="1100" spc="-150" dirty="0" smtClean="0">
                <a:solidFill>
                  <a:schemeClr val="tx1"/>
                </a:solidFill>
              </a:rPr>
              <a:t>チーム派遣に協力する団体との事前協定</a:t>
            </a:r>
            <a:endParaRPr lang="en-US" altLang="ja-JP" sz="1100" spc="-150" dirty="0" smtClean="0">
              <a:solidFill>
                <a:schemeClr val="tx1"/>
              </a:solidFill>
            </a:endParaRPr>
          </a:p>
          <a:p>
            <a:r>
              <a:rPr lang="ja-JP" altLang="en-US" sz="400" dirty="0">
                <a:solidFill>
                  <a:schemeClr val="tx1"/>
                </a:solidFill>
              </a:rPr>
              <a:t>　</a:t>
            </a:r>
            <a:endParaRPr lang="en-US" altLang="ja-JP" sz="400" dirty="0" smtClean="0">
              <a:solidFill>
                <a:schemeClr val="tx1"/>
              </a:solidFill>
            </a:endParaRPr>
          </a:p>
          <a:p>
            <a:r>
              <a:rPr lang="ja-JP" altLang="en-US" sz="1100" dirty="0" smtClean="0">
                <a:solidFill>
                  <a:schemeClr val="tx1"/>
                </a:solidFill>
              </a:rPr>
              <a:t>　➢平常時の事務分掌</a:t>
            </a:r>
            <a:endParaRPr lang="en-US" altLang="ja-JP" sz="1100" dirty="0" smtClean="0">
              <a:solidFill>
                <a:schemeClr val="tx1"/>
              </a:solidFill>
            </a:endParaRPr>
          </a:p>
          <a:p>
            <a:endParaRPr kumimoji="1" lang="en-US" altLang="ja-JP" sz="4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a:t>
            </a:r>
            <a:r>
              <a:rPr lang="ja-JP" altLang="en-US" sz="1100" dirty="0">
                <a:solidFill>
                  <a:schemeClr val="tx1"/>
                </a:solidFill>
              </a:rPr>
              <a:t>災害時</a:t>
            </a:r>
            <a:r>
              <a:rPr kumimoji="1" lang="ja-JP" altLang="en-US" sz="1100" dirty="0" smtClean="0">
                <a:solidFill>
                  <a:schemeClr val="tx1"/>
                </a:solidFill>
              </a:rPr>
              <a:t>の事務分掌</a:t>
            </a:r>
            <a:endParaRPr kumimoji="1" lang="en-US" altLang="ja-JP" sz="1100" dirty="0" smtClean="0">
              <a:solidFill>
                <a:schemeClr val="tx1"/>
              </a:solidFill>
            </a:endParaRPr>
          </a:p>
          <a:p>
            <a:endParaRPr lang="en-US" altLang="ja-JP" sz="1100" dirty="0">
              <a:solidFill>
                <a:schemeClr val="tx1"/>
              </a:solidFill>
            </a:endParaRPr>
          </a:p>
          <a:p>
            <a:r>
              <a:rPr kumimoji="1" lang="ja-JP" altLang="en-US" sz="1100" dirty="0" smtClean="0">
                <a:solidFill>
                  <a:schemeClr val="tx1"/>
                </a:solidFill>
              </a:rPr>
              <a:t>　➢個人情報の保護</a:t>
            </a:r>
            <a:endParaRPr kumimoji="1" lang="en-US" altLang="ja-JP" sz="1100" dirty="0" smtClean="0">
              <a:solidFill>
                <a:schemeClr val="tx1"/>
              </a:solidFill>
            </a:endParaRPr>
          </a:p>
        </p:txBody>
      </p:sp>
      <p:sp>
        <p:nvSpPr>
          <p:cNvPr id="25" name="対角する 2 つの角を丸めた四角形 24"/>
          <p:cNvSpPr/>
          <p:nvPr/>
        </p:nvSpPr>
        <p:spPr>
          <a:xfrm>
            <a:off x="2608455" y="2661685"/>
            <a:ext cx="2770658" cy="2203026"/>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kumimoji="1"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ポイント</a:t>
            </a:r>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endParaRPr lang="en-US" altLang="ja-JP" sz="1100" dirty="0" smtClean="0">
              <a:solidFill>
                <a:schemeClr val="tx1"/>
              </a:solidFill>
            </a:endParaRPr>
          </a:p>
          <a:p>
            <a:r>
              <a:rPr kumimoji="1" lang="ja-JP" altLang="en-US" sz="1100" dirty="0" smtClean="0">
                <a:solidFill>
                  <a:schemeClr val="tx1"/>
                </a:solidFill>
              </a:rPr>
              <a:t>　➢県の主な役割</a:t>
            </a:r>
            <a:endParaRPr kumimoji="1"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・チーム員の募集・登録</a:t>
            </a:r>
            <a:endParaRPr lang="en-US" altLang="ja-JP" sz="1100" dirty="0" smtClean="0">
              <a:solidFill>
                <a:schemeClr val="tx1"/>
              </a:solidFill>
            </a:endParaRPr>
          </a:p>
          <a:p>
            <a:r>
              <a:rPr lang="ja-JP" altLang="en-US" sz="1100" dirty="0" smtClean="0">
                <a:solidFill>
                  <a:schemeClr val="tx1"/>
                </a:solidFill>
              </a:rPr>
              <a:t>　　・チーム派遣の判断</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・経費負担 </a:t>
            </a:r>
            <a:endParaRPr lang="en-US" altLang="ja-JP" sz="1100" dirty="0" smtClean="0">
              <a:solidFill>
                <a:schemeClr val="tx1"/>
              </a:solidFill>
            </a:endParaRPr>
          </a:p>
          <a:p>
            <a:endParaRPr lang="en-US" altLang="ja-JP" sz="400" dirty="0" smtClean="0">
              <a:solidFill>
                <a:schemeClr val="tx1"/>
              </a:solidFill>
            </a:endParaRPr>
          </a:p>
          <a:p>
            <a:r>
              <a:rPr lang="ja-JP" altLang="en-US" sz="1100" dirty="0">
                <a:solidFill>
                  <a:schemeClr val="tx1"/>
                </a:solidFill>
              </a:rPr>
              <a:t>　</a:t>
            </a:r>
            <a:r>
              <a:rPr lang="ja-JP" altLang="en-US" sz="1100" dirty="0" smtClean="0">
                <a:solidFill>
                  <a:schemeClr val="tx1"/>
                </a:solidFill>
              </a:rPr>
              <a:t>➢県社協の主な役割</a:t>
            </a:r>
            <a:endParaRPr lang="en-US" altLang="ja-JP" sz="11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　・チーム員への研修</a:t>
            </a:r>
            <a:endParaRPr kumimoji="1"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a:t>
            </a:r>
            <a:r>
              <a:rPr kumimoji="1" lang="ja-JP" altLang="en-US" sz="1100" dirty="0" smtClean="0">
                <a:solidFill>
                  <a:schemeClr val="tx1"/>
                </a:solidFill>
              </a:rPr>
              <a:t>・チームの派遣調整・編成</a:t>
            </a:r>
            <a:endParaRPr kumimoji="1"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・チームの派遣手続き　等</a:t>
            </a:r>
            <a:endParaRPr lang="en-US" altLang="ja-JP" sz="1100" dirty="0" smtClean="0">
              <a:solidFill>
                <a:schemeClr val="tx1"/>
              </a:solidFill>
            </a:endParaRPr>
          </a:p>
          <a:p>
            <a:endParaRPr lang="en-US" altLang="ja-JP" sz="400" dirty="0">
              <a:solidFill>
                <a:schemeClr val="tx1"/>
              </a:solidFill>
            </a:endParaRPr>
          </a:p>
          <a:p>
            <a:r>
              <a:rPr kumimoji="1" lang="ja-JP" altLang="en-US" sz="1100" dirty="0" smtClean="0">
                <a:solidFill>
                  <a:schemeClr val="tx1"/>
                </a:solidFill>
              </a:rPr>
              <a:t>　➢構成団体の主な役割</a:t>
            </a:r>
            <a:endParaRPr kumimoji="1"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・会員</a:t>
            </a:r>
            <a:r>
              <a:rPr lang="ja-JP" altLang="en-US" sz="1100" dirty="0">
                <a:solidFill>
                  <a:schemeClr val="tx1"/>
                </a:solidFill>
              </a:rPr>
              <a:t>等へ</a:t>
            </a:r>
            <a:r>
              <a:rPr lang="ja-JP" altLang="en-US" sz="1100" dirty="0" smtClean="0">
                <a:solidFill>
                  <a:schemeClr val="tx1"/>
                </a:solidFill>
              </a:rPr>
              <a:t>の周知啓発</a:t>
            </a:r>
            <a:endParaRPr lang="en-US" altLang="ja-JP" sz="11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　・県と会員等との協定締結の促進</a:t>
            </a:r>
            <a:endParaRPr kumimoji="1" lang="en-US" altLang="ja-JP" sz="1100" dirty="0" smtClean="0">
              <a:solidFill>
                <a:schemeClr val="tx1"/>
              </a:solidFill>
            </a:endParaRPr>
          </a:p>
        </p:txBody>
      </p:sp>
      <p:sp>
        <p:nvSpPr>
          <p:cNvPr id="27" name="対角する 2 つの角を丸めた四角形 26"/>
          <p:cNvSpPr/>
          <p:nvPr/>
        </p:nvSpPr>
        <p:spPr>
          <a:xfrm>
            <a:off x="7057837" y="2353315"/>
            <a:ext cx="2802826" cy="2700000"/>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altLang="ja-JP" sz="1100" dirty="0">
              <a:solidFill>
                <a:schemeClr val="tx1"/>
              </a:solidFill>
            </a:endParaRPr>
          </a:p>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ポイント</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p>
          <a:p>
            <a:r>
              <a:rPr lang="ja-JP" altLang="en-US" sz="1100" dirty="0">
                <a:solidFill>
                  <a:schemeClr val="tx1"/>
                </a:solidFill>
              </a:rPr>
              <a:t>　</a:t>
            </a:r>
            <a:r>
              <a:rPr lang="ja-JP" altLang="en-US" sz="1100" dirty="0" smtClean="0">
                <a:solidFill>
                  <a:schemeClr val="tx1"/>
                </a:solidFill>
              </a:rPr>
              <a:t>➢チーム員の主な要件</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・有資格者等で実務経験３年以上</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・登録研修の受講</a:t>
            </a:r>
            <a:endParaRPr lang="en-US" altLang="ja-JP" sz="1100" dirty="0" smtClean="0">
              <a:solidFill>
                <a:schemeClr val="tx1"/>
              </a:solidFill>
            </a:endParaRPr>
          </a:p>
          <a:p>
            <a:endParaRPr lang="en-US" altLang="ja-JP" sz="400" dirty="0" smtClean="0">
              <a:solidFill>
                <a:schemeClr val="tx1"/>
              </a:solidFill>
            </a:endParaRPr>
          </a:p>
          <a:p>
            <a:r>
              <a:rPr lang="ja-JP" altLang="en-US" sz="1100" dirty="0">
                <a:solidFill>
                  <a:schemeClr val="tx1"/>
                </a:solidFill>
              </a:rPr>
              <a:t>　</a:t>
            </a:r>
            <a:r>
              <a:rPr lang="ja-JP" altLang="en-US" sz="1100" dirty="0" smtClean="0">
                <a:solidFill>
                  <a:schemeClr val="tx1"/>
                </a:solidFill>
              </a:rPr>
              <a:t>➢派遣要請</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・県が県社協にチーム編成を依頼し、</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編成手続は県社協が実施</a:t>
            </a:r>
            <a:endParaRPr lang="en-US" altLang="ja-JP" sz="1100" dirty="0" smtClean="0">
              <a:solidFill>
                <a:schemeClr val="tx1"/>
              </a:solidFill>
            </a:endParaRPr>
          </a:p>
          <a:p>
            <a:endParaRPr lang="en-US" altLang="ja-JP" sz="400" dirty="0" smtClean="0">
              <a:solidFill>
                <a:schemeClr val="tx1"/>
              </a:solidFill>
            </a:endParaRPr>
          </a:p>
          <a:p>
            <a:r>
              <a:rPr lang="ja-JP" altLang="en-US" sz="1100" dirty="0">
                <a:solidFill>
                  <a:schemeClr val="tx1"/>
                </a:solidFill>
              </a:rPr>
              <a:t>　</a:t>
            </a:r>
            <a:r>
              <a:rPr lang="ja-JP" altLang="en-US" sz="1100" dirty="0" smtClean="0">
                <a:solidFill>
                  <a:schemeClr val="tx1"/>
                </a:solidFill>
              </a:rPr>
              <a:t>➢チーム編成</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・１チーム４～６名</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・１チーム当たり概ね７日間程度活動</a:t>
            </a:r>
            <a:endParaRPr lang="en-US" altLang="ja-JP" sz="1100" dirty="0" smtClean="0">
              <a:solidFill>
                <a:schemeClr val="tx1"/>
              </a:solidFill>
            </a:endParaRPr>
          </a:p>
          <a:p>
            <a:endParaRPr lang="en-US" altLang="ja-JP" sz="400" dirty="0" smtClean="0">
              <a:solidFill>
                <a:schemeClr val="tx1"/>
              </a:solidFill>
            </a:endParaRPr>
          </a:p>
          <a:p>
            <a:r>
              <a:rPr lang="ja-JP" altLang="en-US" sz="1100" dirty="0" smtClean="0">
                <a:solidFill>
                  <a:schemeClr val="tx1"/>
                </a:solidFill>
              </a:rPr>
              <a:t>　➢活動内容</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・ニーズ把握、スクリーニング</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　・相談対応、応急的支援、環境整備</a:t>
            </a:r>
            <a:endParaRPr lang="en-US" altLang="ja-JP" sz="1100" dirty="0" smtClean="0">
              <a:solidFill>
                <a:schemeClr val="tx1"/>
              </a:solidFill>
            </a:endParaRPr>
          </a:p>
        </p:txBody>
      </p:sp>
      <p:sp>
        <p:nvSpPr>
          <p:cNvPr id="29" name="対角する 2 つの角を丸めた四角形 28"/>
          <p:cNvSpPr/>
          <p:nvPr/>
        </p:nvSpPr>
        <p:spPr>
          <a:xfrm>
            <a:off x="4986434" y="2105588"/>
            <a:ext cx="3965815" cy="2700000"/>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kumimoji="1"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趣旨</a:t>
            </a:r>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p>
          <a:p>
            <a:r>
              <a:rPr lang="ja-JP" altLang="en-US" sz="1100" dirty="0" smtClean="0">
                <a:solidFill>
                  <a:schemeClr val="tx1"/>
                </a:solidFill>
              </a:rPr>
              <a:t>　災害派遣福祉</a:t>
            </a:r>
            <a:r>
              <a:rPr lang="ja-JP" altLang="en-US" sz="1100" b="1" u="sng" dirty="0" smtClean="0">
                <a:solidFill>
                  <a:schemeClr val="tx1"/>
                </a:solidFill>
              </a:rPr>
              <a:t>チームの編成や役割</a:t>
            </a:r>
            <a:r>
              <a:rPr lang="ja-JP" altLang="en-US" sz="1100" dirty="0" smtClean="0">
                <a:solidFill>
                  <a:schemeClr val="tx1"/>
                </a:solidFill>
              </a:rPr>
              <a:t>等を定めるため制定</a:t>
            </a:r>
            <a:endParaRPr lang="en-US" altLang="ja-JP" sz="1100" dirty="0">
              <a:solidFill>
                <a:schemeClr val="tx1"/>
              </a:solidFill>
            </a:endParaRPr>
          </a:p>
          <a:p>
            <a:endParaRPr kumimoji="1" lang="en-US" altLang="ja-JP" sz="1100" dirty="0" smtClean="0">
              <a:solidFill>
                <a:schemeClr val="tx1"/>
              </a:solidFill>
            </a:endParaRPr>
          </a:p>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主な規定事項</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p>
          <a:p>
            <a:r>
              <a:rPr kumimoji="1" lang="ja-JP" altLang="en-US" sz="1100" dirty="0" smtClean="0">
                <a:solidFill>
                  <a:schemeClr val="tx1"/>
                </a:solidFill>
              </a:rPr>
              <a:t>　➢協力法人との事前協定</a:t>
            </a:r>
            <a:endParaRPr kumimoji="1" lang="en-US" altLang="ja-JP" sz="1100" dirty="0" smtClean="0">
              <a:solidFill>
                <a:schemeClr val="tx1"/>
              </a:solidFill>
            </a:endParaRPr>
          </a:p>
          <a:p>
            <a:endParaRPr kumimoji="1" lang="en-US" altLang="ja-JP" sz="400" dirty="0" smtClean="0">
              <a:solidFill>
                <a:schemeClr val="tx1"/>
              </a:solidFill>
            </a:endParaRPr>
          </a:p>
          <a:p>
            <a:r>
              <a:rPr lang="ja-JP" altLang="en-US" sz="1100" dirty="0">
                <a:solidFill>
                  <a:schemeClr val="tx1"/>
                </a:solidFill>
              </a:rPr>
              <a:t>　➢</a:t>
            </a:r>
            <a:r>
              <a:rPr lang="ja-JP" altLang="en-US" sz="1100" dirty="0" smtClean="0">
                <a:solidFill>
                  <a:schemeClr val="tx1"/>
                </a:solidFill>
              </a:rPr>
              <a:t>チーム員の登録要件</a:t>
            </a:r>
            <a:endParaRPr lang="en-US" altLang="ja-JP" sz="1100" dirty="0" smtClean="0">
              <a:solidFill>
                <a:schemeClr val="tx1"/>
              </a:solidFill>
            </a:endParaRPr>
          </a:p>
          <a:p>
            <a:endParaRPr lang="en-US" altLang="ja-JP" sz="4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➢派遣要請の流れ</a:t>
            </a:r>
            <a:endParaRPr kumimoji="1" lang="en-US" altLang="ja-JP" sz="1100" dirty="0" smtClean="0">
              <a:solidFill>
                <a:schemeClr val="tx1"/>
              </a:solidFill>
            </a:endParaRPr>
          </a:p>
          <a:p>
            <a:endParaRPr kumimoji="1" lang="en-US" altLang="ja-JP" sz="400" dirty="0" smtClean="0">
              <a:solidFill>
                <a:schemeClr val="tx1"/>
              </a:solidFill>
            </a:endParaRPr>
          </a:p>
          <a:p>
            <a:r>
              <a:rPr lang="ja-JP" altLang="en-US" sz="1100" dirty="0">
                <a:solidFill>
                  <a:schemeClr val="tx1"/>
                </a:solidFill>
              </a:rPr>
              <a:t>　</a:t>
            </a:r>
            <a:r>
              <a:rPr lang="ja-JP" altLang="en-US" sz="1100" dirty="0" smtClean="0">
                <a:solidFill>
                  <a:schemeClr val="tx1"/>
                </a:solidFill>
              </a:rPr>
              <a:t>➢チームの編成</a:t>
            </a:r>
            <a:endParaRPr lang="en-US" altLang="ja-JP" sz="1100" dirty="0" smtClean="0">
              <a:solidFill>
                <a:schemeClr val="tx1"/>
              </a:solidFill>
            </a:endParaRPr>
          </a:p>
          <a:p>
            <a:endParaRPr lang="en-US" altLang="ja-JP" sz="4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➢活動内容</a:t>
            </a:r>
            <a:endParaRPr kumimoji="1" lang="en-US" altLang="ja-JP" sz="1100" dirty="0" smtClean="0">
              <a:solidFill>
                <a:schemeClr val="tx1"/>
              </a:solidFill>
            </a:endParaRPr>
          </a:p>
          <a:p>
            <a:endParaRPr kumimoji="1" lang="en-US" altLang="ja-JP" sz="400" dirty="0" smtClean="0">
              <a:solidFill>
                <a:schemeClr val="tx1"/>
              </a:solidFill>
            </a:endParaRPr>
          </a:p>
          <a:p>
            <a:r>
              <a:rPr lang="ja-JP" altLang="en-US" sz="1100" dirty="0">
                <a:solidFill>
                  <a:schemeClr val="tx1"/>
                </a:solidFill>
              </a:rPr>
              <a:t>　</a:t>
            </a:r>
            <a:r>
              <a:rPr lang="ja-JP" altLang="en-US" sz="1100" dirty="0" smtClean="0">
                <a:solidFill>
                  <a:schemeClr val="tx1"/>
                </a:solidFill>
              </a:rPr>
              <a:t>➢チームの活動費用は県が負担</a:t>
            </a:r>
            <a:endParaRPr kumimoji="1" lang="en-US" altLang="ja-JP" sz="1100" dirty="0" smtClean="0">
              <a:solidFill>
                <a:schemeClr val="tx1"/>
              </a:solidFill>
            </a:endParaRPr>
          </a:p>
        </p:txBody>
      </p:sp>
      <p:sp>
        <p:nvSpPr>
          <p:cNvPr id="30" name="円形吹き出し 29"/>
          <p:cNvSpPr/>
          <p:nvPr/>
        </p:nvSpPr>
        <p:spPr>
          <a:xfrm>
            <a:off x="84807" y="282600"/>
            <a:ext cx="1808275" cy="396000"/>
          </a:xfrm>
          <a:prstGeom prst="wedgeEllipseCallout">
            <a:avLst>
              <a:gd name="adj1" fmla="val 44745"/>
              <a:gd name="adj2" fmla="val 5205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chemeClr val="tx1"/>
                </a:solidFill>
                <a:latin typeface="HGP創英角ﾎﾟｯﾌﾟ体" panose="040B0A00000000000000" pitchFamily="50" charset="-128"/>
                <a:ea typeface="HGP創英角ﾎﾟｯﾌﾟ体" panose="040B0A00000000000000" pitchFamily="50" charset="-128"/>
              </a:rPr>
              <a:t>６／２１制定</a:t>
            </a:r>
            <a:endParaRPr kumimoji="1" lang="ja-JP" altLang="en-US" sz="1200" dirty="0">
              <a:solidFill>
                <a:schemeClr val="tx1"/>
              </a:solidFill>
              <a:latin typeface="HGP創英角ﾎﾟｯﾌﾟ体" panose="040B0A00000000000000" pitchFamily="50" charset="-128"/>
              <a:ea typeface="HGP創英角ﾎﾟｯﾌﾟ体" panose="040B0A00000000000000" pitchFamily="50" charset="-128"/>
            </a:endParaRPr>
          </a:p>
        </p:txBody>
      </p:sp>
      <p:sp>
        <p:nvSpPr>
          <p:cNvPr id="32" name="対角する 2 つの角を丸めた四角形 31"/>
          <p:cNvSpPr/>
          <p:nvPr/>
        </p:nvSpPr>
        <p:spPr>
          <a:xfrm>
            <a:off x="266447" y="5322611"/>
            <a:ext cx="4680000" cy="1440422"/>
          </a:xfrm>
          <a:prstGeom prst="round2Diag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200" dirty="0" smtClean="0">
              <a:solidFill>
                <a:schemeClr val="tx1"/>
              </a:solidFill>
            </a:endParaRPr>
          </a:p>
        </p:txBody>
      </p:sp>
      <p:sp>
        <p:nvSpPr>
          <p:cNvPr id="34" name="角丸四角形 33"/>
          <p:cNvSpPr/>
          <p:nvPr/>
        </p:nvSpPr>
        <p:spPr>
          <a:xfrm>
            <a:off x="855950" y="5185639"/>
            <a:ext cx="3600000" cy="216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栃木県災害福祉広域支援に関する協定（構成団体）</a:t>
            </a:r>
            <a:endParaRPr lang="ja-JP" altLang="en-US" sz="1200" b="1" dirty="0">
              <a:solidFill>
                <a:schemeClr val="tx1"/>
              </a:solidFill>
            </a:endParaRPr>
          </a:p>
        </p:txBody>
      </p:sp>
      <p:sp>
        <p:nvSpPr>
          <p:cNvPr id="35" name="対角する 2 つの角を丸めた四角形 34"/>
          <p:cNvSpPr/>
          <p:nvPr/>
        </p:nvSpPr>
        <p:spPr>
          <a:xfrm>
            <a:off x="5021512" y="5322611"/>
            <a:ext cx="4680000" cy="1440422"/>
          </a:xfrm>
          <a:prstGeom prst="round2Diag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en-US" altLang="ja-JP" sz="1200" dirty="0" smtClean="0">
              <a:solidFill>
                <a:schemeClr val="tx1"/>
              </a:solidFill>
            </a:endParaRPr>
          </a:p>
        </p:txBody>
      </p:sp>
      <p:sp>
        <p:nvSpPr>
          <p:cNvPr id="36" name="角丸四角形 35"/>
          <p:cNvSpPr/>
          <p:nvPr/>
        </p:nvSpPr>
        <p:spPr>
          <a:xfrm>
            <a:off x="5444586" y="5184820"/>
            <a:ext cx="4140000" cy="216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栃木県災害福祉支援チームの派遣に関する協定（協力法人）</a:t>
            </a:r>
            <a:endParaRPr lang="ja-JP" altLang="en-US" sz="1200" b="1" dirty="0">
              <a:solidFill>
                <a:schemeClr val="tx1"/>
              </a:solidFill>
            </a:endParaRPr>
          </a:p>
        </p:txBody>
      </p:sp>
      <p:sp>
        <p:nvSpPr>
          <p:cNvPr id="37" name="対角する 2 つの角を丸めた四角形 36"/>
          <p:cNvSpPr/>
          <p:nvPr/>
        </p:nvSpPr>
        <p:spPr>
          <a:xfrm>
            <a:off x="228006" y="5289408"/>
            <a:ext cx="4677421" cy="1441127"/>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a:solidFill>
                  <a:schemeClr val="tx1"/>
                </a:solidFill>
                <a:latin typeface="ＤＦ特太ゴシック体" panose="020B0509000000000000" pitchFamily="49" charset="-128"/>
                <a:ea typeface="ＤＦ特太ゴシック体" panose="020B0509000000000000" pitchFamily="49" charset="-128"/>
              </a:rPr>
              <a:t>趣旨</a:t>
            </a:r>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endParaRPr lang="en-US" altLang="ja-JP" sz="1100" dirty="0" smtClean="0">
              <a:solidFill>
                <a:schemeClr val="tx1"/>
              </a:solidFill>
            </a:endParaRPr>
          </a:p>
          <a:p>
            <a:r>
              <a:rPr kumimoji="1" lang="ja-JP" altLang="en-US" sz="1100" dirty="0" smtClean="0">
                <a:solidFill>
                  <a:schemeClr val="tx1"/>
                </a:solidFill>
              </a:rPr>
              <a:t>　</a:t>
            </a:r>
            <a:r>
              <a:rPr lang="ja-JP" altLang="en-US" sz="1100" dirty="0" smtClean="0">
                <a:solidFill>
                  <a:schemeClr val="tx1"/>
                </a:solidFill>
              </a:rPr>
              <a:t>災害福祉チームの派遣が円滑に行われるよう、構成団体と協定締結</a:t>
            </a:r>
            <a:endParaRPr lang="en-US" altLang="ja-JP" sz="1100" dirty="0" smtClean="0">
              <a:solidFill>
                <a:schemeClr val="tx1"/>
              </a:solidFill>
            </a:endParaRPr>
          </a:p>
          <a:p>
            <a:endParaRPr kumimoji="1" lang="en-US" altLang="ja-JP" sz="1100" dirty="0">
              <a:solidFill>
                <a:schemeClr val="tx1"/>
              </a:solidFill>
            </a:endParaRPr>
          </a:p>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構成団体の役割</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endPar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endParaRPr>
          </a:p>
          <a:p>
            <a:r>
              <a:rPr lang="ja-JP" altLang="en-US" sz="1100" dirty="0" smtClean="0">
                <a:solidFill>
                  <a:schemeClr val="tx1"/>
                </a:solidFill>
              </a:rPr>
              <a:t>　➢協議会が行う活動に協力</a:t>
            </a:r>
            <a:endParaRPr lang="en-US" altLang="ja-JP" sz="1100" dirty="0" smtClean="0">
              <a:solidFill>
                <a:schemeClr val="tx1"/>
              </a:solidFill>
            </a:endParaRPr>
          </a:p>
          <a:p>
            <a:r>
              <a:rPr kumimoji="1" lang="ja-JP" altLang="en-US" sz="1100" dirty="0">
                <a:solidFill>
                  <a:schemeClr val="tx1"/>
                </a:solidFill>
              </a:rPr>
              <a:t>　</a:t>
            </a:r>
            <a:r>
              <a:rPr kumimoji="1" lang="ja-JP" altLang="en-US" sz="1100" dirty="0" smtClean="0">
                <a:solidFill>
                  <a:schemeClr val="tx1"/>
                </a:solidFill>
              </a:rPr>
              <a:t>➢会員等に対する周知・啓発</a:t>
            </a:r>
            <a:endParaRPr kumimoji="1" lang="en-US" altLang="ja-JP" sz="1100" dirty="0" smtClean="0">
              <a:solidFill>
                <a:schemeClr val="tx1"/>
              </a:solidFill>
            </a:endParaRPr>
          </a:p>
          <a:p>
            <a:r>
              <a:rPr lang="ja-JP" altLang="en-US" sz="1100" dirty="0" smtClean="0">
                <a:solidFill>
                  <a:schemeClr val="tx1"/>
                </a:solidFill>
              </a:rPr>
              <a:t>　➢</a:t>
            </a:r>
            <a:r>
              <a:rPr kumimoji="1" lang="ja-JP" altLang="en-US" sz="1100" dirty="0" smtClean="0">
                <a:solidFill>
                  <a:schemeClr val="tx1"/>
                </a:solidFill>
              </a:rPr>
              <a:t>県と会員等との協定締結の促進</a:t>
            </a:r>
            <a:endParaRPr kumimoji="1"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➢会員にチーム員派遣を促進　等</a:t>
            </a:r>
            <a:endParaRPr kumimoji="1" lang="en-US" altLang="ja-JP" sz="1100" dirty="0" smtClean="0">
              <a:solidFill>
                <a:schemeClr val="tx1"/>
              </a:solidFill>
            </a:endParaRPr>
          </a:p>
        </p:txBody>
      </p:sp>
      <p:sp>
        <p:nvSpPr>
          <p:cNvPr id="38" name="対角する 2 つの角を丸めた四角形 37"/>
          <p:cNvSpPr/>
          <p:nvPr/>
        </p:nvSpPr>
        <p:spPr>
          <a:xfrm>
            <a:off x="5005162" y="5275187"/>
            <a:ext cx="4677421" cy="1441127"/>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a:solidFill>
                  <a:schemeClr val="tx1"/>
                </a:solidFill>
                <a:latin typeface="ＤＦ特太ゴシック体" panose="020B0509000000000000" pitchFamily="49" charset="-128"/>
                <a:ea typeface="ＤＦ特太ゴシック体" panose="020B0509000000000000" pitchFamily="49" charset="-128"/>
              </a:rPr>
              <a:t>趣旨</a:t>
            </a:r>
            <a:r>
              <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endParaRPr lang="en-US" altLang="ja-JP" sz="1100" dirty="0" smtClean="0">
              <a:solidFill>
                <a:schemeClr val="tx1"/>
              </a:solidFill>
            </a:endParaRPr>
          </a:p>
          <a:p>
            <a:r>
              <a:rPr kumimoji="1" lang="ja-JP" altLang="en-US" sz="1100" dirty="0" smtClean="0">
                <a:solidFill>
                  <a:schemeClr val="tx1"/>
                </a:solidFill>
              </a:rPr>
              <a:t>　　</a:t>
            </a:r>
            <a:r>
              <a:rPr lang="ja-JP" altLang="en-US" sz="1100" dirty="0" smtClean="0">
                <a:solidFill>
                  <a:schemeClr val="tx1"/>
                </a:solidFill>
              </a:rPr>
              <a:t>要配慮者への支援が円滑に行われるよう、協力法人と</a:t>
            </a:r>
            <a:r>
              <a:rPr lang="ja-JP" altLang="en-US" sz="1100" u="sng" dirty="0" smtClean="0">
                <a:solidFill>
                  <a:schemeClr val="tx1"/>
                </a:solidFill>
              </a:rPr>
              <a:t>チーム員派遣に関する協定</a:t>
            </a:r>
            <a:r>
              <a:rPr lang="ja-JP" altLang="en-US" sz="1100" dirty="0" smtClean="0">
                <a:solidFill>
                  <a:schemeClr val="tx1"/>
                </a:solidFill>
              </a:rPr>
              <a:t>を締結</a:t>
            </a:r>
            <a:endParaRPr lang="en-US" altLang="ja-JP" sz="1100" dirty="0" smtClean="0">
              <a:solidFill>
                <a:schemeClr val="tx1"/>
              </a:solidFill>
            </a:endParaRPr>
          </a:p>
          <a:p>
            <a:endParaRPr kumimoji="1" lang="en-US" altLang="ja-JP" sz="1100" dirty="0">
              <a:solidFill>
                <a:schemeClr val="tx1"/>
              </a:solidFill>
            </a:endParaRPr>
          </a:p>
          <a:p>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r>
              <a:rPr lang="ja-JP" altLang="en-US" sz="1100" dirty="0" smtClean="0">
                <a:solidFill>
                  <a:schemeClr val="tx1"/>
                </a:solidFill>
                <a:latin typeface="ＤＦ特太ゴシック体" panose="020B0509000000000000" pitchFamily="49" charset="-128"/>
                <a:ea typeface="ＤＦ特太ゴシック体" panose="020B0509000000000000" pitchFamily="49" charset="-128"/>
              </a:rPr>
              <a:t>協力法人または施設の役割</a:t>
            </a:r>
            <a:r>
              <a:rPr lang="en-US" altLang="ja-JP" sz="1100" dirty="0" smtClean="0">
                <a:solidFill>
                  <a:schemeClr val="tx1"/>
                </a:solidFill>
                <a:latin typeface="ＤＦ特太ゴシック体" panose="020B0509000000000000" pitchFamily="49" charset="-128"/>
                <a:ea typeface="ＤＦ特太ゴシック体" panose="020B0509000000000000" pitchFamily="49" charset="-128"/>
              </a:rPr>
              <a:t>】</a:t>
            </a:r>
            <a:endParaRPr kumimoji="1" lang="en-US" altLang="ja-JP" sz="1100" dirty="0" smtClean="0">
              <a:solidFill>
                <a:schemeClr val="tx1"/>
              </a:solidFill>
              <a:latin typeface="ＤＦ特太ゴシック体" panose="020B0509000000000000" pitchFamily="49" charset="-128"/>
              <a:ea typeface="ＤＦ特太ゴシック体" panose="020B0509000000000000" pitchFamily="49" charset="-128"/>
            </a:endParaRPr>
          </a:p>
          <a:p>
            <a:r>
              <a:rPr lang="ja-JP" altLang="en-US" sz="1100" dirty="0" smtClean="0">
                <a:solidFill>
                  <a:schemeClr val="tx1"/>
                </a:solidFill>
              </a:rPr>
              <a:t>　➢協議会が行う活動に協力</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➢チーム員候補者の届出</a:t>
            </a:r>
            <a:endParaRPr lang="en-US" altLang="ja-JP" sz="1100" dirty="0" smtClean="0">
              <a:solidFill>
                <a:schemeClr val="tx1"/>
              </a:solidFill>
            </a:endParaRPr>
          </a:p>
          <a:p>
            <a:r>
              <a:rPr lang="ja-JP" altLang="en-US" sz="1100" dirty="0">
                <a:solidFill>
                  <a:schemeClr val="tx1"/>
                </a:solidFill>
              </a:rPr>
              <a:t>　</a:t>
            </a:r>
            <a:r>
              <a:rPr lang="ja-JP" altLang="en-US" sz="1100" dirty="0" smtClean="0">
                <a:solidFill>
                  <a:schemeClr val="tx1"/>
                </a:solidFill>
              </a:rPr>
              <a:t>➢チーム員の派遣　等</a:t>
            </a:r>
            <a:endParaRPr kumimoji="1" lang="en-US" altLang="ja-JP" sz="1100" dirty="0" smtClean="0">
              <a:solidFill>
                <a:schemeClr val="tx1"/>
              </a:solidFill>
            </a:endParaRPr>
          </a:p>
        </p:txBody>
      </p:sp>
      <p:sp>
        <p:nvSpPr>
          <p:cNvPr id="39" name="対角する 2 つの角を丸めた四角形 38"/>
          <p:cNvSpPr/>
          <p:nvPr/>
        </p:nvSpPr>
        <p:spPr>
          <a:xfrm>
            <a:off x="2676835" y="6110861"/>
            <a:ext cx="2258597" cy="526739"/>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a:solidFill>
                  <a:schemeClr val="tx1"/>
                </a:solidFill>
              </a:rPr>
              <a:t>※</a:t>
            </a:r>
            <a:r>
              <a:rPr kumimoji="1" lang="ja-JP" altLang="en-US" sz="1100" dirty="0" smtClean="0">
                <a:solidFill>
                  <a:schemeClr val="tx1"/>
                </a:solidFill>
              </a:rPr>
              <a:t>本協定について、県社協及び国際医療福祉大学を除く全ての構成団体と締結することを想定</a:t>
            </a:r>
            <a:endParaRPr kumimoji="1" lang="en-US" altLang="ja-JP" sz="1100" dirty="0" smtClean="0">
              <a:solidFill>
                <a:schemeClr val="tx1"/>
              </a:solidFill>
            </a:endParaRPr>
          </a:p>
        </p:txBody>
      </p:sp>
      <p:sp>
        <p:nvSpPr>
          <p:cNvPr id="40" name="対角する 2 つの角を丸めた四角形 39"/>
          <p:cNvSpPr/>
          <p:nvPr/>
        </p:nvSpPr>
        <p:spPr>
          <a:xfrm>
            <a:off x="7177575" y="6324767"/>
            <a:ext cx="2258597" cy="526739"/>
          </a:xfrm>
          <a:prstGeom prst="round2Diag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dirty="0" smtClean="0">
                <a:solidFill>
                  <a:schemeClr val="tx1"/>
                </a:solidFill>
              </a:rPr>
              <a:t>※</a:t>
            </a:r>
            <a:r>
              <a:rPr lang="ja-JP" altLang="en-US" sz="1100" dirty="0" smtClean="0">
                <a:solidFill>
                  <a:schemeClr val="tx1"/>
                </a:solidFill>
              </a:rPr>
              <a:t>チームの活動費用については、県が負担する旨記載</a:t>
            </a:r>
            <a:endParaRPr kumimoji="1" lang="en-US" altLang="ja-JP" sz="1100" dirty="0" smtClean="0">
              <a:solidFill>
                <a:schemeClr val="tx1"/>
              </a:solidFill>
            </a:endParaRPr>
          </a:p>
        </p:txBody>
      </p:sp>
      <p:cxnSp>
        <p:nvCxnSpPr>
          <p:cNvPr id="41" name="直線矢印コネクタ 40"/>
          <p:cNvCxnSpPr/>
          <p:nvPr/>
        </p:nvCxnSpPr>
        <p:spPr>
          <a:xfrm flipH="1">
            <a:off x="5005162" y="1714352"/>
            <a:ext cx="0" cy="2520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54672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5465</TotalTime>
  <Words>134</Words>
  <Application>Microsoft Office PowerPoint</Application>
  <PresentationFormat>A4 210 x 297 mm</PresentationFormat>
  <Paragraphs>95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ＤＦ特太ゴシック体</vt:lpstr>
      <vt:lpstr>HGP創英角ﾎﾟｯﾌﾟ体</vt:lpstr>
      <vt:lpstr>ＭＳ Ｐゴシック</vt:lpstr>
      <vt:lpstr>Arial</vt:lpstr>
      <vt:lpstr>Calibri</vt:lpstr>
      <vt:lpstr>Calibri Light</vt:lpstr>
      <vt:lpstr>Office テーマ</vt:lpstr>
      <vt:lpstr>PowerPoint プレゼンテーション</vt:lpstr>
    </vt:vector>
  </TitlesOfParts>
  <Company>栃木県</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本多　輝彦</dc:creator>
  <cp:lastModifiedBy>本多　輝彦</cp:lastModifiedBy>
  <cp:revision>359</cp:revision>
  <cp:lastPrinted>2018-10-26T04:44:17Z</cp:lastPrinted>
  <dcterms:created xsi:type="dcterms:W3CDTF">2016-07-21T05:39:06Z</dcterms:created>
  <dcterms:modified xsi:type="dcterms:W3CDTF">2018-10-26T04:44:18Z</dcterms:modified>
</cp:coreProperties>
</file>