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sldIdLst>
    <p:sldId id="268" r:id="rId2"/>
  </p:sldIdLst>
  <p:sldSz cx="7561263" cy="106934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青木雅裕_A6Y31" initials="青木雅裕_A6Y31" lastIdx="1" clrIdx="0">
    <p:extLst>
      <p:ext uri="{19B8F6BF-5375-455C-9EA6-DF929625EA0E}">
        <p15:presenceInfo xmlns:p15="http://schemas.microsoft.com/office/powerpoint/2012/main" userId="S::6Y733121@msad.ms-ad-ins.com::d3464f77-0687-45fb-9a60-e3e2846abe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72" autoAdjust="0"/>
    <p:restoredTop sz="94667" autoAdjust="0"/>
  </p:normalViewPr>
  <p:slideViewPr>
    <p:cSldViewPr>
      <p:cViewPr>
        <p:scale>
          <a:sx n="100" d="100"/>
          <a:sy n="100" d="100"/>
        </p:scale>
        <p:origin x="2238" y="7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本文">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19687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2" name="グループ化 1"/>
          <p:cNvGrpSpPr/>
          <p:nvPr userDrawn="1"/>
        </p:nvGrpSpPr>
        <p:grpSpPr>
          <a:xfrm>
            <a:off x="322711" y="313791"/>
            <a:ext cx="6912120" cy="10080000"/>
            <a:chOff x="322711" y="313791"/>
            <a:chExt cx="6912120" cy="10080000"/>
          </a:xfrm>
        </p:grpSpPr>
        <p:sp>
          <p:nvSpPr>
            <p:cNvPr id="114" name="Rectangle 136"/>
            <p:cNvSpPr>
              <a:spLocks noChangeArrowheads="1"/>
            </p:cNvSpPr>
            <p:nvPr userDrawn="1"/>
          </p:nvSpPr>
          <p:spPr bwMode="auto">
            <a:xfrm>
              <a:off x="322711" y="314983"/>
              <a:ext cx="6909595" cy="100788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100">
                  <a:solidFill>
                    <a:schemeClr val="tx1"/>
                  </a:solidFill>
                  <a:latin typeface="ＭＳ Ｐゴシック" charset="-128"/>
                  <a:ea typeface="ＭＳ Ｐゴシック" charset="-128"/>
                </a:defRPr>
              </a:lvl1pPr>
              <a:lvl2pPr marL="742950" indent="-285750" eaLnBrk="0" hangingPunct="0">
                <a:defRPr kumimoji="1" sz="1100">
                  <a:solidFill>
                    <a:schemeClr val="tx1"/>
                  </a:solidFill>
                  <a:latin typeface="ＭＳ Ｐゴシック" charset="-128"/>
                  <a:ea typeface="ＭＳ Ｐゴシック" charset="-128"/>
                </a:defRPr>
              </a:lvl2pPr>
              <a:lvl3pPr marL="1143000" indent="-228600" eaLnBrk="0" hangingPunct="0">
                <a:defRPr kumimoji="1" sz="1100">
                  <a:solidFill>
                    <a:schemeClr val="tx1"/>
                  </a:solidFill>
                  <a:latin typeface="ＭＳ Ｐゴシック" charset="-128"/>
                  <a:ea typeface="ＭＳ Ｐゴシック" charset="-128"/>
                </a:defRPr>
              </a:lvl3pPr>
              <a:lvl4pPr marL="1600200" indent="-228600" eaLnBrk="0" hangingPunct="0">
                <a:defRPr kumimoji="1" sz="1100">
                  <a:solidFill>
                    <a:schemeClr val="tx1"/>
                  </a:solidFill>
                  <a:latin typeface="ＭＳ Ｐゴシック" charset="-128"/>
                  <a:ea typeface="ＭＳ Ｐゴシック" charset="-128"/>
                </a:defRPr>
              </a:lvl4pPr>
              <a:lvl5pPr marL="2057400" indent="-228600" eaLnBrk="0" hangingPunct="0">
                <a:defRPr kumimoji="1" sz="1100">
                  <a:solidFill>
                    <a:schemeClr val="tx1"/>
                  </a:solidFill>
                  <a:latin typeface="ＭＳ Ｐゴシック" charset="-128"/>
                  <a:ea typeface="ＭＳ Ｐゴシック" charset="-128"/>
                </a:defRPr>
              </a:lvl5pPr>
              <a:lvl6pPr marL="25146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6pPr>
              <a:lvl7pPr marL="29718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7pPr>
              <a:lvl8pPr marL="34290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8pPr>
              <a:lvl9pPr marL="3886200" indent="-228600" defTabSz="1042988" eaLnBrk="0" fontAlgn="base" hangingPunct="0">
                <a:spcBef>
                  <a:spcPct val="0"/>
                </a:spcBef>
                <a:spcAft>
                  <a:spcPct val="0"/>
                </a:spcAft>
                <a:defRPr kumimoji="1" sz="1100">
                  <a:solidFill>
                    <a:schemeClr val="tx1"/>
                  </a:solidFill>
                  <a:latin typeface="ＭＳ Ｐゴシック" charset="-128"/>
                  <a:ea typeface="ＭＳ Ｐゴシック" charset="-128"/>
                </a:defRPr>
              </a:lvl9pPr>
            </a:lstStyle>
            <a:p>
              <a:pPr eaLnBrk="1" hangingPunct="1"/>
              <a:endParaRPr lang="ja-JP" altLang="en-US">
                <a:solidFill>
                  <a:prstClr val="black"/>
                </a:solidFill>
              </a:endParaRPr>
            </a:p>
          </p:txBody>
        </p:sp>
        <p:grpSp>
          <p:nvGrpSpPr>
            <p:cNvPr id="8" name="グループ化 7"/>
            <p:cNvGrpSpPr/>
            <p:nvPr userDrawn="1"/>
          </p:nvGrpSpPr>
          <p:grpSpPr>
            <a:xfrm>
              <a:off x="470297" y="313791"/>
              <a:ext cx="6620669" cy="10080000"/>
              <a:chOff x="467175" y="181717"/>
              <a:chExt cx="6620669" cy="10332000"/>
            </a:xfrm>
          </p:grpSpPr>
          <p:sp>
            <p:nvSpPr>
              <p:cNvPr id="171" name="Line 42"/>
              <p:cNvSpPr>
                <a:spLocks noChangeShapeType="1"/>
              </p:cNvSpPr>
              <p:nvPr userDrawn="1"/>
            </p:nvSpPr>
            <p:spPr bwMode="auto">
              <a:xfrm rot="5400000">
                <a:off x="-41225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2" name="Line 43"/>
              <p:cNvSpPr>
                <a:spLocks noChangeShapeType="1"/>
              </p:cNvSpPr>
              <p:nvPr userDrawn="1"/>
            </p:nvSpPr>
            <p:spPr bwMode="auto">
              <a:xfrm rot="5400000">
                <a:off x="-39796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3" name="Line 44"/>
              <p:cNvSpPr>
                <a:spLocks noChangeShapeType="1"/>
              </p:cNvSpPr>
              <p:nvPr userDrawn="1"/>
            </p:nvSpPr>
            <p:spPr bwMode="auto">
              <a:xfrm rot="5400000">
                <a:off x="-38352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4" name="Line 45"/>
              <p:cNvSpPr>
                <a:spLocks noChangeShapeType="1"/>
              </p:cNvSpPr>
              <p:nvPr userDrawn="1"/>
            </p:nvSpPr>
            <p:spPr bwMode="auto">
              <a:xfrm rot="5400000">
                <a:off x="-36907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5" name="Line 46"/>
              <p:cNvSpPr>
                <a:spLocks noChangeShapeType="1"/>
              </p:cNvSpPr>
              <p:nvPr userDrawn="1"/>
            </p:nvSpPr>
            <p:spPr bwMode="auto">
              <a:xfrm rot="5400000">
                <a:off x="-35478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6" name="Line 47"/>
              <p:cNvSpPr>
                <a:spLocks noChangeShapeType="1"/>
              </p:cNvSpPr>
              <p:nvPr userDrawn="1"/>
            </p:nvSpPr>
            <p:spPr bwMode="auto">
              <a:xfrm rot="5400000">
                <a:off x="-34034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7" name="Line 48"/>
              <p:cNvSpPr>
                <a:spLocks noChangeShapeType="1"/>
              </p:cNvSpPr>
              <p:nvPr userDrawn="1"/>
            </p:nvSpPr>
            <p:spPr bwMode="auto">
              <a:xfrm rot="5400000">
                <a:off x="-32589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8" name="Line 49"/>
              <p:cNvSpPr>
                <a:spLocks noChangeShapeType="1"/>
              </p:cNvSpPr>
              <p:nvPr userDrawn="1"/>
            </p:nvSpPr>
            <p:spPr bwMode="auto">
              <a:xfrm rot="5400000">
                <a:off x="-3114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9" name="Line 50"/>
              <p:cNvSpPr>
                <a:spLocks noChangeShapeType="1"/>
              </p:cNvSpPr>
              <p:nvPr userDrawn="1"/>
            </p:nvSpPr>
            <p:spPr bwMode="auto">
              <a:xfrm rot="5400000">
                <a:off x="-29716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0" name="Line 51"/>
              <p:cNvSpPr>
                <a:spLocks noChangeShapeType="1"/>
              </p:cNvSpPr>
              <p:nvPr userDrawn="1"/>
            </p:nvSpPr>
            <p:spPr bwMode="auto">
              <a:xfrm rot="5400000">
                <a:off x="-28271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1" name="Line 52"/>
              <p:cNvSpPr>
                <a:spLocks noChangeShapeType="1"/>
              </p:cNvSpPr>
              <p:nvPr userDrawn="1"/>
            </p:nvSpPr>
            <p:spPr bwMode="auto">
              <a:xfrm rot="5400000">
                <a:off x="-26827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2" name="Line 53"/>
              <p:cNvSpPr>
                <a:spLocks noChangeShapeType="1"/>
              </p:cNvSpPr>
              <p:nvPr userDrawn="1"/>
            </p:nvSpPr>
            <p:spPr bwMode="auto">
              <a:xfrm rot="5400000">
                <a:off x="-25382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3" name="Line 54"/>
              <p:cNvSpPr>
                <a:spLocks noChangeShapeType="1"/>
              </p:cNvSpPr>
              <p:nvPr userDrawn="1"/>
            </p:nvSpPr>
            <p:spPr bwMode="auto">
              <a:xfrm rot="5400000">
                <a:off x="-23953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4" name="Line 55"/>
              <p:cNvSpPr>
                <a:spLocks noChangeShapeType="1"/>
              </p:cNvSpPr>
              <p:nvPr userDrawn="1"/>
            </p:nvSpPr>
            <p:spPr bwMode="auto">
              <a:xfrm rot="5400000">
                <a:off x="-22509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5" name="Line 56"/>
              <p:cNvSpPr>
                <a:spLocks noChangeShapeType="1"/>
              </p:cNvSpPr>
              <p:nvPr userDrawn="1"/>
            </p:nvSpPr>
            <p:spPr bwMode="auto">
              <a:xfrm rot="5400000">
                <a:off x="-21064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6" name="Line 57"/>
              <p:cNvSpPr>
                <a:spLocks noChangeShapeType="1"/>
              </p:cNvSpPr>
              <p:nvPr userDrawn="1"/>
            </p:nvSpPr>
            <p:spPr bwMode="auto">
              <a:xfrm rot="5400000">
                <a:off x="-18191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7" name="Line 58"/>
              <p:cNvSpPr>
                <a:spLocks noChangeShapeType="1"/>
              </p:cNvSpPr>
              <p:nvPr userDrawn="1"/>
            </p:nvSpPr>
            <p:spPr bwMode="auto">
              <a:xfrm rot="5400000">
                <a:off x="-167463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8" name="Line 59"/>
              <p:cNvSpPr>
                <a:spLocks noChangeShapeType="1"/>
              </p:cNvSpPr>
              <p:nvPr userDrawn="1"/>
            </p:nvSpPr>
            <p:spPr bwMode="auto">
              <a:xfrm rot="5400000">
                <a:off x="-13873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9" name="Line 60"/>
              <p:cNvSpPr>
                <a:spLocks noChangeShapeType="1"/>
              </p:cNvSpPr>
              <p:nvPr userDrawn="1"/>
            </p:nvSpPr>
            <p:spPr bwMode="auto">
              <a:xfrm rot="5400000">
                <a:off x="-12428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0" name="Line 61"/>
              <p:cNvSpPr>
                <a:spLocks noChangeShapeType="1"/>
              </p:cNvSpPr>
              <p:nvPr userDrawn="1"/>
            </p:nvSpPr>
            <p:spPr bwMode="auto">
              <a:xfrm rot="5400000">
                <a:off x="-10983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1" name="Line 62"/>
              <p:cNvSpPr>
                <a:spLocks noChangeShapeType="1"/>
              </p:cNvSpPr>
              <p:nvPr userDrawn="1"/>
            </p:nvSpPr>
            <p:spPr bwMode="auto">
              <a:xfrm rot="5400000">
                <a:off x="-955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2" name="Line 63"/>
              <p:cNvSpPr>
                <a:spLocks noChangeShapeType="1"/>
              </p:cNvSpPr>
              <p:nvPr userDrawn="1"/>
            </p:nvSpPr>
            <p:spPr bwMode="auto">
              <a:xfrm rot="5400000">
                <a:off x="-8110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3" name="Line 64"/>
              <p:cNvSpPr>
                <a:spLocks noChangeShapeType="1"/>
              </p:cNvSpPr>
              <p:nvPr userDrawn="1"/>
            </p:nvSpPr>
            <p:spPr bwMode="auto">
              <a:xfrm rot="5400000">
                <a:off x="-6665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4" name="Line 65"/>
              <p:cNvSpPr>
                <a:spLocks noChangeShapeType="1"/>
              </p:cNvSpPr>
              <p:nvPr userDrawn="1"/>
            </p:nvSpPr>
            <p:spPr bwMode="auto">
              <a:xfrm rot="5400000">
                <a:off x="-522112"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5" name="Line 66"/>
              <p:cNvSpPr>
                <a:spLocks noChangeShapeType="1"/>
              </p:cNvSpPr>
              <p:nvPr userDrawn="1"/>
            </p:nvSpPr>
            <p:spPr bwMode="auto">
              <a:xfrm rot="5400000">
                <a:off x="-379237"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6" name="Line 67"/>
              <p:cNvSpPr>
                <a:spLocks noChangeShapeType="1"/>
              </p:cNvSpPr>
              <p:nvPr userDrawn="1"/>
            </p:nvSpPr>
            <p:spPr bwMode="auto">
              <a:xfrm rot="5400000">
                <a:off x="-23477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7" name="Line 68"/>
              <p:cNvSpPr>
                <a:spLocks noChangeShapeType="1"/>
              </p:cNvSpPr>
              <p:nvPr userDrawn="1"/>
            </p:nvSpPr>
            <p:spPr bwMode="auto">
              <a:xfrm rot="5400000">
                <a:off x="-90312"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8" name="Line 69"/>
              <p:cNvSpPr>
                <a:spLocks noChangeShapeType="1"/>
              </p:cNvSpPr>
              <p:nvPr userDrawn="1"/>
            </p:nvSpPr>
            <p:spPr bwMode="auto">
              <a:xfrm rot="5400000">
                <a:off x="5415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9" name="Line 70"/>
              <p:cNvSpPr>
                <a:spLocks noChangeShapeType="1"/>
              </p:cNvSpPr>
              <p:nvPr userDrawn="1"/>
            </p:nvSpPr>
            <p:spPr bwMode="auto">
              <a:xfrm rot="5400000">
                <a:off x="1970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0" name="Line 71"/>
              <p:cNvSpPr>
                <a:spLocks noChangeShapeType="1"/>
              </p:cNvSpPr>
              <p:nvPr userDrawn="1"/>
            </p:nvSpPr>
            <p:spPr bwMode="auto">
              <a:xfrm rot="5400000">
                <a:off x="3414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1" name="Line 72"/>
              <p:cNvSpPr>
                <a:spLocks noChangeShapeType="1"/>
              </p:cNvSpPr>
              <p:nvPr userDrawn="1"/>
            </p:nvSpPr>
            <p:spPr bwMode="auto">
              <a:xfrm rot="5400000">
                <a:off x="48595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2" name="Line 73"/>
              <p:cNvSpPr>
                <a:spLocks noChangeShapeType="1"/>
              </p:cNvSpPr>
              <p:nvPr userDrawn="1"/>
            </p:nvSpPr>
            <p:spPr bwMode="auto">
              <a:xfrm rot="5400000">
                <a:off x="6288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3" name="Line 74"/>
              <p:cNvSpPr>
                <a:spLocks noChangeShapeType="1"/>
              </p:cNvSpPr>
              <p:nvPr userDrawn="1"/>
            </p:nvSpPr>
            <p:spPr bwMode="auto">
              <a:xfrm rot="5400000">
                <a:off x="-19635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4" name="Line 75"/>
              <p:cNvSpPr>
                <a:spLocks noChangeShapeType="1"/>
              </p:cNvSpPr>
              <p:nvPr userDrawn="1"/>
            </p:nvSpPr>
            <p:spPr bwMode="auto">
              <a:xfrm rot="5400000">
                <a:off x="7717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5" name="Line 76"/>
              <p:cNvSpPr>
                <a:spLocks noChangeShapeType="1"/>
              </p:cNvSpPr>
              <p:nvPr userDrawn="1"/>
            </p:nvSpPr>
            <p:spPr bwMode="auto">
              <a:xfrm rot="5400000">
                <a:off x="9161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6" name="Line 77"/>
              <p:cNvSpPr>
                <a:spLocks noChangeShapeType="1"/>
              </p:cNvSpPr>
              <p:nvPr userDrawn="1"/>
            </p:nvSpPr>
            <p:spPr bwMode="auto">
              <a:xfrm rot="5400000">
                <a:off x="10606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7" name="Line 78"/>
              <p:cNvSpPr>
                <a:spLocks noChangeShapeType="1"/>
              </p:cNvSpPr>
              <p:nvPr userDrawn="1"/>
            </p:nvSpPr>
            <p:spPr bwMode="auto">
              <a:xfrm rot="5400000">
                <a:off x="1203500"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8" name="Line 79"/>
              <p:cNvSpPr>
                <a:spLocks noChangeShapeType="1"/>
              </p:cNvSpPr>
              <p:nvPr userDrawn="1"/>
            </p:nvSpPr>
            <p:spPr bwMode="auto">
              <a:xfrm rot="5400000">
                <a:off x="-15317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7" name="Line 43"/>
              <p:cNvSpPr>
                <a:spLocks noChangeShapeType="1"/>
              </p:cNvSpPr>
              <p:nvPr userDrawn="1"/>
            </p:nvSpPr>
            <p:spPr bwMode="auto">
              <a:xfrm rot="5400000">
                <a:off x="1345581"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8" name="Line 44"/>
              <p:cNvSpPr>
                <a:spLocks noChangeShapeType="1"/>
              </p:cNvSpPr>
              <p:nvPr userDrawn="1"/>
            </p:nvSpPr>
            <p:spPr bwMode="auto">
              <a:xfrm rot="5400000">
                <a:off x="1490044"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9" name="Line 45"/>
              <p:cNvSpPr>
                <a:spLocks noChangeShapeType="1"/>
              </p:cNvSpPr>
              <p:nvPr userDrawn="1"/>
            </p:nvSpPr>
            <p:spPr bwMode="auto">
              <a:xfrm rot="5400000">
                <a:off x="1634506"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0" name="Line 46"/>
              <p:cNvSpPr>
                <a:spLocks noChangeShapeType="1"/>
              </p:cNvSpPr>
              <p:nvPr userDrawn="1"/>
            </p:nvSpPr>
            <p:spPr bwMode="auto">
              <a:xfrm rot="5400000">
                <a:off x="1777381"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1" name="Line 47"/>
              <p:cNvSpPr>
                <a:spLocks noChangeShapeType="1"/>
              </p:cNvSpPr>
              <p:nvPr userDrawn="1"/>
            </p:nvSpPr>
            <p:spPr bwMode="auto">
              <a:xfrm rot="5400000">
                <a:off x="1921844"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7" name="Line 44"/>
              <p:cNvSpPr>
                <a:spLocks noChangeShapeType="1"/>
              </p:cNvSpPr>
              <p:nvPr userDrawn="1"/>
            </p:nvSpPr>
            <p:spPr bwMode="auto">
              <a:xfrm rot="5400000">
                <a:off x="-46988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8" name="Line 45"/>
              <p:cNvSpPr>
                <a:spLocks noChangeShapeType="1"/>
              </p:cNvSpPr>
              <p:nvPr userDrawn="1"/>
            </p:nvSpPr>
            <p:spPr bwMode="auto">
              <a:xfrm rot="5400000">
                <a:off x="-4554363"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9" name="Line 46"/>
              <p:cNvSpPr>
                <a:spLocks noChangeShapeType="1"/>
              </p:cNvSpPr>
              <p:nvPr userDrawn="1"/>
            </p:nvSpPr>
            <p:spPr bwMode="auto">
              <a:xfrm rot="5400000">
                <a:off x="-4411488"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0" name="Line 47"/>
              <p:cNvSpPr>
                <a:spLocks noChangeShapeType="1"/>
              </p:cNvSpPr>
              <p:nvPr userDrawn="1"/>
            </p:nvSpPr>
            <p:spPr bwMode="auto">
              <a:xfrm rot="5400000">
                <a:off x="-4267025" y="5347717"/>
                <a:ext cx="10332000" cy="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nvGrpSpPr>
            <p:cNvPr id="360" name="グループ化 359"/>
            <p:cNvGrpSpPr/>
            <p:nvPr userDrawn="1"/>
          </p:nvGrpSpPr>
          <p:grpSpPr>
            <a:xfrm>
              <a:off x="326431" y="459407"/>
              <a:ext cx="6908400" cy="9791545"/>
              <a:chOff x="181554" y="459407"/>
              <a:chExt cx="7200000" cy="9791545"/>
            </a:xfrm>
          </p:grpSpPr>
          <p:sp>
            <p:nvSpPr>
              <p:cNvPr id="361" name="Line 81"/>
              <p:cNvSpPr>
                <a:spLocks noChangeShapeType="1"/>
              </p:cNvSpPr>
              <p:nvPr userDrawn="1"/>
            </p:nvSpPr>
            <p:spPr bwMode="auto">
              <a:xfrm rot="5400000">
                <a:off x="3781554" y="218805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2" name="Line 82"/>
              <p:cNvSpPr>
                <a:spLocks noChangeShapeType="1"/>
              </p:cNvSpPr>
              <p:nvPr userDrawn="1"/>
            </p:nvSpPr>
            <p:spPr bwMode="auto">
              <a:xfrm rot="5400000">
                <a:off x="3781554" y="-184473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3" name="Line 83"/>
              <p:cNvSpPr>
                <a:spLocks noChangeShapeType="1"/>
              </p:cNvSpPr>
              <p:nvPr userDrawn="1"/>
            </p:nvSpPr>
            <p:spPr bwMode="auto">
              <a:xfrm rot="5400000">
                <a:off x="3781554" y="-170031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4" name="Line 84"/>
              <p:cNvSpPr>
                <a:spLocks noChangeShapeType="1"/>
              </p:cNvSpPr>
              <p:nvPr userDrawn="1"/>
            </p:nvSpPr>
            <p:spPr bwMode="auto">
              <a:xfrm rot="5400000">
                <a:off x="3781554" y="-155747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5" name="Line 85"/>
              <p:cNvSpPr>
                <a:spLocks noChangeShapeType="1"/>
              </p:cNvSpPr>
              <p:nvPr userDrawn="1"/>
            </p:nvSpPr>
            <p:spPr bwMode="auto">
              <a:xfrm rot="5400000">
                <a:off x="3781554" y="-141304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6" name="Line 86"/>
              <p:cNvSpPr>
                <a:spLocks noChangeShapeType="1"/>
              </p:cNvSpPr>
              <p:nvPr userDrawn="1"/>
            </p:nvSpPr>
            <p:spPr bwMode="auto">
              <a:xfrm rot="5400000">
                <a:off x="3781554" y="-126862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7" name="Line 87"/>
              <p:cNvSpPr>
                <a:spLocks noChangeShapeType="1"/>
              </p:cNvSpPr>
              <p:nvPr userDrawn="1"/>
            </p:nvSpPr>
            <p:spPr bwMode="auto">
              <a:xfrm rot="5400000">
                <a:off x="3781554" y="-112419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9" name="Line 88"/>
              <p:cNvSpPr>
                <a:spLocks noChangeShapeType="1"/>
              </p:cNvSpPr>
              <p:nvPr userDrawn="1"/>
            </p:nvSpPr>
            <p:spPr bwMode="auto">
              <a:xfrm rot="5400000">
                <a:off x="3781554" y="-98135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0" name="Line 89"/>
              <p:cNvSpPr>
                <a:spLocks noChangeShapeType="1"/>
              </p:cNvSpPr>
              <p:nvPr userDrawn="1"/>
            </p:nvSpPr>
            <p:spPr bwMode="auto">
              <a:xfrm rot="5400000">
                <a:off x="3781554" y="-83693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1" name="Line 90"/>
              <p:cNvSpPr>
                <a:spLocks noChangeShapeType="1"/>
              </p:cNvSpPr>
              <p:nvPr userDrawn="1"/>
            </p:nvSpPr>
            <p:spPr bwMode="auto">
              <a:xfrm rot="5400000">
                <a:off x="3781554" y="-69250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2" name="Line 91"/>
              <p:cNvSpPr>
                <a:spLocks noChangeShapeType="1"/>
              </p:cNvSpPr>
              <p:nvPr userDrawn="1"/>
            </p:nvSpPr>
            <p:spPr bwMode="auto">
              <a:xfrm rot="5400000">
                <a:off x="3781554" y="-54967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3" name="Line 92"/>
              <p:cNvSpPr>
                <a:spLocks noChangeShapeType="1"/>
              </p:cNvSpPr>
              <p:nvPr userDrawn="1"/>
            </p:nvSpPr>
            <p:spPr bwMode="auto">
              <a:xfrm rot="5400000">
                <a:off x="3781554" y="-40524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4" name="Line 93"/>
              <p:cNvSpPr>
                <a:spLocks noChangeShapeType="1"/>
              </p:cNvSpPr>
              <p:nvPr userDrawn="1"/>
            </p:nvSpPr>
            <p:spPr bwMode="auto">
              <a:xfrm rot="5400000">
                <a:off x="3781554" y="-2608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5" name="Line 94"/>
              <p:cNvSpPr>
                <a:spLocks noChangeShapeType="1"/>
              </p:cNvSpPr>
              <p:nvPr userDrawn="1"/>
            </p:nvSpPr>
            <p:spPr bwMode="auto">
              <a:xfrm rot="5400000">
                <a:off x="3781554" y="-11639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6" name="Line 95"/>
              <p:cNvSpPr>
                <a:spLocks noChangeShapeType="1"/>
              </p:cNvSpPr>
              <p:nvPr userDrawn="1"/>
            </p:nvSpPr>
            <p:spPr bwMode="auto">
              <a:xfrm rot="5400000">
                <a:off x="3781554" y="2644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7" name="Line 96"/>
              <p:cNvSpPr>
                <a:spLocks noChangeShapeType="1"/>
              </p:cNvSpPr>
              <p:nvPr userDrawn="1"/>
            </p:nvSpPr>
            <p:spPr bwMode="auto">
              <a:xfrm rot="5400000">
                <a:off x="3781554" y="17086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8" name="Line 97"/>
              <p:cNvSpPr>
                <a:spLocks noChangeShapeType="1"/>
              </p:cNvSpPr>
              <p:nvPr userDrawn="1"/>
            </p:nvSpPr>
            <p:spPr bwMode="auto">
              <a:xfrm rot="5400000">
                <a:off x="3781554" y="31529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0" name="Line 98"/>
              <p:cNvSpPr>
                <a:spLocks noChangeShapeType="1"/>
              </p:cNvSpPr>
              <p:nvPr userDrawn="1"/>
            </p:nvSpPr>
            <p:spPr bwMode="auto">
              <a:xfrm rot="5400000">
                <a:off x="3781554" y="45813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1" name="Line 99"/>
              <p:cNvSpPr>
                <a:spLocks noChangeShapeType="1"/>
              </p:cNvSpPr>
              <p:nvPr userDrawn="1"/>
            </p:nvSpPr>
            <p:spPr bwMode="auto">
              <a:xfrm rot="5400000">
                <a:off x="3781554" y="60255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2" name="Line 100"/>
              <p:cNvSpPr>
                <a:spLocks noChangeShapeType="1"/>
              </p:cNvSpPr>
              <p:nvPr userDrawn="1"/>
            </p:nvSpPr>
            <p:spPr bwMode="auto">
              <a:xfrm rot="5400000">
                <a:off x="3781554" y="74698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3" name="Line 101"/>
              <p:cNvSpPr>
                <a:spLocks noChangeShapeType="1"/>
              </p:cNvSpPr>
              <p:nvPr userDrawn="1"/>
            </p:nvSpPr>
            <p:spPr bwMode="auto">
              <a:xfrm rot="5400000">
                <a:off x="3781554" y="89140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4" name="Line 102"/>
              <p:cNvSpPr>
                <a:spLocks noChangeShapeType="1"/>
              </p:cNvSpPr>
              <p:nvPr userDrawn="1"/>
            </p:nvSpPr>
            <p:spPr bwMode="auto">
              <a:xfrm rot="5400000">
                <a:off x="3781554" y="103424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5" name="Line 103"/>
              <p:cNvSpPr>
                <a:spLocks noChangeShapeType="1"/>
              </p:cNvSpPr>
              <p:nvPr userDrawn="1"/>
            </p:nvSpPr>
            <p:spPr bwMode="auto">
              <a:xfrm rot="5400000">
                <a:off x="3781554" y="117866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7" name="Line 104"/>
              <p:cNvSpPr>
                <a:spLocks noChangeShapeType="1"/>
              </p:cNvSpPr>
              <p:nvPr userDrawn="1"/>
            </p:nvSpPr>
            <p:spPr bwMode="auto">
              <a:xfrm rot="5400000">
                <a:off x="3781554" y="132309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8" name="Line 105"/>
              <p:cNvSpPr>
                <a:spLocks noChangeShapeType="1"/>
              </p:cNvSpPr>
              <p:nvPr userDrawn="1"/>
            </p:nvSpPr>
            <p:spPr bwMode="auto">
              <a:xfrm rot="5400000">
                <a:off x="3781554" y="146752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9" name="Line 106"/>
              <p:cNvSpPr>
                <a:spLocks noChangeShapeType="1"/>
              </p:cNvSpPr>
              <p:nvPr userDrawn="1"/>
            </p:nvSpPr>
            <p:spPr bwMode="auto">
              <a:xfrm rot="5400000">
                <a:off x="3781554" y="161035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1" name="Line 107"/>
              <p:cNvSpPr>
                <a:spLocks noChangeShapeType="1"/>
              </p:cNvSpPr>
              <p:nvPr userDrawn="1"/>
            </p:nvSpPr>
            <p:spPr bwMode="auto">
              <a:xfrm rot="5400000">
                <a:off x="3781554" y="175478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2" name="Line 108"/>
              <p:cNvSpPr>
                <a:spLocks noChangeShapeType="1"/>
              </p:cNvSpPr>
              <p:nvPr userDrawn="1"/>
            </p:nvSpPr>
            <p:spPr bwMode="auto">
              <a:xfrm rot="5400000">
                <a:off x="3781554" y="18976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3" name="Line 109"/>
              <p:cNvSpPr>
                <a:spLocks noChangeShapeType="1"/>
              </p:cNvSpPr>
              <p:nvPr userDrawn="1"/>
            </p:nvSpPr>
            <p:spPr bwMode="auto">
              <a:xfrm rot="5400000">
                <a:off x="3781554" y="261974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4" name="Line 110"/>
              <p:cNvSpPr>
                <a:spLocks noChangeShapeType="1"/>
              </p:cNvSpPr>
              <p:nvPr userDrawn="1"/>
            </p:nvSpPr>
            <p:spPr bwMode="auto">
              <a:xfrm rot="5400000">
                <a:off x="3781554" y="276258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5" name="Line 111"/>
              <p:cNvSpPr>
                <a:spLocks noChangeShapeType="1"/>
              </p:cNvSpPr>
              <p:nvPr userDrawn="1"/>
            </p:nvSpPr>
            <p:spPr bwMode="auto">
              <a:xfrm rot="5400000">
                <a:off x="3781554" y="290701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6" name="Line 112"/>
              <p:cNvSpPr>
                <a:spLocks noChangeShapeType="1"/>
              </p:cNvSpPr>
              <p:nvPr userDrawn="1"/>
            </p:nvSpPr>
            <p:spPr bwMode="auto">
              <a:xfrm rot="5400000">
                <a:off x="3781554" y="305143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7" name="Line 113"/>
              <p:cNvSpPr>
                <a:spLocks noChangeShapeType="1"/>
              </p:cNvSpPr>
              <p:nvPr userDrawn="1"/>
            </p:nvSpPr>
            <p:spPr bwMode="auto">
              <a:xfrm rot="5400000">
                <a:off x="3781554" y="319427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8" name="Line 114"/>
              <p:cNvSpPr>
                <a:spLocks noChangeShapeType="1"/>
              </p:cNvSpPr>
              <p:nvPr userDrawn="1"/>
            </p:nvSpPr>
            <p:spPr bwMode="auto">
              <a:xfrm rot="5400000">
                <a:off x="3781554" y="333869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9" name="Line 115"/>
              <p:cNvSpPr>
                <a:spLocks noChangeShapeType="1"/>
              </p:cNvSpPr>
              <p:nvPr userDrawn="1"/>
            </p:nvSpPr>
            <p:spPr bwMode="auto">
              <a:xfrm rot="5400000">
                <a:off x="3781554" y="348312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0" name="Line 116"/>
              <p:cNvSpPr>
                <a:spLocks noChangeShapeType="1"/>
              </p:cNvSpPr>
              <p:nvPr userDrawn="1"/>
            </p:nvSpPr>
            <p:spPr bwMode="auto">
              <a:xfrm rot="5400000">
                <a:off x="3781554" y="362754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1" name="Line 117"/>
              <p:cNvSpPr>
                <a:spLocks noChangeShapeType="1"/>
              </p:cNvSpPr>
              <p:nvPr userDrawn="1"/>
            </p:nvSpPr>
            <p:spPr bwMode="auto">
              <a:xfrm rot="5400000">
                <a:off x="3781554" y="377038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2" name="Line 118"/>
              <p:cNvSpPr>
                <a:spLocks noChangeShapeType="1"/>
              </p:cNvSpPr>
              <p:nvPr userDrawn="1"/>
            </p:nvSpPr>
            <p:spPr bwMode="auto">
              <a:xfrm rot="5400000">
                <a:off x="3781554" y="391481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3" name="Line 119"/>
              <p:cNvSpPr>
                <a:spLocks noChangeShapeType="1"/>
              </p:cNvSpPr>
              <p:nvPr userDrawn="1"/>
            </p:nvSpPr>
            <p:spPr bwMode="auto">
              <a:xfrm rot="5400000">
                <a:off x="3781554" y="405923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4" name="Line 120"/>
              <p:cNvSpPr>
                <a:spLocks noChangeShapeType="1"/>
              </p:cNvSpPr>
              <p:nvPr userDrawn="1"/>
            </p:nvSpPr>
            <p:spPr bwMode="auto">
              <a:xfrm rot="5400000">
                <a:off x="3781554" y="420366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5" name="Line 121"/>
              <p:cNvSpPr>
                <a:spLocks noChangeShapeType="1"/>
              </p:cNvSpPr>
              <p:nvPr userDrawn="1"/>
            </p:nvSpPr>
            <p:spPr bwMode="auto">
              <a:xfrm rot="5400000">
                <a:off x="3781554" y="434649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6" name="Line 122"/>
              <p:cNvSpPr>
                <a:spLocks noChangeShapeType="1"/>
              </p:cNvSpPr>
              <p:nvPr userDrawn="1"/>
            </p:nvSpPr>
            <p:spPr bwMode="auto">
              <a:xfrm rot="5400000">
                <a:off x="3781554" y="449092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7" name="Line 123"/>
              <p:cNvSpPr>
                <a:spLocks noChangeShapeType="1"/>
              </p:cNvSpPr>
              <p:nvPr userDrawn="1"/>
            </p:nvSpPr>
            <p:spPr bwMode="auto">
              <a:xfrm rot="5400000">
                <a:off x="3781554" y="463535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8" name="Line 124"/>
              <p:cNvSpPr>
                <a:spLocks noChangeShapeType="1"/>
              </p:cNvSpPr>
              <p:nvPr userDrawn="1"/>
            </p:nvSpPr>
            <p:spPr bwMode="auto">
              <a:xfrm rot="5400000">
                <a:off x="3781554" y="477818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9" name="Line 125"/>
              <p:cNvSpPr>
                <a:spLocks noChangeShapeType="1"/>
              </p:cNvSpPr>
              <p:nvPr userDrawn="1"/>
            </p:nvSpPr>
            <p:spPr bwMode="auto">
              <a:xfrm rot="5400000">
                <a:off x="3781554" y="492261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0" name="Line 126"/>
              <p:cNvSpPr>
                <a:spLocks noChangeShapeType="1"/>
              </p:cNvSpPr>
              <p:nvPr userDrawn="1"/>
            </p:nvSpPr>
            <p:spPr bwMode="auto">
              <a:xfrm rot="5400000">
                <a:off x="3781554" y="5067038"/>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1" name="Line 127"/>
              <p:cNvSpPr>
                <a:spLocks noChangeShapeType="1"/>
              </p:cNvSpPr>
              <p:nvPr userDrawn="1"/>
            </p:nvSpPr>
            <p:spPr bwMode="auto">
              <a:xfrm rot="5400000">
                <a:off x="3781554" y="521146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2" name="Line 128"/>
              <p:cNvSpPr>
                <a:spLocks noChangeShapeType="1"/>
              </p:cNvSpPr>
              <p:nvPr userDrawn="1"/>
            </p:nvSpPr>
            <p:spPr bwMode="auto">
              <a:xfrm rot="5400000">
                <a:off x="3781554" y="535430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3" name="Line 129"/>
              <p:cNvSpPr>
                <a:spLocks noChangeShapeType="1"/>
              </p:cNvSpPr>
              <p:nvPr userDrawn="1"/>
            </p:nvSpPr>
            <p:spPr bwMode="auto">
              <a:xfrm rot="5400000">
                <a:off x="3781554" y="549872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4" name="Line 130"/>
              <p:cNvSpPr>
                <a:spLocks noChangeShapeType="1"/>
              </p:cNvSpPr>
              <p:nvPr userDrawn="1"/>
            </p:nvSpPr>
            <p:spPr bwMode="auto">
              <a:xfrm rot="5400000">
                <a:off x="3781554" y="564315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5" name="Line 131"/>
              <p:cNvSpPr>
                <a:spLocks noChangeShapeType="1"/>
              </p:cNvSpPr>
              <p:nvPr userDrawn="1"/>
            </p:nvSpPr>
            <p:spPr bwMode="auto">
              <a:xfrm rot="5400000">
                <a:off x="3781554" y="578598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6" name="Line 132"/>
              <p:cNvSpPr>
                <a:spLocks noChangeShapeType="1"/>
              </p:cNvSpPr>
              <p:nvPr userDrawn="1"/>
            </p:nvSpPr>
            <p:spPr bwMode="auto">
              <a:xfrm rot="5400000">
                <a:off x="3781554" y="593041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7" name="Line 133"/>
              <p:cNvSpPr>
                <a:spLocks noChangeShapeType="1"/>
              </p:cNvSpPr>
              <p:nvPr userDrawn="1"/>
            </p:nvSpPr>
            <p:spPr bwMode="auto">
              <a:xfrm rot="5400000">
                <a:off x="3781554" y="2475321"/>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8" name="Line 134"/>
              <p:cNvSpPr>
                <a:spLocks noChangeShapeType="1"/>
              </p:cNvSpPr>
              <p:nvPr userDrawn="1"/>
            </p:nvSpPr>
            <p:spPr bwMode="auto">
              <a:xfrm rot="5400000">
                <a:off x="3781554" y="204045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9" name="Line 135"/>
              <p:cNvSpPr>
                <a:spLocks noChangeShapeType="1"/>
              </p:cNvSpPr>
              <p:nvPr userDrawn="1"/>
            </p:nvSpPr>
            <p:spPr bwMode="auto">
              <a:xfrm rot="5400000">
                <a:off x="3781554" y="2330896"/>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1" name="Line 123"/>
              <p:cNvSpPr>
                <a:spLocks noChangeShapeType="1"/>
              </p:cNvSpPr>
              <p:nvPr userDrawn="1"/>
            </p:nvSpPr>
            <p:spPr bwMode="auto">
              <a:xfrm rot="5400000">
                <a:off x="3781554" y="-3140593"/>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2" name="Line 124"/>
              <p:cNvSpPr>
                <a:spLocks noChangeShapeType="1"/>
              </p:cNvSpPr>
              <p:nvPr userDrawn="1"/>
            </p:nvSpPr>
            <p:spPr bwMode="auto">
              <a:xfrm rot="5400000">
                <a:off x="3781554" y="-299775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3" name="Line 125"/>
              <p:cNvSpPr>
                <a:spLocks noChangeShapeType="1"/>
              </p:cNvSpPr>
              <p:nvPr userDrawn="1"/>
            </p:nvSpPr>
            <p:spPr bwMode="auto">
              <a:xfrm rot="5400000">
                <a:off x="3781554" y="-285333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4" name="Line 126"/>
              <p:cNvSpPr>
                <a:spLocks noChangeShapeType="1"/>
              </p:cNvSpPr>
              <p:nvPr userDrawn="1"/>
            </p:nvSpPr>
            <p:spPr bwMode="auto">
              <a:xfrm rot="5400000">
                <a:off x="3781554" y="-2708905"/>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5" name="Line 127"/>
              <p:cNvSpPr>
                <a:spLocks noChangeShapeType="1"/>
              </p:cNvSpPr>
              <p:nvPr userDrawn="1"/>
            </p:nvSpPr>
            <p:spPr bwMode="auto">
              <a:xfrm rot="5400000">
                <a:off x="3781554" y="-2564480"/>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6" name="Line 128"/>
              <p:cNvSpPr>
                <a:spLocks noChangeShapeType="1"/>
              </p:cNvSpPr>
              <p:nvPr userDrawn="1"/>
            </p:nvSpPr>
            <p:spPr bwMode="auto">
              <a:xfrm rot="5400000">
                <a:off x="3781554" y="-242164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7" name="Line 129"/>
              <p:cNvSpPr>
                <a:spLocks noChangeShapeType="1"/>
              </p:cNvSpPr>
              <p:nvPr userDrawn="1"/>
            </p:nvSpPr>
            <p:spPr bwMode="auto">
              <a:xfrm rot="5400000">
                <a:off x="3781554" y="-227721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8" name="Line 130"/>
              <p:cNvSpPr>
                <a:spLocks noChangeShapeType="1"/>
              </p:cNvSpPr>
              <p:nvPr userDrawn="1"/>
            </p:nvSpPr>
            <p:spPr bwMode="auto">
              <a:xfrm rot="5400000">
                <a:off x="3781554" y="-213279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9" name="Line 131"/>
              <p:cNvSpPr>
                <a:spLocks noChangeShapeType="1"/>
              </p:cNvSpPr>
              <p:nvPr userDrawn="1"/>
            </p:nvSpPr>
            <p:spPr bwMode="auto">
              <a:xfrm rot="5400000">
                <a:off x="3781554" y="-1989954"/>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0" name="Line 123"/>
              <p:cNvSpPr>
                <a:spLocks noChangeShapeType="1"/>
              </p:cNvSpPr>
              <p:nvPr userDrawn="1"/>
            </p:nvSpPr>
            <p:spPr bwMode="auto">
              <a:xfrm rot="5400000">
                <a:off x="3781554" y="6074839"/>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1" name="Line 124"/>
              <p:cNvSpPr>
                <a:spLocks noChangeShapeType="1"/>
              </p:cNvSpPr>
              <p:nvPr userDrawn="1"/>
            </p:nvSpPr>
            <p:spPr bwMode="auto">
              <a:xfrm rot="5400000">
                <a:off x="3781554" y="621767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2" name="Line 125"/>
              <p:cNvSpPr>
                <a:spLocks noChangeShapeType="1"/>
              </p:cNvSpPr>
              <p:nvPr userDrawn="1"/>
            </p:nvSpPr>
            <p:spPr bwMode="auto">
              <a:xfrm rot="5400000">
                <a:off x="3781554" y="636210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3" name="Line 126"/>
              <p:cNvSpPr>
                <a:spLocks noChangeShapeType="1"/>
              </p:cNvSpPr>
              <p:nvPr userDrawn="1"/>
            </p:nvSpPr>
            <p:spPr bwMode="auto">
              <a:xfrm rot="5400000">
                <a:off x="3781554" y="6506527"/>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4" name="Line 127"/>
              <p:cNvSpPr>
                <a:spLocks noChangeShapeType="1"/>
              </p:cNvSpPr>
              <p:nvPr userDrawn="1"/>
            </p:nvSpPr>
            <p:spPr bwMode="auto">
              <a:xfrm rot="5400000">
                <a:off x="3781554" y="6650952"/>
                <a:ext cx="0" cy="7200000"/>
              </a:xfrm>
              <a:prstGeom prst="line">
                <a:avLst/>
              </a:prstGeom>
              <a:noFill/>
              <a:ln w="9525">
                <a:no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spTree>
    <p:extLst>
      <p:ext uri="{BB962C8B-B14F-4D97-AF65-F5344CB8AC3E}">
        <p14:creationId xmlns:p14="http://schemas.microsoft.com/office/powerpoint/2010/main" val="2158465358"/>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76762" rtl="0" eaLnBrk="1" latinLnBrk="0" hangingPunct="1">
        <a:spcBef>
          <a:spcPct val="0"/>
        </a:spcBef>
        <a:buNone/>
        <a:defRPr kumimoji="1" sz="1600" b="1" kern="1200">
          <a:solidFill>
            <a:schemeClr val="tx1"/>
          </a:solidFill>
          <a:latin typeface="+mj-lt"/>
          <a:ea typeface="+mj-ea"/>
          <a:cs typeface="+mj-cs"/>
        </a:defRPr>
      </a:lvl1pPr>
    </p:titleStyle>
    <p:bodyStyle>
      <a:lvl1pPr marL="216000" marR="0" indent="-216000" algn="l" defTabSz="976762" rtl="0" eaLnBrk="1" fontAlgn="auto" latinLnBrk="0" hangingPunct="1">
        <a:lnSpc>
          <a:spcPct val="100000"/>
        </a:lnSpc>
        <a:spcBef>
          <a:spcPct val="20000"/>
        </a:spcBef>
        <a:spcAft>
          <a:spcPts val="0"/>
        </a:spcAft>
        <a:buClr>
          <a:prstClr val="white">
            <a:lumMod val="50000"/>
          </a:prstClr>
        </a:buClr>
        <a:buSzPct val="80000"/>
        <a:buFont typeface="Wingdings" panose="05000000000000000000" pitchFamily="2" charset="2"/>
        <a:buChar char="l"/>
        <a:tabLst/>
        <a:defRPr kumimoji="1" sz="1600" kern="1200" baseline="0">
          <a:solidFill>
            <a:schemeClr val="tx1"/>
          </a:solidFill>
          <a:latin typeface="(日本語用のフォントを使用)"/>
          <a:ea typeface="ＭＳ Ｐゴシック" panose="020B0600070205080204" pitchFamily="50" charset="-128"/>
          <a:cs typeface="+mn-cs"/>
        </a:defRPr>
      </a:lvl1pPr>
      <a:lvl2pPr marL="432000" marR="0" indent="-216000" algn="l" defTabSz="976762" rtl="0" eaLnBrk="1" fontAlgn="auto" latinLnBrk="0" hangingPunct="1">
        <a:lnSpc>
          <a:spcPct val="100000"/>
        </a:lnSpc>
        <a:spcBef>
          <a:spcPts val="400"/>
        </a:spcBef>
        <a:spcAft>
          <a:spcPts val="0"/>
        </a:spcAft>
        <a:buClr>
          <a:prstClr val="white">
            <a:lumMod val="75000"/>
          </a:prstClr>
        </a:buClr>
        <a:buSzPct val="80000"/>
        <a:buFont typeface="Wingdings" panose="05000000000000000000" pitchFamily="2" charset="2"/>
        <a:buChar char="l"/>
        <a:tabLst/>
        <a:defRPr kumimoji="1" sz="1400" kern="1200" baseline="0">
          <a:solidFill>
            <a:schemeClr val="tx1"/>
          </a:solidFill>
          <a:latin typeface="(日本語用のフォントを使用)"/>
          <a:ea typeface="ＭＳ Ｐゴシック" panose="020B0600070205080204" pitchFamily="50" charset="-128"/>
          <a:cs typeface="+mn-cs"/>
        </a:defRPr>
      </a:lvl2pPr>
      <a:lvl3pPr marL="576000" marR="0" indent="-144000" algn="l" defTabSz="976762" rtl="0" eaLnBrk="1" fontAlgn="auto" latinLnBrk="0" hangingPunct="1">
        <a:lnSpc>
          <a:spcPct val="100000"/>
        </a:lnSpc>
        <a:spcBef>
          <a:spcPts val="500"/>
        </a:spcBef>
        <a:spcAft>
          <a:spcPts val="0"/>
        </a:spcAft>
        <a:buClr>
          <a:prstClr val="white">
            <a:lumMod val="50000"/>
          </a:prstClr>
        </a:buClr>
        <a:buSzPct val="100000"/>
        <a:buFont typeface="Arial" panose="020B0604020202020204" pitchFamily="34" charset="0"/>
        <a:buChar char="•"/>
        <a:tabLst/>
        <a:defRPr kumimoji="1" sz="1200" kern="1200" baseline="0">
          <a:solidFill>
            <a:schemeClr val="tx1"/>
          </a:solidFill>
          <a:latin typeface="(日本語用のフォントを使用)"/>
          <a:ea typeface="ＭＳ Ｐゴシック" panose="020B0600070205080204" pitchFamily="50" charset="-128"/>
          <a:cs typeface="+mn-cs"/>
        </a:defRPr>
      </a:lvl3pPr>
      <a:lvl4pPr marL="684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100" kern="1200" baseline="0">
          <a:solidFill>
            <a:schemeClr val="tx1"/>
          </a:solidFill>
          <a:latin typeface="(日本語用のフォントを使用)"/>
          <a:ea typeface="ＭＳ Ｐゴシック" panose="020B0600070205080204" pitchFamily="50" charset="-128"/>
          <a:cs typeface="+mn-cs"/>
        </a:defRPr>
      </a:lvl4pPr>
      <a:lvl5pPr marL="792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5pPr>
      <a:lvl6pPr marL="900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6pPr>
      <a:lvl7pPr marL="1008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7pPr>
      <a:lvl8pPr marL="1116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8pPr>
      <a:lvl9pPr marL="1224000" marR="0" indent="-108000" algn="l" defTabSz="976762" rtl="0" eaLnBrk="1" fontAlgn="auto" latinLnBrk="0" hangingPunct="1">
        <a:lnSpc>
          <a:spcPct val="100000"/>
        </a:lnSpc>
        <a:spcBef>
          <a:spcPts val="600"/>
        </a:spcBef>
        <a:spcAft>
          <a:spcPts val="0"/>
        </a:spcAft>
        <a:buClr>
          <a:prstClr val="white">
            <a:lumMod val="50000"/>
          </a:prstClr>
        </a:buClr>
        <a:buSzPct val="80000"/>
        <a:buFont typeface="Arial" panose="020B0604020202020204" pitchFamily="34" charset="0"/>
        <a:buChar char="•"/>
        <a:tabLst/>
        <a:defRPr kumimoji="1" sz="1050" kern="1200" baseline="0">
          <a:solidFill>
            <a:schemeClr val="tx1"/>
          </a:solidFill>
          <a:latin typeface="(日本語用のフォントを使用)"/>
          <a:ea typeface="ＭＳ Ｐゴシック" panose="020B0600070205080204" pitchFamily="50" charset="-128"/>
          <a:cs typeface="+mn-cs"/>
        </a:defRPr>
      </a:lvl9pPr>
    </p:bodyStyle>
    <p:otherStyle>
      <a:defPPr>
        <a:defRPr lang="ja-JP"/>
      </a:defPPr>
      <a:lvl1pPr marL="0" algn="l" defTabSz="976762" rtl="0" eaLnBrk="1" latinLnBrk="0" hangingPunct="1">
        <a:defRPr kumimoji="1" sz="1900" kern="1200">
          <a:solidFill>
            <a:schemeClr val="tx1"/>
          </a:solidFill>
          <a:latin typeface="+mn-lt"/>
          <a:ea typeface="+mn-ea"/>
          <a:cs typeface="+mn-cs"/>
        </a:defRPr>
      </a:lvl1pPr>
      <a:lvl2pPr marL="488381" algn="l" defTabSz="976762" rtl="0" eaLnBrk="1" latinLnBrk="0" hangingPunct="1">
        <a:defRPr kumimoji="1" sz="1900" kern="1200">
          <a:solidFill>
            <a:schemeClr val="tx1"/>
          </a:solidFill>
          <a:latin typeface="+mn-lt"/>
          <a:ea typeface="+mn-ea"/>
          <a:cs typeface="+mn-cs"/>
        </a:defRPr>
      </a:lvl2pPr>
      <a:lvl3pPr marL="976762" algn="l" defTabSz="976762" rtl="0" eaLnBrk="1" latinLnBrk="0" hangingPunct="1">
        <a:defRPr kumimoji="1" sz="1900" kern="1200">
          <a:solidFill>
            <a:schemeClr val="tx1"/>
          </a:solidFill>
          <a:latin typeface="+mn-lt"/>
          <a:ea typeface="+mn-ea"/>
          <a:cs typeface="+mn-cs"/>
        </a:defRPr>
      </a:lvl3pPr>
      <a:lvl4pPr marL="1465143" algn="l" defTabSz="976762" rtl="0" eaLnBrk="1" latinLnBrk="0" hangingPunct="1">
        <a:defRPr kumimoji="1" sz="1900" kern="1200">
          <a:solidFill>
            <a:schemeClr val="tx1"/>
          </a:solidFill>
          <a:latin typeface="+mn-lt"/>
          <a:ea typeface="+mn-ea"/>
          <a:cs typeface="+mn-cs"/>
        </a:defRPr>
      </a:lvl4pPr>
      <a:lvl5pPr marL="1953524" algn="l" defTabSz="976762" rtl="0" eaLnBrk="1" latinLnBrk="0" hangingPunct="1">
        <a:defRPr kumimoji="1" sz="1900" kern="1200">
          <a:solidFill>
            <a:schemeClr val="tx1"/>
          </a:solidFill>
          <a:latin typeface="+mn-lt"/>
          <a:ea typeface="+mn-ea"/>
          <a:cs typeface="+mn-cs"/>
        </a:defRPr>
      </a:lvl5pPr>
      <a:lvl6pPr marL="2441905" algn="l" defTabSz="976762" rtl="0" eaLnBrk="1" latinLnBrk="0" hangingPunct="1">
        <a:defRPr kumimoji="1" sz="1900" kern="1200">
          <a:solidFill>
            <a:schemeClr val="tx1"/>
          </a:solidFill>
          <a:latin typeface="+mn-lt"/>
          <a:ea typeface="+mn-ea"/>
          <a:cs typeface="+mn-cs"/>
        </a:defRPr>
      </a:lvl6pPr>
      <a:lvl7pPr marL="2930286" algn="l" defTabSz="976762" rtl="0" eaLnBrk="1" latinLnBrk="0" hangingPunct="1">
        <a:defRPr kumimoji="1" sz="1900" kern="1200">
          <a:solidFill>
            <a:schemeClr val="tx1"/>
          </a:solidFill>
          <a:latin typeface="+mn-lt"/>
          <a:ea typeface="+mn-ea"/>
          <a:cs typeface="+mn-cs"/>
        </a:defRPr>
      </a:lvl7pPr>
      <a:lvl8pPr marL="3418667" algn="l" defTabSz="976762" rtl="0" eaLnBrk="1" latinLnBrk="0" hangingPunct="1">
        <a:defRPr kumimoji="1" sz="1900" kern="1200">
          <a:solidFill>
            <a:schemeClr val="tx1"/>
          </a:solidFill>
          <a:latin typeface="+mn-lt"/>
          <a:ea typeface="+mn-ea"/>
          <a:cs typeface="+mn-cs"/>
        </a:defRPr>
      </a:lvl8pPr>
      <a:lvl9pPr marL="3907048" algn="l" defTabSz="97676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zoom.us/j/8340153125?pwd=NXhKR1IzWE95Z1BHUWhPaGd2OFZRdz09" TargetMode="External"/><Relationship Id="rId2" Type="http://schemas.openxmlformats.org/officeDocument/2006/relationships/hyperlink" Target="https://zoom.us/j/8781490901?pwd=dHpScWhmYWc3eEU2K2lIN3ltR2UyQT0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gray">
          <a:xfrm>
            <a:off x="16459" y="4956528"/>
            <a:ext cx="7561264" cy="448437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bwMode="gray">
          <a:xfrm>
            <a:off x="16459" y="521407"/>
            <a:ext cx="7544804" cy="2026199"/>
          </a:xfrm>
          <a:prstGeom prst="rect">
            <a:avLst/>
          </a:prstGeom>
          <a:pattFill prst="wdUpDiag">
            <a:fgClr>
              <a:schemeClr val="accent1">
                <a:lumMod val="40000"/>
                <a:lumOff val="6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bwMode="gray">
          <a:xfrm>
            <a:off x="16459" y="120765"/>
            <a:ext cx="7561263" cy="4006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solidFill>
                  <a:schemeClr val="bg1"/>
                </a:solidFill>
              </a:rPr>
              <a:t>栃木県内の介護サービス事業所・施設の皆さま</a:t>
            </a:r>
          </a:p>
        </p:txBody>
      </p:sp>
      <p:sp>
        <p:nvSpPr>
          <p:cNvPr id="49" name="テキスト ボックス 48"/>
          <p:cNvSpPr txBox="1"/>
          <p:nvPr/>
        </p:nvSpPr>
        <p:spPr bwMode="gray">
          <a:xfrm>
            <a:off x="1798480" y="693597"/>
            <a:ext cx="5184576" cy="756000"/>
          </a:xfrm>
          <a:prstGeom prst="rect">
            <a:avLst/>
          </a:prstGeom>
          <a:noFill/>
        </p:spPr>
        <p:txBody>
          <a:bodyPr wrap="none" lIns="72000" tIns="0" rIns="0" bIns="36000" rtlCol="0" anchor="ctr" anchorCtr="0">
            <a:noAutofit/>
          </a:bodyPr>
          <a:lstStyle/>
          <a:p>
            <a:r>
              <a:rPr lang="ja-JP" altLang="en-US" sz="3200" spc="100" dirty="0">
                <a:solidFill>
                  <a:schemeClr val="tx2"/>
                </a:solidFill>
                <a:latin typeface="HGP創英角ｺﾞｼｯｸUB" panose="020B0900000000000000" pitchFamily="50" charset="-128"/>
                <a:ea typeface="HGP創英角ｺﾞｼｯｸUB" panose="020B0900000000000000" pitchFamily="50" charset="-128"/>
              </a:rPr>
              <a:t>介護サービス事業者向け</a:t>
            </a:r>
            <a:endParaRPr lang="en-US" altLang="ja-JP" sz="3200" spc="100" dirty="0">
              <a:solidFill>
                <a:schemeClr val="tx2"/>
              </a:solidFill>
              <a:latin typeface="HGP創英角ｺﾞｼｯｸUB" panose="020B0900000000000000" pitchFamily="50" charset="-128"/>
              <a:ea typeface="HGP創英角ｺﾞｼｯｸUB" panose="020B0900000000000000" pitchFamily="50" charset="-128"/>
            </a:endParaRPr>
          </a:p>
          <a:p>
            <a:r>
              <a:rPr lang="en-US" altLang="ja-JP" sz="3200" spc="100" dirty="0">
                <a:solidFill>
                  <a:schemeClr val="tx2"/>
                </a:solidFill>
                <a:latin typeface="HGP創英角ｺﾞｼｯｸUB" panose="020B0900000000000000" pitchFamily="50" charset="-128"/>
                <a:ea typeface="HGP創英角ｺﾞｼｯｸUB" panose="020B0900000000000000" pitchFamily="50" charset="-128"/>
              </a:rPr>
              <a:t>BCP</a:t>
            </a:r>
            <a:r>
              <a:rPr lang="ja-JP" altLang="en-US" sz="3200" spc="100" dirty="0">
                <a:solidFill>
                  <a:schemeClr val="tx2"/>
                </a:solidFill>
                <a:latin typeface="HGP創英角ｺﾞｼｯｸUB" panose="020B0900000000000000" pitchFamily="50" charset="-128"/>
                <a:ea typeface="HGP創英角ｺﾞｼｯｸUB" panose="020B0900000000000000" pitchFamily="50" charset="-128"/>
              </a:rPr>
              <a:t>・感染対策支援セミナー</a:t>
            </a:r>
          </a:p>
        </p:txBody>
      </p:sp>
      <p:grpSp>
        <p:nvGrpSpPr>
          <p:cNvPr id="51" name="グループ化 50"/>
          <p:cNvGrpSpPr/>
          <p:nvPr/>
        </p:nvGrpSpPr>
        <p:grpSpPr bwMode="gray">
          <a:xfrm>
            <a:off x="324246" y="1666957"/>
            <a:ext cx="7102585" cy="919545"/>
            <a:chOff x="324247" y="2250356"/>
            <a:chExt cx="6912768" cy="648072"/>
          </a:xfrm>
        </p:grpSpPr>
        <p:sp>
          <p:nvSpPr>
            <p:cNvPr id="10" name="正方形/長方形 9"/>
            <p:cNvSpPr/>
            <p:nvPr/>
          </p:nvSpPr>
          <p:spPr bwMode="gray">
            <a:xfrm>
              <a:off x="605565" y="2362714"/>
              <a:ext cx="6363149" cy="419174"/>
            </a:xfrm>
            <a:prstGeom prst="rect">
              <a:avLst/>
            </a:prstGeom>
            <a:pattFill prst="wdUpDiag">
              <a:fgClr>
                <a:schemeClr val="accent1">
                  <a:lumMod val="20000"/>
                  <a:lumOff val="8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t"/>
            <a:lstStyle/>
            <a:p>
              <a:r>
                <a:rPr lang="ja-JP" altLang="en-US" sz="1100" spc="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200" spc="100" dirty="0">
                  <a:solidFill>
                    <a:schemeClr val="tx1"/>
                  </a:solidFill>
                  <a:latin typeface="HGP創英角ｺﾞｼｯｸUB" panose="020B0900000000000000" pitchFamily="50" charset="-128"/>
                  <a:ea typeface="HGP創英角ｺﾞｼｯｸUB" panose="020B0900000000000000" pitchFamily="50" charset="-128"/>
                </a:rPr>
                <a:t>県内の介護サービス事業者を支援するため、令和６年度から義務化となる</a:t>
              </a:r>
              <a:r>
                <a:rPr lang="en-US" altLang="ja-JP" sz="1200" spc="100" dirty="0">
                  <a:solidFill>
                    <a:schemeClr val="tx1"/>
                  </a:solidFill>
                  <a:latin typeface="HGP創英角ｺﾞｼｯｸUB" panose="020B0900000000000000" pitchFamily="50" charset="-128"/>
                  <a:ea typeface="HGP創英角ｺﾞｼｯｸUB" panose="020B0900000000000000" pitchFamily="50" charset="-128"/>
                </a:rPr>
                <a:t>BCP</a:t>
              </a:r>
              <a:r>
                <a:rPr lang="ja-JP" altLang="en-US" sz="1200" spc="100" dirty="0">
                  <a:solidFill>
                    <a:schemeClr val="tx1"/>
                  </a:solidFill>
                  <a:latin typeface="HGP創英角ｺﾞｼｯｸUB" panose="020B0900000000000000" pitchFamily="50" charset="-128"/>
                  <a:ea typeface="HGP創英角ｺﾞｼｯｸUB" panose="020B0900000000000000" pitchFamily="50" charset="-128"/>
                </a:rPr>
                <a:t>策定等の取組や冬に向けた新型コロナウイルス感染流行に備えるための感染対策に関するオンラインセミナーを開催いたしますので、是非ともご参加ください。</a:t>
              </a:r>
              <a:endParaRPr lang="ja-JP" altLang="en-US" sz="1100" spc="10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11" name="直線コネクタ 10"/>
            <p:cNvCxnSpPr/>
            <p:nvPr/>
          </p:nvCxnSpPr>
          <p:spPr bwMode="gray">
            <a:xfrm>
              <a:off x="324247" y="2250356"/>
              <a:ext cx="691276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gray">
            <a:xfrm>
              <a:off x="324247" y="2898428"/>
              <a:ext cx="691276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正方形/長方形 18"/>
          <p:cNvSpPr/>
          <p:nvPr/>
        </p:nvSpPr>
        <p:spPr bwMode="gray">
          <a:xfrm>
            <a:off x="998408" y="5739123"/>
            <a:ext cx="5727045" cy="1773968"/>
          </a:xfrm>
          <a:prstGeom prst="rect">
            <a:avLst/>
          </a:prstGeom>
        </p:spPr>
        <p:txBody>
          <a:bodyPr wrap="square" lIns="0" tIns="0" rIns="0" bIns="0">
            <a:noAutofit/>
          </a:bodyPr>
          <a:lstStyle/>
          <a:p>
            <a:pPr algn="just">
              <a:spcBef>
                <a:spcPct val="0"/>
              </a:spcBef>
              <a:spcAft>
                <a:spcPts val="200"/>
              </a:spcAft>
            </a:pPr>
            <a:r>
              <a:rPr lang="ja-JP" altLang="en-US" sz="1000" b="1" dirty="0">
                <a:latin typeface="+mn-ea"/>
              </a:rPr>
              <a:t>介護サービス事業所・施設がＢＣＰを策定する目的とは</a:t>
            </a:r>
            <a:endParaRPr lang="en-US" altLang="ja-JP" sz="1000" b="1" dirty="0">
              <a:latin typeface="+mn-ea"/>
            </a:endParaRPr>
          </a:p>
          <a:p>
            <a:pPr algn="just">
              <a:spcBef>
                <a:spcPct val="0"/>
              </a:spcBef>
              <a:spcAft>
                <a:spcPts val="400"/>
              </a:spcAft>
            </a:pPr>
            <a:r>
              <a:rPr lang="ja-JP" altLang="en-US" sz="1000" dirty="0">
                <a:latin typeface="+mn-ea"/>
              </a:rPr>
              <a:t>令和</a:t>
            </a:r>
            <a:r>
              <a:rPr lang="en-US" altLang="ja-JP" sz="1000" dirty="0">
                <a:latin typeface="+mn-ea"/>
              </a:rPr>
              <a:t>3</a:t>
            </a:r>
            <a:r>
              <a:rPr lang="ja-JP" altLang="en-US" sz="1000" dirty="0">
                <a:latin typeface="+mn-ea"/>
              </a:rPr>
              <a:t>年度介護報酬改定において全ての介護サービス事業所・施設に、災害及び感染症に関するＢＣＰの策定・研修・訓練が義務付けられました。ＢＣＰを策定する目的、必要性について解説いたします。</a:t>
            </a:r>
          </a:p>
          <a:p>
            <a:pPr algn="just">
              <a:spcBef>
                <a:spcPct val="0"/>
              </a:spcBef>
              <a:spcAft>
                <a:spcPts val="200"/>
              </a:spcAft>
            </a:pPr>
            <a:r>
              <a:rPr lang="ja-JP" altLang="en-US" sz="1000" b="1" dirty="0">
                <a:latin typeface="+mn-ea"/>
              </a:rPr>
              <a:t>介護サービス事業所・施設におけるＢＣＰ策定のポイント</a:t>
            </a:r>
            <a:endParaRPr lang="en-US" altLang="ja-JP" sz="1000" b="1" dirty="0">
              <a:latin typeface="+mn-ea"/>
            </a:endParaRPr>
          </a:p>
          <a:p>
            <a:pPr algn="just">
              <a:spcBef>
                <a:spcPct val="0"/>
              </a:spcBef>
              <a:spcAft>
                <a:spcPts val="200"/>
              </a:spcAft>
            </a:pPr>
            <a:r>
              <a:rPr lang="ja-JP" altLang="en-US" sz="1000" dirty="0">
                <a:latin typeface="+mn-ea"/>
              </a:rPr>
              <a:t>災害ＢＣＰと感染症ＢＣＰに方針、被害の対象、被害の期間等の違いがあり、策定の際のポイントにも違いがあります。防災計画と自然災害ＢＣＰの違いや感染症ＢＣＰと感染対策マニュアルの違いなど、ＢＣＰ策定の際のポイントについて解説致します。</a:t>
            </a:r>
            <a:endParaRPr lang="en-US" altLang="ja-JP" sz="1000" dirty="0">
              <a:latin typeface="+mn-ea"/>
            </a:endParaRPr>
          </a:p>
          <a:p>
            <a:pPr algn="just">
              <a:spcBef>
                <a:spcPct val="0"/>
              </a:spcBef>
              <a:spcAft>
                <a:spcPts val="200"/>
              </a:spcAft>
            </a:pPr>
            <a:endParaRPr lang="en-US" altLang="ja-JP" sz="1000" b="1" dirty="0">
              <a:latin typeface="+mn-ea"/>
            </a:endParaRPr>
          </a:p>
          <a:p>
            <a:pPr algn="just">
              <a:spcBef>
                <a:spcPct val="0"/>
              </a:spcBef>
              <a:spcAft>
                <a:spcPts val="200"/>
              </a:spcAft>
            </a:pPr>
            <a:r>
              <a:rPr lang="ja-JP" altLang="en-US" sz="1000" b="1" dirty="0">
                <a:latin typeface="+mn-ea"/>
              </a:rPr>
              <a:t>（行政説明）</a:t>
            </a:r>
            <a:endParaRPr lang="en-US" altLang="ja-JP" sz="1000" b="1" dirty="0">
              <a:latin typeface="+mn-ea"/>
            </a:endParaRPr>
          </a:p>
          <a:p>
            <a:pPr algn="just">
              <a:spcBef>
                <a:spcPct val="0"/>
              </a:spcBef>
              <a:spcAft>
                <a:spcPts val="200"/>
              </a:spcAft>
            </a:pPr>
            <a:r>
              <a:rPr lang="en-US" altLang="ja-JP" sz="1000" dirty="0">
                <a:latin typeface="+mn-ea"/>
              </a:rPr>
              <a:t>BCP</a:t>
            </a:r>
            <a:r>
              <a:rPr lang="ja-JP" altLang="en-US" sz="1000" dirty="0">
                <a:latin typeface="+mn-ea"/>
              </a:rPr>
              <a:t>を始めとした経過措置が設けられている基準の概要等を説明します。</a:t>
            </a:r>
            <a:endParaRPr lang="en-US" altLang="ja-JP" sz="1000" dirty="0">
              <a:latin typeface="+mn-ea"/>
            </a:endParaRPr>
          </a:p>
          <a:p>
            <a:pPr algn="just">
              <a:spcBef>
                <a:spcPct val="0"/>
              </a:spcBef>
              <a:spcAft>
                <a:spcPts val="200"/>
              </a:spcAft>
            </a:pPr>
            <a:endParaRPr lang="ja-JP" altLang="en-US" sz="1000" b="1" dirty="0">
              <a:latin typeface="+mn-ea"/>
            </a:endParaRPr>
          </a:p>
        </p:txBody>
      </p:sp>
      <p:sp>
        <p:nvSpPr>
          <p:cNvPr id="24" name="正方形/長方形 23"/>
          <p:cNvSpPr/>
          <p:nvPr/>
        </p:nvSpPr>
        <p:spPr bwMode="gray">
          <a:xfrm>
            <a:off x="567369" y="4961440"/>
            <a:ext cx="992269" cy="3681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000" spc="3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第一部</a:t>
            </a:r>
            <a:endParaRPr lang="en-US" altLang="ja-JP" sz="2000" spc="3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sp>
        <p:nvSpPr>
          <p:cNvPr id="67" name="正方形/長方形 66"/>
          <p:cNvSpPr/>
          <p:nvPr/>
        </p:nvSpPr>
        <p:spPr bwMode="gray">
          <a:xfrm>
            <a:off x="1773873" y="4956132"/>
            <a:ext cx="5331370" cy="370918"/>
          </a:xfrm>
          <a:prstGeom prst="rect">
            <a:avLst/>
          </a:prstGeom>
        </p:spPr>
        <p:txBody>
          <a:bodyPr wrap="square" lIns="0" tIns="0" rIns="0" bIns="0" anchor="ctr" anchorCtr="0">
            <a:noAutofit/>
          </a:bodyPr>
          <a:lstStyle/>
          <a:p>
            <a:pPr>
              <a:spcBef>
                <a:spcPct val="0"/>
              </a:spcBef>
            </a:pPr>
            <a:r>
              <a:rPr lang="ja-JP" altLang="en-US" dirty="0">
                <a:solidFill>
                  <a:schemeClr val="accent6">
                    <a:lumMod val="75000"/>
                  </a:schemeClr>
                </a:solidFill>
                <a:latin typeface="HGP創英角ｺﾞｼｯｸUB" panose="020B0900000000000000" pitchFamily="50" charset="-128"/>
                <a:ea typeface="HGP創英角ｺﾞｼｯｸUB" panose="020B0900000000000000" pitchFamily="50" charset="-128"/>
              </a:rPr>
              <a:t>介護分野におけるＢＣＰの概要とＢＣＰ策定のポイント</a:t>
            </a:r>
            <a:endParaRPr lang="en-US" altLang="ja-JP"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cxnSp>
        <p:nvCxnSpPr>
          <p:cNvPr id="3" name="直線コネクタ 2"/>
          <p:cNvCxnSpPr/>
          <p:nvPr/>
        </p:nvCxnSpPr>
        <p:spPr bwMode="gray">
          <a:xfrm>
            <a:off x="1646479" y="5012309"/>
            <a:ext cx="0" cy="28800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bwMode="gray">
          <a:xfrm>
            <a:off x="566030" y="7578845"/>
            <a:ext cx="114612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000" spc="3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第二部</a:t>
            </a:r>
            <a:endParaRPr lang="en-US" altLang="ja-JP" sz="2000" spc="30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sp>
        <p:nvSpPr>
          <p:cNvPr id="68" name="正方形/長方形 67"/>
          <p:cNvSpPr/>
          <p:nvPr/>
        </p:nvSpPr>
        <p:spPr bwMode="gray">
          <a:xfrm>
            <a:off x="933888" y="8690689"/>
            <a:ext cx="5727046" cy="490924"/>
          </a:xfrm>
          <a:prstGeom prst="rect">
            <a:avLst/>
          </a:prstGeom>
        </p:spPr>
        <p:txBody>
          <a:bodyPr wrap="square" lIns="0" tIns="0" rIns="0" bIns="0">
            <a:noAutofit/>
          </a:bodyPr>
          <a:lstStyle/>
          <a:p>
            <a:pPr algn="just" rtl="0" fontAlgn="base"/>
            <a:r>
              <a:rPr lang="ja-JP" altLang="en-US" sz="1000" b="0" i="0" dirty="0">
                <a:solidFill>
                  <a:srgbClr val="000000"/>
                </a:solidFill>
                <a:effectLst/>
                <a:latin typeface="+mn-ea"/>
              </a:rPr>
              <a:t>感染症の集団感染発生時に行うべき最も大切なことは、正確な状況の把握、職員全員による情報の共有、同じ危機感を持つことだと思います。 </a:t>
            </a:r>
          </a:p>
          <a:p>
            <a:pPr algn="just" rtl="0" fontAlgn="base"/>
            <a:r>
              <a:rPr lang="ja-JP" altLang="en-US" sz="1000" b="0" i="0" dirty="0">
                <a:solidFill>
                  <a:srgbClr val="000000"/>
                </a:solidFill>
                <a:effectLst/>
                <a:latin typeface="+mn-ea"/>
              </a:rPr>
              <a:t>具体的に、どのように考え、どう行動するべきか、そのコツをお話しいたします。 </a:t>
            </a:r>
          </a:p>
          <a:p>
            <a:pPr algn="just">
              <a:spcBef>
                <a:spcPct val="0"/>
              </a:spcBef>
              <a:spcAft>
                <a:spcPts val="200"/>
              </a:spcAft>
            </a:pPr>
            <a:endParaRPr lang="ja-JP" altLang="en-US" sz="400" dirty="0">
              <a:latin typeface="+mn-ea"/>
            </a:endParaRPr>
          </a:p>
        </p:txBody>
      </p:sp>
      <p:sp>
        <p:nvSpPr>
          <p:cNvPr id="45" name="正方形/長方形 44"/>
          <p:cNvSpPr/>
          <p:nvPr/>
        </p:nvSpPr>
        <p:spPr bwMode="gray">
          <a:xfrm>
            <a:off x="1847827" y="7577187"/>
            <a:ext cx="5522234" cy="432047"/>
          </a:xfrm>
          <a:prstGeom prst="rect">
            <a:avLst/>
          </a:prstGeom>
        </p:spPr>
        <p:txBody>
          <a:bodyPr wrap="square" lIns="0" tIns="0" rIns="0" bIns="0" anchor="ctr" anchorCtr="0">
            <a:noAutofit/>
          </a:bodyPr>
          <a:lstStyle/>
          <a:p>
            <a:pPr>
              <a:spcBef>
                <a:spcPct val="0"/>
              </a:spcBef>
            </a:pPr>
            <a:r>
              <a:rPr lang="ja-JP" altLang="en-US" dirty="0">
                <a:solidFill>
                  <a:schemeClr val="accent6">
                    <a:lumMod val="75000"/>
                  </a:schemeClr>
                </a:solidFill>
                <a:latin typeface="HGP創英角ｺﾞｼｯｸUB" panose="020B0900000000000000" pitchFamily="50" charset="-128"/>
                <a:ea typeface="HGP創英角ｺﾞｼｯｸUB" panose="020B0900000000000000" pitchFamily="50" charset="-128"/>
              </a:rPr>
              <a:t>感染症の集団感染発生時における具体的な対応について</a:t>
            </a:r>
            <a:endParaRPr lang="en-US" altLang="ja-JP"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grpSp>
        <p:nvGrpSpPr>
          <p:cNvPr id="9" name="グループ化 8"/>
          <p:cNvGrpSpPr/>
          <p:nvPr/>
        </p:nvGrpSpPr>
        <p:grpSpPr bwMode="gray">
          <a:xfrm>
            <a:off x="169836" y="323966"/>
            <a:ext cx="1404815" cy="1221148"/>
            <a:chOff x="540367" y="422270"/>
            <a:chExt cx="900000" cy="1324030"/>
          </a:xfrm>
        </p:grpSpPr>
        <p:sp>
          <p:nvSpPr>
            <p:cNvPr id="37" name="正方形/長方形 36"/>
            <p:cNvSpPr/>
            <p:nvPr/>
          </p:nvSpPr>
          <p:spPr bwMode="gray">
            <a:xfrm>
              <a:off x="540367" y="422270"/>
              <a:ext cx="864000" cy="113700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144000" bIns="0" rtlCol="0" anchor="ctr"/>
            <a:lstStyle/>
            <a:p>
              <a:pPr algn="ctr" fontAlgn="ctr"/>
              <a:r>
                <a:rPr lang="ja-JP" altLang="en-US" sz="1400" spc="100" dirty="0">
                  <a:latin typeface="HGP創英角ｺﾞｼｯｸUB" panose="020B0900000000000000" pitchFamily="50" charset="-128"/>
                  <a:ea typeface="HGP創英角ｺﾞｼｯｸUB" panose="020B0900000000000000" pitchFamily="50" charset="-128"/>
                </a:rPr>
                <a:t>介護サービス</a:t>
              </a:r>
              <a:endParaRPr lang="en-US" altLang="ja-JP" sz="1400" spc="100" dirty="0">
                <a:latin typeface="HGP創英角ｺﾞｼｯｸUB" panose="020B0900000000000000" pitchFamily="50" charset="-128"/>
                <a:ea typeface="HGP創英角ｺﾞｼｯｸUB" panose="020B0900000000000000" pitchFamily="50" charset="-128"/>
              </a:endParaRPr>
            </a:p>
            <a:p>
              <a:pPr algn="ctr" fontAlgn="ctr"/>
              <a:r>
                <a:rPr lang="ja-JP" altLang="en-US" sz="1400" spc="100" dirty="0">
                  <a:latin typeface="HGP創英角ｺﾞｼｯｸUB" panose="020B0900000000000000" pitchFamily="50" charset="-128"/>
                  <a:ea typeface="HGP創英角ｺﾞｼｯｸUB" panose="020B0900000000000000" pitchFamily="50" charset="-128"/>
                </a:rPr>
                <a:t>事業者向け</a:t>
              </a:r>
              <a:endParaRPr lang="en-US" altLang="ja-JP" sz="1400" spc="100" dirty="0">
                <a:latin typeface="HGP創英角ｺﾞｼｯｸUB" panose="020B0900000000000000" pitchFamily="50" charset="-128"/>
                <a:ea typeface="HGP創英角ｺﾞｼｯｸUB" panose="020B0900000000000000" pitchFamily="50" charset="-128"/>
              </a:endParaRPr>
            </a:p>
            <a:p>
              <a:pPr algn="ctr" fontAlgn="ctr"/>
              <a:r>
                <a:rPr lang="en-US" altLang="ja-JP" sz="1400" spc="100" dirty="0">
                  <a:latin typeface="HGP創英角ｺﾞｼｯｸUB" panose="020B0900000000000000" pitchFamily="50" charset="-128"/>
                  <a:ea typeface="HGP創英角ｺﾞｼｯｸUB" panose="020B0900000000000000" pitchFamily="50" charset="-128"/>
                </a:rPr>
                <a:t>BCP</a:t>
              </a:r>
              <a:r>
                <a:rPr lang="ja-JP" altLang="en-US" sz="1400" spc="100" dirty="0">
                  <a:latin typeface="HGP創英角ｺﾞｼｯｸUB" panose="020B0900000000000000" pitchFamily="50" charset="-128"/>
                  <a:ea typeface="HGP創英角ｺﾞｼｯｸUB" panose="020B0900000000000000" pitchFamily="50" charset="-128"/>
                </a:rPr>
                <a:t>支援</a:t>
              </a:r>
              <a:endParaRPr lang="en-US" altLang="ja-JP" sz="1400" spc="100" dirty="0">
                <a:latin typeface="HGP創英角ｺﾞｼｯｸUB" panose="020B0900000000000000" pitchFamily="50" charset="-128"/>
                <a:ea typeface="HGP創英角ｺﾞｼｯｸUB" panose="020B0900000000000000" pitchFamily="50" charset="-128"/>
              </a:endParaRPr>
            </a:p>
            <a:p>
              <a:pPr algn="ctr" fontAlgn="ctr"/>
              <a:endParaRPr lang="ja-JP" altLang="en-US" sz="1400" spc="100" dirty="0">
                <a:latin typeface="HGP創英角ｺﾞｼｯｸUB" panose="020B0900000000000000" pitchFamily="50" charset="-128"/>
                <a:ea typeface="HGP創英角ｺﾞｼｯｸUB" panose="020B0900000000000000" pitchFamily="50" charset="-128"/>
              </a:endParaRPr>
            </a:p>
          </p:txBody>
        </p:sp>
        <p:grpSp>
          <p:nvGrpSpPr>
            <p:cNvPr id="38" name="グループ化 37"/>
            <p:cNvGrpSpPr/>
            <p:nvPr/>
          </p:nvGrpSpPr>
          <p:grpSpPr bwMode="gray">
            <a:xfrm rot="5400000">
              <a:off x="864367" y="1206300"/>
              <a:ext cx="216000" cy="864000"/>
              <a:chOff x="1836415" y="4770636"/>
              <a:chExt cx="144016" cy="288032"/>
            </a:xfrm>
          </p:grpSpPr>
          <p:sp>
            <p:nvSpPr>
              <p:cNvPr id="39" name="直角三角形 38"/>
              <p:cNvSpPr/>
              <p:nvPr/>
            </p:nvSpPr>
            <p:spPr bwMode="gray">
              <a:xfrm rot="5400000">
                <a:off x="1836415" y="4770636"/>
                <a:ext cx="144016" cy="144016"/>
              </a:xfrm>
              <a:prstGeom prst="rtTriangle">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0" name="直角三角形 39"/>
              <p:cNvSpPr/>
              <p:nvPr/>
            </p:nvSpPr>
            <p:spPr bwMode="gray">
              <a:xfrm rot="16200000" flipV="1">
                <a:off x="1836415" y="4914652"/>
                <a:ext cx="144016" cy="144016"/>
              </a:xfrm>
              <a:prstGeom prst="rtTriangle">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sp>
          <p:nvSpPr>
            <p:cNvPr id="5" name="直角三角形 4"/>
            <p:cNvSpPr/>
            <p:nvPr/>
          </p:nvSpPr>
          <p:spPr bwMode="gray">
            <a:xfrm>
              <a:off x="1404367" y="594172"/>
              <a:ext cx="36000" cy="108000"/>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 name="角丸四角形 60"/>
          <p:cNvSpPr/>
          <p:nvPr/>
        </p:nvSpPr>
        <p:spPr bwMode="gray">
          <a:xfrm>
            <a:off x="505775" y="2722363"/>
            <a:ext cx="936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spc="300" dirty="0">
                <a:latin typeface="HGP創英角ｺﾞｼｯｸUB" panose="020B0900000000000000" pitchFamily="50" charset="-128"/>
                <a:ea typeface="HGP創英角ｺﾞｼｯｸUB" panose="020B0900000000000000" pitchFamily="50" charset="-128"/>
              </a:rPr>
              <a:t>対象者</a:t>
            </a:r>
            <a:endParaRPr kumimoji="1" lang="en-US" altLang="ja-JP" sz="1200" spc="300" dirty="0">
              <a:latin typeface="HGP創英角ｺﾞｼｯｸUB" panose="020B0900000000000000" pitchFamily="50" charset="-128"/>
              <a:ea typeface="HGP創英角ｺﾞｼｯｸUB" panose="020B0900000000000000" pitchFamily="50" charset="-128"/>
            </a:endParaRPr>
          </a:p>
        </p:txBody>
      </p:sp>
      <p:sp>
        <p:nvSpPr>
          <p:cNvPr id="63" name="正方形/長方形 62"/>
          <p:cNvSpPr/>
          <p:nvPr/>
        </p:nvSpPr>
        <p:spPr bwMode="gray">
          <a:xfrm>
            <a:off x="1585895" y="2618450"/>
            <a:ext cx="496855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fontAlgn="b">
              <a:lnSpc>
                <a:spcPct val="80000"/>
              </a:lnSpc>
            </a:pP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栃木県内の全ての介護サービス事業所・施設</a:t>
            </a:r>
            <a:endParaRPr kumimoji="1" lang="ja-JP" altLang="en-US" sz="2400" spc="15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6" name="グループ化 15"/>
          <p:cNvGrpSpPr/>
          <p:nvPr/>
        </p:nvGrpSpPr>
        <p:grpSpPr bwMode="gray">
          <a:xfrm>
            <a:off x="602078" y="5339837"/>
            <a:ext cx="5220863" cy="358098"/>
            <a:chOff x="2052439" y="6138788"/>
            <a:chExt cx="4817928" cy="261411"/>
          </a:xfrm>
        </p:grpSpPr>
        <p:sp>
          <p:nvSpPr>
            <p:cNvPr id="75" name="正方形/長方形 74"/>
            <p:cNvSpPr/>
            <p:nvPr/>
          </p:nvSpPr>
          <p:spPr bwMode="gray">
            <a:xfrm>
              <a:off x="2052439" y="6138788"/>
              <a:ext cx="4817928" cy="261411"/>
            </a:xfrm>
            <a:prstGeom prst="rect">
              <a:avLst/>
            </a:prstGeom>
            <a:solidFill>
              <a:schemeClr val="bg1"/>
            </a:solidFill>
            <a:ln>
              <a:solidFill>
                <a:schemeClr val="accent2"/>
              </a:solidFill>
            </a:ln>
          </p:spPr>
          <p:txBody>
            <a:bodyPr wrap="square" lIns="648000" tIns="0" rIns="72000" bIns="0" anchor="ctr" anchorCtr="0">
              <a:noAutofit/>
            </a:bodyPr>
            <a:lstStyle/>
            <a:p>
              <a:pPr algn="just">
                <a:spcBef>
                  <a:spcPct val="0"/>
                </a:spcBef>
                <a:spcAft>
                  <a:spcPts val="200"/>
                </a:spcAft>
              </a:pPr>
              <a:r>
                <a:rPr lang="ja-JP" altLang="en-US" sz="900" dirty="0">
                  <a:latin typeface="+mn-ea"/>
                </a:rPr>
                <a:t>ＭＳ＆ＡＤインターリスク総研㈱　リスクマネジメント第四部　</a:t>
              </a:r>
              <a:r>
                <a:rPr lang="ja-JP" altLang="en-US" sz="900" dirty="0"/>
                <a:t>医療福祉マーケットＧ　青木　雅裕</a:t>
              </a:r>
              <a:endParaRPr lang="ja-JP" altLang="en-US" sz="900" dirty="0">
                <a:latin typeface="+mn-ea"/>
              </a:endParaRPr>
            </a:p>
          </p:txBody>
        </p:sp>
        <p:sp>
          <p:nvSpPr>
            <p:cNvPr id="15" name="正方形/長方形 14"/>
            <p:cNvSpPr/>
            <p:nvPr/>
          </p:nvSpPr>
          <p:spPr bwMode="gray">
            <a:xfrm>
              <a:off x="2090539" y="6174788"/>
              <a:ext cx="504056"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講師</a:t>
              </a:r>
            </a:p>
          </p:txBody>
        </p:sp>
      </p:grpSp>
      <p:sp>
        <p:nvSpPr>
          <p:cNvPr id="82" name="Freeform 6"/>
          <p:cNvSpPr>
            <a:spLocks/>
          </p:cNvSpPr>
          <p:nvPr/>
        </p:nvSpPr>
        <p:spPr bwMode="gray">
          <a:xfrm>
            <a:off x="199564" y="345145"/>
            <a:ext cx="249365" cy="250189"/>
          </a:xfrm>
          <a:custGeom>
            <a:avLst/>
            <a:gdLst>
              <a:gd name="T0" fmla="*/ 256 w 256"/>
              <a:gd name="T1" fmla="*/ 129 h 257"/>
              <a:gd name="T2" fmla="*/ 128 w 256"/>
              <a:gd name="T3" fmla="*/ 257 h 257"/>
              <a:gd name="T4" fmla="*/ 0 w 256"/>
              <a:gd name="T5" fmla="*/ 129 h 257"/>
              <a:gd name="T6" fmla="*/ 128 w 256"/>
              <a:gd name="T7" fmla="*/ 0 h 257"/>
              <a:gd name="T8" fmla="*/ 256 w 256"/>
              <a:gd name="T9" fmla="*/ 129 h 257"/>
            </a:gdLst>
            <a:ahLst/>
            <a:cxnLst>
              <a:cxn ang="0">
                <a:pos x="T0" y="T1"/>
              </a:cxn>
              <a:cxn ang="0">
                <a:pos x="T2" y="T3"/>
              </a:cxn>
              <a:cxn ang="0">
                <a:pos x="T4" y="T5"/>
              </a:cxn>
              <a:cxn ang="0">
                <a:pos x="T6" y="T7"/>
              </a:cxn>
              <a:cxn ang="0">
                <a:pos x="T8" y="T9"/>
              </a:cxn>
            </a:cxnLst>
            <a:rect l="0" t="0" r="r" b="b"/>
            <a:pathLst>
              <a:path w="256" h="257">
                <a:moveTo>
                  <a:pt x="256" y="129"/>
                </a:moveTo>
                <a:cubicBezTo>
                  <a:pt x="160" y="129"/>
                  <a:pt x="128" y="161"/>
                  <a:pt x="128" y="257"/>
                </a:cubicBezTo>
                <a:cubicBezTo>
                  <a:pt x="128" y="161"/>
                  <a:pt x="96" y="129"/>
                  <a:pt x="0" y="129"/>
                </a:cubicBezTo>
                <a:cubicBezTo>
                  <a:pt x="96" y="129"/>
                  <a:pt x="128" y="97"/>
                  <a:pt x="128" y="0"/>
                </a:cubicBezTo>
                <a:cubicBezTo>
                  <a:pt x="128" y="97"/>
                  <a:pt x="160" y="129"/>
                  <a:pt x="256" y="12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6"/>
          <p:cNvSpPr>
            <a:spLocks/>
          </p:cNvSpPr>
          <p:nvPr/>
        </p:nvSpPr>
        <p:spPr bwMode="gray">
          <a:xfrm>
            <a:off x="1231535" y="1049232"/>
            <a:ext cx="251269" cy="254770"/>
          </a:xfrm>
          <a:custGeom>
            <a:avLst/>
            <a:gdLst>
              <a:gd name="T0" fmla="*/ 256 w 256"/>
              <a:gd name="T1" fmla="*/ 129 h 257"/>
              <a:gd name="T2" fmla="*/ 128 w 256"/>
              <a:gd name="T3" fmla="*/ 257 h 257"/>
              <a:gd name="T4" fmla="*/ 0 w 256"/>
              <a:gd name="T5" fmla="*/ 129 h 257"/>
              <a:gd name="T6" fmla="*/ 128 w 256"/>
              <a:gd name="T7" fmla="*/ 0 h 257"/>
              <a:gd name="T8" fmla="*/ 256 w 256"/>
              <a:gd name="T9" fmla="*/ 129 h 257"/>
            </a:gdLst>
            <a:ahLst/>
            <a:cxnLst>
              <a:cxn ang="0">
                <a:pos x="T0" y="T1"/>
              </a:cxn>
              <a:cxn ang="0">
                <a:pos x="T2" y="T3"/>
              </a:cxn>
              <a:cxn ang="0">
                <a:pos x="T4" y="T5"/>
              </a:cxn>
              <a:cxn ang="0">
                <a:pos x="T6" y="T7"/>
              </a:cxn>
              <a:cxn ang="0">
                <a:pos x="T8" y="T9"/>
              </a:cxn>
            </a:cxnLst>
            <a:rect l="0" t="0" r="r" b="b"/>
            <a:pathLst>
              <a:path w="256" h="257">
                <a:moveTo>
                  <a:pt x="256" y="129"/>
                </a:moveTo>
                <a:cubicBezTo>
                  <a:pt x="160" y="129"/>
                  <a:pt x="128" y="161"/>
                  <a:pt x="128" y="257"/>
                </a:cubicBezTo>
                <a:cubicBezTo>
                  <a:pt x="128" y="161"/>
                  <a:pt x="96" y="129"/>
                  <a:pt x="0" y="129"/>
                </a:cubicBezTo>
                <a:cubicBezTo>
                  <a:pt x="96" y="129"/>
                  <a:pt x="128" y="97"/>
                  <a:pt x="128" y="0"/>
                </a:cubicBezTo>
                <a:cubicBezTo>
                  <a:pt x="128" y="97"/>
                  <a:pt x="160" y="129"/>
                  <a:pt x="256" y="12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58" name="角丸四角形 61">
            <a:extLst>
              <a:ext uri="{FF2B5EF4-FFF2-40B4-BE49-F238E27FC236}">
                <a16:creationId xmlns:a16="http://schemas.microsoft.com/office/drawing/2014/main" id="{80C0262E-CB9B-4A32-B395-EBB98F373E9C}"/>
              </a:ext>
            </a:extLst>
          </p:cNvPr>
          <p:cNvSpPr/>
          <p:nvPr/>
        </p:nvSpPr>
        <p:spPr bwMode="gray">
          <a:xfrm>
            <a:off x="505775" y="3100387"/>
            <a:ext cx="936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1200" spc="300" dirty="0">
                <a:latin typeface="HGP創英角ｺﾞｼｯｸUB" panose="020B0900000000000000" pitchFamily="50" charset="-128"/>
                <a:ea typeface="HGP創英角ｺﾞｼｯｸUB" panose="020B0900000000000000" pitchFamily="50" charset="-128"/>
              </a:rPr>
              <a:t>開催日</a:t>
            </a:r>
          </a:p>
        </p:txBody>
      </p:sp>
      <p:sp>
        <p:nvSpPr>
          <p:cNvPr id="59" name="正方形/長方形 58">
            <a:extLst>
              <a:ext uri="{FF2B5EF4-FFF2-40B4-BE49-F238E27FC236}">
                <a16:creationId xmlns:a16="http://schemas.microsoft.com/office/drawing/2014/main" id="{6924EBE3-274B-40A1-8F1A-B7784365E3FA}"/>
              </a:ext>
            </a:extLst>
          </p:cNvPr>
          <p:cNvSpPr/>
          <p:nvPr/>
        </p:nvSpPr>
        <p:spPr bwMode="gray">
          <a:xfrm>
            <a:off x="1585895" y="3039588"/>
            <a:ext cx="496855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fontAlgn="b">
              <a:lnSpc>
                <a:spcPct val="80000"/>
              </a:lnSpc>
            </a:pP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令和</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5</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年</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10</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月</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30</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日（月）　</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14</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30</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16</a:t>
            </a:r>
            <a:r>
              <a:rPr lang="ja-JP" altLang="en-US"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a:t>
            </a:r>
            <a:r>
              <a:rPr lang="en-US" altLang="ja-JP" spc="150" dirty="0">
                <a:solidFill>
                  <a:schemeClr val="accent2">
                    <a:lumMod val="75000"/>
                  </a:schemeClr>
                </a:solidFill>
                <a:latin typeface="HGP創英角ｺﾞｼｯｸUB" panose="020B0900000000000000" pitchFamily="50" charset="-128"/>
                <a:ea typeface="HGP創英角ｺﾞｼｯｸUB" panose="020B0900000000000000" pitchFamily="50" charset="-128"/>
              </a:rPr>
              <a:t>30</a:t>
            </a:r>
            <a:endParaRPr kumimoji="1" lang="ja-JP" altLang="en-US" spc="15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0" name="正方形/長方形 59">
            <a:extLst>
              <a:ext uri="{FF2B5EF4-FFF2-40B4-BE49-F238E27FC236}">
                <a16:creationId xmlns:a16="http://schemas.microsoft.com/office/drawing/2014/main" id="{50C9D79D-D2DC-47D1-8A1E-40BB37934F0E}"/>
              </a:ext>
            </a:extLst>
          </p:cNvPr>
          <p:cNvSpPr/>
          <p:nvPr/>
        </p:nvSpPr>
        <p:spPr bwMode="gray">
          <a:xfrm>
            <a:off x="1585895" y="3482586"/>
            <a:ext cx="4968552" cy="288032"/>
          </a:xfrm>
          <a:prstGeom prst="rect">
            <a:avLst/>
          </a:prstGeom>
        </p:spPr>
        <p:txBody>
          <a:bodyPr wrap="square" lIns="0" tIns="0" rIns="0" bIns="0" anchor="ctr" anchorCtr="0">
            <a:noAutofit/>
          </a:bodyPr>
          <a:lstStyle/>
          <a:p>
            <a:pPr>
              <a:spcBef>
                <a:spcPct val="0"/>
              </a:spcBef>
            </a:pPr>
            <a:r>
              <a:rPr lang="ja-JP" altLang="en-US" dirty="0">
                <a:solidFill>
                  <a:schemeClr val="accent2">
                    <a:lumMod val="75000"/>
                  </a:schemeClr>
                </a:solidFill>
                <a:latin typeface="HGP創英角ｺﾞｼｯｸUB" panose="020B0900000000000000" pitchFamily="50" charset="-128"/>
                <a:ea typeface="HGP創英角ｺﾞｼｯｸUB" panose="020B0900000000000000" pitchFamily="50" charset="-128"/>
              </a:rPr>
              <a:t>ＷＥＢ開催　</a:t>
            </a:r>
            <a:r>
              <a:rPr lang="ja-JP" altLang="en-US" sz="1200" dirty="0">
                <a:latin typeface="HGP創英角ｺﾞｼｯｸUB" panose="020B0900000000000000" pitchFamily="50" charset="-128"/>
                <a:ea typeface="HGP創英角ｺﾞｼｯｸUB" panose="020B0900000000000000" pitchFamily="50" charset="-128"/>
              </a:rPr>
              <a:t>（</a:t>
            </a:r>
            <a:r>
              <a:rPr lang="en-US" altLang="ja-JP" sz="1200" dirty="0">
                <a:latin typeface="HGP創英角ｺﾞｼｯｸUB" panose="020B0900000000000000" pitchFamily="50" charset="-128"/>
                <a:ea typeface="HGP創英角ｺﾞｼｯｸUB" panose="020B0900000000000000" pitchFamily="50" charset="-128"/>
              </a:rPr>
              <a:t>Zoom</a:t>
            </a:r>
            <a:r>
              <a:rPr lang="ja-JP" altLang="en-US" sz="1200" dirty="0">
                <a:latin typeface="HGP創英角ｺﾞｼｯｸUB" panose="020B0900000000000000" pitchFamily="50" charset="-128"/>
                <a:ea typeface="HGP創英角ｺﾞｼｯｸUB" panose="020B0900000000000000" pitchFamily="50" charset="-128"/>
              </a:rPr>
              <a:t>にて開催しますので、詳細は以下をご確認ください。）</a:t>
            </a:r>
            <a:r>
              <a:rPr lang="zh-TW" altLang="en-US" sz="1200" dirty="0">
                <a:latin typeface="HGP創英角ｺﾞｼｯｸUB" panose="020B0900000000000000" pitchFamily="50" charset="-128"/>
                <a:ea typeface="HGP創英角ｺﾞｼｯｸUB" panose="020B0900000000000000" pitchFamily="50" charset="-128"/>
              </a:rPr>
              <a:t>　</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64" name="角丸四角形 70">
            <a:extLst>
              <a:ext uri="{FF2B5EF4-FFF2-40B4-BE49-F238E27FC236}">
                <a16:creationId xmlns:a16="http://schemas.microsoft.com/office/drawing/2014/main" id="{C026B0ED-CF4A-4D86-94A3-63BC18210431}"/>
              </a:ext>
            </a:extLst>
          </p:cNvPr>
          <p:cNvSpPr/>
          <p:nvPr/>
        </p:nvSpPr>
        <p:spPr bwMode="gray">
          <a:xfrm>
            <a:off x="505775" y="3482586"/>
            <a:ext cx="936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lang="ja-JP" altLang="en-US" sz="1200" spc="300" dirty="0">
                <a:latin typeface="HGP創英角ｺﾞｼｯｸUB" panose="020B0900000000000000" pitchFamily="50" charset="-128"/>
                <a:ea typeface="HGP創英角ｺﾞｼｯｸUB" panose="020B0900000000000000" pitchFamily="50" charset="-128"/>
              </a:rPr>
              <a:t>場 所</a:t>
            </a:r>
            <a:endParaRPr kumimoji="1" lang="ja-JP" altLang="en-US" sz="1200" spc="300" dirty="0">
              <a:latin typeface="HGP創英角ｺﾞｼｯｸUB" panose="020B0900000000000000" pitchFamily="50" charset="-128"/>
              <a:ea typeface="HGP創英角ｺﾞｼｯｸUB" panose="020B0900000000000000" pitchFamily="50" charset="-128"/>
            </a:endParaRPr>
          </a:p>
        </p:txBody>
      </p:sp>
      <p:sp>
        <p:nvSpPr>
          <p:cNvPr id="18" name="正方形/長方形 17">
            <a:extLst>
              <a:ext uri="{FF2B5EF4-FFF2-40B4-BE49-F238E27FC236}">
                <a16:creationId xmlns:a16="http://schemas.microsoft.com/office/drawing/2014/main" id="{42EF14A7-7173-408D-9975-7B8858884C1D}"/>
              </a:ext>
            </a:extLst>
          </p:cNvPr>
          <p:cNvSpPr/>
          <p:nvPr/>
        </p:nvSpPr>
        <p:spPr>
          <a:xfrm>
            <a:off x="16459" y="9433011"/>
            <a:ext cx="7528345" cy="1204827"/>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45B303AD-70B5-48C0-9ACC-C78871FDA76D}"/>
              </a:ext>
            </a:extLst>
          </p:cNvPr>
          <p:cNvSpPr txBox="1"/>
          <p:nvPr/>
        </p:nvSpPr>
        <p:spPr>
          <a:xfrm>
            <a:off x="169836" y="9401702"/>
            <a:ext cx="4589179" cy="338554"/>
          </a:xfrm>
          <a:prstGeom prst="rect">
            <a:avLst/>
          </a:prstGeom>
          <a:noFill/>
        </p:spPr>
        <p:txBody>
          <a:bodyPr wrap="square" rtlCol="0">
            <a:spAutoFit/>
          </a:bodyPr>
          <a:lstStyle/>
          <a:p>
            <a:r>
              <a:rPr kumimoji="1" lang="en-US" altLang="ja-JP" sz="1600" dirty="0">
                <a:latin typeface="HG創英角ｺﾞｼｯｸUB" panose="020B0909000000000000" pitchFamily="49" charset="-128"/>
                <a:ea typeface="HG創英角ｺﾞｼｯｸUB" panose="020B0909000000000000" pitchFamily="49" charset="-128"/>
              </a:rPr>
              <a:t>【</a:t>
            </a:r>
            <a:r>
              <a:rPr kumimoji="1" lang="ja-JP" altLang="en-US" sz="1600" dirty="0">
                <a:latin typeface="HG創英角ｺﾞｼｯｸUB" panose="020B0909000000000000" pitchFamily="49" charset="-128"/>
                <a:ea typeface="HG創英角ｺﾞｼｯｸUB" panose="020B0909000000000000" pitchFamily="49" charset="-128"/>
              </a:rPr>
              <a:t>セミナーに関するお問い合わせ先</a:t>
            </a:r>
            <a:r>
              <a:rPr kumimoji="1" lang="en-US" altLang="ja-JP" sz="1600" dirty="0">
                <a:latin typeface="HG創英角ｺﾞｼｯｸUB" panose="020B0909000000000000" pitchFamily="49" charset="-128"/>
                <a:ea typeface="HG創英角ｺﾞｼｯｸUB" panose="020B0909000000000000" pitchFamily="49" charset="-128"/>
              </a:rPr>
              <a:t>】</a:t>
            </a:r>
            <a:endParaRPr kumimoji="1" lang="ja-JP" altLang="en-US" sz="1600" dirty="0">
              <a:latin typeface="HG創英角ｺﾞｼｯｸUB" panose="020B0909000000000000" pitchFamily="49" charset="-128"/>
              <a:ea typeface="HG創英角ｺﾞｼｯｸUB" panose="020B0909000000000000" pitchFamily="49" charset="-128"/>
            </a:endParaRPr>
          </a:p>
        </p:txBody>
      </p:sp>
      <p:sp>
        <p:nvSpPr>
          <p:cNvPr id="21" name="テキスト ボックス 20">
            <a:extLst>
              <a:ext uri="{FF2B5EF4-FFF2-40B4-BE49-F238E27FC236}">
                <a16:creationId xmlns:a16="http://schemas.microsoft.com/office/drawing/2014/main" id="{03565448-1E6F-4C77-BA49-C696E670281C}"/>
              </a:ext>
            </a:extLst>
          </p:cNvPr>
          <p:cNvSpPr txBox="1"/>
          <p:nvPr/>
        </p:nvSpPr>
        <p:spPr>
          <a:xfrm>
            <a:off x="363587" y="9710678"/>
            <a:ext cx="3365043" cy="861774"/>
          </a:xfrm>
          <a:prstGeom prst="rect">
            <a:avLst/>
          </a:prstGeom>
          <a:noFill/>
        </p:spPr>
        <p:txBody>
          <a:bodyPr wrap="square" rtlCol="0">
            <a:spAutoFit/>
          </a:bodyPr>
          <a:lstStyle/>
          <a:p>
            <a:r>
              <a:rPr lang="ja-JP" altLang="en-US" sz="1400" dirty="0">
                <a:latin typeface="HG創英角ｺﾞｼｯｸUB" panose="020B0909000000000000" pitchFamily="49" charset="-128"/>
                <a:ea typeface="HG創英角ｺﾞｼｯｸUB" panose="020B0909000000000000" pitchFamily="49" charset="-128"/>
              </a:rPr>
              <a:t>◆第一部に関するご照会</a:t>
            </a:r>
            <a:endParaRPr kumimoji="1" lang="en-US" altLang="ja-JP" sz="1400" dirty="0">
              <a:latin typeface="HG創英角ｺﾞｼｯｸUB" panose="020B0909000000000000" pitchFamily="49" charset="-128"/>
              <a:ea typeface="HG創英角ｺﾞｼｯｸUB" panose="020B0909000000000000" pitchFamily="49" charset="-128"/>
            </a:endParaRPr>
          </a:p>
          <a:p>
            <a:r>
              <a:rPr kumimoji="1" lang="ja-JP" altLang="en-US" sz="1200" dirty="0">
                <a:latin typeface="HG創英角ｺﾞｼｯｸUB" panose="020B0909000000000000" pitchFamily="49" charset="-128"/>
                <a:ea typeface="HG創英角ｺﾞｼｯｸUB" panose="020B0909000000000000" pitchFamily="49" charset="-128"/>
              </a:rPr>
              <a:t>窓口：栃木県保健福祉部高齢対策課</a:t>
            </a:r>
            <a:endParaRPr kumimoji="1" lang="en-US" altLang="ja-JP" sz="1200" dirty="0">
              <a:latin typeface="HG創英角ｺﾞｼｯｸUB" panose="020B0909000000000000" pitchFamily="49" charset="-128"/>
              <a:ea typeface="HG創英角ｺﾞｼｯｸUB" panose="020B0909000000000000" pitchFamily="49" charset="-128"/>
            </a:endParaRPr>
          </a:p>
          <a:p>
            <a:r>
              <a:rPr kumimoji="1" lang="ja-JP" altLang="en-US" sz="1200" dirty="0">
                <a:latin typeface="HG創英角ｺﾞｼｯｸUB" panose="020B0909000000000000" pitchFamily="49" charset="-128"/>
                <a:ea typeface="HG創英角ｺﾞｼｯｸUB" panose="020B0909000000000000" pitchFamily="49" charset="-128"/>
              </a:rPr>
              <a:t>担当：介護サービス班介護事業者チーム</a:t>
            </a:r>
            <a:endParaRPr kumimoji="1" lang="en-US" altLang="ja-JP" sz="1200" dirty="0">
              <a:latin typeface="HG創英角ｺﾞｼｯｸUB" panose="020B0909000000000000" pitchFamily="49" charset="-128"/>
              <a:ea typeface="HG創英角ｺﾞｼｯｸUB" panose="020B0909000000000000" pitchFamily="49" charset="-128"/>
            </a:endParaRPr>
          </a:p>
          <a:p>
            <a:r>
              <a:rPr lang="ja-JP" altLang="en-US" sz="1200" dirty="0">
                <a:latin typeface="HG創英角ｺﾞｼｯｸUB" panose="020B0909000000000000" pitchFamily="49" charset="-128"/>
                <a:ea typeface="HG創英角ｺﾞｼｯｸUB" panose="020B0909000000000000" pitchFamily="49" charset="-128"/>
              </a:rPr>
              <a:t>連絡先：</a:t>
            </a:r>
            <a:r>
              <a:rPr lang="en-US" altLang="ja-JP" sz="1200" dirty="0">
                <a:latin typeface="HG創英角ｺﾞｼｯｸUB" panose="020B0909000000000000" pitchFamily="49" charset="-128"/>
                <a:ea typeface="HG創英角ｺﾞｼｯｸUB" panose="020B0909000000000000" pitchFamily="49" charset="-128"/>
              </a:rPr>
              <a:t>028-623-3149</a:t>
            </a:r>
            <a:endParaRPr kumimoji="1" lang="ja-JP" altLang="en-US" sz="1200" dirty="0">
              <a:latin typeface="HG創英角ｺﾞｼｯｸUB" panose="020B0909000000000000" pitchFamily="49" charset="-128"/>
              <a:ea typeface="HG創英角ｺﾞｼｯｸUB" panose="020B0909000000000000" pitchFamily="49" charset="-128"/>
            </a:endParaRPr>
          </a:p>
        </p:txBody>
      </p:sp>
      <p:sp>
        <p:nvSpPr>
          <p:cNvPr id="106" name="テキスト ボックス 105">
            <a:extLst>
              <a:ext uri="{FF2B5EF4-FFF2-40B4-BE49-F238E27FC236}">
                <a16:creationId xmlns:a16="http://schemas.microsoft.com/office/drawing/2014/main" id="{4606D3CA-6C7F-4E6A-8B1F-702CD7096F88}"/>
              </a:ext>
            </a:extLst>
          </p:cNvPr>
          <p:cNvSpPr txBox="1"/>
          <p:nvPr/>
        </p:nvSpPr>
        <p:spPr>
          <a:xfrm>
            <a:off x="3587463" y="9720301"/>
            <a:ext cx="3365043" cy="861774"/>
          </a:xfrm>
          <a:prstGeom prst="rect">
            <a:avLst/>
          </a:prstGeom>
          <a:noFill/>
        </p:spPr>
        <p:txBody>
          <a:bodyPr wrap="square" rtlCol="0">
            <a:spAutoFit/>
          </a:bodyPr>
          <a:lstStyle/>
          <a:p>
            <a:r>
              <a:rPr lang="ja-JP" altLang="en-US" sz="1400" dirty="0">
                <a:latin typeface="HG創英角ｺﾞｼｯｸUB" panose="020B0909000000000000" pitchFamily="49" charset="-128"/>
                <a:ea typeface="HG創英角ｺﾞｼｯｸUB" panose="020B0909000000000000" pitchFamily="49" charset="-128"/>
              </a:rPr>
              <a:t>◆第二部に関するご照会</a:t>
            </a:r>
            <a:endParaRPr kumimoji="1" lang="en-US" altLang="ja-JP" sz="1400" dirty="0">
              <a:latin typeface="HG創英角ｺﾞｼｯｸUB" panose="020B0909000000000000" pitchFamily="49" charset="-128"/>
              <a:ea typeface="HG創英角ｺﾞｼｯｸUB" panose="020B0909000000000000" pitchFamily="49" charset="-128"/>
            </a:endParaRPr>
          </a:p>
          <a:p>
            <a:r>
              <a:rPr kumimoji="1" lang="ja-JP" altLang="en-US" sz="1200" dirty="0">
                <a:latin typeface="HG創英角ｺﾞｼｯｸUB" panose="020B0909000000000000" pitchFamily="49" charset="-128"/>
                <a:ea typeface="HG創英角ｺﾞｼｯｸUB" panose="020B0909000000000000" pitchFamily="49" charset="-128"/>
              </a:rPr>
              <a:t>窓口：栃木県保健福祉部感染症対策課</a:t>
            </a:r>
            <a:endParaRPr kumimoji="1" lang="en-US" altLang="ja-JP" sz="1200" dirty="0">
              <a:latin typeface="HG創英角ｺﾞｼｯｸUB" panose="020B0909000000000000" pitchFamily="49" charset="-128"/>
              <a:ea typeface="HG創英角ｺﾞｼｯｸUB" panose="020B0909000000000000" pitchFamily="49" charset="-128"/>
            </a:endParaRPr>
          </a:p>
          <a:p>
            <a:r>
              <a:rPr kumimoji="1" lang="ja-JP" altLang="en-US" sz="1200" dirty="0">
                <a:latin typeface="HG創英角ｺﾞｼｯｸUB" panose="020B0909000000000000" pitchFamily="49" charset="-128"/>
                <a:ea typeface="HG創英角ｺﾞｼｯｸUB" panose="020B0909000000000000" pitchFamily="49" charset="-128"/>
              </a:rPr>
              <a:t>担当：感染症対策担当　感染対策グループ</a:t>
            </a:r>
            <a:endParaRPr kumimoji="1" lang="en-US" altLang="ja-JP" sz="1200" dirty="0">
              <a:latin typeface="HG創英角ｺﾞｼｯｸUB" panose="020B0909000000000000" pitchFamily="49" charset="-128"/>
              <a:ea typeface="HG創英角ｺﾞｼｯｸUB" panose="020B0909000000000000" pitchFamily="49" charset="-128"/>
            </a:endParaRPr>
          </a:p>
          <a:p>
            <a:r>
              <a:rPr lang="ja-JP" altLang="en-US" sz="1200" dirty="0">
                <a:latin typeface="HG創英角ｺﾞｼｯｸUB" panose="020B0909000000000000" pitchFamily="49" charset="-128"/>
                <a:ea typeface="HG創英角ｺﾞｼｯｸUB" panose="020B0909000000000000" pitchFamily="49" charset="-128"/>
              </a:rPr>
              <a:t>連絡先：</a:t>
            </a:r>
            <a:r>
              <a:rPr lang="en-US" altLang="ja-JP" sz="1200" dirty="0">
                <a:latin typeface="HG創英角ｺﾞｼｯｸUB" panose="020B0909000000000000" pitchFamily="49" charset="-128"/>
                <a:ea typeface="HG創英角ｺﾞｼｯｸUB" panose="020B0909000000000000" pitchFamily="49" charset="-128"/>
              </a:rPr>
              <a:t>028-623-2828</a:t>
            </a:r>
            <a:endParaRPr kumimoji="1" lang="ja-JP" altLang="en-US" sz="1200" dirty="0">
              <a:latin typeface="HG創英角ｺﾞｼｯｸUB" panose="020B0909000000000000" pitchFamily="49" charset="-128"/>
              <a:ea typeface="HG創英角ｺﾞｼｯｸUB" panose="020B0909000000000000" pitchFamily="49" charset="-128"/>
            </a:endParaRPr>
          </a:p>
        </p:txBody>
      </p:sp>
      <p:sp>
        <p:nvSpPr>
          <p:cNvPr id="22" name="四角形: 角を丸くする 21">
            <a:extLst>
              <a:ext uri="{FF2B5EF4-FFF2-40B4-BE49-F238E27FC236}">
                <a16:creationId xmlns:a16="http://schemas.microsoft.com/office/drawing/2014/main" id="{BF33A07C-0443-4D97-8096-3F9FECAF64FD}"/>
              </a:ext>
            </a:extLst>
          </p:cNvPr>
          <p:cNvSpPr/>
          <p:nvPr/>
        </p:nvSpPr>
        <p:spPr>
          <a:xfrm>
            <a:off x="787724" y="3849336"/>
            <a:ext cx="6464177" cy="1010749"/>
          </a:xfrm>
          <a:prstGeom prst="round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25" name="テキスト ボックス 24">
            <a:extLst>
              <a:ext uri="{FF2B5EF4-FFF2-40B4-BE49-F238E27FC236}">
                <a16:creationId xmlns:a16="http://schemas.microsoft.com/office/drawing/2014/main" id="{9EE97A65-9997-4CCC-8455-0F0FB6758FF6}"/>
              </a:ext>
            </a:extLst>
          </p:cNvPr>
          <p:cNvSpPr txBox="1"/>
          <p:nvPr/>
        </p:nvSpPr>
        <p:spPr>
          <a:xfrm>
            <a:off x="787724" y="3868445"/>
            <a:ext cx="6683219" cy="1015663"/>
          </a:xfrm>
          <a:prstGeom prst="rect">
            <a:avLst/>
          </a:prstGeom>
          <a:noFill/>
        </p:spPr>
        <p:txBody>
          <a:bodyPr wrap="square" rtlCol="0">
            <a:spAutoFit/>
          </a:bodyPr>
          <a:lstStyle/>
          <a:p>
            <a:pPr algn="just" rtl="0" fontAlgn="base"/>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今回</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Zoom</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アカウントを２つ用意しております。</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Zoom①</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で入室できない場合は、</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Zoom②</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で入室してください。  </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a:p>
            <a:pPr algn="just" rtl="0" fontAlgn="base"/>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Zoom①</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u="sng" strike="noStrike" dirty="0">
                <a:solidFill>
                  <a:srgbClr val="0563C1"/>
                </a:solidFill>
                <a:effectLst/>
                <a:latin typeface="HGP創英角ｺﾞｼｯｸUB" panose="020B0900000000000000" pitchFamily="50" charset="-128"/>
                <a:ea typeface="HGP創英角ｺﾞｼｯｸUB" panose="020B0900000000000000" pitchFamily="50" charset="-128"/>
                <a:hlinkClick r:id="rId2"/>
              </a:rPr>
              <a:t>https://zoom.us/j/8781490901?pwd=dHpScWhmYWc3eEU2K2lIN3ltR2UyQT09</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a:p>
            <a:pPr algn="just" rtl="0" fontAlgn="base"/>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ミーティング</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ID</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878 149 0901</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パスコード</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653595</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a:p>
            <a:pPr algn="just" rtl="0" fontAlgn="base"/>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Zoom②</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u="sng" strike="noStrike" dirty="0">
                <a:solidFill>
                  <a:srgbClr val="0563C1"/>
                </a:solidFill>
                <a:effectLst/>
                <a:latin typeface="HGP創英角ｺﾞｼｯｸUB" panose="020B0900000000000000" pitchFamily="50" charset="-128"/>
                <a:ea typeface="HGP創英角ｺﾞｼｯｸUB" panose="020B0900000000000000" pitchFamily="50" charset="-128"/>
                <a:hlinkClick r:id="rId3"/>
              </a:rPr>
              <a:t>https://zoom.us/j/8340153125?pwd=NXhKR1IzWE95Z1BHUWhPaGd2OFZRdz09</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a:p>
            <a:pPr algn="just" rtl="0" fontAlgn="base"/>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ミーティング</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ID</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834 015 3125</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パスコード</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307980</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a:p>
            <a:pPr algn="just" rtl="0" fontAlgn="base"/>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 </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セミナー開始</a:t>
            </a:r>
            <a:r>
              <a:rPr lang="en-US" altLang="ja-JP" sz="1000" b="0" i="0" dirty="0">
                <a:solidFill>
                  <a:srgbClr val="000000"/>
                </a:solidFill>
                <a:effectLst/>
                <a:latin typeface="HGP創英角ｺﾞｼｯｸUB" panose="020B0900000000000000" pitchFamily="50" charset="-128"/>
                <a:ea typeface="HGP創英角ｺﾞｼｯｸUB" panose="020B0900000000000000" pitchFamily="50" charset="-128"/>
              </a:rPr>
              <a:t>15</a:t>
            </a:r>
            <a:r>
              <a:rPr lang="ja-JP" altLang="en-US" sz="1000" b="0" i="0" dirty="0">
                <a:solidFill>
                  <a:srgbClr val="000000"/>
                </a:solidFill>
                <a:effectLst/>
                <a:latin typeface="HGP創英角ｺﾞｼｯｸUB" panose="020B0900000000000000" pitchFamily="50" charset="-128"/>
                <a:ea typeface="HGP創英角ｺﾞｼｯｸUB" panose="020B0900000000000000" pitchFamily="50" charset="-128"/>
              </a:rPr>
              <a:t>分前から入室可能です</a:t>
            </a:r>
            <a:endParaRPr lang="ja-JP" altLang="en-US" sz="900" b="0" i="0" dirty="0">
              <a:solidFill>
                <a:srgbClr val="000000"/>
              </a:solidFill>
              <a:effectLst/>
              <a:latin typeface="HGP創英角ｺﾞｼｯｸUB" panose="020B0900000000000000" pitchFamily="50" charset="-128"/>
              <a:ea typeface="HGP創英角ｺﾞｼｯｸUB" panose="020B0900000000000000" pitchFamily="50" charset="-128"/>
            </a:endParaRPr>
          </a:p>
        </p:txBody>
      </p:sp>
      <p:grpSp>
        <p:nvGrpSpPr>
          <p:cNvPr id="107" name="グループ化 106">
            <a:extLst>
              <a:ext uri="{FF2B5EF4-FFF2-40B4-BE49-F238E27FC236}">
                <a16:creationId xmlns:a16="http://schemas.microsoft.com/office/drawing/2014/main" id="{289BF0C8-A8C1-482D-9B88-B3809A32CEAF}"/>
              </a:ext>
            </a:extLst>
          </p:cNvPr>
          <p:cNvGrpSpPr/>
          <p:nvPr/>
        </p:nvGrpSpPr>
        <p:grpSpPr>
          <a:xfrm>
            <a:off x="6490834" y="2669449"/>
            <a:ext cx="935998" cy="1140357"/>
            <a:chOff x="8197881" y="4806261"/>
            <a:chExt cx="935998" cy="1260147"/>
          </a:xfrm>
        </p:grpSpPr>
        <p:grpSp>
          <p:nvGrpSpPr>
            <p:cNvPr id="108" name="グループ化 107">
              <a:extLst>
                <a:ext uri="{FF2B5EF4-FFF2-40B4-BE49-F238E27FC236}">
                  <a16:creationId xmlns:a16="http://schemas.microsoft.com/office/drawing/2014/main" id="{21CE9E73-9316-4AEB-82C8-36F73BE12807}"/>
                </a:ext>
              </a:extLst>
            </p:cNvPr>
            <p:cNvGrpSpPr>
              <a:grpSpLocks noChangeAspect="1"/>
            </p:cNvGrpSpPr>
            <p:nvPr/>
          </p:nvGrpSpPr>
          <p:grpSpPr>
            <a:xfrm>
              <a:off x="8197881" y="4806261"/>
              <a:ext cx="935998" cy="936743"/>
              <a:chOff x="968375" y="4437063"/>
              <a:chExt cx="1997075" cy="1844676"/>
            </a:xfrm>
            <a:solidFill>
              <a:schemeClr val="tx2"/>
            </a:solidFill>
          </p:grpSpPr>
          <p:sp>
            <p:nvSpPr>
              <p:cNvPr id="110" name="Freeform 50">
                <a:extLst>
                  <a:ext uri="{FF2B5EF4-FFF2-40B4-BE49-F238E27FC236}">
                    <a16:creationId xmlns:a16="http://schemas.microsoft.com/office/drawing/2014/main" id="{5C995B2E-E706-45FD-A700-0A6986F6EE5B}"/>
                  </a:ext>
                </a:extLst>
              </p:cNvPr>
              <p:cNvSpPr>
                <a:spLocks/>
              </p:cNvSpPr>
              <p:nvPr/>
            </p:nvSpPr>
            <p:spPr bwMode="auto">
              <a:xfrm>
                <a:off x="2098675" y="4749801"/>
                <a:ext cx="298450" cy="301625"/>
              </a:xfrm>
              <a:custGeom>
                <a:avLst/>
                <a:gdLst>
                  <a:gd name="T0" fmla="*/ 78 w 79"/>
                  <a:gd name="T1" fmla="*/ 41 h 80"/>
                  <a:gd name="T2" fmla="*/ 38 w 79"/>
                  <a:gd name="T3" fmla="*/ 79 h 80"/>
                  <a:gd name="T4" fmla="*/ 0 w 79"/>
                  <a:gd name="T5" fmla="*/ 39 h 80"/>
                  <a:gd name="T6" fmla="*/ 41 w 79"/>
                  <a:gd name="T7" fmla="*/ 1 h 80"/>
                  <a:gd name="T8" fmla="*/ 78 w 79"/>
                  <a:gd name="T9" fmla="*/ 41 h 80"/>
                </a:gdLst>
                <a:ahLst/>
                <a:cxnLst>
                  <a:cxn ang="0">
                    <a:pos x="T0" y="T1"/>
                  </a:cxn>
                  <a:cxn ang="0">
                    <a:pos x="T2" y="T3"/>
                  </a:cxn>
                  <a:cxn ang="0">
                    <a:pos x="T4" y="T5"/>
                  </a:cxn>
                  <a:cxn ang="0">
                    <a:pos x="T6" y="T7"/>
                  </a:cxn>
                  <a:cxn ang="0">
                    <a:pos x="T8" y="T9"/>
                  </a:cxn>
                </a:cxnLst>
                <a:rect l="0" t="0" r="r" b="b"/>
                <a:pathLst>
                  <a:path w="79" h="80">
                    <a:moveTo>
                      <a:pt x="78" y="41"/>
                    </a:moveTo>
                    <a:cubicBezTo>
                      <a:pt x="77" y="63"/>
                      <a:pt x="59" y="80"/>
                      <a:pt x="38" y="79"/>
                    </a:cubicBezTo>
                    <a:cubicBezTo>
                      <a:pt x="16" y="78"/>
                      <a:pt x="0" y="60"/>
                      <a:pt x="0" y="39"/>
                    </a:cubicBezTo>
                    <a:cubicBezTo>
                      <a:pt x="1" y="17"/>
                      <a:pt x="19" y="0"/>
                      <a:pt x="41" y="1"/>
                    </a:cubicBezTo>
                    <a:cubicBezTo>
                      <a:pt x="62" y="2"/>
                      <a:pt x="79" y="20"/>
                      <a:pt x="78"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endParaRPr lang="ja-JP" altLang="en-US" dirty="0"/>
              </a:p>
            </p:txBody>
          </p:sp>
          <p:sp>
            <p:nvSpPr>
              <p:cNvPr id="111" name="Freeform 51">
                <a:extLst>
                  <a:ext uri="{FF2B5EF4-FFF2-40B4-BE49-F238E27FC236}">
                    <a16:creationId xmlns:a16="http://schemas.microsoft.com/office/drawing/2014/main" id="{320571F0-453E-41DD-8EB0-1DCC09941F40}"/>
                  </a:ext>
                </a:extLst>
              </p:cNvPr>
              <p:cNvSpPr>
                <a:spLocks/>
              </p:cNvSpPr>
              <p:nvPr/>
            </p:nvSpPr>
            <p:spPr bwMode="auto">
              <a:xfrm>
                <a:off x="2117725" y="5086351"/>
                <a:ext cx="847725" cy="1093788"/>
              </a:xfrm>
              <a:custGeom>
                <a:avLst/>
                <a:gdLst>
                  <a:gd name="T0" fmla="*/ 220 w 225"/>
                  <a:gd name="T1" fmla="*/ 261 h 290"/>
                  <a:gd name="T2" fmla="*/ 178 w 225"/>
                  <a:gd name="T3" fmla="*/ 157 h 290"/>
                  <a:gd name="T4" fmla="*/ 156 w 225"/>
                  <a:gd name="T5" fmla="*/ 144 h 290"/>
                  <a:gd name="T6" fmla="*/ 91 w 225"/>
                  <a:gd name="T7" fmla="*/ 131 h 290"/>
                  <a:gd name="T8" fmla="*/ 87 w 225"/>
                  <a:gd name="T9" fmla="*/ 108 h 290"/>
                  <a:gd name="T10" fmla="*/ 151 w 225"/>
                  <a:gd name="T11" fmla="*/ 103 h 290"/>
                  <a:gd name="T12" fmla="*/ 166 w 225"/>
                  <a:gd name="T13" fmla="*/ 87 h 290"/>
                  <a:gd name="T14" fmla="*/ 151 w 225"/>
                  <a:gd name="T15" fmla="*/ 72 h 290"/>
                  <a:gd name="T16" fmla="*/ 78 w 225"/>
                  <a:gd name="T17" fmla="*/ 72 h 290"/>
                  <a:gd name="T18" fmla="*/ 69 w 225"/>
                  <a:gd name="T19" fmla="*/ 30 h 290"/>
                  <a:gd name="T20" fmla="*/ 30 w 225"/>
                  <a:gd name="T21" fmla="*/ 4 h 290"/>
                  <a:gd name="T22" fmla="*/ 3 w 225"/>
                  <a:gd name="T23" fmla="*/ 43 h 290"/>
                  <a:gd name="T24" fmla="*/ 33 w 225"/>
                  <a:gd name="T25" fmla="*/ 166 h 290"/>
                  <a:gd name="T26" fmla="*/ 41 w 225"/>
                  <a:gd name="T27" fmla="*/ 182 h 290"/>
                  <a:gd name="T28" fmla="*/ 41 w 225"/>
                  <a:gd name="T29" fmla="*/ 182 h 290"/>
                  <a:gd name="T30" fmla="*/ 61 w 225"/>
                  <a:gd name="T31" fmla="*/ 190 h 290"/>
                  <a:gd name="T32" fmla="*/ 143 w 225"/>
                  <a:gd name="T33" fmla="*/ 190 h 290"/>
                  <a:gd name="T34" fmla="*/ 189 w 225"/>
                  <a:gd name="T35" fmla="*/ 278 h 290"/>
                  <a:gd name="T36" fmla="*/ 213 w 225"/>
                  <a:gd name="T37" fmla="*/ 286 h 290"/>
                  <a:gd name="T38" fmla="*/ 220 w 225"/>
                  <a:gd name="T39" fmla="*/ 261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5" h="290">
                    <a:moveTo>
                      <a:pt x="220" y="261"/>
                    </a:moveTo>
                    <a:cubicBezTo>
                      <a:pt x="178" y="157"/>
                      <a:pt x="178" y="157"/>
                      <a:pt x="178" y="157"/>
                    </a:cubicBezTo>
                    <a:cubicBezTo>
                      <a:pt x="174" y="150"/>
                      <a:pt x="167" y="146"/>
                      <a:pt x="156" y="144"/>
                    </a:cubicBezTo>
                    <a:cubicBezTo>
                      <a:pt x="91" y="131"/>
                      <a:pt x="91" y="131"/>
                      <a:pt x="91" y="131"/>
                    </a:cubicBezTo>
                    <a:cubicBezTo>
                      <a:pt x="91" y="128"/>
                      <a:pt x="89" y="120"/>
                      <a:pt x="87" y="108"/>
                    </a:cubicBezTo>
                    <a:cubicBezTo>
                      <a:pt x="151" y="103"/>
                      <a:pt x="151" y="103"/>
                      <a:pt x="151" y="103"/>
                    </a:cubicBezTo>
                    <a:cubicBezTo>
                      <a:pt x="159" y="102"/>
                      <a:pt x="166" y="95"/>
                      <a:pt x="166" y="87"/>
                    </a:cubicBezTo>
                    <a:cubicBezTo>
                      <a:pt x="166" y="79"/>
                      <a:pt x="159" y="72"/>
                      <a:pt x="151" y="72"/>
                    </a:cubicBezTo>
                    <a:cubicBezTo>
                      <a:pt x="78" y="72"/>
                      <a:pt x="78" y="72"/>
                      <a:pt x="78" y="72"/>
                    </a:cubicBezTo>
                    <a:cubicBezTo>
                      <a:pt x="69" y="30"/>
                      <a:pt x="69" y="30"/>
                      <a:pt x="69" y="30"/>
                    </a:cubicBezTo>
                    <a:cubicBezTo>
                      <a:pt x="65" y="12"/>
                      <a:pt x="48" y="0"/>
                      <a:pt x="30" y="4"/>
                    </a:cubicBezTo>
                    <a:cubicBezTo>
                      <a:pt x="11" y="7"/>
                      <a:pt x="0" y="25"/>
                      <a:pt x="3" y="43"/>
                    </a:cubicBezTo>
                    <a:cubicBezTo>
                      <a:pt x="33" y="166"/>
                      <a:pt x="33" y="166"/>
                      <a:pt x="33" y="166"/>
                    </a:cubicBezTo>
                    <a:cubicBezTo>
                      <a:pt x="33" y="166"/>
                      <a:pt x="35" y="175"/>
                      <a:pt x="41" y="182"/>
                    </a:cubicBezTo>
                    <a:cubicBezTo>
                      <a:pt x="41" y="182"/>
                      <a:pt x="41" y="182"/>
                      <a:pt x="41" y="182"/>
                    </a:cubicBezTo>
                    <a:cubicBezTo>
                      <a:pt x="46" y="187"/>
                      <a:pt x="53" y="190"/>
                      <a:pt x="61" y="190"/>
                    </a:cubicBezTo>
                    <a:cubicBezTo>
                      <a:pt x="143" y="190"/>
                      <a:pt x="143" y="190"/>
                      <a:pt x="143" y="190"/>
                    </a:cubicBezTo>
                    <a:cubicBezTo>
                      <a:pt x="189" y="278"/>
                      <a:pt x="189" y="278"/>
                      <a:pt x="189" y="278"/>
                    </a:cubicBezTo>
                    <a:cubicBezTo>
                      <a:pt x="193" y="287"/>
                      <a:pt x="204" y="290"/>
                      <a:pt x="213" y="286"/>
                    </a:cubicBezTo>
                    <a:cubicBezTo>
                      <a:pt x="221" y="281"/>
                      <a:pt x="225" y="270"/>
                      <a:pt x="220" y="2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endParaRPr lang="ja-JP" altLang="en-US" dirty="0"/>
              </a:p>
            </p:txBody>
          </p:sp>
          <p:sp>
            <p:nvSpPr>
              <p:cNvPr id="112" name="Freeform 52">
                <a:extLst>
                  <a:ext uri="{FF2B5EF4-FFF2-40B4-BE49-F238E27FC236}">
                    <a16:creationId xmlns:a16="http://schemas.microsoft.com/office/drawing/2014/main" id="{7B1630B2-97E7-4BDB-ACAF-07E957F73C84}"/>
                  </a:ext>
                </a:extLst>
              </p:cNvPr>
              <p:cNvSpPr>
                <a:spLocks/>
              </p:cNvSpPr>
              <p:nvPr/>
            </p:nvSpPr>
            <p:spPr bwMode="auto">
              <a:xfrm>
                <a:off x="1752600" y="5248276"/>
                <a:ext cx="935038" cy="1033463"/>
              </a:xfrm>
              <a:custGeom>
                <a:avLst/>
                <a:gdLst>
                  <a:gd name="T0" fmla="*/ 231 w 248"/>
                  <a:gd name="T1" fmla="*/ 164 h 274"/>
                  <a:gd name="T2" fmla="*/ 140 w 248"/>
                  <a:gd name="T3" fmla="*/ 249 h 274"/>
                  <a:gd name="T4" fmla="*/ 47 w 248"/>
                  <a:gd name="T5" fmla="*/ 158 h 274"/>
                  <a:gd name="T6" fmla="*/ 84 w 248"/>
                  <a:gd name="T7" fmla="*/ 83 h 274"/>
                  <a:gd name="T8" fmla="*/ 77 w 248"/>
                  <a:gd name="T9" fmla="*/ 59 h 274"/>
                  <a:gd name="T10" fmla="*/ 77 w 248"/>
                  <a:gd name="T11" fmla="*/ 59 h 274"/>
                  <a:gd name="T12" fmla="*/ 63 w 248"/>
                  <a:gd name="T13" fmla="*/ 0 h 274"/>
                  <a:gd name="T14" fmla="*/ 0 w 248"/>
                  <a:gd name="T15" fmla="*/ 0 h 274"/>
                  <a:gd name="T16" fmla="*/ 0 w 248"/>
                  <a:gd name="T17" fmla="*/ 18 h 274"/>
                  <a:gd name="T18" fmla="*/ 49 w 248"/>
                  <a:gd name="T19" fmla="*/ 18 h 274"/>
                  <a:gd name="T20" fmla="*/ 61 w 248"/>
                  <a:gd name="T21" fmla="*/ 71 h 274"/>
                  <a:gd name="T22" fmla="*/ 23 w 248"/>
                  <a:gd name="T23" fmla="*/ 158 h 274"/>
                  <a:gd name="T24" fmla="*/ 140 w 248"/>
                  <a:gd name="T25" fmla="*/ 273 h 274"/>
                  <a:gd name="T26" fmla="*/ 248 w 248"/>
                  <a:gd name="T27" fmla="*/ 197 h 274"/>
                  <a:gd name="T28" fmla="*/ 231 w 248"/>
                  <a:gd name="T29" fmla="*/ 16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8" h="274">
                    <a:moveTo>
                      <a:pt x="231" y="164"/>
                    </a:moveTo>
                    <a:cubicBezTo>
                      <a:pt x="228" y="211"/>
                      <a:pt x="188" y="249"/>
                      <a:pt x="140" y="249"/>
                    </a:cubicBezTo>
                    <a:cubicBezTo>
                      <a:pt x="89" y="250"/>
                      <a:pt x="47" y="209"/>
                      <a:pt x="47" y="158"/>
                    </a:cubicBezTo>
                    <a:cubicBezTo>
                      <a:pt x="47" y="127"/>
                      <a:pt x="61" y="100"/>
                      <a:pt x="84" y="83"/>
                    </a:cubicBezTo>
                    <a:cubicBezTo>
                      <a:pt x="77" y="59"/>
                      <a:pt x="77" y="59"/>
                      <a:pt x="77" y="59"/>
                    </a:cubicBezTo>
                    <a:cubicBezTo>
                      <a:pt x="77" y="59"/>
                      <a:pt x="77" y="59"/>
                      <a:pt x="77" y="59"/>
                    </a:cubicBezTo>
                    <a:cubicBezTo>
                      <a:pt x="63" y="0"/>
                      <a:pt x="63" y="0"/>
                      <a:pt x="63" y="0"/>
                    </a:cubicBezTo>
                    <a:cubicBezTo>
                      <a:pt x="0" y="0"/>
                      <a:pt x="0" y="0"/>
                      <a:pt x="0" y="0"/>
                    </a:cubicBezTo>
                    <a:cubicBezTo>
                      <a:pt x="0" y="18"/>
                      <a:pt x="0" y="18"/>
                      <a:pt x="0" y="18"/>
                    </a:cubicBezTo>
                    <a:cubicBezTo>
                      <a:pt x="49" y="18"/>
                      <a:pt x="49" y="18"/>
                      <a:pt x="49" y="18"/>
                    </a:cubicBezTo>
                    <a:cubicBezTo>
                      <a:pt x="61" y="71"/>
                      <a:pt x="61" y="71"/>
                      <a:pt x="61" y="71"/>
                    </a:cubicBezTo>
                    <a:cubicBezTo>
                      <a:pt x="38" y="92"/>
                      <a:pt x="23" y="123"/>
                      <a:pt x="23" y="158"/>
                    </a:cubicBezTo>
                    <a:cubicBezTo>
                      <a:pt x="24" y="222"/>
                      <a:pt x="76" y="274"/>
                      <a:pt x="140" y="273"/>
                    </a:cubicBezTo>
                    <a:cubicBezTo>
                      <a:pt x="190" y="273"/>
                      <a:pt x="232" y="241"/>
                      <a:pt x="248" y="197"/>
                    </a:cubicBezTo>
                    <a:lnTo>
                      <a:pt x="231" y="1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endParaRPr lang="ja-JP" altLang="en-US" dirty="0"/>
              </a:p>
            </p:txBody>
          </p:sp>
          <p:sp>
            <p:nvSpPr>
              <p:cNvPr id="113" name="Oval 53">
                <a:extLst>
                  <a:ext uri="{FF2B5EF4-FFF2-40B4-BE49-F238E27FC236}">
                    <a16:creationId xmlns:a16="http://schemas.microsoft.com/office/drawing/2014/main" id="{62C584CC-687E-46E2-8665-A80CD1FDF91F}"/>
                  </a:ext>
                </a:extLst>
              </p:cNvPr>
              <p:cNvSpPr>
                <a:spLocks noChangeArrowheads="1"/>
              </p:cNvSpPr>
              <p:nvPr/>
            </p:nvSpPr>
            <p:spPr bwMode="auto">
              <a:xfrm>
                <a:off x="1201738" y="4437063"/>
                <a:ext cx="293688" cy="2936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endParaRPr lang="ja-JP" altLang="en-US" dirty="0"/>
              </a:p>
            </p:txBody>
          </p:sp>
          <p:sp>
            <p:nvSpPr>
              <p:cNvPr id="114" name="Freeform 54">
                <a:extLst>
                  <a:ext uri="{FF2B5EF4-FFF2-40B4-BE49-F238E27FC236}">
                    <a16:creationId xmlns:a16="http://schemas.microsoft.com/office/drawing/2014/main" id="{1FD1A343-06C7-4CF3-B3EB-29E9E69ADD1F}"/>
                  </a:ext>
                </a:extLst>
              </p:cNvPr>
              <p:cNvSpPr>
                <a:spLocks/>
              </p:cNvSpPr>
              <p:nvPr/>
            </p:nvSpPr>
            <p:spPr bwMode="auto">
              <a:xfrm>
                <a:off x="968375" y="4746626"/>
                <a:ext cx="889000" cy="1531938"/>
              </a:xfrm>
              <a:custGeom>
                <a:avLst/>
                <a:gdLst>
                  <a:gd name="T0" fmla="*/ 129 w 236"/>
                  <a:gd name="T1" fmla="*/ 31 h 406"/>
                  <a:gd name="T2" fmla="*/ 167 w 236"/>
                  <a:gd name="T3" fmla="*/ 84 h 406"/>
                  <a:gd name="T4" fmla="*/ 227 w 236"/>
                  <a:gd name="T5" fmla="*/ 127 h 406"/>
                  <a:gd name="T6" fmla="*/ 232 w 236"/>
                  <a:gd name="T7" fmla="*/ 148 h 406"/>
                  <a:gd name="T8" fmla="*/ 211 w 236"/>
                  <a:gd name="T9" fmla="*/ 153 h 406"/>
                  <a:gd name="T10" fmla="*/ 149 w 236"/>
                  <a:gd name="T11" fmla="*/ 124 h 406"/>
                  <a:gd name="T12" fmla="*/ 179 w 236"/>
                  <a:gd name="T13" fmla="*/ 381 h 406"/>
                  <a:gd name="T14" fmla="*/ 163 w 236"/>
                  <a:gd name="T15" fmla="*/ 404 h 406"/>
                  <a:gd name="T16" fmla="*/ 140 w 236"/>
                  <a:gd name="T17" fmla="*/ 388 h 406"/>
                  <a:gd name="T18" fmla="*/ 117 w 236"/>
                  <a:gd name="T19" fmla="*/ 285 h 406"/>
                  <a:gd name="T20" fmla="*/ 114 w 236"/>
                  <a:gd name="T21" fmla="*/ 296 h 406"/>
                  <a:gd name="T22" fmla="*/ 112 w 236"/>
                  <a:gd name="T23" fmla="*/ 301 h 406"/>
                  <a:gd name="T24" fmla="*/ 107 w 236"/>
                  <a:gd name="T25" fmla="*/ 309 h 406"/>
                  <a:gd name="T26" fmla="*/ 36 w 236"/>
                  <a:gd name="T27" fmla="*/ 382 h 406"/>
                  <a:gd name="T28" fmla="*/ 8 w 236"/>
                  <a:gd name="T29" fmla="*/ 384 h 406"/>
                  <a:gd name="T30" fmla="*/ 7 w 236"/>
                  <a:gd name="T31" fmla="*/ 356 h 406"/>
                  <a:gd name="T32" fmla="*/ 67 w 236"/>
                  <a:gd name="T33" fmla="*/ 281 h 406"/>
                  <a:gd name="T34" fmla="*/ 82 w 236"/>
                  <a:gd name="T35" fmla="*/ 210 h 406"/>
                  <a:gd name="T36" fmla="*/ 59 w 236"/>
                  <a:gd name="T37" fmla="*/ 59 h 406"/>
                  <a:gd name="T38" fmla="*/ 129 w 236"/>
                  <a:gd name="T39" fmla="*/ 31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6" h="406">
                    <a:moveTo>
                      <a:pt x="129" y="31"/>
                    </a:moveTo>
                    <a:cubicBezTo>
                      <a:pt x="167" y="84"/>
                      <a:pt x="167" y="84"/>
                      <a:pt x="167" y="84"/>
                    </a:cubicBezTo>
                    <a:cubicBezTo>
                      <a:pt x="227" y="127"/>
                      <a:pt x="227" y="127"/>
                      <a:pt x="227" y="127"/>
                    </a:cubicBezTo>
                    <a:cubicBezTo>
                      <a:pt x="234" y="132"/>
                      <a:pt x="236" y="141"/>
                      <a:pt x="232" y="148"/>
                    </a:cubicBezTo>
                    <a:cubicBezTo>
                      <a:pt x="227" y="155"/>
                      <a:pt x="218" y="157"/>
                      <a:pt x="211" y="153"/>
                    </a:cubicBezTo>
                    <a:cubicBezTo>
                      <a:pt x="149" y="124"/>
                      <a:pt x="149" y="124"/>
                      <a:pt x="149" y="124"/>
                    </a:cubicBezTo>
                    <a:cubicBezTo>
                      <a:pt x="179" y="381"/>
                      <a:pt x="179" y="381"/>
                      <a:pt x="179" y="381"/>
                    </a:cubicBezTo>
                    <a:cubicBezTo>
                      <a:pt x="181" y="392"/>
                      <a:pt x="174" y="402"/>
                      <a:pt x="163" y="404"/>
                    </a:cubicBezTo>
                    <a:cubicBezTo>
                      <a:pt x="152" y="406"/>
                      <a:pt x="142" y="399"/>
                      <a:pt x="140" y="388"/>
                    </a:cubicBezTo>
                    <a:cubicBezTo>
                      <a:pt x="117" y="285"/>
                      <a:pt x="117" y="285"/>
                      <a:pt x="117" y="285"/>
                    </a:cubicBezTo>
                    <a:cubicBezTo>
                      <a:pt x="114" y="296"/>
                      <a:pt x="114" y="296"/>
                      <a:pt x="114" y="296"/>
                    </a:cubicBezTo>
                    <a:cubicBezTo>
                      <a:pt x="113" y="298"/>
                      <a:pt x="113" y="300"/>
                      <a:pt x="112" y="301"/>
                    </a:cubicBezTo>
                    <a:cubicBezTo>
                      <a:pt x="111" y="304"/>
                      <a:pt x="109" y="306"/>
                      <a:pt x="107" y="309"/>
                    </a:cubicBezTo>
                    <a:cubicBezTo>
                      <a:pt x="36" y="382"/>
                      <a:pt x="36" y="382"/>
                      <a:pt x="36" y="382"/>
                    </a:cubicBezTo>
                    <a:cubicBezTo>
                      <a:pt x="29" y="390"/>
                      <a:pt x="17" y="391"/>
                      <a:pt x="8" y="384"/>
                    </a:cubicBezTo>
                    <a:cubicBezTo>
                      <a:pt x="0" y="376"/>
                      <a:pt x="0" y="364"/>
                      <a:pt x="7" y="356"/>
                    </a:cubicBezTo>
                    <a:cubicBezTo>
                      <a:pt x="67" y="281"/>
                      <a:pt x="67" y="281"/>
                      <a:pt x="67" y="281"/>
                    </a:cubicBezTo>
                    <a:cubicBezTo>
                      <a:pt x="82" y="210"/>
                      <a:pt x="82" y="210"/>
                      <a:pt x="82" y="210"/>
                    </a:cubicBezTo>
                    <a:cubicBezTo>
                      <a:pt x="81" y="200"/>
                      <a:pt x="59" y="59"/>
                      <a:pt x="59" y="59"/>
                    </a:cubicBezTo>
                    <a:cubicBezTo>
                      <a:pt x="52" y="12"/>
                      <a:pt x="108" y="0"/>
                      <a:pt x="129"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endParaRPr lang="ja-JP" altLang="en-US" dirty="0"/>
              </a:p>
            </p:txBody>
          </p:sp>
        </p:grpSp>
        <p:sp>
          <p:nvSpPr>
            <p:cNvPr id="109" name="Rectangle 33">
              <a:extLst>
                <a:ext uri="{FF2B5EF4-FFF2-40B4-BE49-F238E27FC236}">
                  <a16:creationId xmlns:a16="http://schemas.microsoft.com/office/drawing/2014/main" id="{566E028F-F9F7-4B0B-9F76-507EF4C3E71C}"/>
                </a:ext>
              </a:extLst>
            </p:cNvPr>
            <p:cNvSpPr>
              <a:spLocks noChangeArrowheads="1"/>
            </p:cNvSpPr>
            <p:nvPr/>
          </p:nvSpPr>
          <p:spPr bwMode="auto">
            <a:xfrm>
              <a:off x="8682694" y="5839817"/>
              <a:ext cx="65" cy="226591"/>
            </a:xfrm>
            <a:prstGeom prst="rect">
              <a:avLst/>
            </a:prstGeom>
            <a:noFill/>
          </p:spPr>
          <p:txBody>
            <a:bodyPr wrap="none" lIns="0" tIns="72000" rIns="0" bIns="0" rtlCol="0">
              <a:spAutoFit/>
            </a:bodyPr>
            <a:lstStyle>
              <a:defPPr>
                <a:defRPr lang="ja-JP"/>
              </a:defPPr>
              <a:lvl1pPr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1pPr>
              <a:lvl2pPr marL="487363" indent="-3016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2pPr>
              <a:lvl3pPr marL="976313" indent="-61913"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3pPr>
              <a:lvl4pPr marL="1463675" indent="-9207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4pPr>
              <a:lvl5pPr marL="1952625" indent="-123825" algn="l" defTabSz="976313" rtl="0" fontAlgn="base">
                <a:spcBef>
                  <a:spcPct val="0"/>
                </a:spcBef>
                <a:spcAft>
                  <a:spcPct val="0"/>
                </a:spcAft>
                <a:defRPr kumimoji="1" sz="19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900" kern="1200">
                  <a:solidFill>
                    <a:schemeClr val="tx1"/>
                  </a:solidFill>
                  <a:latin typeface="ＭＳ Ｐゴシック" pitchFamily="50" charset="-128"/>
                  <a:ea typeface="ＭＳ Ｐゴシック" pitchFamily="50" charset="-128"/>
                  <a:cs typeface="+mn-cs"/>
                </a:defRPr>
              </a:lvl9pPr>
            </a:lstStyle>
            <a:p>
              <a:pPr algn="ct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8" name="角丸四角形 140">
            <a:extLst>
              <a:ext uri="{FF2B5EF4-FFF2-40B4-BE49-F238E27FC236}">
                <a16:creationId xmlns:a16="http://schemas.microsoft.com/office/drawing/2014/main" id="{BB6D70AA-A807-4DAD-89E4-981A0A68EA8E}"/>
              </a:ext>
            </a:extLst>
          </p:cNvPr>
          <p:cNvSpPr/>
          <p:nvPr/>
        </p:nvSpPr>
        <p:spPr>
          <a:xfrm>
            <a:off x="5954252" y="90116"/>
            <a:ext cx="1429557" cy="322676"/>
          </a:xfrm>
          <a:prstGeom prst="roundRect">
            <a:avLst>
              <a:gd name="adj" fmla="val 50000"/>
            </a:avLst>
          </a:prstGeom>
          <a:solidFill>
            <a:schemeClr val="accent2"/>
          </a:solidFill>
          <a:ln w="47625" cmpd="thinThick">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ja-JP" altLang="en-US" sz="1400" b="1" dirty="0">
                <a:solidFill>
                  <a:schemeClr val="bg1"/>
                </a:solidFill>
                <a:latin typeface="游ゴシック" panose="020B0400000000000000" pitchFamily="50" charset="-128"/>
                <a:ea typeface="游ゴシック" panose="020B0400000000000000" pitchFamily="50" charset="-128"/>
              </a:rPr>
              <a:t>参加費無料</a:t>
            </a:r>
            <a:endParaRPr kumimoji="1" lang="ja-JP" altLang="en-US" sz="1400" b="1" dirty="0">
              <a:solidFill>
                <a:schemeClr val="bg1"/>
              </a:solidFill>
              <a:latin typeface="游ゴシック" panose="020B0400000000000000" pitchFamily="50" charset="-128"/>
              <a:ea typeface="游ゴシック" panose="020B0400000000000000" pitchFamily="50" charset="-128"/>
            </a:endParaRPr>
          </a:p>
        </p:txBody>
      </p:sp>
      <p:grpSp>
        <p:nvGrpSpPr>
          <p:cNvPr id="55" name="グループ化 54">
            <a:extLst>
              <a:ext uri="{FF2B5EF4-FFF2-40B4-BE49-F238E27FC236}">
                <a16:creationId xmlns:a16="http://schemas.microsoft.com/office/drawing/2014/main" id="{F00DAE03-C3B9-4541-9313-B7E683239576}"/>
              </a:ext>
            </a:extLst>
          </p:cNvPr>
          <p:cNvGrpSpPr/>
          <p:nvPr/>
        </p:nvGrpSpPr>
        <p:grpSpPr bwMode="gray">
          <a:xfrm>
            <a:off x="575059" y="8009333"/>
            <a:ext cx="4012899" cy="610575"/>
            <a:chOff x="2043077" y="6055383"/>
            <a:chExt cx="5096816" cy="334429"/>
          </a:xfrm>
        </p:grpSpPr>
        <p:sp>
          <p:nvSpPr>
            <p:cNvPr id="56" name="正方形/長方形 55">
              <a:extLst>
                <a:ext uri="{FF2B5EF4-FFF2-40B4-BE49-F238E27FC236}">
                  <a16:creationId xmlns:a16="http://schemas.microsoft.com/office/drawing/2014/main" id="{01B56EEB-DEF4-41FE-82BF-CE689BCA391C}"/>
                </a:ext>
              </a:extLst>
            </p:cNvPr>
            <p:cNvSpPr/>
            <p:nvPr/>
          </p:nvSpPr>
          <p:spPr bwMode="gray">
            <a:xfrm>
              <a:off x="2043077" y="6055383"/>
              <a:ext cx="5096816" cy="334429"/>
            </a:xfrm>
            <a:prstGeom prst="rect">
              <a:avLst/>
            </a:prstGeom>
            <a:solidFill>
              <a:schemeClr val="bg1"/>
            </a:solidFill>
            <a:ln>
              <a:solidFill>
                <a:schemeClr val="accent2"/>
              </a:solidFill>
            </a:ln>
          </p:spPr>
          <p:txBody>
            <a:bodyPr wrap="square" lIns="648000" tIns="0" rIns="72000" bIns="0" anchor="ctr" anchorCtr="0">
              <a:noAutofit/>
            </a:bodyPr>
            <a:lstStyle/>
            <a:p>
              <a:pPr algn="just">
                <a:spcBef>
                  <a:spcPct val="0"/>
                </a:spcBef>
                <a:spcAft>
                  <a:spcPts val="200"/>
                </a:spcAft>
              </a:pPr>
              <a:r>
                <a:rPr lang="ja-JP" altLang="en-US" sz="900" dirty="0">
                  <a:latin typeface="+mn-ea"/>
                </a:rPr>
                <a:t>医療法人山育会　日新病院　副院長　吉村　章（あきお）</a:t>
              </a:r>
              <a:endParaRPr lang="en-US" altLang="ja-JP" sz="900" dirty="0">
                <a:latin typeface="+mn-ea"/>
              </a:endParaRPr>
            </a:p>
            <a:p>
              <a:pPr algn="just">
                <a:spcBef>
                  <a:spcPct val="0"/>
                </a:spcBef>
                <a:spcAft>
                  <a:spcPts val="200"/>
                </a:spcAft>
              </a:pPr>
              <a:r>
                <a:rPr lang="ja-JP" altLang="en-US" sz="900" dirty="0">
                  <a:latin typeface="+mn-ea"/>
                </a:rPr>
                <a:t>栃木県地域感染制御コンソーシアム（</a:t>
              </a:r>
              <a:r>
                <a:rPr lang="en-US" altLang="ja-JP" sz="900" dirty="0">
                  <a:latin typeface="+mn-ea"/>
                </a:rPr>
                <a:t>TRICK</a:t>
              </a:r>
              <a:r>
                <a:rPr lang="ja-JP" altLang="en-US" sz="900" dirty="0">
                  <a:latin typeface="+mn-ea"/>
                </a:rPr>
                <a:t>）世話人</a:t>
              </a:r>
              <a:endParaRPr lang="en-US" altLang="ja-JP" sz="900" dirty="0">
                <a:latin typeface="+mn-ea"/>
              </a:endParaRPr>
            </a:p>
            <a:p>
              <a:pPr algn="just">
                <a:spcBef>
                  <a:spcPct val="0"/>
                </a:spcBef>
                <a:spcAft>
                  <a:spcPts val="200"/>
                </a:spcAft>
              </a:pPr>
              <a:r>
                <a:rPr lang="ja-JP" altLang="en-US" sz="900" dirty="0">
                  <a:latin typeface="+mn-ea"/>
                </a:rPr>
                <a:t>高齢者施設・在宅等における感染対策研究会　会長</a:t>
              </a:r>
              <a:endParaRPr lang="en-US" altLang="ja-JP" sz="900" dirty="0">
                <a:latin typeface="+mn-ea"/>
              </a:endParaRPr>
            </a:p>
          </p:txBody>
        </p:sp>
        <p:sp>
          <p:nvSpPr>
            <p:cNvPr id="57" name="正方形/長方形 56">
              <a:extLst>
                <a:ext uri="{FF2B5EF4-FFF2-40B4-BE49-F238E27FC236}">
                  <a16:creationId xmlns:a16="http://schemas.microsoft.com/office/drawing/2014/main" id="{8A02D67F-97A2-4F1C-BFB8-E9A5C150FB02}"/>
                </a:ext>
              </a:extLst>
            </p:cNvPr>
            <p:cNvSpPr/>
            <p:nvPr/>
          </p:nvSpPr>
          <p:spPr bwMode="gray">
            <a:xfrm>
              <a:off x="2090539" y="6174788"/>
              <a:ext cx="504056"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講師</a:t>
              </a:r>
            </a:p>
          </p:txBody>
        </p:sp>
      </p:grpSp>
      <p:cxnSp>
        <p:nvCxnSpPr>
          <p:cNvPr id="4" name="直線コネクタ 3">
            <a:extLst>
              <a:ext uri="{FF2B5EF4-FFF2-40B4-BE49-F238E27FC236}">
                <a16:creationId xmlns:a16="http://schemas.microsoft.com/office/drawing/2014/main" id="{56C2059B-E956-4C7D-AE62-34F4FFACFBD3}"/>
              </a:ext>
            </a:extLst>
          </p:cNvPr>
          <p:cNvCxnSpPr/>
          <p:nvPr/>
        </p:nvCxnSpPr>
        <p:spPr>
          <a:xfrm>
            <a:off x="998408" y="7011289"/>
            <a:ext cx="5727045" cy="0"/>
          </a:xfrm>
          <a:prstGeom prst="line">
            <a:avLst/>
          </a:prstGeom>
        </p:spPr>
        <p:style>
          <a:lnRef idx="1">
            <a:schemeClr val="dk1"/>
          </a:lnRef>
          <a:fillRef idx="0">
            <a:schemeClr val="dk1"/>
          </a:fillRef>
          <a:effectRef idx="0">
            <a:schemeClr val="dk1"/>
          </a:effectRef>
          <a:fontRef idx="minor">
            <a:schemeClr val="tx1"/>
          </a:fontRef>
        </p:style>
      </p:cxnSp>
      <p:cxnSp>
        <p:nvCxnSpPr>
          <p:cNvPr id="65" name="直線コネクタ 64">
            <a:extLst>
              <a:ext uri="{FF2B5EF4-FFF2-40B4-BE49-F238E27FC236}">
                <a16:creationId xmlns:a16="http://schemas.microsoft.com/office/drawing/2014/main" id="{71D0199F-2AEF-490C-9E19-DC916D3B1C10}"/>
              </a:ext>
            </a:extLst>
          </p:cNvPr>
          <p:cNvCxnSpPr/>
          <p:nvPr/>
        </p:nvCxnSpPr>
        <p:spPr bwMode="gray">
          <a:xfrm>
            <a:off x="1617238" y="7640778"/>
            <a:ext cx="0" cy="28800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13C0F147-EB0E-4CA5-A910-F46FE9053F68}"/>
              </a:ext>
            </a:extLst>
          </p:cNvPr>
          <p:cNvSpPr txBox="1"/>
          <p:nvPr/>
        </p:nvSpPr>
        <p:spPr>
          <a:xfrm>
            <a:off x="373434" y="3720322"/>
            <a:ext cx="400110" cy="1277568"/>
          </a:xfrm>
          <a:prstGeom prst="rect">
            <a:avLst/>
          </a:prstGeom>
          <a:noFill/>
        </p:spPr>
        <p:txBody>
          <a:bodyPr vert="eaVert" wrap="square" rtlCol="0">
            <a:spAutoFit/>
          </a:bodyPr>
          <a:lstStyle/>
          <a:p>
            <a:pPr algn="ctr"/>
            <a:r>
              <a:rPr kumimoji="1" lang="en-US" altLang="ja-JP" sz="1400" dirty="0">
                <a:latin typeface="HG創英角ｺﾞｼｯｸUB" panose="020B0909000000000000" pitchFamily="49" charset="-128"/>
                <a:ea typeface="HG創英角ｺﾞｼｯｸUB" panose="020B0909000000000000" pitchFamily="49" charset="-128"/>
              </a:rPr>
              <a:t>【</a:t>
            </a:r>
            <a:r>
              <a:rPr kumimoji="1" lang="ja-JP" altLang="en-US" sz="1400" dirty="0"/>
              <a:t>参加方法</a:t>
            </a:r>
            <a:r>
              <a:rPr kumimoji="1" lang="en-US" altLang="ja-JP" sz="1400" dirty="0">
                <a:latin typeface="HG創英角ｺﾞｼｯｸUB" panose="020B0909000000000000" pitchFamily="49" charset="-128"/>
                <a:ea typeface="HG創英角ｺﾞｼｯｸUB" panose="020B0909000000000000" pitchFamily="49" charset="-128"/>
              </a:rPr>
              <a:t>】</a:t>
            </a:r>
            <a:endParaRPr kumimoji="1" lang="ja-JP" altLang="en-US" sz="1400" dirty="0"/>
          </a:p>
        </p:txBody>
      </p:sp>
    </p:spTree>
    <p:extLst>
      <p:ext uri="{BB962C8B-B14F-4D97-AF65-F5344CB8AC3E}">
        <p14:creationId xmlns:p14="http://schemas.microsoft.com/office/powerpoint/2010/main" val="1934971075"/>
      </p:ext>
    </p:extLst>
  </p:cSld>
  <p:clrMapOvr>
    <a:masterClrMapping/>
  </p:clrMapOvr>
</p:sld>
</file>

<file path=ppt/theme/theme1.xml><?xml version="1.0" encoding="utf-8"?>
<a:theme xmlns:a="http://schemas.openxmlformats.org/drawingml/2006/main" name="Mitsui Sumitomo Insurance ">
  <a:themeElements>
    <a:clrScheme name="Mitsui Sumitomo Insurance">
      <a:dk1>
        <a:sysClr val="windowText" lastClr="000000"/>
      </a:dk1>
      <a:lt1>
        <a:sysClr val="window" lastClr="FFFFFF"/>
      </a:lt1>
      <a:dk2>
        <a:srgbClr val="006C60"/>
      </a:dk2>
      <a:lt2>
        <a:srgbClr val="EEECE1"/>
      </a:lt2>
      <a:accent1>
        <a:srgbClr val="43B99A"/>
      </a:accent1>
      <a:accent2>
        <a:srgbClr val="FA843C"/>
      </a:accent2>
      <a:accent3>
        <a:srgbClr val="8AB68A"/>
      </a:accent3>
      <a:accent4>
        <a:srgbClr val="83A4D1"/>
      </a:accent4>
      <a:accent5>
        <a:srgbClr val="38BEE2"/>
      </a:accent5>
      <a:accent6>
        <a:srgbClr val="C89E28"/>
      </a:accent6>
      <a:hlink>
        <a:srgbClr val="24B379"/>
      </a:hlink>
      <a:folHlink>
        <a:srgbClr val="FA843C"/>
      </a:folHlink>
    </a:clrScheme>
    <a:fontScheme name="フォントA">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959</TotalTime>
  <Words>541</Words>
  <Application>Microsoft Office PowerPoint</Application>
  <PresentationFormat>ユーザー設定</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(日本語用のフォントを使用)</vt:lpstr>
      <vt:lpstr>HGP創英角ｺﾞｼｯｸUB</vt:lpstr>
      <vt:lpstr>HG創英角ｺﾞｼｯｸUB</vt:lpstr>
      <vt:lpstr>ＭＳ Ｐゴシック</vt:lpstr>
      <vt:lpstr>メイリオ</vt:lpstr>
      <vt:lpstr>游ゴシック</vt:lpstr>
      <vt:lpstr>Arial</vt:lpstr>
      <vt:lpstr>Wingdings</vt:lpstr>
      <vt:lpstr>Mitsui Sumitomo Insurance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渡邉陸_ACF61</dc:creator>
  <cp:lastModifiedBy>桐原　良平</cp:lastModifiedBy>
  <cp:revision>99</cp:revision>
  <cp:lastPrinted>2023-10-06T03:58:51Z</cp:lastPrinted>
  <dcterms:created xsi:type="dcterms:W3CDTF">2017-09-29T11:43:19Z</dcterms:created>
  <dcterms:modified xsi:type="dcterms:W3CDTF">2023-10-10T07:22:26Z</dcterms:modified>
</cp:coreProperties>
</file>