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1"/>
  </p:sldMasterIdLst>
  <p:notesMasterIdLst>
    <p:notesMasterId r:id="rId43"/>
  </p:notesMasterIdLst>
  <p:sldIdLst>
    <p:sldId id="256" r:id="rId2"/>
    <p:sldId id="315" r:id="rId3"/>
    <p:sldId id="316" r:id="rId4"/>
    <p:sldId id="297" r:id="rId5"/>
    <p:sldId id="298" r:id="rId6"/>
    <p:sldId id="299" r:id="rId7"/>
    <p:sldId id="300" r:id="rId8"/>
    <p:sldId id="301" r:id="rId9"/>
    <p:sldId id="302" r:id="rId10"/>
    <p:sldId id="303" r:id="rId11"/>
    <p:sldId id="307" r:id="rId12"/>
    <p:sldId id="308" r:id="rId13"/>
    <p:sldId id="304" r:id="rId14"/>
    <p:sldId id="312" r:id="rId15"/>
    <p:sldId id="305" r:id="rId16"/>
    <p:sldId id="313" r:id="rId17"/>
    <p:sldId id="306" r:id="rId18"/>
    <p:sldId id="309" r:id="rId19"/>
    <p:sldId id="310" r:id="rId20"/>
    <p:sldId id="311" r:id="rId21"/>
    <p:sldId id="335" r:id="rId22"/>
    <p:sldId id="334" r:id="rId23"/>
    <p:sldId id="318" r:id="rId24"/>
    <p:sldId id="325" r:id="rId25"/>
    <p:sldId id="319" r:id="rId26"/>
    <p:sldId id="320" r:id="rId27"/>
    <p:sldId id="336" r:id="rId28"/>
    <p:sldId id="322" r:id="rId29"/>
    <p:sldId id="321" r:id="rId30"/>
    <p:sldId id="323" r:id="rId31"/>
    <p:sldId id="324" r:id="rId32"/>
    <p:sldId id="317" r:id="rId33"/>
    <p:sldId id="326" r:id="rId34"/>
    <p:sldId id="327" r:id="rId35"/>
    <p:sldId id="333" r:id="rId36"/>
    <p:sldId id="328" r:id="rId37"/>
    <p:sldId id="329" r:id="rId38"/>
    <p:sldId id="332" r:id="rId39"/>
    <p:sldId id="330" r:id="rId40"/>
    <p:sldId id="331" r:id="rId41"/>
    <p:sldId id="404" r:id="rId42"/>
  </p:sldIdLst>
  <p:sldSz cx="6858000" cy="9906000" type="A4"/>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0" userDrawn="1">
          <p15:clr>
            <a:srgbClr val="A4A3A4"/>
          </p15:clr>
        </p15:guide>
        <p15:guide id="2" pos="2160" userDrawn="1">
          <p15:clr>
            <a:srgbClr val="A4A3A4"/>
          </p15:clr>
        </p15:guide>
        <p15:guide id="3" orient="horz" pos="1328" userDrawn="1">
          <p15:clr>
            <a:srgbClr val="A4A3A4"/>
          </p15:clr>
        </p15:guide>
        <p15:guide id="4" orient="horz" pos="6068" userDrawn="1">
          <p15:clr>
            <a:srgbClr val="A4A3A4"/>
          </p15:clr>
        </p15:guide>
        <p15:guide id="5" pos="119" userDrawn="1">
          <p15:clr>
            <a:srgbClr val="A4A3A4"/>
          </p15:clr>
        </p15:guide>
        <p15:guide id="6" pos="4201" userDrawn="1">
          <p15:clr>
            <a:srgbClr val="A4A3A4"/>
          </p15:clr>
        </p15:guide>
        <p15:guide id="7" orient="horz" pos="104" userDrawn="1">
          <p15:clr>
            <a:srgbClr val="A4A3A4"/>
          </p15:clr>
        </p15:guide>
        <p15:guide id="9" orient="horz" pos="603" userDrawn="1">
          <p15:clr>
            <a:srgbClr val="A4A3A4"/>
          </p15:clr>
        </p15:guide>
        <p15:guide id="10" orient="horz" pos="4980" userDrawn="1">
          <p15:clr>
            <a:srgbClr val="A4A3A4"/>
          </p15:clr>
        </p15:guide>
        <p15:guide id="11" orient="horz" pos="1737" userDrawn="1">
          <p15:clr>
            <a:srgbClr val="A4A3A4"/>
          </p15:clr>
        </p15:guide>
        <p15:guide id="12" orient="horz" pos="1941" userDrawn="1">
          <p15:clr>
            <a:srgbClr val="A4A3A4"/>
          </p15:clr>
        </p15:guide>
        <p15:guide id="13" orient="horz" pos="44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FFCC"/>
    <a:srgbClr val="006600"/>
    <a:srgbClr val="FFC000"/>
    <a:srgbClr val="FFDF79"/>
    <a:srgbClr val="EDF7E1"/>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98CB01-F6FF-47B7-9788-759F1EB01016}" v="7" dt="2025-02-12T00:06:32.6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75" autoAdjust="0"/>
    <p:restoredTop sz="96494" autoAdjust="0"/>
  </p:normalViewPr>
  <p:slideViewPr>
    <p:cSldViewPr showGuides="1">
      <p:cViewPr varScale="1">
        <p:scale>
          <a:sx n="67" d="100"/>
          <a:sy n="67" d="100"/>
        </p:scale>
        <p:origin x="2410" y="67"/>
      </p:cViewPr>
      <p:guideLst>
        <p:guide orient="horz" pos="330"/>
        <p:guide pos="2160"/>
        <p:guide orient="horz" pos="1328"/>
        <p:guide orient="horz" pos="6068"/>
        <p:guide pos="119"/>
        <p:guide pos="4201"/>
        <p:guide orient="horz" pos="104"/>
        <p:guide orient="horz" pos="603"/>
        <p:guide orient="horz" pos="4980"/>
        <p:guide orient="horz" pos="1737"/>
        <p:guide orient="horz" pos="1941"/>
        <p:guide orient="horz" pos="4458"/>
      </p:guideLst>
    </p:cSldViewPr>
  </p:slideViewPr>
  <p:outlineViewPr>
    <p:cViewPr>
      <p:scale>
        <a:sx n="33" d="100"/>
        <a:sy n="33" d="100"/>
      </p:scale>
      <p:origin x="0" y="0"/>
    </p:cViewPr>
  </p:outlin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0" cy="495189"/>
          </a:xfrm>
          <a:prstGeom prst="rect">
            <a:avLst/>
          </a:prstGeom>
        </p:spPr>
        <p:txBody>
          <a:bodyPr vert="horz" lIns="90770" tIns="45385" rIns="90770" bIns="453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0"/>
            <a:ext cx="2918830" cy="495189"/>
          </a:xfrm>
          <a:prstGeom prst="rect">
            <a:avLst/>
          </a:prstGeom>
        </p:spPr>
        <p:txBody>
          <a:bodyPr vert="horz" lIns="90770" tIns="45385" rIns="90770" bIns="45385" rtlCol="0"/>
          <a:lstStyle>
            <a:lvl1pPr algn="r">
              <a:defRPr sz="1200"/>
            </a:lvl1pPr>
          </a:lstStyle>
          <a:p>
            <a:fld id="{B342F94B-0B72-4ECB-A01A-400CCCBF87B8}" type="datetimeFigureOut">
              <a:rPr kumimoji="1" lang="ja-JP" altLang="en-US" smtClean="0"/>
              <a:t>2025/7/16</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770" tIns="45385" rIns="90770" bIns="45385" rtlCol="0" anchor="ctr"/>
          <a:lstStyle/>
          <a:p>
            <a:endParaRPr lang="ja-JP" altLang="en-US"/>
          </a:p>
        </p:txBody>
      </p:sp>
      <p:sp>
        <p:nvSpPr>
          <p:cNvPr id="5" name="ノート プレースホルダー 4"/>
          <p:cNvSpPr>
            <a:spLocks noGrp="1"/>
          </p:cNvSpPr>
          <p:nvPr>
            <p:ph type="body" sz="quarter" idx="3"/>
          </p:nvPr>
        </p:nvSpPr>
        <p:spPr>
          <a:xfrm>
            <a:off x="673577" y="4749691"/>
            <a:ext cx="5388610" cy="3886111"/>
          </a:xfrm>
          <a:prstGeom prst="rect">
            <a:avLst/>
          </a:prstGeom>
        </p:spPr>
        <p:txBody>
          <a:bodyPr vert="horz" lIns="90770" tIns="45385" rIns="90770" bIns="453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4302"/>
            <a:ext cx="2918830" cy="495188"/>
          </a:xfrm>
          <a:prstGeom prst="rect">
            <a:avLst/>
          </a:prstGeom>
        </p:spPr>
        <p:txBody>
          <a:bodyPr vert="horz" lIns="90770" tIns="45385" rIns="90770" bIns="453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4302"/>
            <a:ext cx="2918830" cy="495188"/>
          </a:xfrm>
          <a:prstGeom prst="rect">
            <a:avLst/>
          </a:prstGeom>
        </p:spPr>
        <p:txBody>
          <a:bodyPr vert="horz" lIns="90770" tIns="45385" rIns="90770" bIns="45385" rtlCol="0" anchor="b"/>
          <a:lstStyle>
            <a:lvl1pPr algn="r">
              <a:defRPr sz="1200"/>
            </a:lvl1pPr>
          </a:lstStyle>
          <a:p>
            <a:fld id="{16BB30E8-CE8C-4119-9B0B-A81556E766E2}" type="slidenum">
              <a:rPr kumimoji="1" lang="ja-JP" altLang="en-US" smtClean="0"/>
              <a:t>‹#›</a:t>
            </a:fld>
            <a:endParaRPr kumimoji="1" lang="ja-JP" altLang="en-US"/>
          </a:p>
        </p:txBody>
      </p:sp>
    </p:spTree>
    <p:extLst>
      <p:ext uri="{BB962C8B-B14F-4D97-AF65-F5344CB8AC3E}">
        <p14:creationId xmlns:p14="http://schemas.microsoft.com/office/powerpoint/2010/main" val="2319148868"/>
      </p:ext>
    </p:extLst>
  </p:cSld>
  <p:clrMap bg1="lt1" tx1="dk1" bg2="lt2" tx2="dk2" accent1="accent1" accent2="accent2" accent3="accent3" accent4="accent4" accent5="accent5" accent6="accent6" hlink="hlink" folHlink="folHlink"/>
  <p:notesStyle>
    <a:lvl1pPr marL="0" algn="l" defTabSz="452628" rtl="0" eaLnBrk="1" latinLnBrk="0" hangingPunct="1">
      <a:defRPr kumimoji="1" sz="594" kern="1200">
        <a:solidFill>
          <a:schemeClr val="tx1"/>
        </a:solidFill>
        <a:latin typeface="+mn-lt"/>
        <a:ea typeface="+mn-ea"/>
        <a:cs typeface="+mn-cs"/>
      </a:defRPr>
    </a:lvl1pPr>
    <a:lvl2pPr marL="226314" algn="l" defTabSz="452628" rtl="0" eaLnBrk="1" latinLnBrk="0" hangingPunct="1">
      <a:defRPr kumimoji="1" sz="594" kern="1200">
        <a:solidFill>
          <a:schemeClr val="tx1"/>
        </a:solidFill>
        <a:latin typeface="+mn-lt"/>
        <a:ea typeface="+mn-ea"/>
        <a:cs typeface="+mn-cs"/>
      </a:defRPr>
    </a:lvl2pPr>
    <a:lvl3pPr marL="452628" algn="l" defTabSz="452628" rtl="0" eaLnBrk="1" latinLnBrk="0" hangingPunct="1">
      <a:defRPr kumimoji="1" sz="594" kern="1200">
        <a:solidFill>
          <a:schemeClr val="tx1"/>
        </a:solidFill>
        <a:latin typeface="+mn-lt"/>
        <a:ea typeface="+mn-ea"/>
        <a:cs typeface="+mn-cs"/>
      </a:defRPr>
    </a:lvl3pPr>
    <a:lvl4pPr marL="678942" algn="l" defTabSz="452628" rtl="0" eaLnBrk="1" latinLnBrk="0" hangingPunct="1">
      <a:defRPr kumimoji="1" sz="594" kern="1200">
        <a:solidFill>
          <a:schemeClr val="tx1"/>
        </a:solidFill>
        <a:latin typeface="+mn-lt"/>
        <a:ea typeface="+mn-ea"/>
        <a:cs typeface="+mn-cs"/>
      </a:defRPr>
    </a:lvl4pPr>
    <a:lvl5pPr marL="905256" algn="l" defTabSz="452628" rtl="0" eaLnBrk="1" latinLnBrk="0" hangingPunct="1">
      <a:defRPr kumimoji="1" sz="594" kern="1200">
        <a:solidFill>
          <a:schemeClr val="tx1"/>
        </a:solidFill>
        <a:latin typeface="+mn-lt"/>
        <a:ea typeface="+mn-ea"/>
        <a:cs typeface="+mn-cs"/>
      </a:defRPr>
    </a:lvl5pPr>
    <a:lvl6pPr marL="1131570" algn="l" defTabSz="452628" rtl="0" eaLnBrk="1" latinLnBrk="0" hangingPunct="1">
      <a:defRPr kumimoji="1" sz="594" kern="1200">
        <a:solidFill>
          <a:schemeClr val="tx1"/>
        </a:solidFill>
        <a:latin typeface="+mn-lt"/>
        <a:ea typeface="+mn-ea"/>
        <a:cs typeface="+mn-cs"/>
      </a:defRPr>
    </a:lvl6pPr>
    <a:lvl7pPr marL="1357884" algn="l" defTabSz="452628" rtl="0" eaLnBrk="1" latinLnBrk="0" hangingPunct="1">
      <a:defRPr kumimoji="1" sz="594" kern="1200">
        <a:solidFill>
          <a:schemeClr val="tx1"/>
        </a:solidFill>
        <a:latin typeface="+mn-lt"/>
        <a:ea typeface="+mn-ea"/>
        <a:cs typeface="+mn-cs"/>
      </a:defRPr>
    </a:lvl7pPr>
    <a:lvl8pPr marL="1584198" algn="l" defTabSz="452628" rtl="0" eaLnBrk="1" latinLnBrk="0" hangingPunct="1">
      <a:defRPr kumimoji="1" sz="594" kern="1200">
        <a:solidFill>
          <a:schemeClr val="tx1"/>
        </a:solidFill>
        <a:latin typeface="+mn-lt"/>
        <a:ea typeface="+mn-ea"/>
        <a:cs typeface="+mn-cs"/>
      </a:defRPr>
    </a:lvl8pPr>
    <a:lvl9pPr marL="1810512" algn="l" defTabSz="452628" rtl="0" eaLnBrk="1" latinLnBrk="0" hangingPunct="1">
      <a:defRPr kumimoji="1" sz="59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869618"/>
            <a:ext cx="5829300" cy="1200329"/>
          </a:xfrm>
        </p:spPr>
        <p:txBody>
          <a:bodyPr anchor="b"/>
          <a:lstStyle>
            <a:lvl1pPr algn="ctr">
              <a:defRPr sz="40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4E1D6B9-CEA6-4BC6-AC03-1C803839EDB7}" type="datetime1">
              <a:rPr kumimoji="1" lang="ja-JP" altLang="en-US" smtClean="0"/>
              <a:t>2025/7/16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3034009084"/>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234EBF-79DC-40BE-B77E-BA6B6CB36662}" type="datetime1">
              <a:rPr kumimoji="1" lang="ja-JP" altLang="en-US" smtClean="0"/>
              <a:t>2025/7/16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3469590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F18AC8-5A87-413D-A7B4-1CC1F7D1B18F}" type="datetime1">
              <a:rPr kumimoji="1" lang="ja-JP" altLang="en-US" smtClean="0"/>
              <a:t>2025/7/16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191993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83842A68-4F0F-3522-4A5E-0926B505BA8E}"/>
              </a:ext>
            </a:extLst>
          </p:cNvPr>
          <p:cNvSpPr/>
          <p:nvPr userDrawn="1"/>
        </p:nvSpPr>
        <p:spPr>
          <a:xfrm>
            <a:off x="0" y="9639326"/>
            <a:ext cx="6858000" cy="266673"/>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title"/>
          </p:nvPr>
        </p:nvSpPr>
        <p:spPr>
          <a:xfrm>
            <a:off x="261000" y="78610"/>
            <a:ext cx="6336000" cy="369332"/>
          </a:xfrm>
        </p:spPr>
        <p:txBody>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261000" y="660973"/>
            <a:ext cx="6336000" cy="892552"/>
          </a:xfrm>
        </p:spPr>
        <p:txBody>
          <a:bodyPr/>
          <a:lstStyle>
            <a:lvl2pPr>
              <a:defRPr sz="1000"/>
            </a:lvl2pPr>
            <a:lvl3pPr>
              <a:defRPr sz="1000"/>
            </a:lvl3pPr>
            <a:lvl4pPr>
              <a:defRPr sz="1000"/>
            </a:lvl4pPr>
            <a:lvl5pPr>
              <a:defRPr sz="1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a:xfrm>
            <a:off x="3185984" y="9639327"/>
            <a:ext cx="458780" cy="246221"/>
          </a:xfrm>
        </p:spPr>
        <p:txBody>
          <a:bodyPr/>
          <a:lstStyle>
            <a:lvl1pPr>
              <a:defRPr sz="1000" b="1">
                <a:solidFill>
                  <a:schemeClr val="bg1"/>
                </a:solidFill>
              </a:defRPr>
            </a:lvl1pPr>
          </a:lstStyle>
          <a:p>
            <a:fld id="{4029B6DC-0FF4-4226-B551-65DC3A12FD06}" type="slidenum">
              <a:rPr kumimoji="1" lang="ja-JP" altLang="en-US" smtClean="0"/>
              <a:pPr/>
              <a:t>‹#›</a:t>
            </a:fld>
            <a:endParaRPr kumimoji="1" lang="ja-JP" altLang="en-US"/>
          </a:p>
        </p:txBody>
      </p:sp>
    </p:spTree>
    <p:extLst>
      <p:ext uri="{BB962C8B-B14F-4D97-AF65-F5344CB8AC3E}">
        <p14:creationId xmlns:p14="http://schemas.microsoft.com/office/powerpoint/2010/main" val="1397249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1DE5C59-522A-4815-AE1F-2644DB48C007}" type="datetime1">
              <a:rPr kumimoji="1" lang="ja-JP" altLang="en-US" smtClean="0"/>
              <a:t>2025/7/16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1167055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FAC6209-B5DD-4576-8EB9-C38DB5BFAB7E}" type="datetime1">
              <a:rPr kumimoji="1" lang="ja-JP" altLang="en-US" smtClean="0"/>
              <a:t>2025/7/16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2485303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35E36-AFBE-469F-8F34-655EA59E600D}" type="datetime1">
              <a:rPr kumimoji="1" lang="ja-JP" altLang="en-US" smtClean="0"/>
              <a:t>2025/7/16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100907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59AF981-9300-4B49-86D1-BF5BEC0200F1}" type="datetime1">
              <a:rPr kumimoji="1" lang="ja-JP" altLang="en-US" smtClean="0"/>
              <a:t>2025/7/16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1101727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E640C6-87A3-4D1A-90E5-0579F8B648AB}" type="datetime1">
              <a:rPr kumimoji="1" lang="ja-JP" altLang="en-US" smtClean="0"/>
              <a:t>2025/7/16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3449471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15168F-CF76-4FDB-AC55-CC8AF2D2C5EB}" type="datetime1">
              <a:rPr kumimoji="1" lang="ja-JP" altLang="en-US" smtClean="0"/>
              <a:t>2025/7/16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68065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76BC078-365D-4AEE-84AF-ADBF44A401B0}" type="datetime1">
              <a:rPr kumimoji="1" lang="ja-JP" altLang="en-US" smtClean="0"/>
              <a:t>2025/7/16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29B6DC-0FF4-4226-B551-65DC3A12FD06}" type="slidenum">
              <a:rPr kumimoji="1" lang="ja-JP" altLang="en-US" smtClean="0"/>
              <a:t>‹#›</a:t>
            </a:fld>
            <a:endParaRPr kumimoji="1" lang="ja-JP" altLang="en-US"/>
          </a:p>
        </p:txBody>
      </p:sp>
    </p:spTree>
    <p:extLst>
      <p:ext uri="{BB962C8B-B14F-4D97-AF65-F5344CB8AC3E}">
        <p14:creationId xmlns:p14="http://schemas.microsoft.com/office/powerpoint/2010/main" val="3608636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206740"/>
            <a:ext cx="5915025" cy="341632"/>
          </a:xfrm>
          <a:prstGeom prst="rect">
            <a:avLst/>
          </a:prstGeom>
        </p:spPr>
        <p:txBody>
          <a:bodyPr vert="horz" lIns="91440" tIns="45720" rIns="91440" bIns="45720" rtlCol="0" anchor="ctr">
            <a:sp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704528"/>
            <a:ext cx="5915025" cy="1015663"/>
          </a:xfrm>
          <a:prstGeom prst="rect">
            <a:avLst/>
          </a:prstGeom>
        </p:spPr>
        <p:txBody>
          <a:bodyPr vert="horz" lIns="91440" tIns="45720" rIns="91440" bIns="45720" rtlCol="0">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FB543998-EA76-48DF-AB0B-B25C984D9CB4}" type="datetime1">
              <a:rPr kumimoji="1" lang="ja-JP" altLang="en-US" smtClean="0"/>
              <a:t>2025/7/16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kumimoji="1" lang="ja-JP" altLang="en-US"/>
          </a:p>
        </p:txBody>
      </p:sp>
      <p:sp>
        <p:nvSpPr>
          <p:cNvPr id="6" name="Slide Number Placeholder 5"/>
          <p:cNvSpPr>
            <a:spLocks noGrp="1"/>
          </p:cNvSpPr>
          <p:nvPr>
            <p:ph type="sldNum" sz="quarter" idx="4"/>
          </p:nvPr>
        </p:nvSpPr>
        <p:spPr>
          <a:xfrm>
            <a:off x="6297361" y="9568454"/>
            <a:ext cx="455573" cy="261610"/>
          </a:xfrm>
          <a:prstGeom prst="rect">
            <a:avLst/>
          </a:prstGeom>
        </p:spPr>
        <p:txBody>
          <a:bodyPr vert="horz" wrap="none" lIns="91440" tIns="45720" rIns="91440" bIns="45720" rtlCol="0" anchor="ctr">
            <a:spAutoFit/>
          </a:bodyPr>
          <a:lstStyle>
            <a:lvl1pPr algn="r">
              <a:defRPr sz="1050">
                <a:solidFill>
                  <a:schemeClr val="tx1">
                    <a:tint val="75000"/>
                  </a:schemeClr>
                </a:solidFill>
                <a:latin typeface="BIZ UDPゴシック" panose="020B0400000000000000" pitchFamily="50" charset="-128"/>
                <a:ea typeface="BIZ UDPゴシック" panose="020B0400000000000000" pitchFamily="50" charset="-128"/>
              </a:defRPr>
            </a:lvl1pPr>
          </a:lstStyle>
          <a:p>
            <a:fld id="{4029B6DC-0FF4-4226-B551-65DC3A12FD06}" type="slidenum">
              <a:rPr kumimoji="1" lang="ja-JP" altLang="en-US" smtClean="0"/>
              <a:pPr/>
              <a:t>‹#›</a:t>
            </a:fld>
            <a:endParaRPr kumimoji="1" lang="ja-JP" altLang="en-US"/>
          </a:p>
        </p:txBody>
      </p:sp>
    </p:spTree>
    <p:extLst>
      <p:ext uri="{BB962C8B-B14F-4D97-AF65-F5344CB8AC3E}">
        <p14:creationId xmlns:p14="http://schemas.microsoft.com/office/powerpoint/2010/main" val="312029141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685800" rtl="0" eaLnBrk="1" latinLnBrk="0" hangingPunct="1">
        <a:lnSpc>
          <a:spcPct val="90000"/>
        </a:lnSpc>
        <a:spcBef>
          <a:spcPct val="0"/>
        </a:spcBef>
        <a:buNone/>
        <a:defRPr kumimoji="1" sz="1800" b="1" kern="120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171450" indent="-171450" algn="l" defTabSz="685800" rtl="0" eaLnBrk="1" latinLnBrk="0" hangingPunct="1">
        <a:lnSpc>
          <a:spcPct val="100000"/>
        </a:lnSpc>
        <a:spcBef>
          <a:spcPts val="0"/>
        </a:spcBef>
        <a:buFont typeface="Wingdings" panose="05000000000000000000" pitchFamily="2" charset="2"/>
        <a:buChar char="n"/>
        <a:defRPr kumimoji="1" sz="1200" kern="1200">
          <a:solidFill>
            <a:schemeClr val="tx1"/>
          </a:solidFill>
          <a:latin typeface="BIZ UDPゴシック" panose="020B0400000000000000" pitchFamily="50" charset="-128"/>
          <a:ea typeface="BIZ UDPゴシック" panose="020B0400000000000000" pitchFamily="50" charset="-128"/>
          <a:cs typeface="+mn-cs"/>
        </a:defRPr>
      </a:lvl1pPr>
      <a:lvl2pPr marL="514350" indent="-171450" algn="l" defTabSz="685800" rtl="0" eaLnBrk="1" latinLnBrk="0" hangingPunct="1">
        <a:lnSpc>
          <a:spcPct val="100000"/>
        </a:lnSpc>
        <a:spcBef>
          <a:spcPts val="0"/>
        </a:spcBef>
        <a:buFont typeface="Arial" panose="020B0604020202020204" pitchFamily="34" charset="0"/>
        <a:buChar char="•"/>
        <a:defRPr kumimoji="1" sz="1200" kern="1200">
          <a:solidFill>
            <a:schemeClr val="tx1"/>
          </a:solidFill>
          <a:latin typeface="BIZ UDPゴシック" panose="020B0400000000000000" pitchFamily="50" charset="-128"/>
          <a:ea typeface="BIZ UDPゴシック" panose="020B0400000000000000" pitchFamily="50" charset="-128"/>
          <a:cs typeface="+mn-cs"/>
        </a:defRPr>
      </a:lvl2pPr>
      <a:lvl3pPr marL="857250" indent="-171450" algn="l" defTabSz="685800" rtl="0" eaLnBrk="1" latinLnBrk="0" hangingPunct="1">
        <a:lnSpc>
          <a:spcPct val="100000"/>
        </a:lnSpc>
        <a:spcBef>
          <a:spcPts val="0"/>
        </a:spcBef>
        <a:buFont typeface="Arial" panose="020B0604020202020204" pitchFamily="34" charset="0"/>
        <a:buChar char="•"/>
        <a:defRPr kumimoji="1" sz="1200" kern="1200">
          <a:solidFill>
            <a:schemeClr val="tx1"/>
          </a:solidFill>
          <a:latin typeface="BIZ UDPゴシック" panose="020B0400000000000000" pitchFamily="50" charset="-128"/>
          <a:ea typeface="BIZ UDPゴシック" panose="020B0400000000000000" pitchFamily="50" charset="-128"/>
          <a:cs typeface="+mn-cs"/>
        </a:defRPr>
      </a:lvl3pPr>
      <a:lvl4pPr marL="1200150" indent="-171450" algn="l" defTabSz="685800" rtl="0" eaLnBrk="1" latinLnBrk="0" hangingPunct="1">
        <a:lnSpc>
          <a:spcPct val="100000"/>
        </a:lnSpc>
        <a:spcBef>
          <a:spcPts val="0"/>
        </a:spcBef>
        <a:buFont typeface="Arial" panose="020B0604020202020204" pitchFamily="34" charset="0"/>
        <a:buChar char="•"/>
        <a:defRPr kumimoji="1" sz="1200" kern="1200">
          <a:solidFill>
            <a:schemeClr val="tx1"/>
          </a:solidFill>
          <a:latin typeface="BIZ UDPゴシック" panose="020B0400000000000000" pitchFamily="50" charset="-128"/>
          <a:ea typeface="BIZ UDPゴシック" panose="020B0400000000000000" pitchFamily="50" charset="-128"/>
          <a:cs typeface="+mn-cs"/>
        </a:defRPr>
      </a:lvl4pPr>
      <a:lvl5pPr marL="1543050" indent="-171450" algn="l" defTabSz="685800" rtl="0" eaLnBrk="1" latinLnBrk="0" hangingPunct="1">
        <a:lnSpc>
          <a:spcPct val="100000"/>
        </a:lnSpc>
        <a:spcBef>
          <a:spcPts val="0"/>
        </a:spcBef>
        <a:buFont typeface="Arial" panose="020B0604020202020204" pitchFamily="34" charset="0"/>
        <a:buChar char="•"/>
        <a:defRPr kumimoji="1" sz="1200" kern="1200">
          <a:solidFill>
            <a:schemeClr val="tx1"/>
          </a:solidFill>
          <a:latin typeface="BIZ UDPゴシック" panose="020B0400000000000000" pitchFamily="50" charset="-128"/>
          <a:ea typeface="BIZ UDPゴシック" panose="020B04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hyperlink" Target="https://kurihama.hosp.go.jp/hospital/screening/dq.html" TargetMode="Externa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 Id="rId4" Type="http://schemas.openxmlformats.org/officeDocument/2006/relationships/image" Target="../media/image34.emf"/></Relationships>
</file>

<file path=ppt/slides/_rels/slide24.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25.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 Id="rId5" Type="http://schemas.openxmlformats.org/officeDocument/2006/relationships/image" Target="../media/image44.emf"/><Relationship Id="rId4" Type="http://schemas.openxmlformats.org/officeDocument/2006/relationships/image" Target="../media/image43.emf"/></Relationships>
</file>

<file path=ppt/slides/_rels/slide28.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2.xml"/><Relationship Id="rId5" Type="http://schemas.openxmlformats.org/officeDocument/2006/relationships/image" Target="../media/image48.emf"/><Relationship Id="rId4" Type="http://schemas.openxmlformats.org/officeDocument/2006/relationships/image" Target="../media/image47.emf"/></Relationships>
</file>

<file path=ppt/slides/_rels/slide29.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2.xml"/><Relationship Id="rId4" Type="http://schemas.openxmlformats.org/officeDocument/2006/relationships/image" Target="../media/image56.png"/></Relationships>
</file>

<file path=ppt/slides/_rels/slide34.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2.xml"/><Relationship Id="rId4" Type="http://schemas.openxmlformats.org/officeDocument/2006/relationships/image" Target="../media/image59.emf"/></Relationships>
</file>

<file path=ppt/slides/_rels/slide35.xml.rels><?xml version="1.0" encoding="UTF-8" standalone="yes"?>
<Relationships xmlns="http://schemas.openxmlformats.org/package/2006/relationships"><Relationship Id="rId3" Type="http://schemas.openxmlformats.org/officeDocument/2006/relationships/image" Target="../media/image61.emf"/><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3.emf"/><Relationship Id="rId2" Type="http://schemas.openxmlformats.org/officeDocument/2006/relationships/image" Target="../media/image62.emf"/><Relationship Id="rId1" Type="http://schemas.openxmlformats.org/officeDocument/2006/relationships/slideLayout" Target="../slideLayouts/slideLayout2.xml"/><Relationship Id="rId5" Type="http://schemas.openxmlformats.org/officeDocument/2006/relationships/image" Target="../media/image65.emf"/><Relationship Id="rId4" Type="http://schemas.openxmlformats.org/officeDocument/2006/relationships/image" Target="../media/image64.emf"/></Relationships>
</file>

<file path=ppt/slides/_rels/slide37.x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6.emf"/><Relationship Id="rId1" Type="http://schemas.openxmlformats.org/officeDocument/2006/relationships/slideLayout" Target="../slideLayouts/slideLayout2.xml"/><Relationship Id="rId5" Type="http://schemas.openxmlformats.org/officeDocument/2006/relationships/image" Target="../media/image69.emf"/><Relationship Id="rId4" Type="http://schemas.openxmlformats.org/officeDocument/2006/relationships/image" Target="../media/image68.emf"/></Relationships>
</file>

<file path=ppt/slides/_rels/slide38.xml.rels><?xml version="1.0" encoding="UTF-8" standalone="yes"?>
<Relationships xmlns="http://schemas.openxmlformats.org/package/2006/relationships"><Relationship Id="rId2" Type="http://schemas.openxmlformats.org/officeDocument/2006/relationships/image" Target="../media/image7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2.emf"/><Relationship Id="rId2" Type="http://schemas.openxmlformats.org/officeDocument/2006/relationships/image" Target="../media/image71.emf"/><Relationship Id="rId1" Type="http://schemas.openxmlformats.org/officeDocument/2006/relationships/slideLayout" Target="../slideLayouts/slideLayout2.xml"/><Relationship Id="rId4" Type="http://schemas.openxmlformats.org/officeDocument/2006/relationships/image" Target="../media/image73.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4.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C68426-447D-4940-4452-154DB52CD67D}"/>
              </a:ext>
            </a:extLst>
          </p:cNvPr>
          <p:cNvSpPr>
            <a:spLocks noGrp="1"/>
          </p:cNvSpPr>
          <p:nvPr>
            <p:ph type="ctrTitle"/>
          </p:nvPr>
        </p:nvSpPr>
        <p:spPr>
          <a:xfrm>
            <a:off x="188913" y="3869618"/>
            <a:ext cx="6480175" cy="1106200"/>
          </a:xfrm>
        </p:spPr>
        <p:txBody>
          <a:bodyPr anchor="t" anchorCtr="0"/>
          <a:lstStyle/>
          <a:p>
            <a:pPr>
              <a:lnSpc>
                <a:spcPct val="150000"/>
              </a:lnSpc>
              <a:spcBef>
                <a:spcPts val="1200"/>
              </a:spcBef>
            </a:pPr>
            <a:r>
              <a:rPr kumimoji="1" lang="ja-JP" altLang="en-US" sz="2400" dirty="0"/>
              <a:t>栃木県インターネット及びゲームに関連する</a:t>
            </a:r>
            <a:br>
              <a:rPr kumimoji="1" lang="en-US" altLang="ja-JP" sz="2400" dirty="0"/>
            </a:br>
            <a:r>
              <a:rPr kumimoji="1" lang="ja-JP" altLang="en-US" sz="2400" dirty="0"/>
              <a:t>依存に係る調査　報告書（概要版）　</a:t>
            </a:r>
          </a:p>
        </p:txBody>
      </p:sp>
      <p:sp>
        <p:nvSpPr>
          <p:cNvPr id="3" name="字幕 2">
            <a:extLst>
              <a:ext uri="{FF2B5EF4-FFF2-40B4-BE49-F238E27FC236}">
                <a16:creationId xmlns:a16="http://schemas.microsoft.com/office/drawing/2014/main" id="{A788DD61-A6E4-3956-744C-BF88E7D4CA11}"/>
              </a:ext>
            </a:extLst>
          </p:cNvPr>
          <p:cNvSpPr>
            <a:spLocks noGrp="1"/>
          </p:cNvSpPr>
          <p:nvPr>
            <p:ph type="subTitle" idx="1"/>
          </p:nvPr>
        </p:nvSpPr>
        <p:spPr>
          <a:xfrm>
            <a:off x="857250" y="7149244"/>
            <a:ext cx="5143500" cy="1015663"/>
          </a:xfrm>
        </p:spPr>
        <p:txBody>
          <a:bodyPr/>
          <a:lstStyle/>
          <a:p>
            <a:r>
              <a:rPr kumimoji="1" lang="ja-JP" altLang="en-US" dirty="0"/>
              <a:t>令和</a:t>
            </a:r>
            <a:r>
              <a:rPr kumimoji="1" lang="en-US" altLang="ja-JP" dirty="0"/>
              <a:t>7</a:t>
            </a:r>
            <a:r>
              <a:rPr kumimoji="1" lang="ja-JP" altLang="en-US" dirty="0"/>
              <a:t>（</a:t>
            </a:r>
            <a:r>
              <a:rPr kumimoji="1" lang="en-US" altLang="ja-JP" dirty="0"/>
              <a:t>2025</a:t>
            </a:r>
            <a:r>
              <a:rPr kumimoji="1" lang="ja-JP" altLang="en-US" dirty="0"/>
              <a:t>）年７月</a:t>
            </a:r>
            <a:endParaRPr kumimoji="1" lang="en-US" altLang="ja-JP" dirty="0"/>
          </a:p>
          <a:p>
            <a:endParaRPr lang="en-US" altLang="ja-JP" sz="1600" dirty="0"/>
          </a:p>
          <a:p>
            <a:r>
              <a:rPr lang="ja-JP" altLang="en-US" sz="2400" dirty="0"/>
              <a:t>栃　木　県</a:t>
            </a:r>
            <a:endParaRPr kumimoji="1" lang="ja-JP" altLang="en-US" sz="2400" dirty="0"/>
          </a:p>
        </p:txBody>
      </p:sp>
    </p:spTree>
    <p:extLst>
      <p:ext uri="{BB962C8B-B14F-4D97-AF65-F5344CB8AC3E}">
        <p14:creationId xmlns:p14="http://schemas.microsoft.com/office/powerpoint/2010/main" val="3036659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1E0A8-D717-2704-0B3E-325096730041}"/>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45F344BE-FDF5-69C2-4FA8-BD11E0E9B75F}"/>
              </a:ext>
            </a:extLst>
          </p:cNvPr>
          <p:cNvPicPr>
            <a:picLocks noChangeAspect="1"/>
          </p:cNvPicPr>
          <p:nvPr/>
        </p:nvPicPr>
        <p:blipFill>
          <a:blip r:embed="rId2"/>
          <a:stretch>
            <a:fillRect/>
          </a:stretch>
        </p:blipFill>
        <p:spPr>
          <a:xfrm>
            <a:off x="152172" y="2985310"/>
            <a:ext cx="6520012" cy="6605019"/>
          </a:xfrm>
          <a:prstGeom prst="rect">
            <a:avLst/>
          </a:prstGeom>
        </p:spPr>
      </p:pic>
      <p:sp>
        <p:nvSpPr>
          <p:cNvPr id="4" name="スライド番号プレースホルダー 3">
            <a:extLst>
              <a:ext uri="{FF2B5EF4-FFF2-40B4-BE49-F238E27FC236}">
                <a16:creationId xmlns:a16="http://schemas.microsoft.com/office/drawing/2014/main" id="{94A1B8F2-F03E-2C3B-FCED-9765F4787C87}"/>
              </a:ext>
            </a:extLst>
          </p:cNvPr>
          <p:cNvSpPr>
            <a:spLocks noGrp="1"/>
          </p:cNvSpPr>
          <p:nvPr>
            <p:ph type="sldNum" sz="quarter" idx="12"/>
          </p:nvPr>
        </p:nvSpPr>
        <p:spPr/>
        <p:txBody>
          <a:bodyPr/>
          <a:lstStyle/>
          <a:p>
            <a:fld id="{4029B6DC-0FF4-4226-B551-65DC3A12FD06}" type="slidenum">
              <a:rPr kumimoji="1" lang="ja-JP" altLang="en-US" smtClean="0"/>
              <a:pPr/>
              <a:t>9</a:t>
            </a:fld>
            <a:endParaRPr kumimoji="1" lang="ja-JP" altLang="en-US"/>
          </a:p>
        </p:txBody>
      </p:sp>
      <p:sp>
        <p:nvSpPr>
          <p:cNvPr id="6" name="テキスト ボックス 5">
            <a:extLst>
              <a:ext uri="{FF2B5EF4-FFF2-40B4-BE49-F238E27FC236}">
                <a16:creationId xmlns:a16="http://schemas.microsoft.com/office/drawing/2014/main" id="{B825F02D-3E67-CEC1-F424-9775C0222EE5}"/>
              </a:ext>
            </a:extLst>
          </p:cNvPr>
          <p:cNvSpPr txBox="1"/>
          <p:nvPr/>
        </p:nvSpPr>
        <p:spPr>
          <a:xfrm>
            <a:off x="160246" y="1172580"/>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過去</a:t>
            </a:r>
            <a:r>
              <a:rPr kumimoji="1" lang="en-US" altLang="ja-JP" sz="1000" dirty="0">
                <a:latin typeface="BIZ UDPゴシック" panose="020B0400000000000000" pitchFamily="50" charset="-128"/>
                <a:ea typeface="BIZ UDPゴシック" panose="020B0400000000000000" pitchFamily="50" charset="-128"/>
              </a:rPr>
              <a:t>12</a:t>
            </a:r>
            <a:r>
              <a:rPr kumimoji="1" lang="ja-JP" altLang="en-US" sz="1000" dirty="0">
                <a:latin typeface="BIZ UDPゴシック" panose="020B0400000000000000" pitchFamily="50" charset="-128"/>
                <a:ea typeface="BIZ UDPゴシック" panose="020B0400000000000000" pitchFamily="50" charset="-128"/>
              </a:rPr>
              <a:t>か月間のインターネット利用による悪影響は学業</a:t>
            </a:r>
            <a:r>
              <a:rPr kumimoji="1" lang="en-US" altLang="ja-JP" sz="1000" dirty="0">
                <a:latin typeface="BIZ UDPゴシック" panose="020B0400000000000000" pitchFamily="50" charset="-128"/>
                <a:ea typeface="BIZ UDPゴシック" panose="020B0400000000000000" pitchFamily="50" charset="-128"/>
              </a:rPr>
              <a:t>46.9</a:t>
            </a:r>
            <a:r>
              <a:rPr kumimoji="1" lang="ja-JP" altLang="en-US" sz="1000" dirty="0">
                <a:latin typeface="BIZ UDPゴシック" panose="020B0400000000000000" pitchFamily="50" charset="-128"/>
                <a:ea typeface="BIZ UDPゴシック" panose="020B0400000000000000" pitchFamily="50" charset="-128"/>
              </a:rPr>
              <a:t>％、社会生活</a:t>
            </a:r>
            <a:r>
              <a:rPr kumimoji="1" lang="en-US" altLang="ja-JP" sz="1000" dirty="0">
                <a:latin typeface="BIZ UDPゴシック" panose="020B0400000000000000" pitchFamily="50" charset="-128"/>
                <a:ea typeface="BIZ UDPゴシック" panose="020B0400000000000000" pitchFamily="50" charset="-128"/>
              </a:rPr>
              <a:t>14.7</a:t>
            </a:r>
            <a:r>
              <a:rPr kumimoji="1" lang="ja-JP" altLang="en-US" sz="1000" dirty="0">
                <a:latin typeface="BIZ UDPゴシック" panose="020B0400000000000000" pitchFamily="50" charset="-128"/>
                <a:ea typeface="BIZ UDPゴシック" panose="020B0400000000000000" pitchFamily="50" charset="-128"/>
              </a:rPr>
              <a:t>％、家庭生活</a:t>
            </a:r>
            <a:r>
              <a:rPr kumimoji="1" lang="en-US" altLang="ja-JP" sz="1000" dirty="0">
                <a:latin typeface="BIZ UDPゴシック" panose="020B0400000000000000" pitchFamily="50" charset="-128"/>
                <a:ea typeface="BIZ UDPゴシック" panose="020B0400000000000000" pitchFamily="50" charset="-128"/>
              </a:rPr>
              <a:t>18.2</a:t>
            </a:r>
            <a:r>
              <a:rPr kumimoji="1" lang="ja-JP" altLang="en-US" sz="1000" dirty="0">
                <a:latin typeface="BIZ UDPゴシック" panose="020B0400000000000000" pitchFamily="50" charset="-128"/>
                <a:ea typeface="BIZ UDPゴシック" panose="020B0400000000000000" pitchFamily="50" charset="-128"/>
              </a:rPr>
              <a:t>％が「問題あり」と回答した。</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特に 「学校が楽しくない」層では、学業</a:t>
            </a:r>
            <a:r>
              <a:rPr kumimoji="1" lang="en-US" altLang="ja-JP" sz="1000" dirty="0">
                <a:latin typeface="BIZ UDPゴシック" panose="020B0400000000000000" pitchFamily="50" charset="-128"/>
                <a:ea typeface="BIZ UDPゴシック" panose="020B0400000000000000" pitchFamily="50" charset="-128"/>
              </a:rPr>
              <a:t>53.6</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6.7pt</a:t>
            </a:r>
            <a:r>
              <a:rPr kumimoji="1" lang="ja-JP" altLang="en-US" sz="1000" dirty="0">
                <a:latin typeface="BIZ UDPゴシック" panose="020B0400000000000000" pitchFamily="50" charset="-128"/>
                <a:ea typeface="BIZ UDPゴシック" panose="020B0400000000000000" pitchFamily="50" charset="-128"/>
              </a:rPr>
              <a:t>）、社会生活</a:t>
            </a:r>
            <a:r>
              <a:rPr kumimoji="1" lang="en-US" altLang="ja-JP" sz="1000" dirty="0">
                <a:latin typeface="BIZ UDPゴシック" panose="020B0400000000000000" pitchFamily="50" charset="-128"/>
                <a:ea typeface="BIZ UDPゴシック" panose="020B0400000000000000" pitchFamily="50" charset="-128"/>
              </a:rPr>
              <a:t>28.0</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13.3pt</a:t>
            </a:r>
            <a:r>
              <a:rPr kumimoji="1" lang="ja-JP" altLang="en-US" sz="1000" dirty="0">
                <a:latin typeface="BIZ UDPゴシック" panose="020B0400000000000000" pitchFamily="50" charset="-128"/>
                <a:ea typeface="BIZ UDPゴシック" panose="020B0400000000000000" pitchFamily="50" charset="-128"/>
              </a:rPr>
              <a:t>）、家庭生活</a:t>
            </a:r>
            <a:r>
              <a:rPr kumimoji="1" lang="en-US" altLang="ja-JP" sz="1000" dirty="0">
                <a:latin typeface="BIZ UDPゴシック" panose="020B0400000000000000" pitchFamily="50" charset="-128"/>
                <a:ea typeface="BIZ UDPゴシック" panose="020B0400000000000000" pitchFamily="50" charset="-128"/>
              </a:rPr>
              <a:t>26.1</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7.9pt</a:t>
            </a:r>
            <a:r>
              <a:rPr kumimoji="1" lang="ja-JP" altLang="en-US" sz="1000" dirty="0">
                <a:latin typeface="BIZ UDPゴシック" panose="020B0400000000000000" pitchFamily="50" charset="-128"/>
                <a:ea typeface="BIZ UDPゴシック" panose="020B0400000000000000" pitchFamily="50" charset="-128"/>
              </a:rPr>
              <a:t>）となっており、「アルバイト実施あり」層では、学業</a:t>
            </a:r>
            <a:r>
              <a:rPr kumimoji="1" lang="en-US" altLang="ja-JP" sz="1000" dirty="0">
                <a:latin typeface="BIZ UDPゴシック" panose="020B0400000000000000" pitchFamily="50" charset="-128"/>
                <a:ea typeface="BIZ UDPゴシック" panose="020B0400000000000000" pitchFamily="50" charset="-128"/>
              </a:rPr>
              <a:t>62.9</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16pt</a:t>
            </a:r>
            <a:r>
              <a:rPr kumimoji="1" lang="ja-JP" altLang="en-US" sz="1000" dirty="0">
                <a:latin typeface="BIZ UDPゴシック" panose="020B0400000000000000" pitchFamily="50" charset="-128"/>
                <a:ea typeface="BIZ UDPゴシック" panose="020B0400000000000000" pitchFamily="50" charset="-128"/>
              </a:rPr>
              <a:t>）、社会生活</a:t>
            </a:r>
            <a:r>
              <a:rPr kumimoji="1" lang="en-US" altLang="ja-JP" sz="1000" dirty="0">
                <a:latin typeface="BIZ UDPゴシック" panose="020B0400000000000000" pitchFamily="50" charset="-128"/>
                <a:ea typeface="BIZ UDPゴシック" panose="020B0400000000000000" pitchFamily="50" charset="-128"/>
              </a:rPr>
              <a:t>20.8</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6.1pt</a:t>
            </a:r>
            <a:r>
              <a:rPr kumimoji="1" lang="ja-JP" altLang="en-US" sz="1000" dirty="0">
                <a:latin typeface="BIZ UDPゴシック" panose="020B0400000000000000" pitchFamily="50" charset="-128"/>
                <a:ea typeface="BIZ UDPゴシック" panose="020B0400000000000000" pitchFamily="50" charset="-128"/>
              </a:rPr>
              <a:t>）、家庭生活</a:t>
            </a:r>
            <a:r>
              <a:rPr kumimoji="1" lang="en-US" altLang="ja-JP" sz="1000" dirty="0">
                <a:latin typeface="BIZ UDPゴシック" panose="020B0400000000000000" pitchFamily="50" charset="-128"/>
                <a:ea typeface="BIZ UDPゴシック" panose="020B0400000000000000" pitchFamily="50" charset="-128"/>
              </a:rPr>
              <a:t>25.2</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7.0pt</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友人が「いない」層や体育以外の運動・クラブ活動・習い事が「ない」層では、社会・家庭面の問題が全体より</a:t>
            </a:r>
            <a:r>
              <a:rPr kumimoji="1" lang="en-US" altLang="ja-JP" sz="1000" dirty="0">
                <a:latin typeface="BIZ UDPゴシック" panose="020B0400000000000000" pitchFamily="50" charset="-128"/>
                <a:ea typeface="BIZ UDPゴシック" panose="020B0400000000000000" pitchFamily="50" charset="-128"/>
              </a:rPr>
              <a:t>5pt</a:t>
            </a:r>
            <a:r>
              <a:rPr kumimoji="1" lang="ja-JP" altLang="en-US" sz="1000" dirty="0">
                <a:latin typeface="BIZ UDPゴシック" panose="020B0400000000000000" pitchFamily="50" charset="-128"/>
                <a:ea typeface="BIZ UDPゴシック" panose="020B0400000000000000" pitchFamily="50" charset="-128"/>
              </a:rPr>
              <a:t>以上高い項目が散見される。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BFE3B877-37B5-CB5B-4789-BAE243CC987C}"/>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四角形: 角を丸くする 7">
            <a:extLst>
              <a:ext uri="{FF2B5EF4-FFF2-40B4-BE49-F238E27FC236}">
                <a16:creationId xmlns:a16="http://schemas.microsoft.com/office/drawing/2014/main" id="{4818B09C-337D-FDA3-A07F-6FE52392AF01}"/>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368DDAFA-16C5-1E58-A6FE-F82724423B6F}"/>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F5B727AA-B5F2-5430-47A3-4640A932A56F}"/>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4C908B5E-F367-CB53-994C-EE4B3710D13A}"/>
              </a:ext>
            </a:extLst>
          </p:cNvPr>
          <p:cNvSpPr>
            <a:spLocks noGrp="1"/>
          </p:cNvSpPr>
          <p:nvPr>
            <p:ph type="title"/>
          </p:nvPr>
        </p:nvSpPr>
        <p:spPr>
          <a:xfrm>
            <a:off x="660252" y="249309"/>
            <a:ext cx="6045112" cy="5632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400" dirty="0">
                <a:solidFill>
                  <a:srgbClr val="C00000"/>
                </a:solidFill>
              </a:rPr>
              <a:t>(1)</a:t>
            </a:r>
            <a:r>
              <a:rPr kumimoji="1" lang="ja-JP" altLang="en-US" sz="1400" b="1" dirty="0">
                <a:solidFill>
                  <a:srgbClr val="C00000"/>
                </a:solidFill>
                <a:latin typeface="BIZ UDPゴシック" panose="020B0400000000000000" pitchFamily="50" charset="-128"/>
                <a:ea typeface="BIZ UDPゴシック" panose="020B0400000000000000" pitchFamily="50" charset="-128"/>
              </a:rPr>
              <a:t>生活関連要因別にみたインターネット利用による生活への影響</a:t>
            </a:r>
            <a:endParaRPr lang="ja-JP" altLang="en-US" strike="sngStrike" dirty="0">
              <a:solidFill>
                <a:srgbClr val="C00000"/>
              </a:solidFill>
            </a:endParaRPr>
          </a:p>
        </p:txBody>
      </p:sp>
      <p:sp>
        <p:nvSpPr>
          <p:cNvPr id="2" name="テキスト ボックス 1">
            <a:extLst>
              <a:ext uri="{FF2B5EF4-FFF2-40B4-BE49-F238E27FC236}">
                <a16:creationId xmlns:a16="http://schemas.microsoft.com/office/drawing/2014/main" id="{FA732606-4233-C472-E2D6-F25A46D70DFA}"/>
              </a:ext>
            </a:extLst>
          </p:cNvPr>
          <p:cNvSpPr txBox="1"/>
          <p:nvPr/>
        </p:nvSpPr>
        <p:spPr>
          <a:xfrm>
            <a:off x="140709" y="3494256"/>
            <a:ext cx="1344075" cy="954107"/>
          </a:xfrm>
          <a:prstGeom prst="rect">
            <a:avLst/>
          </a:prstGeom>
          <a:noFill/>
        </p:spPr>
        <p:txBody>
          <a:bodyPr wrap="square" rtlCol="0">
            <a:spAutoFit/>
          </a:bodyPr>
          <a:lstStyle/>
          <a:p>
            <a:r>
              <a:rPr kumimoji="1" lang="ja-JP" altLang="en-US" sz="700" dirty="0">
                <a:latin typeface="BIZ UDPゴシック" panose="020B0400000000000000" pitchFamily="50" charset="-128"/>
                <a:ea typeface="BIZ UDPゴシック" panose="020B0400000000000000" pitchFamily="50" charset="-128"/>
              </a:rPr>
              <a:t>いずれも</a:t>
            </a:r>
            <a:br>
              <a:rPr kumimoji="1" lang="en-US" altLang="ja-JP" sz="700" dirty="0">
                <a:latin typeface="BIZ UDPゴシック" panose="020B0400000000000000" pitchFamily="50" charset="-128"/>
                <a:ea typeface="BIZ UDPゴシック" panose="020B0400000000000000" pitchFamily="50" charset="-128"/>
              </a:rPr>
            </a:br>
            <a:r>
              <a:rPr kumimoji="1" lang="ja-JP" altLang="en-US" sz="700" dirty="0">
                <a:latin typeface="BIZ UDPゴシック" panose="020B0400000000000000" pitchFamily="50" charset="-128"/>
                <a:ea typeface="BIZ UDPゴシック" panose="020B0400000000000000" pitchFamily="50" charset="-128"/>
              </a:rPr>
              <a:t>「小・中・高生合計」の割合（％</a:t>
            </a:r>
            <a:r>
              <a:rPr kumimoji="1" lang="en-US" altLang="ja-JP" sz="700" dirty="0">
                <a:latin typeface="BIZ UDPゴシック" panose="020B0400000000000000" pitchFamily="50" charset="-128"/>
                <a:ea typeface="BIZ UDPゴシック" panose="020B0400000000000000" pitchFamily="50" charset="-128"/>
              </a:rPr>
              <a:t>)</a:t>
            </a:r>
            <a:br>
              <a:rPr kumimoji="1" lang="en-US" altLang="ja-JP" sz="700" dirty="0">
                <a:latin typeface="BIZ UDPゴシック" panose="020B0400000000000000" pitchFamily="50" charset="-128"/>
                <a:ea typeface="BIZ UDPゴシック" panose="020B0400000000000000" pitchFamily="50" charset="-128"/>
              </a:rPr>
            </a:br>
            <a:endParaRPr kumimoji="1" lang="en-US" altLang="ja-JP" sz="700" dirty="0">
              <a:latin typeface="BIZ UDPゴシック" panose="020B0400000000000000" pitchFamily="50" charset="-128"/>
              <a:ea typeface="BIZ UDPゴシック" panose="020B0400000000000000" pitchFamily="50" charset="-128"/>
            </a:endParaRPr>
          </a:p>
          <a:p>
            <a:r>
              <a:rPr kumimoji="1" lang="ja-JP" altLang="en-US" sz="700" dirty="0">
                <a:latin typeface="BIZ UDPゴシック" panose="020B0400000000000000" pitchFamily="50" charset="-128"/>
                <a:ea typeface="BIZ UDPゴシック" panose="020B0400000000000000" pitchFamily="50" charset="-128"/>
              </a:rPr>
              <a:t>「小・中・高生合計」の値にて</a:t>
            </a:r>
            <a:br>
              <a:rPr kumimoji="1" lang="en-US" altLang="ja-JP" sz="700" dirty="0">
                <a:latin typeface="BIZ UDPゴシック" panose="020B0400000000000000" pitchFamily="50" charset="-128"/>
                <a:ea typeface="BIZ UDPゴシック" panose="020B0400000000000000" pitchFamily="50" charset="-128"/>
              </a:rPr>
            </a:br>
            <a:r>
              <a:rPr kumimoji="1" lang="ja-JP" altLang="en-US" sz="700" dirty="0">
                <a:latin typeface="BIZ UDPゴシック" panose="020B0400000000000000" pitchFamily="50" charset="-128"/>
                <a:ea typeface="BIZ UDPゴシック" panose="020B0400000000000000" pitchFamily="50" charset="-128"/>
              </a:rPr>
              <a:t>降順に並び替え</a:t>
            </a:r>
            <a:br>
              <a:rPr kumimoji="1" lang="en-US" altLang="ja-JP" sz="700" dirty="0">
                <a:latin typeface="BIZ UDPゴシック" panose="020B0400000000000000" pitchFamily="50" charset="-128"/>
                <a:ea typeface="BIZ UDPゴシック" panose="020B0400000000000000" pitchFamily="50" charset="-128"/>
              </a:rPr>
            </a:br>
            <a:endParaRPr kumimoji="1" lang="en-US" altLang="ja-JP" sz="700" dirty="0">
              <a:latin typeface="BIZ UDPゴシック" panose="020B0400000000000000" pitchFamily="50" charset="-128"/>
              <a:ea typeface="BIZ UDPゴシック" panose="020B0400000000000000" pitchFamily="50" charset="-128"/>
            </a:endParaRPr>
          </a:p>
          <a:p>
            <a:r>
              <a:rPr kumimoji="1" lang="ja-JP" altLang="en-US" sz="700" dirty="0">
                <a:solidFill>
                  <a:srgbClr val="FFC000"/>
                </a:solidFill>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は「小・中・高生合計」より</a:t>
            </a:r>
            <a:br>
              <a:rPr kumimoji="1" lang="en-US" altLang="ja-JP" sz="700" dirty="0">
                <a:latin typeface="BIZ UDPゴシック" panose="020B0400000000000000" pitchFamily="50" charset="-128"/>
                <a:ea typeface="BIZ UDPゴシック" panose="020B0400000000000000" pitchFamily="50" charset="-128"/>
              </a:rPr>
            </a:br>
            <a:r>
              <a:rPr kumimoji="1" lang="en-US" altLang="ja-JP" sz="700" dirty="0">
                <a:latin typeface="BIZ UDPゴシック" panose="020B0400000000000000" pitchFamily="50" charset="-128"/>
                <a:ea typeface="BIZ UDPゴシック" panose="020B0400000000000000" pitchFamily="50" charset="-128"/>
              </a:rPr>
              <a:t>5</a:t>
            </a:r>
            <a:r>
              <a:rPr kumimoji="1" lang="ja-JP" altLang="en-US" sz="700" dirty="0">
                <a:latin typeface="BIZ UDPゴシック" panose="020B0400000000000000" pitchFamily="50" charset="-128"/>
                <a:ea typeface="BIZ UDPゴシック" panose="020B0400000000000000" pitchFamily="50" charset="-128"/>
              </a:rPr>
              <a:t>ポイント以上高い</a:t>
            </a:r>
          </a:p>
        </p:txBody>
      </p:sp>
    </p:spTree>
    <p:extLst>
      <p:ext uri="{BB962C8B-B14F-4D97-AF65-F5344CB8AC3E}">
        <p14:creationId xmlns:p14="http://schemas.microsoft.com/office/powerpoint/2010/main" val="4188851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B3D1F-54CB-C9EA-DEAE-5319412A270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3DEB62F-714A-C6D5-6FC5-691DE3316A57}"/>
              </a:ext>
            </a:extLst>
          </p:cNvPr>
          <p:cNvSpPr>
            <a:spLocks noGrp="1"/>
          </p:cNvSpPr>
          <p:nvPr>
            <p:ph type="sldNum" sz="quarter" idx="12"/>
          </p:nvPr>
        </p:nvSpPr>
        <p:spPr/>
        <p:txBody>
          <a:bodyPr/>
          <a:lstStyle/>
          <a:p>
            <a:fld id="{4029B6DC-0FF4-4226-B551-65DC3A12FD06}" type="slidenum">
              <a:rPr kumimoji="1" lang="ja-JP" altLang="en-US" smtClean="0"/>
              <a:pPr/>
              <a:t>10</a:t>
            </a:fld>
            <a:endParaRPr kumimoji="1" lang="ja-JP" altLang="en-US"/>
          </a:p>
        </p:txBody>
      </p:sp>
      <p:sp>
        <p:nvSpPr>
          <p:cNvPr id="6" name="テキスト ボックス 5">
            <a:extLst>
              <a:ext uri="{FF2B5EF4-FFF2-40B4-BE49-F238E27FC236}">
                <a16:creationId xmlns:a16="http://schemas.microsoft.com/office/drawing/2014/main" id="{B6083FD2-4683-5E35-8411-36AE5AF81804}"/>
              </a:ext>
            </a:extLst>
          </p:cNvPr>
          <p:cNvSpPr txBox="1"/>
          <p:nvPr/>
        </p:nvSpPr>
        <p:spPr>
          <a:xfrm>
            <a:off x="203337" y="1064568"/>
            <a:ext cx="6480175" cy="1591974"/>
          </a:xfrm>
          <a:prstGeom prst="rect">
            <a:avLst/>
          </a:prstGeom>
          <a:solidFill>
            <a:srgbClr val="FFFFCC"/>
          </a:solidFill>
        </p:spPr>
        <p:txBody>
          <a:bodyPr wrap="square" rtlCol="0">
            <a:spAutoFit/>
          </a:bodyPr>
          <a:lstStyle/>
          <a:p>
            <a:pPr marL="171450" indent="-171450" algn="just">
              <a:lnSpc>
                <a:spcPct val="150000"/>
              </a:lnSpc>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ネットを利用することに関する各項目の「あてはまり度」（「はい」と回答した割合）をみると、小・中・高生合計では、「インターネットに夢中になっていると感じている」が</a:t>
            </a:r>
            <a:r>
              <a:rPr kumimoji="1" lang="en-US" altLang="ja-JP" sz="1000" dirty="0">
                <a:latin typeface="BIZ UDPゴシック" panose="020B0400000000000000" pitchFamily="50" charset="-128"/>
                <a:ea typeface="BIZ UDPゴシック" panose="020B0400000000000000" pitchFamily="50" charset="-128"/>
              </a:rPr>
              <a:t>64.8</a:t>
            </a:r>
            <a:r>
              <a:rPr kumimoji="1" lang="ja-JP" altLang="en-US" sz="1000" dirty="0">
                <a:latin typeface="BIZ UDPゴシック" panose="020B0400000000000000" pitchFamily="50" charset="-128"/>
                <a:ea typeface="BIZ UDPゴシック" panose="020B0400000000000000" pitchFamily="50" charset="-128"/>
              </a:rPr>
              <a:t>％と最も高く、以下、「使いはじめに考えていたよりも、長い時間オンラインの状態ですごしてしまう」（</a:t>
            </a:r>
            <a:r>
              <a:rPr kumimoji="1" lang="en-US" altLang="ja-JP" sz="1000" dirty="0">
                <a:latin typeface="BIZ UDPゴシック" panose="020B0400000000000000" pitchFamily="50" charset="-128"/>
                <a:ea typeface="BIZ UDPゴシック" panose="020B0400000000000000" pitchFamily="50" charset="-128"/>
              </a:rPr>
              <a:t>45.9</a:t>
            </a:r>
            <a:r>
              <a:rPr kumimoji="1" lang="ja-JP" altLang="en-US" sz="1000" dirty="0">
                <a:latin typeface="BIZ UDPゴシック" panose="020B0400000000000000" pitchFamily="50" charset="-128"/>
                <a:ea typeface="BIZ UDPゴシック" panose="020B0400000000000000" pitchFamily="50" charset="-128"/>
              </a:rPr>
              <a:t>％）、「ネット使用を制限したり、時間を減らしたり、完全にやめようとしたけれども、うまくいかなかったことが何度もある」（</a:t>
            </a:r>
            <a:r>
              <a:rPr kumimoji="1" lang="en-US" altLang="ja-JP" sz="1000" dirty="0">
                <a:latin typeface="BIZ UDPゴシック" panose="020B0400000000000000" pitchFamily="50" charset="-128"/>
                <a:ea typeface="BIZ UDPゴシック" panose="020B0400000000000000" pitchFamily="50" charset="-128"/>
              </a:rPr>
              <a:t>34.4</a:t>
            </a:r>
            <a:r>
              <a:rPr kumimoji="1" lang="ja-JP" altLang="en-US" sz="1000" dirty="0">
                <a:latin typeface="BIZ UDPゴシック" panose="020B0400000000000000" pitchFamily="50" charset="-128"/>
                <a:ea typeface="BIZ UDPゴシック" panose="020B0400000000000000" pitchFamily="50" charset="-128"/>
              </a:rPr>
              <a:t>％）と続いている。</a:t>
            </a:r>
          </a:p>
          <a:p>
            <a:pPr marL="171450" indent="-171450" algn="just">
              <a:lnSpc>
                <a:spcPct val="150000"/>
              </a:lnSpc>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本質問による回答を点数化し、区分した結果をみると、「インターネット依存の疑いがある」と判定される「</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点以上」の割合は、小学生で</a:t>
            </a:r>
            <a:r>
              <a:rPr kumimoji="1" lang="en-US" altLang="ja-JP" sz="1000" dirty="0">
                <a:latin typeface="BIZ UDPゴシック" panose="020B0400000000000000" pitchFamily="50" charset="-128"/>
                <a:ea typeface="BIZ UDPゴシック" panose="020B0400000000000000" pitchFamily="50" charset="-128"/>
              </a:rPr>
              <a:t>8.2%</a:t>
            </a:r>
            <a:r>
              <a:rPr kumimoji="1" lang="ja-JP" altLang="en-US" sz="1000" dirty="0">
                <a:latin typeface="BIZ UDPゴシック" panose="020B0400000000000000" pitchFamily="50" charset="-128"/>
                <a:ea typeface="BIZ UDPゴシック" panose="020B0400000000000000" pitchFamily="50" charset="-128"/>
              </a:rPr>
              <a:t>、中学生で</a:t>
            </a:r>
            <a:r>
              <a:rPr kumimoji="1" lang="en-US" altLang="ja-JP" sz="1000" dirty="0">
                <a:latin typeface="BIZ UDPゴシック" panose="020B0400000000000000" pitchFamily="50" charset="-128"/>
                <a:ea typeface="BIZ UDPゴシック" panose="020B0400000000000000" pitchFamily="50" charset="-128"/>
              </a:rPr>
              <a:t>13.6%</a:t>
            </a:r>
            <a:r>
              <a:rPr kumimoji="1" lang="ja-JP" altLang="en-US" sz="1000" dirty="0">
                <a:latin typeface="BIZ UDPゴシック" panose="020B0400000000000000" pitchFamily="50" charset="-128"/>
                <a:ea typeface="BIZ UDPゴシック" panose="020B0400000000000000" pitchFamily="50" charset="-128"/>
              </a:rPr>
              <a:t>、高校生で</a:t>
            </a:r>
            <a:r>
              <a:rPr kumimoji="1" lang="en-US" altLang="ja-JP" sz="1000" dirty="0">
                <a:latin typeface="BIZ UDPゴシック" panose="020B0400000000000000" pitchFamily="50" charset="-128"/>
                <a:ea typeface="BIZ UDPゴシック" panose="020B0400000000000000" pitchFamily="50" charset="-128"/>
              </a:rPr>
              <a:t>18.0%</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7" name="正方形/長方形 6">
            <a:extLst>
              <a:ext uri="{FF2B5EF4-FFF2-40B4-BE49-F238E27FC236}">
                <a16:creationId xmlns:a16="http://schemas.microsoft.com/office/drawing/2014/main" id="{F4A4718A-4F52-71FD-154F-FFECA06AF6EA}"/>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51C81CE4-29C8-06B9-2E0F-85877906EC32}"/>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9825D2A5-201E-EA1B-07FA-A092FA5766B3}"/>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DA8C4FA0-EA8E-7A71-EAEA-5F5B0EAD13E7}"/>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6DA99B3F-8CEC-E167-B320-485A24FA6F8E}"/>
              </a:ext>
            </a:extLst>
          </p:cNvPr>
          <p:cNvSpPr>
            <a:spLocks noGrp="1"/>
          </p:cNvSpPr>
          <p:nvPr>
            <p:ph type="title"/>
          </p:nvPr>
        </p:nvSpPr>
        <p:spPr>
          <a:xfrm>
            <a:off x="843470" y="223111"/>
            <a:ext cx="5164757" cy="5909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600" dirty="0">
                <a:solidFill>
                  <a:srgbClr val="C00000"/>
                </a:solidFill>
              </a:rPr>
              <a:t>(2)</a:t>
            </a:r>
            <a:r>
              <a:rPr lang="ja-JP" altLang="en-US" sz="1600" dirty="0">
                <a:solidFill>
                  <a:srgbClr val="C00000"/>
                </a:solidFill>
              </a:rPr>
              <a:t>ネット依存の状況</a:t>
            </a:r>
            <a:endParaRPr lang="ja-JP" altLang="en-US" strike="sngStrike" dirty="0">
              <a:solidFill>
                <a:srgbClr val="C00000"/>
              </a:solidFill>
            </a:endParaRPr>
          </a:p>
        </p:txBody>
      </p:sp>
      <p:sp>
        <p:nvSpPr>
          <p:cNvPr id="14" name="テキスト ボックス 13">
            <a:extLst>
              <a:ext uri="{FF2B5EF4-FFF2-40B4-BE49-F238E27FC236}">
                <a16:creationId xmlns:a16="http://schemas.microsoft.com/office/drawing/2014/main" id="{4CFB8A1D-1E49-F44A-C5F6-75D20EDFE1F9}"/>
              </a:ext>
            </a:extLst>
          </p:cNvPr>
          <p:cNvSpPr txBox="1"/>
          <p:nvPr/>
        </p:nvSpPr>
        <p:spPr>
          <a:xfrm>
            <a:off x="188912" y="7058652"/>
            <a:ext cx="6480175" cy="707886"/>
          </a:xfrm>
          <a:prstGeom prst="rect">
            <a:avLst/>
          </a:prstGeom>
          <a:solidFill>
            <a:schemeClr val="accent5">
              <a:lumMod val="20000"/>
              <a:lumOff val="80000"/>
            </a:schemeClr>
          </a:solidFill>
        </p:spPr>
        <p:txBody>
          <a:bodyPr wrap="square" rtlCol="0">
            <a:spAutoFit/>
          </a:body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本調査項目は、アメリカのヤング博士によって開発された世界で最もよく使われてきたインターネット依存の</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　 スクリーニングテストから引用し、「久里浜医療センターネット依存治療研究部門」が翻訳したものと同様の</a:t>
            </a:r>
            <a:br>
              <a:rPr kumimoji="1" lang="en-US" altLang="ja-JP" sz="1000" dirty="0">
                <a:latin typeface="BIZ UDPゴシック" panose="020B0400000000000000" pitchFamily="50" charset="-128"/>
                <a:ea typeface="BIZ UDPゴシック" panose="020B0400000000000000" pitchFamily="50" charset="-128"/>
              </a:rPr>
            </a:br>
            <a:r>
              <a:rPr kumimoji="1" lang="en-US" altLang="ja-JP" sz="1000" dirty="0">
                <a:latin typeface="BIZ UDPゴシック" panose="020B0400000000000000" pitchFamily="50" charset="-128"/>
                <a:ea typeface="BIZ UDPゴシック" panose="020B0400000000000000" pitchFamily="50" charset="-128"/>
              </a:rPr>
              <a:t>   </a:t>
            </a:r>
            <a:r>
              <a:rPr kumimoji="1" lang="ja-JP" altLang="en-US" sz="1000" dirty="0">
                <a:latin typeface="BIZ UDPゴシック" panose="020B0400000000000000" pitchFamily="50" charset="-128"/>
                <a:ea typeface="BIZ UDPゴシック" panose="020B0400000000000000" pitchFamily="50" charset="-128"/>
              </a:rPr>
              <a:t>設問を設定。（</a:t>
            </a:r>
            <a:r>
              <a:rPr kumimoji="1" lang="en-US" altLang="ja-JP" sz="1000" dirty="0">
                <a:latin typeface="BIZ UDPゴシック" panose="020B0400000000000000" pitchFamily="50" charset="-128"/>
                <a:ea typeface="BIZ UDPゴシック" panose="020B0400000000000000" pitchFamily="50" charset="-128"/>
                <a:hlinkClick r:id="rId2">
                  <a:extLst>
                    <a:ext uri="{A12FA001-AC4F-418D-AE19-62706E023703}">
                      <ahyp:hlinkClr xmlns:ahyp="http://schemas.microsoft.com/office/drawing/2018/hyperlinkcolor" val="tx"/>
                    </a:ext>
                  </a:extLst>
                </a:hlinkClick>
              </a:rPr>
              <a:t>https://kurihama.hosp.go.jp/hospital/screening/dq.html</a:t>
            </a:r>
            <a:r>
              <a:rPr kumimoji="1" lang="ja-JP" altLang="en-US" sz="1000" dirty="0">
                <a:latin typeface="BIZ UDPゴシック" panose="020B0400000000000000" pitchFamily="50" charset="-128"/>
                <a:ea typeface="BIZ UDPゴシック" panose="020B0400000000000000" pitchFamily="50" charset="-128"/>
              </a:rPr>
              <a:t>）</a:t>
            </a: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   「はい」が</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点、「いいえ」が</a:t>
            </a:r>
            <a:r>
              <a:rPr kumimoji="1" lang="en-US" altLang="ja-JP" sz="1000" dirty="0">
                <a:latin typeface="BIZ UDPゴシック" panose="020B0400000000000000" pitchFamily="50" charset="-128"/>
                <a:ea typeface="BIZ UDPゴシック" panose="020B0400000000000000" pitchFamily="50" charset="-128"/>
              </a:rPr>
              <a:t>0</a:t>
            </a:r>
            <a:r>
              <a:rPr kumimoji="1" lang="ja-JP" altLang="en-US" sz="1000" dirty="0">
                <a:latin typeface="BIZ UDPゴシック" panose="020B0400000000000000" pitchFamily="50" charset="-128"/>
                <a:ea typeface="BIZ UDPゴシック" panose="020B0400000000000000" pitchFamily="50" charset="-128"/>
              </a:rPr>
              <a:t>点。合計点</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点以上で「インターネット依存の疑いがある」と判定される。</a:t>
            </a:r>
          </a:p>
        </p:txBody>
      </p:sp>
      <p:pic>
        <p:nvPicPr>
          <p:cNvPr id="2" name="図 1">
            <a:extLst>
              <a:ext uri="{FF2B5EF4-FFF2-40B4-BE49-F238E27FC236}">
                <a16:creationId xmlns:a16="http://schemas.microsoft.com/office/drawing/2014/main" id="{8BD88E8E-8B5F-FF7A-5661-4ECABBAA284C}"/>
              </a:ext>
            </a:extLst>
          </p:cNvPr>
          <p:cNvPicPr/>
          <p:nvPr/>
        </p:nvPicPr>
        <p:blipFill>
          <a:blip r:embed="rId3"/>
          <a:stretch>
            <a:fillRect/>
          </a:stretch>
        </p:blipFill>
        <p:spPr>
          <a:xfrm>
            <a:off x="203512" y="7901008"/>
            <a:ext cx="6480000" cy="1624500"/>
          </a:xfrm>
          <a:prstGeom prst="rect">
            <a:avLst/>
          </a:prstGeom>
        </p:spPr>
      </p:pic>
      <p:sp>
        <p:nvSpPr>
          <p:cNvPr id="16" name="テキスト ボックス 15">
            <a:extLst>
              <a:ext uri="{FF2B5EF4-FFF2-40B4-BE49-F238E27FC236}">
                <a16:creationId xmlns:a16="http://schemas.microsoft.com/office/drawing/2014/main" id="{0836EC63-1C13-76F0-F590-0D5610852845}"/>
              </a:ext>
            </a:extLst>
          </p:cNvPr>
          <p:cNvSpPr txBox="1"/>
          <p:nvPr/>
        </p:nvSpPr>
        <p:spPr>
          <a:xfrm>
            <a:off x="5999938" y="2724126"/>
            <a:ext cx="319318" cy="215444"/>
          </a:xfrm>
          <a:prstGeom prst="rect">
            <a:avLst/>
          </a:prstGeom>
          <a:noFill/>
        </p:spPr>
        <p:txBody>
          <a:bodyPr wrap="none" rtlCol="0">
            <a:spAutoFit/>
          </a:bodyPr>
          <a:lstStyle/>
          <a:p>
            <a:r>
              <a:rPr kumimoji="1" lang="en-US" altLang="ja-JP" sz="800"/>
              <a:t>(%)</a:t>
            </a:r>
            <a:endParaRPr kumimoji="1" lang="ja-JP" altLang="en-US" sz="800"/>
          </a:p>
        </p:txBody>
      </p:sp>
      <p:pic>
        <p:nvPicPr>
          <p:cNvPr id="3" name="図 2">
            <a:extLst>
              <a:ext uri="{FF2B5EF4-FFF2-40B4-BE49-F238E27FC236}">
                <a16:creationId xmlns:a16="http://schemas.microsoft.com/office/drawing/2014/main" id="{3B25578E-581C-BA3C-7BE7-E5630CC45ECF}"/>
              </a:ext>
            </a:extLst>
          </p:cNvPr>
          <p:cNvPicPr>
            <a:picLocks noChangeAspect="1"/>
          </p:cNvPicPr>
          <p:nvPr/>
        </p:nvPicPr>
        <p:blipFill>
          <a:blip r:embed="rId4"/>
          <a:stretch>
            <a:fillRect/>
          </a:stretch>
        </p:blipFill>
        <p:spPr>
          <a:xfrm>
            <a:off x="207375" y="2774442"/>
            <a:ext cx="6061393" cy="4129088"/>
          </a:xfrm>
          <a:prstGeom prst="rect">
            <a:avLst/>
          </a:prstGeom>
        </p:spPr>
      </p:pic>
      <p:sp>
        <p:nvSpPr>
          <p:cNvPr id="9" name="テキスト ボックス 8">
            <a:extLst>
              <a:ext uri="{FF2B5EF4-FFF2-40B4-BE49-F238E27FC236}">
                <a16:creationId xmlns:a16="http://schemas.microsoft.com/office/drawing/2014/main" id="{3CFDE82B-D1B3-B62F-DC68-A9184A09275F}"/>
              </a:ext>
            </a:extLst>
          </p:cNvPr>
          <p:cNvSpPr txBox="1"/>
          <p:nvPr/>
        </p:nvSpPr>
        <p:spPr>
          <a:xfrm>
            <a:off x="404664" y="4238478"/>
            <a:ext cx="2448272" cy="323165"/>
          </a:xfrm>
          <a:prstGeom prst="rect">
            <a:avLst/>
          </a:prstGeom>
          <a:solidFill>
            <a:schemeClr val="bg1"/>
          </a:solidFill>
        </p:spPr>
        <p:txBody>
          <a:bodyPr wrap="square" rtlCol="0">
            <a:spAutoFit/>
          </a:bodyPr>
          <a:lstStyle/>
          <a:p>
            <a:pPr>
              <a:lnSpc>
                <a:spcPts val="900"/>
              </a:lnSpc>
            </a:pPr>
            <a:endParaRPr kumimoji="1" lang="en-US" altLang="ja-JP" sz="8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a:lnSpc>
                <a:spcPts val="900"/>
              </a:lnSpc>
            </a:pPr>
            <a:endParaRPr kumimoji="1" lang="ja-JP" altLang="en-US" sz="8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9EC324C-0DCE-83D6-E517-4304173C42A7}"/>
              </a:ext>
            </a:extLst>
          </p:cNvPr>
          <p:cNvSpPr txBox="1"/>
          <p:nvPr/>
        </p:nvSpPr>
        <p:spPr>
          <a:xfrm>
            <a:off x="332656" y="4196916"/>
            <a:ext cx="2412268" cy="400110"/>
          </a:xfrm>
          <a:prstGeom prst="rect">
            <a:avLst/>
          </a:prstGeom>
          <a:noFill/>
        </p:spPr>
        <p:txBody>
          <a:bodyPr wrap="square" rtlCol="0">
            <a:spAutoFit/>
          </a:bodyPr>
          <a:lstStyle/>
          <a:p>
            <a:pPr>
              <a:lnSpc>
                <a:spcPts val="800"/>
              </a:lnSpc>
            </a:pPr>
            <a:r>
              <a:rPr kumimoji="1" lang="ja-JP" altLang="en-US" sz="800" dirty="0">
                <a:solidFill>
                  <a:schemeClr val="tx1">
                    <a:lumMod val="65000"/>
                    <a:lumOff val="35000"/>
                  </a:schemeClr>
                </a:solidFill>
                <a:latin typeface="BIZ UDPゴシック" panose="020B0400000000000000" pitchFamily="50" charset="-128"/>
                <a:ea typeface="BIZ UDPゴシック" panose="020B0400000000000000" pitchFamily="50" charset="-128"/>
              </a:rPr>
              <a:t>あなたは、ネット使用を制限したり、時間を減らしたり、完全にやめよう</a:t>
            </a:r>
            <a:r>
              <a:rPr kumimoji="1" lang="ja-JP" altLang="en-US" sz="800" dirty="0">
                <a:latin typeface="BIZ UDPゴシック" panose="020B0400000000000000" pitchFamily="50" charset="-128"/>
                <a:ea typeface="BIZ UDPゴシック" panose="020B0400000000000000" pitchFamily="50" charset="-128"/>
              </a:rPr>
              <a:t>としたけれども、</a:t>
            </a:r>
            <a:r>
              <a:rPr kumimoji="1" lang="ja-JP" altLang="en-US" sz="800" dirty="0">
                <a:solidFill>
                  <a:schemeClr val="tx1">
                    <a:lumMod val="65000"/>
                    <a:lumOff val="35000"/>
                  </a:schemeClr>
                </a:solidFill>
                <a:latin typeface="BIZ UDPゴシック" panose="020B0400000000000000" pitchFamily="50" charset="-128"/>
                <a:ea typeface="BIZ UDPゴシック" panose="020B0400000000000000" pitchFamily="50" charset="-128"/>
              </a:rPr>
              <a:t>うまくいかなかったことが何度もありましたか。</a:t>
            </a:r>
          </a:p>
        </p:txBody>
      </p:sp>
    </p:spTree>
    <p:extLst>
      <p:ext uri="{BB962C8B-B14F-4D97-AF65-F5344CB8AC3E}">
        <p14:creationId xmlns:p14="http://schemas.microsoft.com/office/powerpoint/2010/main" val="1358589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7AC39-A9F4-AF70-0266-64B64849852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3AA491F-E735-8758-A891-9555F3FCB0AC}"/>
              </a:ext>
            </a:extLst>
          </p:cNvPr>
          <p:cNvSpPr>
            <a:spLocks noGrp="1"/>
          </p:cNvSpPr>
          <p:nvPr>
            <p:ph type="sldNum" sz="quarter" idx="12"/>
          </p:nvPr>
        </p:nvSpPr>
        <p:spPr/>
        <p:txBody>
          <a:bodyPr/>
          <a:lstStyle/>
          <a:p>
            <a:fld id="{4029B6DC-0FF4-4226-B551-65DC3A12FD06}" type="slidenum">
              <a:rPr kumimoji="1" lang="ja-JP" altLang="en-US" smtClean="0"/>
              <a:pPr/>
              <a:t>11</a:t>
            </a:fld>
            <a:endParaRPr kumimoji="1" lang="ja-JP" altLang="en-US"/>
          </a:p>
        </p:txBody>
      </p:sp>
      <p:sp>
        <p:nvSpPr>
          <p:cNvPr id="7" name="正方形/長方形 6">
            <a:extLst>
              <a:ext uri="{FF2B5EF4-FFF2-40B4-BE49-F238E27FC236}">
                <a16:creationId xmlns:a16="http://schemas.microsoft.com/office/drawing/2014/main" id="{A1EC70BD-233A-7862-7D4C-E576B8F0BA97}"/>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97B4A232-8772-1BDC-6418-EA5E2642AFBE}"/>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845BB325-11CE-24FE-D04D-FFCB7646056C}"/>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B13F19E9-0AC2-583F-B7E1-8BE596FFA8C8}"/>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8BD5382B-F0D1-7522-29A8-1A35978C2B00}"/>
              </a:ext>
            </a:extLst>
          </p:cNvPr>
          <p:cNvSpPr>
            <a:spLocks noGrp="1"/>
          </p:cNvSpPr>
          <p:nvPr>
            <p:ph type="title"/>
          </p:nvPr>
        </p:nvSpPr>
        <p:spPr>
          <a:xfrm>
            <a:off x="843470" y="207376"/>
            <a:ext cx="5164757" cy="5909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600" dirty="0">
                <a:solidFill>
                  <a:srgbClr val="C00000"/>
                </a:solidFill>
              </a:rPr>
              <a:t>(3)</a:t>
            </a:r>
            <a:r>
              <a:rPr lang="ja-JP" altLang="en-US" sz="1600" dirty="0">
                <a:solidFill>
                  <a:srgbClr val="C00000"/>
                </a:solidFill>
              </a:rPr>
              <a:t>ゲーム行動症（ゲーム依存）の状況</a:t>
            </a:r>
            <a:endParaRPr lang="ja-JP" altLang="en-US" strike="sngStrike" dirty="0"/>
          </a:p>
        </p:txBody>
      </p:sp>
      <p:sp>
        <p:nvSpPr>
          <p:cNvPr id="16" name="テキスト ボックス 15">
            <a:extLst>
              <a:ext uri="{FF2B5EF4-FFF2-40B4-BE49-F238E27FC236}">
                <a16:creationId xmlns:a16="http://schemas.microsoft.com/office/drawing/2014/main" id="{354FAEBC-058B-DC6E-B23B-1C337EC854CC}"/>
              </a:ext>
            </a:extLst>
          </p:cNvPr>
          <p:cNvSpPr txBox="1"/>
          <p:nvPr/>
        </p:nvSpPr>
        <p:spPr>
          <a:xfrm>
            <a:off x="197693" y="7036519"/>
            <a:ext cx="6468156" cy="707886"/>
          </a:xfrm>
          <a:prstGeom prst="rect">
            <a:avLst/>
          </a:prstGeom>
          <a:solidFill>
            <a:schemeClr val="accent5">
              <a:lumMod val="20000"/>
              <a:lumOff val="80000"/>
            </a:schemeClr>
          </a:solidFill>
        </p:spPr>
        <p:txBody>
          <a:bodyPr wrap="square" rtlCol="0">
            <a:spAutoFit/>
          </a:bodyPr>
          <a:lstStyle/>
          <a:p>
            <a:pPr algn="just"/>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本調査項目は、</a:t>
            </a:r>
            <a:r>
              <a:rPr kumimoji="1" lang="en-US" altLang="ja-JP" sz="1000" dirty="0">
                <a:latin typeface="BIZ UDPゴシック" panose="020B0400000000000000" pitchFamily="50" charset="-128"/>
                <a:ea typeface="BIZ UDPゴシック" panose="020B0400000000000000" pitchFamily="50" charset="-128"/>
              </a:rPr>
              <a:t>WHO</a:t>
            </a:r>
            <a:r>
              <a:rPr kumimoji="1" lang="ja-JP" altLang="en-US" sz="1000" dirty="0">
                <a:latin typeface="BIZ UDPゴシック" panose="020B0400000000000000" pitchFamily="50" charset="-128"/>
                <a:ea typeface="BIZ UDPゴシック" panose="020B0400000000000000" pitchFamily="50" charset="-128"/>
              </a:rPr>
              <a:t>の</a:t>
            </a:r>
            <a:r>
              <a:rPr kumimoji="1" lang="en-US" altLang="ja-JP" sz="1000" dirty="0">
                <a:latin typeface="BIZ UDPゴシック" panose="020B0400000000000000" pitchFamily="50" charset="-128"/>
                <a:ea typeface="BIZ UDPゴシック" panose="020B0400000000000000" pitchFamily="50" charset="-128"/>
              </a:rPr>
              <a:t>ICD-11</a:t>
            </a:r>
            <a:r>
              <a:rPr kumimoji="1" lang="ja-JP" altLang="en-US" sz="1000" dirty="0">
                <a:latin typeface="BIZ UDPゴシック" panose="020B0400000000000000" pitchFamily="50" charset="-128"/>
                <a:ea typeface="BIZ UDPゴシック" panose="020B0400000000000000" pitchFamily="50" charset="-128"/>
              </a:rPr>
              <a:t>に収載されているゲーム行動症をスクリーニングする調査項目に準ずる。　　</a:t>
            </a:r>
            <a:endParaRPr kumimoji="1" lang="en-US" altLang="ja-JP" sz="1000" dirty="0">
              <a:latin typeface="BIZ UDPゴシック" panose="020B0400000000000000" pitchFamily="50" charset="-128"/>
              <a:ea typeface="BIZ UDPゴシック" panose="020B0400000000000000" pitchFamily="50" charset="-128"/>
            </a:endParaRPr>
          </a:p>
          <a:p>
            <a:pPr algn="just"/>
            <a:r>
              <a:rPr kumimoji="1" lang="ja-JP" altLang="en-US" sz="1000" dirty="0">
                <a:latin typeface="BIZ UDPゴシック" panose="020B0400000000000000" pitchFamily="50" charset="-128"/>
                <a:ea typeface="BIZ UDPゴシック" panose="020B0400000000000000" pitchFamily="50" charset="-128"/>
              </a:rPr>
              <a:t>　（</a:t>
            </a:r>
            <a:r>
              <a:rPr kumimoji="1" lang="en-US" altLang="ja-JP" sz="1000" dirty="0">
                <a:latin typeface="BIZ UDPゴシック" panose="020B0400000000000000" pitchFamily="50" charset="-128"/>
                <a:ea typeface="BIZ UDPゴシック" panose="020B0400000000000000" pitchFamily="50" charset="-128"/>
              </a:rPr>
              <a:t>https://kurihama.hosp.go.jp/hospital/screening/games-test.html</a:t>
            </a:r>
            <a:r>
              <a:rPr kumimoji="1" lang="ja-JP" altLang="en-US" sz="1000" dirty="0">
                <a:latin typeface="BIZ UDPゴシック" panose="020B0400000000000000" pitchFamily="50" charset="-128"/>
                <a:ea typeface="BIZ UDPゴシック" panose="020B0400000000000000" pitchFamily="50" charset="-128"/>
              </a:rPr>
              <a:t>）</a:t>
            </a:r>
            <a:endParaRPr kumimoji="1" lang="en-US" altLang="ja-JP" sz="1000" dirty="0">
              <a:latin typeface="BIZ UDPゴシック" panose="020B0400000000000000" pitchFamily="50" charset="-128"/>
              <a:ea typeface="BIZ UDPゴシック" panose="020B0400000000000000" pitchFamily="50" charset="-128"/>
            </a:endParaRPr>
          </a:p>
          <a:p>
            <a:pPr algn="just"/>
            <a:r>
              <a:rPr kumimoji="1" lang="en-US" altLang="ja-JP" sz="1000" dirty="0">
                <a:latin typeface="BIZ UDPゴシック" panose="020B0400000000000000" pitchFamily="50" charset="-128"/>
                <a:ea typeface="BIZ UDPゴシック" panose="020B0400000000000000" pitchFamily="50" charset="-128"/>
              </a:rPr>
              <a:t>   Q27</a:t>
            </a:r>
            <a:r>
              <a:rPr kumimoji="1" lang="ja-JP" altLang="en-US" sz="1000" dirty="0">
                <a:latin typeface="BIZ UDPゴシック" panose="020B0400000000000000" pitchFamily="50" charset="-128"/>
                <a:ea typeface="BIZ UDPゴシック" panose="020B0400000000000000" pitchFamily="50" charset="-128"/>
              </a:rPr>
              <a:t>の</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8</a:t>
            </a:r>
            <a:r>
              <a:rPr kumimoji="1" lang="ja-JP" altLang="en-US" sz="1000" dirty="0">
                <a:latin typeface="BIZ UDPゴシック" panose="020B0400000000000000" pitchFamily="50" charset="-128"/>
                <a:ea typeface="BIZ UDPゴシック" panose="020B0400000000000000" pitchFamily="50" charset="-128"/>
              </a:rPr>
              <a:t>は「はい」が</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点、「いいえ」が</a:t>
            </a:r>
            <a:r>
              <a:rPr kumimoji="1" lang="en-US" altLang="ja-JP" sz="1000" dirty="0">
                <a:latin typeface="BIZ UDPゴシック" panose="020B0400000000000000" pitchFamily="50" charset="-128"/>
                <a:ea typeface="BIZ UDPゴシック" panose="020B0400000000000000" pitchFamily="50" charset="-128"/>
              </a:rPr>
              <a:t>0</a:t>
            </a:r>
            <a:r>
              <a:rPr kumimoji="1" lang="ja-JP" altLang="en-US" sz="1000" dirty="0">
                <a:latin typeface="BIZ UDPゴシック" panose="020B0400000000000000" pitchFamily="50" charset="-128"/>
                <a:ea typeface="BIZ UDPゴシック" panose="020B0400000000000000" pitchFamily="50" charset="-128"/>
              </a:rPr>
              <a:t>点。</a:t>
            </a:r>
            <a:r>
              <a:rPr kumimoji="1" lang="en-US" altLang="ja-JP" sz="1000" dirty="0">
                <a:latin typeface="BIZ UDPゴシック" panose="020B0400000000000000" pitchFamily="50" charset="-128"/>
                <a:ea typeface="BIZ UDPゴシック" panose="020B0400000000000000" pitchFamily="50" charset="-128"/>
              </a:rPr>
              <a:t>Q27</a:t>
            </a:r>
            <a:r>
              <a:rPr kumimoji="1" lang="ja-JP" altLang="en-US" sz="1000" dirty="0">
                <a:latin typeface="BIZ UDPゴシック" panose="020B0400000000000000" pitchFamily="50" charset="-128"/>
                <a:ea typeface="BIZ UDPゴシック" panose="020B0400000000000000" pitchFamily="50" charset="-128"/>
              </a:rPr>
              <a:t>の９は「</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時間以上」が</a:t>
            </a: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点、「</a:t>
            </a: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時間以上、</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時間未満」が</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点、「</a:t>
            </a: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時間未満」が</a:t>
            </a:r>
            <a:r>
              <a:rPr kumimoji="1" lang="en-US" altLang="ja-JP" sz="1000" dirty="0">
                <a:latin typeface="BIZ UDPゴシック" panose="020B0400000000000000" pitchFamily="50" charset="-128"/>
                <a:ea typeface="BIZ UDPゴシック" panose="020B0400000000000000" pitchFamily="50" charset="-128"/>
              </a:rPr>
              <a:t>0</a:t>
            </a:r>
            <a:r>
              <a:rPr kumimoji="1" lang="ja-JP" altLang="en-US" sz="1000" dirty="0">
                <a:latin typeface="BIZ UDPゴシック" panose="020B0400000000000000" pitchFamily="50" charset="-128"/>
                <a:ea typeface="BIZ UDPゴシック" panose="020B0400000000000000" pitchFamily="50" charset="-128"/>
              </a:rPr>
              <a:t>点と点数化し、合計点</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点以上で「ゲーム行動症（ゲーム依存）の疑い」があると判定。</a:t>
            </a:r>
          </a:p>
        </p:txBody>
      </p:sp>
      <p:pic>
        <p:nvPicPr>
          <p:cNvPr id="2" name="図 1">
            <a:extLst>
              <a:ext uri="{FF2B5EF4-FFF2-40B4-BE49-F238E27FC236}">
                <a16:creationId xmlns:a16="http://schemas.microsoft.com/office/drawing/2014/main" id="{796275ED-CB64-59AD-089F-953BDC6656ED}"/>
              </a:ext>
            </a:extLst>
          </p:cNvPr>
          <p:cNvPicPr/>
          <p:nvPr/>
        </p:nvPicPr>
        <p:blipFill>
          <a:blip r:embed="rId2"/>
          <a:stretch>
            <a:fillRect/>
          </a:stretch>
        </p:blipFill>
        <p:spPr>
          <a:xfrm>
            <a:off x="188640" y="7895530"/>
            <a:ext cx="6205706" cy="1521966"/>
          </a:xfrm>
          <a:prstGeom prst="rect">
            <a:avLst/>
          </a:prstGeom>
        </p:spPr>
      </p:pic>
      <p:sp>
        <p:nvSpPr>
          <p:cNvPr id="24" name="テキスト ボックス 23">
            <a:extLst>
              <a:ext uri="{FF2B5EF4-FFF2-40B4-BE49-F238E27FC236}">
                <a16:creationId xmlns:a16="http://schemas.microsoft.com/office/drawing/2014/main" id="{91329F33-D92B-8C99-F991-0B57974646DF}"/>
              </a:ext>
            </a:extLst>
          </p:cNvPr>
          <p:cNvSpPr txBox="1"/>
          <p:nvPr/>
        </p:nvSpPr>
        <p:spPr>
          <a:xfrm>
            <a:off x="6075028" y="2527764"/>
            <a:ext cx="319318" cy="215444"/>
          </a:xfrm>
          <a:prstGeom prst="rect">
            <a:avLst/>
          </a:prstGeom>
          <a:noFill/>
        </p:spPr>
        <p:txBody>
          <a:bodyPr wrap="none" rtlCol="0">
            <a:spAutoFit/>
          </a:bodyPr>
          <a:lstStyle/>
          <a:p>
            <a:r>
              <a:rPr kumimoji="1" lang="en-US" altLang="ja-JP" sz="800" dirty="0"/>
              <a:t>(%)</a:t>
            </a:r>
            <a:endParaRPr kumimoji="1" lang="ja-JP" altLang="en-US" sz="800" dirty="0"/>
          </a:p>
        </p:txBody>
      </p:sp>
      <p:pic>
        <p:nvPicPr>
          <p:cNvPr id="3" name="図 2">
            <a:extLst>
              <a:ext uri="{FF2B5EF4-FFF2-40B4-BE49-F238E27FC236}">
                <a16:creationId xmlns:a16="http://schemas.microsoft.com/office/drawing/2014/main" id="{733BD569-6EAF-B682-5ECD-6EF14CC78002}"/>
              </a:ext>
            </a:extLst>
          </p:cNvPr>
          <p:cNvPicPr>
            <a:picLocks noChangeAspect="1"/>
          </p:cNvPicPr>
          <p:nvPr/>
        </p:nvPicPr>
        <p:blipFill>
          <a:blip r:embed="rId3"/>
          <a:stretch>
            <a:fillRect/>
          </a:stretch>
        </p:blipFill>
        <p:spPr>
          <a:xfrm>
            <a:off x="252626" y="2533280"/>
            <a:ext cx="6141720" cy="4328160"/>
          </a:xfrm>
          <a:prstGeom prst="rect">
            <a:avLst/>
          </a:prstGeom>
        </p:spPr>
      </p:pic>
      <p:sp>
        <p:nvSpPr>
          <p:cNvPr id="5" name="テキスト ボックス 4">
            <a:extLst>
              <a:ext uri="{FF2B5EF4-FFF2-40B4-BE49-F238E27FC236}">
                <a16:creationId xmlns:a16="http://schemas.microsoft.com/office/drawing/2014/main" id="{66C311ED-D384-7A03-C03F-C01CA3998E1E}"/>
              </a:ext>
            </a:extLst>
          </p:cNvPr>
          <p:cNvSpPr txBox="1"/>
          <p:nvPr/>
        </p:nvSpPr>
        <p:spPr>
          <a:xfrm>
            <a:off x="188913" y="1196097"/>
            <a:ext cx="6480175" cy="1169551"/>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をよくやると回答した人に、ゲーム依存に関する各項目の「あてはまり度」（「はい」と回答した割合）をみると、小・中・高生合計では「ゲームをする前に意図していたより、しばしなゲーム時間が延びた」が</a:t>
            </a:r>
            <a:r>
              <a:rPr kumimoji="1" lang="en-US" altLang="ja-JP" sz="1000" dirty="0">
                <a:latin typeface="BIZ UDPゴシック" panose="020B0400000000000000" pitchFamily="50" charset="-128"/>
                <a:ea typeface="BIZ UDPゴシック" panose="020B0400000000000000" pitchFamily="50" charset="-128"/>
              </a:rPr>
              <a:t>49.9</a:t>
            </a:r>
            <a:r>
              <a:rPr kumimoji="1" lang="ja-JP" altLang="en-US" sz="1000" dirty="0">
                <a:latin typeface="BIZ UDPゴシック" panose="020B0400000000000000" pitchFamily="50" charset="-128"/>
                <a:ea typeface="BIZ UDPゴシック" panose="020B0400000000000000" pitchFamily="50" charset="-128"/>
              </a:rPr>
              <a:t>％と最も高く、以下、「ゲームを止めなければいけない時に、しばしばゲームを止められなかった」（</a:t>
            </a:r>
            <a:r>
              <a:rPr kumimoji="1" lang="en-US" altLang="ja-JP" sz="1000" dirty="0">
                <a:latin typeface="BIZ UDPゴシック" panose="020B0400000000000000" pitchFamily="50" charset="-128"/>
                <a:ea typeface="BIZ UDPゴシック" panose="020B0400000000000000" pitchFamily="50" charset="-128"/>
              </a:rPr>
              <a:t>36.6</a:t>
            </a:r>
            <a:r>
              <a:rPr kumimoji="1" lang="ja-JP" altLang="en-US" sz="1000" dirty="0">
                <a:latin typeface="BIZ UDPゴシック" panose="020B0400000000000000" pitchFamily="50" charset="-128"/>
                <a:ea typeface="BIZ UDPゴシック" panose="020B0400000000000000" pitchFamily="50" charset="-128"/>
              </a:rPr>
              <a:t>％）、「ゲームのために、学業成績や仕事のパフォーマンスが低下した」（</a:t>
            </a:r>
            <a:r>
              <a:rPr kumimoji="1" lang="en-US" altLang="ja-JP" sz="1000" dirty="0">
                <a:latin typeface="BIZ UDPゴシック" panose="020B0400000000000000" pitchFamily="50" charset="-128"/>
                <a:ea typeface="BIZ UDPゴシック" panose="020B0400000000000000" pitchFamily="50" charset="-128"/>
              </a:rPr>
              <a:t>20.8</a:t>
            </a:r>
            <a:r>
              <a:rPr kumimoji="1" lang="ja-JP" altLang="en-US" sz="1000" dirty="0">
                <a:latin typeface="BIZ UDPゴシック" panose="020B0400000000000000" pitchFamily="50" charset="-128"/>
                <a:ea typeface="BIZ UDPゴシック" panose="020B0400000000000000" pitchFamily="50" charset="-128"/>
              </a:rPr>
              <a:t>％）と続いている。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本質問による回答を点数化し、区分した結果をみると、「ゲーム行動症の疑いがある」と判定される「</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点以上」の割合は、小学生で</a:t>
            </a:r>
            <a:r>
              <a:rPr kumimoji="1" lang="en-US" altLang="ja-JP" sz="1000" dirty="0">
                <a:latin typeface="BIZ UDPゴシック" panose="020B0400000000000000" pitchFamily="50" charset="-128"/>
                <a:ea typeface="BIZ UDPゴシック" panose="020B0400000000000000" pitchFamily="50" charset="-128"/>
              </a:rPr>
              <a:t>9.1%</a:t>
            </a:r>
            <a:r>
              <a:rPr kumimoji="1" lang="ja-JP" altLang="en-US" sz="1000" dirty="0">
                <a:latin typeface="BIZ UDPゴシック" panose="020B0400000000000000" pitchFamily="50" charset="-128"/>
                <a:ea typeface="BIZ UDPゴシック" panose="020B0400000000000000" pitchFamily="50" charset="-128"/>
              </a:rPr>
              <a:t>、中学生で</a:t>
            </a:r>
            <a:r>
              <a:rPr kumimoji="1" lang="en-US" altLang="ja-JP" sz="1000" dirty="0">
                <a:latin typeface="BIZ UDPゴシック" panose="020B0400000000000000" pitchFamily="50" charset="-128"/>
                <a:ea typeface="BIZ UDPゴシック" panose="020B0400000000000000" pitchFamily="50" charset="-128"/>
              </a:rPr>
              <a:t>14.8%</a:t>
            </a:r>
            <a:r>
              <a:rPr kumimoji="1" lang="ja-JP" altLang="en-US" sz="1000" dirty="0">
                <a:latin typeface="BIZ UDPゴシック" panose="020B0400000000000000" pitchFamily="50" charset="-128"/>
                <a:ea typeface="BIZ UDPゴシック" panose="020B0400000000000000" pitchFamily="50" charset="-128"/>
              </a:rPr>
              <a:t>、高校生で</a:t>
            </a:r>
            <a:r>
              <a:rPr kumimoji="1" lang="en-US" altLang="ja-JP" sz="1000" dirty="0">
                <a:latin typeface="BIZ UDPゴシック" panose="020B0400000000000000" pitchFamily="50" charset="-128"/>
                <a:ea typeface="BIZ UDPゴシック" panose="020B0400000000000000" pitchFamily="50" charset="-128"/>
              </a:rPr>
              <a:t>17.3%</a:t>
            </a:r>
            <a:r>
              <a:rPr kumimoji="1" lang="ja-JP" altLang="en-US" sz="1000" dirty="0">
                <a:latin typeface="BIZ UDPゴシック" panose="020B0400000000000000" pitchFamily="50" charset="-128"/>
                <a:ea typeface="BIZ UDPゴシック" panose="020B0400000000000000" pitchFamily="50" charset="-128"/>
              </a:rPr>
              <a:t>となっている。</a:t>
            </a:r>
          </a:p>
        </p:txBody>
      </p:sp>
    </p:spTree>
    <p:extLst>
      <p:ext uri="{BB962C8B-B14F-4D97-AF65-F5344CB8AC3E}">
        <p14:creationId xmlns:p14="http://schemas.microsoft.com/office/powerpoint/2010/main" val="1980082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E78A1-A745-8C79-72C4-B4A263EE4697}"/>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020FA8F-9857-DB4F-CF33-A72489DF7679}"/>
              </a:ext>
            </a:extLst>
          </p:cNvPr>
          <p:cNvSpPr>
            <a:spLocks noGrp="1"/>
          </p:cNvSpPr>
          <p:nvPr>
            <p:ph type="sldNum" sz="quarter" idx="12"/>
          </p:nvPr>
        </p:nvSpPr>
        <p:spPr/>
        <p:txBody>
          <a:bodyPr/>
          <a:lstStyle/>
          <a:p>
            <a:fld id="{4029B6DC-0FF4-4226-B551-65DC3A12FD06}" type="slidenum">
              <a:rPr kumimoji="1" lang="ja-JP" altLang="en-US" smtClean="0"/>
              <a:pPr/>
              <a:t>12</a:t>
            </a:fld>
            <a:endParaRPr kumimoji="1" lang="ja-JP" altLang="en-US"/>
          </a:p>
        </p:txBody>
      </p:sp>
      <p:sp>
        <p:nvSpPr>
          <p:cNvPr id="6" name="テキスト ボックス 5">
            <a:extLst>
              <a:ext uri="{FF2B5EF4-FFF2-40B4-BE49-F238E27FC236}">
                <a16:creationId xmlns:a16="http://schemas.microsoft.com/office/drawing/2014/main" id="{8A8144AC-BF97-3BA2-EAAB-050CB799439C}"/>
              </a:ext>
            </a:extLst>
          </p:cNvPr>
          <p:cNvSpPr txBox="1"/>
          <p:nvPr/>
        </p:nvSpPr>
        <p:spPr>
          <a:xfrm>
            <a:off x="188913" y="1141800"/>
            <a:ext cx="6480175" cy="1938992"/>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普段の睡眠について、入眠時刻を確認したところ、小・中・高生合計では「</a:t>
            </a:r>
            <a:r>
              <a:rPr kumimoji="1" lang="en-US" altLang="ja-JP" sz="1000" dirty="0">
                <a:latin typeface="BIZ UDPゴシック" panose="020B0400000000000000" pitchFamily="50" charset="-128"/>
                <a:ea typeface="BIZ UDPゴシック" panose="020B0400000000000000" pitchFamily="50" charset="-128"/>
              </a:rPr>
              <a:t>22</a:t>
            </a:r>
            <a:r>
              <a:rPr kumimoji="1" lang="ja-JP" altLang="en-US" sz="1000" dirty="0">
                <a:latin typeface="BIZ UDPゴシック" panose="020B0400000000000000" pitchFamily="50" charset="-128"/>
                <a:ea typeface="BIZ UDPゴシック" panose="020B0400000000000000" pitchFamily="50" charset="-128"/>
              </a:rPr>
              <a:t>時台」が</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9</a:t>
            </a:r>
            <a:r>
              <a:rPr kumimoji="1" lang="ja-JP" altLang="en-US" sz="1000" dirty="0">
                <a:latin typeface="BIZ UDPゴシック" panose="020B0400000000000000" pitchFamily="50" charset="-128"/>
                <a:ea typeface="BIZ UDPゴシック" panose="020B0400000000000000" pitchFamily="50" charset="-128"/>
              </a:rPr>
              <a:t>％と最も多く、以下、「</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時台」（</a:t>
            </a:r>
            <a:r>
              <a:rPr kumimoji="1" lang="en-US" altLang="ja-JP" sz="1000" dirty="0">
                <a:latin typeface="BIZ UDPゴシック" panose="020B0400000000000000" pitchFamily="50" charset="-128"/>
                <a:ea typeface="BIZ UDPゴシック" panose="020B0400000000000000" pitchFamily="50" charset="-128"/>
              </a:rPr>
              <a:t>22.7</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21</a:t>
            </a:r>
            <a:r>
              <a:rPr kumimoji="1" lang="ja-JP" altLang="en-US" sz="1000" dirty="0">
                <a:latin typeface="BIZ UDPゴシック" panose="020B0400000000000000" pitchFamily="50" charset="-128"/>
                <a:ea typeface="BIZ UDPゴシック" panose="020B0400000000000000" pitchFamily="50" charset="-128"/>
              </a:rPr>
              <a:t>時台」（</a:t>
            </a:r>
            <a:r>
              <a:rPr kumimoji="1" lang="en-US" altLang="ja-JP" sz="1000" dirty="0">
                <a:latin typeface="BIZ UDPゴシック" panose="020B0400000000000000" pitchFamily="50" charset="-128"/>
                <a:ea typeface="BIZ UDPゴシック" panose="020B0400000000000000" pitchFamily="50" charset="-128"/>
              </a:rPr>
              <a:t>15.8</a:t>
            </a:r>
            <a:r>
              <a:rPr kumimoji="1" lang="ja-JP" altLang="en-US" sz="1000" dirty="0">
                <a:latin typeface="BIZ UDPゴシック" panose="020B0400000000000000" pitchFamily="50" charset="-128"/>
                <a:ea typeface="BIZ UDPゴシック" panose="020B0400000000000000" pitchFamily="50" charset="-128"/>
              </a:rPr>
              <a:t>％）と続いている。学年別にみると、小学生では「</a:t>
            </a:r>
            <a:r>
              <a:rPr kumimoji="1" lang="en-US" altLang="ja-JP" sz="1000" dirty="0">
                <a:latin typeface="BIZ UDPゴシック" panose="020B0400000000000000" pitchFamily="50" charset="-128"/>
                <a:ea typeface="BIZ UDPゴシック" panose="020B0400000000000000" pitchFamily="50" charset="-128"/>
              </a:rPr>
              <a:t>21</a:t>
            </a:r>
            <a:r>
              <a:rPr kumimoji="1" lang="ja-JP" altLang="en-US" sz="1000" dirty="0">
                <a:latin typeface="BIZ UDPゴシック" panose="020B0400000000000000" pitchFamily="50" charset="-128"/>
                <a:ea typeface="BIZ UDPゴシック" panose="020B0400000000000000" pitchFamily="50" charset="-128"/>
              </a:rPr>
              <a:t>時台」（</a:t>
            </a:r>
            <a:r>
              <a:rPr kumimoji="1" lang="en-US" altLang="ja-JP" sz="1000" dirty="0">
                <a:latin typeface="BIZ UDPゴシック" panose="020B0400000000000000" pitchFamily="50" charset="-128"/>
                <a:ea typeface="BIZ UDPゴシック" panose="020B0400000000000000" pitchFamily="50" charset="-128"/>
              </a:rPr>
              <a:t>35.7%</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時台」（</a:t>
            </a:r>
            <a:r>
              <a:rPr kumimoji="1" lang="en-US" altLang="ja-JP" sz="1000" dirty="0">
                <a:latin typeface="BIZ UDPゴシック" panose="020B0400000000000000" pitchFamily="50" charset="-128"/>
                <a:ea typeface="BIZ UDPゴシック" panose="020B0400000000000000" pitchFamily="50" charset="-128"/>
              </a:rPr>
              <a:t>30.8%</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0</a:t>
            </a:r>
            <a:r>
              <a:rPr kumimoji="1" lang="ja-JP" altLang="en-US" sz="1000" dirty="0">
                <a:latin typeface="BIZ UDPゴシック" panose="020B0400000000000000" pitchFamily="50" charset="-128"/>
                <a:ea typeface="BIZ UDPゴシック" panose="020B0400000000000000" pitchFamily="50" charset="-128"/>
              </a:rPr>
              <a:t>時台」（</a:t>
            </a:r>
            <a:r>
              <a:rPr kumimoji="1" lang="en-US" altLang="ja-JP" sz="1000" dirty="0">
                <a:latin typeface="BIZ UDPゴシック" panose="020B0400000000000000" pitchFamily="50" charset="-128"/>
                <a:ea typeface="BIZ UDPゴシック" panose="020B0400000000000000" pitchFamily="50" charset="-128"/>
              </a:rPr>
              <a:t>31</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0</a:t>
            </a:r>
            <a:r>
              <a:rPr kumimoji="1" lang="ja-JP" altLang="en-US" sz="1000" dirty="0">
                <a:latin typeface="BIZ UDPゴシック" panose="020B0400000000000000" pitchFamily="50" charset="-128"/>
                <a:ea typeface="BIZ UDPゴシック" panose="020B0400000000000000" pitchFamily="50" charset="-128"/>
              </a:rPr>
              <a:t>％）がそれぞれ最も多くなっている。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普段の睡眠について、最終的な起床時刻を確認したところ、小・中・高生合計では「</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時台」が</a:t>
            </a:r>
            <a:r>
              <a:rPr kumimoji="1" lang="en-US" altLang="ja-JP" sz="1000" dirty="0">
                <a:latin typeface="BIZ UDPゴシック" panose="020B0400000000000000" pitchFamily="50" charset="-128"/>
                <a:ea typeface="BIZ UDPゴシック" panose="020B0400000000000000" pitchFamily="50" charset="-128"/>
              </a:rPr>
              <a:t>53.8</a:t>
            </a:r>
            <a:r>
              <a:rPr kumimoji="1" lang="ja-JP" altLang="en-US" sz="1000" dirty="0">
                <a:latin typeface="BIZ UDPゴシック" panose="020B0400000000000000" pitchFamily="50" charset="-128"/>
                <a:ea typeface="BIZ UDPゴシック" panose="020B0400000000000000" pitchFamily="50" charset="-128"/>
              </a:rPr>
              <a:t>％と最も多く、「</a:t>
            </a:r>
            <a:r>
              <a:rPr kumimoji="1" lang="en-US" altLang="ja-JP" sz="1000" dirty="0">
                <a:latin typeface="BIZ UDPゴシック" panose="020B0400000000000000" pitchFamily="50" charset="-128"/>
                <a:ea typeface="BIZ UDPゴシック" panose="020B0400000000000000" pitchFamily="50" charset="-128"/>
              </a:rPr>
              <a:t>7</a:t>
            </a:r>
            <a:r>
              <a:rPr kumimoji="1" lang="ja-JP" altLang="en-US" sz="1000" dirty="0">
                <a:latin typeface="BIZ UDPゴシック" panose="020B0400000000000000" pitchFamily="50" charset="-128"/>
                <a:ea typeface="BIZ UDPゴシック" panose="020B0400000000000000" pitchFamily="50" charset="-128"/>
              </a:rPr>
              <a:t>時台」が</a:t>
            </a:r>
            <a:r>
              <a:rPr kumimoji="1" lang="en-US" altLang="ja-JP" sz="1000" dirty="0">
                <a:latin typeface="BIZ UDPゴシック" panose="020B0400000000000000" pitchFamily="50" charset="-128"/>
                <a:ea typeface="BIZ UDPゴシック" panose="020B0400000000000000" pitchFamily="50" charset="-128"/>
              </a:rPr>
              <a:t>23.1</a:t>
            </a:r>
            <a:r>
              <a:rPr kumimoji="1" lang="ja-JP" altLang="en-US" sz="1000" dirty="0">
                <a:latin typeface="BIZ UDPゴシック" panose="020B0400000000000000" pitchFamily="50" charset="-128"/>
                <a:ea typeface="BIZ UDPゴシック" panose="020B0400000000000000" pitchFamily="50" charset="-128"/>
              </a:rPr>
              <a:t>％で続いている。学年別にみると、いずれの学年においても「</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時台」が最も多くなっている。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睡眠における困りごとをみると、小・中・高生合計では「朝スッキリ起きれない」が</a:t>
            </a:r>
            <a:r>
              <a:rPr kumimoji="1" lang="en-US" altLang="ja-JP" sz="1000" dirty="0">
                <a:latin typeface="BIZ UDPゴシック" panose="020B0400000000000000" pitchFamily="50" charset="-128"/>
                <a:ea typeface="BIZ UDPゴシック" panose="020B0400000000000000" pitchFamily="50" charset="-128"/>
              </a:rPr>
              <a:t>39.9</a:t>
            </a:r>
            <a:r>
              <a:rPr kumimoji="1" lang="ja-JP" altLang="en-US" sz="1000" dirty="0">
                <a:latin typeface="BIZ UDPゴシック" panose="020B0400000000000000" pitchFamily="50" charset="-128"/>
                <a:ea typeface="BIZ UDPゴシック" panose="020B0400000000000000" pitchFamily="50" charset="-128"/>
              </a:rPr>
              <a:t>％と最も高く、以下、「日中眠い」（</a:t>
            </a:r>
            <a:r>
              <a:rPr kumimoji="1" lang="en-US" altLang="ja-JP" sz="1000" dirty="0">
                <a:latin typeface="BIZ UDPゴシック" panose="020B0400000000000000" pitchFamily="50" charset="-128"/>
                <a:ea typeface="BIZ UDPゴシック" panose="020B0400000000000000" pitchFamily="50" charset="-128"/>
              </a:rPr>
              <a:t>31.8</a:t>
            </a:r>
            <a:r>
              <a:rPr kumimoji="1" lang="ja-JP" altLang="en-US" sz="1000" dirty="0">
                <a:latin typeface="BIZ UDPゴシック" panose="020B0400000000000000" pitchFamily="50" charset="-128"/>
                <a:ea typeface="BIZ UDPゴシック" panose="020B0400000000000000" pitchFamily="50" charset="-128"/>
              </a:rPr>
              <a:t>％）、「睡眠の質に満足しない」（</a:t>
            </a:r>
            <a:r>
              <a:rPr kumimoji="1" lang="en-US" altLang="ja-JP" sz="1000" dirty="0">
                <a:latin typeface="BIZ UDPゴシック" panose="020B0400000000000000" pitchFamily="50" charset="-128"/>
                <a:ea typeface="BIZ UDPゴシック" panose="020B0400000000000000" pitchFamily="50" charset="-128"/>
              </a:rPr>
              <a:t>25.5</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学年別に「日中眠い」を選択した割合をみると、小学生では</a:t>
            </a:r>
            <a:r>
              <a:rPr kumimoji="1" lang="en-US" altLang="ja-JP" sz="1000" dirty="0">
                <a:latin typeface="BIZ UDPゴシック" panose="020B0400000000000000" pitchFamily="50" charset="-128"/>
                <a:ea typeface="BIZ UDPゴシック" panose="020B0400000000000000" pitchFamily="50" charset="-128"/>
              </a:rPr>
              <a:t>21.2%</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31.9%</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44.7%</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7" name="正方形/長方形 6">
            <a:extLst>
              <a:ext uri="{FF2B5EF4-FFF2-40B4-BE49-F238E27FC236}">
                <a16:creationId xmlns:a16="http://schemas.microsoft.com/office/drawing/2014/main" id="{0BD41AFB-20C1-E331-0B50-E8066C49BBEA}"/>
              </a:ext>
            </a:extLst>
          </p:cNvPr>
          <p:cNvSpPr/>
          <p:nvPr/>
        </p:nvSpPr>
        <p:spPr>
          <a:xfrm>
            <a:off x="30051" y="-11435"/>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8892EF30-22A1-36DB-39E9-2784C3DB6EDC}"/>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D79A266D-55F7-8340-26CD-D9930102C9FC}"/>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6A52AA50-60C1-8624-B47E-9BEB313006B9}"/>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6A74C959-C450-8ED3-F5B0-B25499C5E347}"/>
              </a:ext>
            </a:extLst>
          </p:cNvPr>
          <p:cNvSpPr>
            <a:spLocks noGrp="1"/>
          </p:cNvSpPr>
          <p:nvPr>
            <p:ph type="title"/>
          </p:nvPr>
        </p:nvSpPr>
        <p:spPr>
          <a:xfrm>
            <a:off x="846621" y="223274"/>
            <a:ext cx="5164757" cy="5909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600" dirty="0">
                <a:solidFill>
                  <a:srgbClr val="C00000"/>
                </a:solidFill>
              </a:rPr>
              <a:t>(4)</a:t>
            </a:r>
            <a:r>
              <a:rPr lang="ja-JP" altLang="en-US" sz="1600" dirty="0">
                <a:solidFill>
                  <a:srgbClr val="C00000"/>
                </a:solidFill>
              </a:rPr>
              <a:t>睡眠の状況①</a:t>
            </a:r>
            <a:endParaRPr lang="ja-JP" altLang="en-US" dirty="0"/>
          </a:p>
        </p:txBody>
      </p:sp>
      <p:pic>
        <p:nvPicPr>
          <p:cNvPr id="14" name="図 13">
            <a:extLst>
              <a:ext uri="{FF2B5EF4-FFF2-40B4-BE49-F238E27FC236}">
                <a16:creationId xmlns:a16="http://schemas.microsoft.com/office/drawing/2014/main" id="{62118174-DE4A-24FA-9B36-5EC64D8C6337}"/>
              </a:ext>
            </a:extLst>
          </p:cNvPr>
          <p:cNvPicPr/>
          <p:nvPr/>
        </p:nvPicPr>
        <p:blipFill>
          <a:blip r:embed="rId2"/>
          <a:stretch>
            <a:fillRect/>
          </a:stretch>
        </p:blipFill>
        <p:spPr>
          <a:xfrm>
            <a:off x="189000" y="3479253"/>
            <a:ext cx="6480000" cy="1509751"/>
          </a:xfrm>
          <a:prstGeom prst="rect">
            <a:avLst/>
          </a:prstGeom>
        </p:spPr>
      </p:pic>
      <p:pic>
        <p:nvPicPr>
          <p:cNvPr id="15" name="図 14">
            <a:extLst>
              <a:ext uri="{FF2B5EF4-FFF2-40B4-BE49-F238E27FC236}">
                <a16:creationId xmlns:a16="http://schemas.microsoft.com/office/drawing/2014/main" id="{37215EDA-BF5D-7E1A-8269-180AECB6A02E}"/>
              </a:ext>
            </a:extLst>
          </p:cNvPr>
          <p:cNvPicPr/>
          <p:nvPr/>
        </p:nvPicPr>
        <p:blipFill>
          <a:blip r:embed="rId3"/>
          <a:stretch>
            <a:fillRect/>
          </a:stretch>
        </p:blipFill>
        <p:spPr>
          <a:xfrm>
            <a:off x="189000" y="5277036"/>
            <a:ext cx="6480000" cy="1509751"/>
          </a:xfrm>
          <a:prstGeom prst="rect">
            <a:avLst/>
          </a:prstGeom>
        </p:spPr>
      </p:pic>
      <p:grpSp>
        <p:nvGrpSpPr>
          <p:cNvPr id="5" name="グループ化 4">
            <a:extLst>
              <a:ext uri="{FF2B5EF4-FFF2-40B4-BE49-F238E27FC236}">
                <a16:creationId xmlns:a16="http://schemas.microsoft.com/office/drawing/2014/main" id="{92F51492-78F7-BBB0-C5CD-455E9971AC76}"/>
              </a:ext>
            </a:extLst>
          </p:cNvPr>
          <p:cNvGrpSpPr/>
          <p:nvPr/>
        </p:nvGrpSpPr>
        <p:grpSpPr>
          <a:xfrm>
            <a:off x="189000" y="7103680"/>
            <a:ext cx="6552368" cy="1631809"/>
            <a:chOff x="189000" y="7103680"/>
            <a:chExt cx="6552368" cy="1631809"/>
          </a:xfrm>
        </p:grpSpPr>
        <p:sp>
          <p:nvSpPr>
            <p:cNvPr id="2" name="テキスト ボックス 1">
              <a:extLst>
                <a:ext uri="{FF2B5EF4-FFF2-40B4-BE49-F238E27FC236}">
                  <a16:creationId xmlns:a16="http://schemas.microsoft.com/office/drawing/2014/main" id="{1354B690-7D88-91EE-A7DC-442402A4E268}"/>
                </a:ext>
              </a:extLst>
            </p:cNvPr>
            <p:cNvSpPr txBox="1"/>
            <p:nvPr/>
          </p:nvSpPr>
          <p:spPr>
            <a:xfrm>
              <a:off x="6422050" y="7103680"/>
              <a:ext cx="319318" cy="215444"/>
            </a:xfrm>
            <a:prstGeom prst="rect">
              <a:avLst/>
            </a:prstGeom>
            <a:noFill/>
          </p:spPr>
          <p:txBody>
            <a:bodyPr wrap="none" rtlCol="0">
              <a:spAutoFit/>
            </a:bodyPr>
            <a:lstStyle/>
            <a:p>
              <a:r>
                <a:rPr kumimoji="1" lang="en-US" altLang="ja-JP" sz="800"/>
                <a:t>(%)</a:t>
              </a:r>
              <a:endParaRPr kumimoji="1" lang="ja-JP" altLang="en-US" sz="800"/>
            </a:p>
          </p:txBody>
        </p:sp>
        <p:pic>
          <p:nvPicPr>
            <p:cNvPr id="17" name="図 16">
              <a:extLst>
                <a:ext uri="{FF2B5EF4-FFF2-40B4-BE49-F238E27FC236}">
                  <a16:creationId xmlns:a16="http://schemas.microsoft.com/office/drawing/2014/main" id="{B6922EC2-F88E-CF67-12B8-E52881227647}"/>
                </a:ext>
              </a:extLst>
            </p:cNvPr>
            <p:cNvPicPr/>
            <p:nvPr/>
          </p:nvPicPr>
          <p:blipFill>
            <a:blip r:embed="rId4"/>
            <a:stretch>
              <a:fillRect/>
            </a:stretch>
          </p:blipFill>
          <p:spPr>
            <a:xfrm>
              <a:off x="189000" y="7113240"/>
              <a:ext cx="6480000" cy="1622249"/>
            </a:xfrm>
            <a:prstGeom prst="rect">
              <a:avLst/>
            </a:prstGeom>
          </p:spPr>
        </p:pic>
      </p:grpSp>
    </p:spTree>
    <p:extLst>
      <p:ext uri="{BB962C8B-B14F-4D97-AF65-F5344CB8AC3E}">
        <p14:creationId xmlns:p14="http://schemas.microsoft.com/office/powerpoint/2010/main" val="175632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88EA9-0963-6D03-84B7-288BF54EACF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5206B25-1079-C3BF-8762-5F9557852BF8}"/>
              </a:ext>
            </a:extLst>
          </p:cNvPr>
          <p:cNvSpPr>
            <a:spLocks noGrp="1"/>
          </p:cNvSpPr>
          <p:nvPr>
            <p:ph type="sldNum" sz="quarter" idx="12"/>
          </p:nvPr>
        </p:nvSpPr>
        <p:spPr/>
        <p:txBody>
          <a:bodyPr/>
          <a:lstStyle/>
          <a:p>
            <a:fld id="{4029B6DC-0FF4-4226-B551-65DC3A12FD06}" type="slidenum">
              <a:rPr kumimoji="1" lang="ja-JP" altLang="en-US" smtClean="0"/>
              <a:pPr/>
              <a:t>13</a:t>
            </a:fld>
            <a:endParaRPr kumimoji="1" lang="ja-JP" altLang="en-US"/>
          </a:p>
        </p:txBody>
      </p:sp>
      <p:sp>
        <p:nvSpPr>
          <p:cNvPr id="6" name="テキスト ボックス 5">
            <a:extLst>
              <a:ext uri="{FF2B5EF4-FFF2-40B4-BE49-F238E27FC236}">
                <a16:creationId xmlns:a16="http://schemas.microsoft.com/office/drawing/2014/main" id="{21202413-06FC-F6BC-CAD1-A789794A8B4A}"/>
              </a:ext>
            </a:extLst>
          </p:cNvPr>
          <p:cNvSpPr txBox="1"/>
          <p:nvPr/>
        </p:nvSpPr>
        <p:spPr>
          <a:xfrm>
            <a:off x="182425" y="1247647"/>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ネット依存の疑いがある児童・生徒（ネット依存度テストで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点以上）は、睡眠時間</a:t>
            </a:r>
            <a:r>
              <a:rPr kumimoji="1" lang="en-US" altLang="ja-JP" sz="1000" dirty="0">
                <a:latin typeface="BIZ UDPゴシック" panose="020B0400000000000000" pitchFamily="50" charset="-128"/>
                <a:ea typeface="BIZ UDPゴシック" panose="020B0400000000000000" pitchFamily="50" charset="-128"/>
              </a:rPr>
              <a:t>7</a:t>
            </a:r>
            <a:r>
              <a:rPr kumimoji="1" lang="ja-JP" altLang="en-US" sz="1000" dirty="0">
                <a:latin typeface="BIZ UDPゴシック" panose="020B0400000000000000" pitchFamily="50" charset="-128"/>
                <a:ea typeface="BIZ UDPゴシック" panose="020B0400000000000000" pitchFamily="50" charset="-128"/>
              </a:rPr>
              <a:t>時間未満が</a:t>
            </a:r>
            <a:r>
              <a:rPr kumimoji="1" lang="en-US" altLang="ja-JP" sz="1000" dirty="0">
                <a:latin typeface="BIZ UDPゴシック" panose="020B0400000000000000" pitchFamily="50" charset="-128"/>
                <a:ea typeface="BIZ UDPゴシック" panose="020B0400000000000000" pitchFamily="50" charset="-128"/>
              </a:rPr>
              <a:t>41.6</a:t>
            </a:r>
            <a:r>
              <a:rPr kumimoji="1" lang="ja-JP" altLang="en-US" sz="1000" dirty="0">
                <a:latin typeface="BIZ UDPゴシック" panose="020B0400000000000000" pitchFamily="50" charset="-128"/>
                <a:ea typeface="BIZ UDPゴシック" panose="020B0400000000000000" pitchFamily="50" charset="-128"/>
              </a:rPr>
              <a:t>％となっており、ネット依存がない児童・生徒（同テストで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点未満）に比べて約</a:t>
            </a:r>
            <a:r>
              <a:rPr kumimoji="1" lang="en-US" altLang="ja-JP" sz="1000" dirty="0">
                <a:latin typeface="BIZ UDPゴシック" panose="020B0400000000000000" pitchFamily="50" charset="-128"/>
                <a:ea typeface="BIZ UDPゴシック" panose="020B0400000000000000" pitchFamily="50" charset="-128"/>
              </a:rPr>
              <a:t>2.1</a:t>
            </a:r>
            <a:r>
              <a:rPr kumimoji="1" lang="ja-JP" altLang="en-US" sz="1000" dirty="0">
                <a:latin typeface="BIZ UDPゴシック" panose="020B0400000000000000" pitchFamily="50" charset="-128"/>
                <a:ea typeface="BIZ UDPゴシック" panose="020B0400000000000000" pitchFamily="50" charset="-128"/>
              </a:rPr>
              <a:t>倍高くなっている。また、ネット依存の疑いのある児童・生徒は、ネット依存がない児童・生徒に比べて、「朝スッキリ起きれない」「日中眠い」「睡眠の質に満足しない」と回答した割合が約</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倍から約</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倍高くなっている。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ゲーム行動症の疑いがある児童・生徒（ゲーム依存度テストで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点以上）は、睡眠時間</a:t>
            </a:r>
            <a:r>
              <a:rPr kumimoji="1" lang="en-US" altLang="ja-JP" sz="1000" dirty="0">
                <a:latin typeface="BIZ UDPゴシック" panose="020B0400000000000000" pitchFamily="50" charset="-128"/>
                <a:ea typeface="BIZ UDPゴシック" panose="020B0400000000000000" pitchFamily="50" charset="-128"/>
              </a:rPr>
              <a:t>7</a:t>
            </a:r>
            <a:r>
              <a:rPr kumimoji="1" lang="ja-JP" altLang="en-US" sz="1000" dirty="0">
                <a:latin typeface="BIZ UDPゴシック" panose="020B0400000000000000" pitchFamily="50" charset="-128"/>
                <a:ea typeface="BIZ UDPゴシック" panose="020B0400000000000000" pitchFamily="50" charset="-128"/>
              </a:rPr>
              <a:t>時間未満の割合が</a:t>
            </a:r>
            <a:r>
              <a:rPr kumimoji="1" lang="en-US" altLang="ja-JP" sz="1000" dirty="0">
                <a:latin typeface="BIZ UDPゴシック" panose="020B0400000000000000" pitchFamily="50" charset="-128"/>
                <a:ea typeface="BIZ UDPゴシック" panose="020B0400000000000000" pitchFamily="50" charset="-128"/>
              </a:rPr>
              <a:t>38.7</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strike="sngStrike" dirty="0">
                <a:latin typeface="BIZ UDPゴシック" panose="020B0400000000000000" pitchFamily="50" charset="-128"/>
                <a:ea typeface="BIZ UDPゴシック" panose="020B0400000000000000" pitchFamily="50" charset="-128"/>
              </a:rPr>
              <a:t> </a:t>
            </a:r>
            <a:r>
              <a:rPr kumimoji="1" lang="ja-JP" altLang="en-US" sz="1000" dirty="0">
                <a:latin typeface="BIZ UDPゴシック" panose="020B0400000000000000" pitchFamily="50" charset="-128"/>
                <a:ea typeface="BIZ UDPゴシック" panose="020B0400000000000000" pitchFamily="50" charset="-128"/>
              </a:rPr>
              <a:t>となっており、ゲーム行動症がない生徒（同テストで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点未満）に比べて、約</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倍高くなっている。また、ゲーム行動症の疑いのある生徒は、ゲーム行動症がない生徒に比べて、「朝スッキリ起きられない」、「日中眠い」、「睡眠の質に満足しない」と回答した割合が約</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倍から約</a:t>
            </a:r>
            <a:r>
              <a:rPr kumimoji="1" lang="en-US" altLang="ja-JP" sz="1000" dirty="0">
                <a:latin typeface="BIZ UDPゴシック" panose="020B0400000000000000" pitchFamily="50" charset="-128"/>
                <a:ea typeface="BIZ UDPゴシック" panose="020B0400000000000000" pitchFamily="50" charset="-128"/>
              </a:rPr>
              <a:t>2.3</a:t>
            </a:r>
            <a:r>
              <a:rPr kumimoji="1" lang="ja-JP" altLang="en-US" sz="1000" dirty="0">
                <a:latin typeface="BIZ UDPゴシック" panose="020B0400000000000000" pitchFamily="50" charset="-128"/>
                <a:ea typeface="BIZ UDPゴシック" panose="020B0400000000000000" pitchFamily="50" charset="-128"/>
              </a:rPr>
              <a:t>倍高くなっている。</a:t>
            </a:r>
          </a:p>
        </p:txBody>
      </p:sp>
      <p:sp>
        <p:nvSpPr>
          <p:cNvPr id="7" name="正方形/長方形 6">
            <a:extLst>
              <a:ext uri="{FF2B5EF4-FFF2-40B4-BE49-F238E27FC236}">
                <a16:creationId xmlns:a16="http://schemas.microsoft.com/office/drawing/2014/main" id="{915D8475-DDEA-3061-F495-D8AB22D469FF}"/>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B6CB7DB6-8B3F-825B-3D64-DED3D66499C1}"/>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10AD4CD9-548D-07D8-AD63-3B76BDAFF12D}"/>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0063DE23-4CD1-4190-9298-99C6244DD3B7}"/>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F242A5E3-DFFF-A536-6A00-50C1F70571C8}"/>
              </a:ext>
            </a:extLst>
          </p:cNvPr>
          <p:cNvSpPr>
            <a:spLocks noGrp="1"/>
          </p:cNvSpPr>
          <p:nvPr>
            <p:ph type="title"/>
          </p:nvPr>
        </p:nvSpPr>
        <p:spPr>
          <a:xfrm>
            <a:off x="832995" y="215836"/>
            <a:ext cx="5164757" cy="5909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600" dirty="0">
                <a:solidFill>
                  <a:srgbClr val="C00000"/>
                </a:solidFill>
              </a:rPr>
              <a:t>(4)</a:t>
            </a:r>
            <a:r>
              <a:rPr lang="ja-JP" altLang="en-US" sz="1600" dirty="0">
                <a:solidFill>
                  <a:srgbClr val="C00000"/>
                </a:solidFill>
              </a:rPr>
              <a:t>睡眠の状況②</a:t>
            </a:r>
            <a:endParaRPr lang="ja-JP" altLang="en-US" dirty="0"/>
          </a:p>
        </p:txBody>
      </p:sp>
      <p:pic>
        <p:nvPicPr>
          <p:cNvPr id="5" name="図 4">
            <a:extLst>
              <a:ext uri="{FF2B5EF4-FFF2-40B4-BE49-F238E27FC236}">
                <a16:creationId xmlns:a16="http://schemas.microsoft.com/office/drawing/2014/main" id="{A963C515-AFF1-4F87-986C-CFFB59A563E4}"/>
              </a:ext>
            </a:extLst>
          </p:cNvPr>
          <p:cNvPicPr/>
          <p:nvPr/>
        </p:nvPicPr>
        <p:blipFill>
          <a:blip r:embed="rId2"/>
          <a:stretch>
            <a:fillRect/>
          </a:stretch>
        </p:blipFill>
        <p:spPr>
          <a:xfrm>
            <a:off x="193669" y="5313040"/>
            <a:ext cx="6480000" cy="4095000"/>
          </a:xfrm>
          <a:prstGeom prst="rect">
            <a:avLst/>
          </a:prstGeom>
        </p:spPr>
      </p:pic>
      <p:sp>
        <p:nvSpPr>
          <p:cNvPr id="25" name="テキスト ボックス 24">
            <a:extLst>
              <a:ext uri="{FF2B5EF4-FFF2-40B4-BE49-F238E27FC236}">
                <a16:creationId xmlns:a16="http://schemas.microsoft.com/office/drawing/2014/main" id="{A31A8B92-2544-F7F2-8835-1D78998FB68B}"/>
              </a:ext>
            </a:extLst>
          </p:cNvPr>
          <p:cNvSpPr txBox="1"/>
          <p:nvPr/>
        </p:nvSpPr>
        <p:spPr>
          <a:xfrm>
            <a:off x="6237312" y="5558725"/>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26" name="テキスト ボックス 25">
            <a:extLst>
              <a:ext uri="{FF2B5EF4-FFF2-40B4-BE49-F238E27FC236}">
                <a16:creationId xmlns:a16="http://schemas.microsoft.com/office/drawing/2014/main" id="{C02EB919-731D-F524-AEDA-BD45BAC61442}"/>
              </a:ext>
            </a:extLst>
          </p:cNvPr>
          <p:cNvSpPr txBox="1"/>
          <p:nvPr/>
        </p:nvSpPr>
        <p:spPr>
          <a:xfrm>
            <a:off x="3937774" y="5558725"/>
            <a:ext cx="319318" cy="215444"/>
          </a:xfrm>
          <a:prstGeom prst="rect">
            <a:avLst/>
          </a:prstGeom>
          <a:noFill/>
        </p:spPr>
        <p:txBody>
          <a:bodyPr wrap="none" rtlCol="0">
            <a:spAutoFit/>
          </a:bodyPr>
          <a:lstStyle/>
          <a:p>
            <a:r>
              <a:rPr kumimoji="1" lang="en-US" altLang="ja-JP" sz="800"/>
              <a:t>(%)</a:t>
            </a:r>
            <a:endParaRPr kumimoji="1" lang="ja-JP" altLang="en-US" sz="800"/>
          </a:p>
        </p:txBody>
      </p:sp>
      <p:pic>
        <p:nvPicPr>
          <p:cNvPr id="2" name="図 1">
            <a:extLst>
              <a:ext uri="{FF2B5EF4-FFF2-40B4-BE49-F238E27FC236}">
                <a16:creationId xmlns:a16="http://schemas.microsoft.com/office/drawing/2014/main" id="{1FEC5649-1D28-EDF8-1046-7A953525FEAE}"/>
              </a:ext>
            </a:extLst>
          </p:cNvPr>
          <p:cNvPicPr>
            <a:picLocks noChangeAspect="1"/>
          </p:cNvPicPr>
          <p:nvPr/>
        </p:nvPicPr>
        <p:blipFill>
          <a:blip r:embed="rId3"/>
          <a:stretch>
            <a:fillRect/>
          </a:stretch>
        </p:blipFill>
        <p:spPr>
          <a:xfrm>
            <a:off x="199126" y="3080792"/>
            <a:ext cx="6469874" cy="2186604"/>
          </a:xfrm>
          <a:prstGeom prst="rect">
            <a:avLst/>
          </a:prstGeom>
        </p:spPr>
      </p:pic>
    </p:spTree>
    <p:extLst>
      <p:ext uri="{BB962C8B-B14F-4D97-AF65-F5344CB8AC3E}">
        <p14:creationId xmlns:p14="http://schemas.microsoft.com/office/powerpoint/2010/main" val="1516217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02C57-B22E-EC18-159B-0E06236DEDD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BA5745F-7A5A-714E-5CEA-8D4DAFF86666}"/>
              </a:ext>
            </a:extLst>
          </p:cNvPr>
          <p:cNvSpPr>
            <a:spLocks noGrp="1"/>
          </p:cNvSpPr>
          <p:nvPr>
            <p:ph type="sldNum" sz="quarter" idx="12"/>
          </p:nvPr>
        </p:nvSpPr>
        <p:spPr/>
        <p:txBody>
          <a:bodyPr/>
          <a:lstStyle/>
          <a:p>
            <a:fld id="{4029B6DC-0FF4-4226-B551-65DC3A12FD06}" type="slidenum">
              <a:rPr kumimoji="1" lang="ja-JP" altLang="en-US" smtClean="0"/>
              <a:pPr/>
              <a:t>14</a:t>
            </a:fld>
            <a:endParaRPr kumimoji="1" lang="ja-JP" altLang="en-US"/>
          </a:p>
        </p:txBody>
      </p:sp>
      <p:sp>
        <p:nvSpPr>
          <p:cNvPr id="6" name="テキスト ボックス 5">
            <a:extLst>
              <a:ext uri="{FF2B5EF4-FFF2-40B4-BE49-F238E27FC236}">
                <a16:creationId xmlns:a16="http://schemas.microsoft.com/office/drawing/2014/main" id="{5DA215B0-5877-DF22-1A2E-EBB5A18C0D51}"/>
              </a:ext>
            </a:extLst>
          </p:cNvPr>
          <p:cNvSpPr txBox="1"/>
          <p:nvPr/>
        </p:nvSpPr>
        <p:spPr>
          <a:xfrm>
            <a:off x="199889" y="1292677"/>
            <a:ext cx="6480175" cy="861774"/>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気分の落ち込みや、やる気が出ないと感じる状況の有無をみると、小・中・高生合計では「感じる・計」（非常に感じる＋かなり感じる＋少し感じる）が</a:t>
            </a:r>
            <a:r>
              <a:rPr kumimoji="1" lang="en-US" altLang="ja-JP" sz="1000" dirty="0">
                <a:latin typeface="BIZ UDPゴシック" panose="020B0400000000000000" pitchFamily="50" charset="-128"/>
                <a:ea typeface="BIZ UDPゴシック" panose="020B0400000000000000" pitchFamily="50" charset="-128"/>
              </a:rPr>
              <a:t>59.4</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不安により、外出や集団への参加が嫌だと感じる状況の有無をみると、小・中・高生合計では「あった・計」（非常にあった＋かなりあった＋少しあった）が</a:t>
            </a:r>
            <a:r>
              <a:rPr kumimoji="1" lang="en-US" altLang="ja-JP" sz="1000" dirty="0">
                <a:latin typeface="BIZ UDPゴシック" panose="020B0400000000000000" pitchFamily="50" charset="-128"/>
                <a:ea typeface="BIZ UDPゴシック" panose="020B0400000000000000" pitchFamily="50" charset="-128"/>
              </a:rPr>
              <a:t>36.9</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8587F032-E9A2-92FB-CDBF-4DF19C2A99CA}"/>
              </a:ext>
            </a:extLst>
          </p:cNvPr>
          <p:cNvSpPr/>
          <p:nvPr/>
        </p:nvSpPr>
        <p:spPr>
          <a:xfrm>
            <a:off x="8620" y="1569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D05D4B7E-2C98-37CA-E9A6-3CD19CD749C7}"/>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70ECA852-41A7-3424-D3E7-65186AC31F1C}"/>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70379746-4F6C-6369-5621-F8B8F2095A33}"/>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8563EE2E-E422-FAA1-381D-24BCEF5DE90E}"/>
              </a:ext>
            </a:extLst>
          </p:cNvPr>
          <p:cNvSpPr>
            <a:spLocks noGrp="1"/>
          </p:cNvSpPr>
          <p:nvPr>
            <p:ph type="title"/>
          </p:nvPr>
        </p:nvSpPr>
        <p:spPr>
          <a:xfrm>
            <a:off x="702639" y="129730"/>
            <a:ext cx="5452722" cy="757130"/>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300" dirty="0">
                <a:solidFill>
                  <a:srgbClr val="C00000"/>
                </a:solidFill>
              </a:rPr>
              <a:t>(5)</a:t>
            </a:r>
            <a:r>
              <a:rPr lang="ja-JP" altLang="en-US" sz="1300" dirty="0">
                <a:solidFill>
                  <a:srgbClr val="C00000"/>
                </a:solidFill>
              </a:rPr>
              <a:t>「気分が落ち込む」あるいは「やる気が出ない」／</a:t>
            </a:r>
            <a:br>
              <a:rPr lang="en-US" altLang="ja-JP" sz="1300" dirty="0">
                <a:solidFill>
                  <a:srgbClr val="C00000"/>
                </a:solidFill>
              </a:rPr>
            </a:br>
            <a:r>
              <a:rPr lang="ja-JP" altLang="en-US" sz="1300" dirty="0">
                <a:solidFill>
                  <a:srgbClr val="C00000"/>
                </a:solidFill>
              </a:rPr>
              <a:t>不安で、外出や集団への参加が嫌だと感じる児童・生徒の状況①</a:t>
            </a:r>
            <a:endParaRPr lang="ja-JP" altLang="en-US" sz="1300" strike="sngStrike" dirty="0">
              <a:solidFill>
                <a:srgbClr val="C00000"/>
              </a:solidFill>
            </a:endParaRPr>
          </a:p>
        </p:txBody>
      </p:sp>
      <p:pic>
        <p:nvPicPr>
          <p:cNvPr id="5" name="図 4">
            <a:extLst>
              <a:ext uri="{FF2B5EF4-FFF2-40B4-BE49-F238E27FC236}">
                <a16:creationId xmlns:a16="http://schemas.microsoft.com/office/drawing/2014/main" id="{CD1A36AB-7E0E-4660-2286-2A3610B87658}"/>
              </a:ext>
            </a:extLst>
          </p:cNvPr>
          <p:cNvPicPr/>
          <p:nvPr/>
        </p:nvPicPr>
        <p:blipFill>
          <a:blip r:embed="rId2"/>
          <a:stretch>
            <a:fillRect/>
          </a:stretch>
        </p:blipFill>
        <p:spPr>
          <a:xfrm>
            <a:off x="189088" y="2756756"/>
            <a:ext cx="6480000" cy="1872000"/>
          </a:xfrm>
          <a:prstGeom prst="rect">
            <a:avLst/>
          </a:prstGeom>
        </p:spPr>
      </p:pic>
      <p:pic>
        <p:nvPicPr>
          <p:cNvPr id="10" name="図 9">
            <a:extLst>
              <a:ext uri="{FF2B5EF4-FFF2-40B4-BE49-F238E27FC236}">
                <a16:creationId xmlns:a16="http://schemas.microsoft.com/office/drawing/2014/main" id="{5A277101-0173-B9C5-8D11-3920C368747E}"/>
              </a:ext>
            </a:extLst>
          </p:cNvPr>
          <p:cNvPicPr/>
          <p:nvPr/>
        </p:nvPicPr>
        <p:blipFill>
          <a:blip r:embed="rId3"/>
          <a:stretch>
            <a:fillRect/>
          </a:stretch>
        </p:blipFill>
        <p:spPr>
          <a:xfrm>
            <a:off x="200064" y="5384693"/>
            <a:ext cx="6480000" cy="1872000"/>
          </a:xfrm>
          <a:prstGeom prst="rect">
            <a:avLst/>
          </a:prstGeom>
        </p:spPr>
      </p:pic>
    </p:spTree>
    <p:extLst>
      <p:ext uri="{BB962C8B-B14F-4D97-AF65-F5344CB8AC3E}">
        <p14:creationId xmlns:p14="http://schemas.microsoft.com/office/powerpoint/2010/main" val="3527651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B0C50-1A71-3B03-9BB9-E8F235A8CC25}"/>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DCB6993-D203-2914-2BBC-986BED89A828}"/>
              </a:ext>
            </a:extLst>
          </p:cNvPr>
          <p:cNvSpPr>
            <a:spLocks noGrp="1"/>
          </p:cNvSpPr>
          <p:nvPr>
            <p:ph type="sldNum" sz="quarter" idx="12"/>
          </p:nvPr>
        </p:nvSpPr>
        <p:spPr/>
        <p:txBody>
          <a:bodyPr/>
          <a:lstStyle/>
          <a:p>
            <a:fld id="{4029B6DC-0FF4-4226-B551-65DC3A12FD06}" type="slidenum">
              <a:rPr kumimoji="1" lang="ja-JP" altLang="en-US" smtClean="0"/>
              <a:pPr/>
              <a:t>15</a:t>
            </a:fld>
            <a:endParaRPr kumimoji="1" lang="ja-JP" altLang="en-US"/>
          </a:p>
        </p:txBody>
      </p:sp>
      <p:sp>
        <p:nvSpPr>
          <p:cNvPr id="7" name="正方形/長方形 6">
            <a:extLst>
              <a:ext uri="{FF2B5EF4-FFF2-40B4-BE49-F238E27FC236}">
                <a16:creationId xmlns:a16="http://schemas.microsoft.com/office/drawing/2014/main" id="{F8B49DE6-2565-E8D5-E114-5765BCF16364}"/>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9A0B3465-7F05-0F48-7236-8BEE9E4BEEB9}"/>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C8088128-651E-B248-F4CF-1A05324A34EE}"/>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7D50BB9A-1C63-DC54-3576-7EB9DADB09D5}"/>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53B86E16-32CF-5EBC-866C-FD08086946DA}"/>
              </a:ext>
            </a:extLst>
          </p:cNvPr>
          <p:cNvPicPr/>
          <p:nvPr/>
        </p:nvPicPr>
        <p:blipFill>
          <a:blip r:embed="rId2"/>
          <a:stretch>
            <a:fillRect/>
          </a:stretch>
        </p:blipFill>
        <p:spPr>
          <a:xfrm>
            <a:off x="189000" y="3080792"/>
            <a:ext cx="6480000" cy="2263500"/>
          </a:xfrm>
          <a:prstGeom prst="rect">
            <a:avLst/>
          </a:prstGeom>
        </p:spPr>
      </p:pic>
      <p:pic>
        <p:nvPicPr>
          <p:cNvPr id="2" name="図 1">
            <a:extLst>
              <a:ext uri="{FF2B5EF4-FFF2-40B4-BE49-F238E27FC236}">
                <a16:creationId xmlns:a16="http://schemas.microsoft.com/office/drawing/2014/main" id="{D8F932CC-B373-4CA1-C512-1461D3C4F907}"/>
              </a:ext>
            </a:extLst>
          </p:cNvPr>
          <p:cNvPicPr/>
          <p:nvPr/>
        </p:nvPicPr>
        <p:blipFill>
          <a:blip r:embed="rId3"/>
          <a:stretch>
            <a:fillRect/>
          </a:stretch>
        </p:blipFill>
        <p:spPr>
          <a:xfrm>
            <a:off x="189000" y="6033120"/>
            <a:ext cx="6480000" cy="2263500"/>
          </a:xfrm>
          <a:prstGeom prst="rect">
            <a:avLst/>
          </a:prstGeom>
        </p:spPr>
      </p:pic>
      <p:sp>
        <p:nvSpPr>
          <p:cNvPr id="14" name="テキスト ボックス 13">
            <a:extLst>
              <a:ext uri="{FF2B5EF4-FFF2-40B4-BE49-F238E27FC236}">
                <a16:creationId xmlns:a16="http://schemas.microsoft.com/office/drawing/2014/main" id="{D24BA913-1CEC-630E-8475-D1F18416B671}"/>
              </a:ext>
            </a:extLst>
          </p:cNvPr>
          <p:cNvSpPr txBox="1"/>
          <p:nvPr/>
        </p:nvSpPr>
        <p:spPr>
          <a:xfrm>
            <a:off x="188913" y="1208584"/>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ネット依存の疑いがある生徒（ネット依存度テストで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点以上）は、ネット依存がない生徒（同テストで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点未満）に比べて、気分が落ち込んだり、やる気が出ないと感じる割合（非常に感じる＋かなり感じる＋少し感じる）は、約</a:t>
            </a:r>
            <a:r>
              <a:rPr kumimoji="1" lang="en-US" altLang="ja-JP" sz="1000" dirty="0">
                <a:latin typeface="BIZ UDPゴシック" panose="020B0400000000000000" pitchFamily="50" charset="-128"/>
                <a:ea typeface="BIZ UDPゴシック" panose="020B0400000000000000" pitchFamily="50" charset="-128"/>
              </a:rPr>
              <a:t>1.6</a:t>
            </a:r>
            <a:r>
              <a:rPr kumimoji="1" lang="ja-JP" altLang="en-US" sz="1000" dirty="0">
                <a:latin typeface="BIZ UDPゴシック" panose="020B0400000000000000" pitchFamily="50" charset="-128"/>
                <a:ea typeface="BIZ UDPゴシック" panose="020B0400000000000000" pitchFamily="50" charset="-128"/>
              </a:rPr>
              <a:t>倍高く、不安のために外出や集団への参加が嫌だと感じる割合（非常にあった＋かなりあった＋少しあった）は約</a:t>
            </a:r>
            <a:r>
              <a:rPr kumimoji="1" lang="en-US" altLang="ja-JP" sz="1000" dirty="0">
                <a:latin typeface="BIZ UDPゴシック" panose="020B0400000000000000" pitchFamily="50" charset="-128"/>
                <a:ea typeface="BIZ UDPゴシック" panose="020B0400000000000000" pitchFamily="50" charset="-128"/>
              </a:rPr>
              <a:t>2.0</a:t>
            </a:r>
            <a:r>
              <a:rPr kumimoji="1" lang="ja-JP" altLang="en-US" sz="1000" dirty="0">
                <a:latin typeface="BIZ UDPゴシック" panose="020B0400000000000000" pitchFamily="50" charset="-128"/>
                <a:ea typeface="BIZ UDPゴシック" panose="020B0400000000000000" pitchFamily="50" charset="-128"/>
              </a:rPr>
              <a:t>倍高くなっている。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ゲーム行動症の疑いがある生徒（ゲーム依存度テストで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点以上）は、ゲーム行動症がない生徒（同テストで</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点未満）に比べて、気分が落ち込んだり、やる気が出ないと感じる割合（非常に感じる＋かなり感じる＋少し感じる）は約</a:t>
            </a: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倍高く、不安のために外出や集団への参加が嫌だと感じる割合（非常にあった＋かなりあった＋少しあった）は約</a:t>
            </a:r>
            <a:r>
              <a:rPr kumimoji="1" lang="en-US" altLang="ja-JP" sz="1000" dirty="0">
                <a:latin typeface="BIZ UDPゴシック" panose="020B0400000000000000" pitchFamily="50" charset="-128"/>
                <a:ea typeface="BIZ UDPゴシック" panose="020B0400000000000000" pitchFamily="50" charset="-128"/>
              </a:rPr>
              <a:t>1.9</a:t>
            </a:r>
            <a:r>
              <a:rPr kumimoji="1" lang="ja-JP" altLang="en-US" sz="1000" dirty="0">
                <a:latin typeface="BIZ UDPゴシック" panose="020B0400000000000000" pitchFamily="50" charset="-128"/>
                <a:ea typeface="BIZ UDPゴシック" panose="020B0400000000000000" pitchFamily="50" charset="-128"/>
              </a:rPr>
              <a:t>倍高くなっている。</a:t>
            </a:r>
          </a:p>
        </p:txBody>
      </p:sp>
      <p:sp>
        <p:nvSpPr>
          <p:cNvPr id="9" name="タイトル 10">
            <a:extLst>
              <a:ext uri="{FF2B5EF4-FFF2-40B4-BE49-F238E27FC236}">
                <a16:creationId xmlns:a16="http://schemas.microsoft.com/office/drawing/2014/main" id="{F144CAF1-D917-8F57-9777-FBF788CC579E}"/>
              </a:ext>
            </a:extLst>
          </p:cNvPr>
          <p:cNvSpPr txBox="1">
            <a:spLocks/>
          </p:cNvSpPr>
          <p:nvPr/>
        </p:nvSpPr>
        <p:spPr>
          <a:xfrm>
            <a:off x="702639" y="129730"/>
            <a:ext cx="5452722" cy="757130"/>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300" dirty="0">
                <a:solidFill>
                  <a:srgbClr val="C00000"/>
                </a:solidFill>
              </a:rPr>
              <a:t>(5)</a:t>
            </a:r>
            <a:r>
              <a:rPr lang="ja-JP" altLang="en-US" sz="1300" dirty="0">
                <a:solidFill>
                  <a:srgbClr val="C00000"/>
                </a:solidFill>
              </a:rPr>
              <a:t>「気分が落ち込む」あるいは「やる気が出ない」／</a:t>
            </a:r>
            <a:br>
              <a:rPr lang="en-US" altLang="ja-JP" sz="1300" dirty="0">
                <a:solidFill>
                  <a:srgbClr val="C00000"/>
                </a:solidFill>
              </a:rPr>
            </a:br>
            <a:r>
              <a:rPr lang="ja-JP" altLang="en-US" sz="1300" dirty="0">
                <a:solidFill>
                  <a:srgbClr val="C00000"/>
                </a:solidFill>
              </a:rPr>
              <a:t>不安で、外出や集団への参加が嫌だと感じる児童・生徒の状況②</a:t>
            </a:r>
            <a:endParaRPr lang="ja-JP" altLang="en-US" sz="1300" strike="sngStrike" dirty="0">
              <a:solidFill>
                <a:srgbClr val="C00000"/>
              </a:solidFill>
            </a:endParaRPr>
          </a:p>
        </p:txBody>
      </p:sp>
      <p:grpSp>
        <p:nvGrpSpPr>
          <p:cNvPr id="24" name="グループ化 23">
            <a:extLst>
              <a:ext uri="{FF2B5EF4-FFF2-40B4-BE49-F238E27FC236}">
                <a16:creationId xmlns:a16="http://schemas.microsoft.com/office/drawing/2014/main" id="{DAEB9B0E-0EC7-32B4-6FDB-8A418937208D}"/>
              </a:ext>
            </a:extLst>
          </p:cNvPr>
          <p:cNvGrpSpPr/>
          <p:nvPr/>
        </p:nvGrpSpPr>
        <p:grpSpPr>
          <a:xfrm>
            <a:off x="1380093" y="4448944"/>
            <a:ext cx="360041" cy="317830"/>
            <a:chOff x="728700" y="5529064"/>
            <a:chExt cx="360041" cy="317830"/>
          </a:xfrm>
        </p:grpSpPr>
        <p:sp>
          <p:nvSpPr>
            <p:cNvPr id="6" name="テキスト ボックス 5">
              <a:extLst>
                <a:ext uri="{FF2B5EF4-FFF2-40B4-BE49-F238E27FC236}">
                  <a16:creationId xmlns:a16="http://schemas.microsoft.com/office/drawing/2014/main" id="{B9B026DB-229E-2B95-7596-5CFA0C1F8EBE}"/>
                </a:ext>
              </a:extLst>
            </p:cNvPr>
            <p:cNvSpPr txBox="1"/>
            <p:nvPr/>
          </p:nvSpPr>
          <p:spPr>
            <a:xfrm>
              <a:off x="728700" y="5631450"/>
              <a:ext cx="360041" cy="215444"/>
            </a:xfrm>
            <a:prstGeom prst="rect">
              <a:avLst/>
            </a:prstGeom>
            <a:noFill/>
          </p:spPr>
          <p:txBody>
            <a:bodyPr wrap="square" rtlCol="0">
              <a:spAutoFit/>
            </a:bodyPr>
            <a:lstStyle/>
            <a:p>
              <a:pPr algn="ctr"/>
              <a:r>
                <a:rPr kumimoji="1" lang="en-US" altLang="ja-JP" sz="800" dirty="0"/>
                <a:t>3.2</a:t>
              </a:r>
              <a:endParaRPr kumimoji="1" lang="ja-JP" altLang="en-US" sz="800" dirty="0"/>
            </a:p>
          </p:txBody>
        </p:sp>
        <p:cxnSp>
          <p:nvCxnSpPr>
            <p:cNvPr id="13" name="直線コネクタ 12">
              <a:extLst>
                <a:ext uri="{FF2B5EF4-FFF2-40B4-BE49-F238E27FC236}">
                  <a16:creationId xmlns:a16="http://schemas.microsoft.com/office/drawing/2014/main" id="{3740180B-05CD-5AAC-C220-EEF868388FAC}"/>
                </a:ext>
              </a:extLst>
            </p:cNvPr>
            <p:cNvCxnSpPr>
              <a:cxnSpLocks/>
            </p:cNvCxnSpPr>
            <p:nvPr/>
          </p:nvCxnSpPr>
          <p:spPr>
            <a:xfrm>
              <a:off x="908720" y="5529064"/>
              <a:ext cx="0" cy="13536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63BC094-EDE7-CBC0-CB04-DE1954A10B66}"/>
              </a:ext>
            </a:extLst>
          </p:cNvPr>
          <p:cNvGrpSpPr/>
          <p:nvPr/>
        </p:nvGrpSpPr>
        <p:grpSpPr>
          <a:xfrm>
            <a:off x="1380093" y="5296687"/>
            <a:ext cx="360041" cy="317830"/>
            <a:chOff x="728700" y="5529064"/>
            <a:chExt cx="360041" cy="317830"/>
          </a:xfrm>
        </p:grpSpPr>
        <p:sp>
          <p:nvSpPr>
            <p:cNvPr id="26" name="テキスト ボックス 25">
              <a:extLst>
                <a:ext uri="{FF2B5EF4-FFF2-40B4-BE49-F238E27FC236}">
                  <a16:creationId xmlns:a16="http://schemas.microsoft.com/office/drawing/2014/main" id="{BEA4998E-25C9-1991-C347-70C4821864D3}"/>
                </a:ext>
              </a:extLst>
            </p:cNvPr>
            <p:cNvSpPr txBox="1"/>
            <p:nvPr/>
          </p:nvSpPr>
          <p:spPr>
            <a:xfrm>
              <a:off x="728700" y="5631450"/>
              <a:ext cx="360041" cy="215444"/>
            </a:xfrm>
            <a:prstGeom prst="rect">
              <a:avLst/>
            </a:prstGeom>
            <a:noFill/>
          </p:spPr>
          <p:txBody>
            <a:bodyPr wrap="square" rtlCol="0">
              <a:spAutoFit/>
            </a:bodyPr>
            <a:lstStyle/>
            <a:p>
              <a:pPr algn="ctr"/>
              <a:r>
                <a:rPr kumimoji="1" lang="en-US" altLang="ja-JP" sz="800" dirty="0"/>
                <a:t>3.2</a:t>
              </a:r>
              <a:endParaRPr kumimoji="1" lang="ja-JP" altLang="en-US" sz="800" dirty="0"/>
            </a:p>
          </p:txBody>
        </p:sp>
        <p:cxnSp>
          <p:nvCxnSpPr>
            <p:cNvPr id="27" name="直線コネクタ 26">
              <a:extLst>
                <a:ext uri="{FF2B5EF4-FFF2-40B4-BE49-F238E27FC236}">
                  <a16:creationId xmlns:a16="http://schemas.microsoft.com/office/drawing/2014/main" id="{40DC6D16-C92A-FB07-DE3C-5A39370BFE4D}"/>
                </a:ext>
              </a:extLst>
            </p:cNvPr>
            <p:cNvCxnSpPr>
              <a:cxnSpLocks/>
            </p:cNvCxnSpPr>
            <p:nvPr/>
          </p:nvCxnSpPr>
          <p:spPr>
            <a:xfrm>
              <a:off x="908720" y="5529064"/>
              <a:ext cx="0" cy="13536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55836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21F36-CA6A-FE90-166E-985543694B78}"/>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A6FB3CB-8BA5-8634-B04E-D966E00EFAEE}"/>
              </a:ext>
            </a:extLst>
          </p:cNvPr>
          <p:cNvSpPr>
            <a:spLocks noGrp="1"/>
          </p:cNvSpPr>
          <p:nvPr>
            <p:ph type="sldNum" sz="quarter" idx="12"/>
          </p:nvPr>
        </p:nvSpPr>
        <p:spPr/>
        <p:txBody>
          <a:bodyPr/>
          <a:lstStyle/>
          <a:p>
            <a:fld id="{4029B6DC-0FF4-4226-B551-65DC3A12FD06}" type="slidenum">
              <a:rPr kumimoji="1" lang="ja-JP" altLang="en-US" smtClean="0"/>
              <a:pPr/>
              <a:t>16</a:t>
            </a:fld>
            <a:endParaRPr kumimoji="1" lang="ja-JP" altLang="en-US"/>
          </a:p>
        </p:txBody>
      </p:sp>
      <p:sp>
        <p:nvSpPr>
          <p:cNvPr id="6" name="テキスト ボックス 5">
            <a:extLst>
              <a:ext uri="{FF2B5EF4-FFF2-40B4-BE49-F238E27FC236}">
                <a16:creationId xmlns:a16="http://schemas.microsoft.com/office/drawing/2014/main" id="{928BEFF5-CD40-9B5C-BA73-81A7484B3012}"/>
              </a:ext>
            </a:extLst>
          </p:cNvPr>
          <p:cNvSpPr txBox="1"/>
          <p:nvPr/>
        </p:nvSpPr>
        <p:spPr>
          <a:xfrm>
            <a:off x="188913" y="1136576"/>
            <a:ext cx="6480175" cy="1785104"/>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ネットの使い方における家族からの注意状況を確認したところ、小・中・高生合計（全体）では「ある・計」（毎日＋よくある＋たまにある） が</a:t>
            </a:r>
            <a:r>
              <a:rPr kumimoji="1" lang="en-US" altLang="ja-JP" sz="1000" dirty="0">
                <a:latin typeface="BIZ UDPゴシック" panose="020B0400000000000000" pitchFamily="50" charset="-128"/>
                <a:ea typeface="BIZ UDPゴシック" panose="020B0400000000000000" pitchFamily="50" charset="-128"/>
              </a:rPr>
              <a:t>57.5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ネットの使い方を注意された際に悪口や暴言を言ってしまうことがあるかを確認したところ、小・中・高生合計（全体）では「ある・計」（毎日＋よくある＋たまにある） が</a:t>
            </a:r>
            <a:r>
              <a:rPr kumimoji="1" lang="en-US" altLang="ja-JP" sz="1000" dirty="0">
                <a:latin typeface="BIZ UDPゴシック" panose="020B0400000000000000" pitchFamily="50" charset="-128"/>
                <a:ea typeface="BIZ UDPゴシック" panose="020B0400000000000000" pitchFamily="50" charset="-128"/>
              </a:rPr>
              <a:t>15.0</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ネットの使い方を注意された際に物にあたることがあるかを確認したところ、小・中・高生合計（全体）では「ある・計」（毎日＋よくある＋たまにある） が</a:t>
            </a:r>
            <a:r>
              <a:rPr kumimoji="1" lang="en-US" altLang="ja-JP" sz="1000" dirty="0">
                <a:latin typeface="BIZ UDPゴシック" panose="020B0400000000000000" pitchFamily="50" charset="-128"/>
                <a:ea typeface="BIZ UDPゴシック" panose="020B0400000000000000" pitchFamily="50" charset="-128"/>
              </a:rPr>
              <a:t>6.7</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ネットの使い方を注意された際に家族との争いになることがあるかを確認したところ、小・中・高生合計（全体）では「ある・計」（毎日＋よくある＋たまにある） が</a:t>
            </a:r>
            <a:r>
              <a:rPr kumimoji="1" lang="en-US" altLang="ja-JP" sz="1000" dirty="0">
                <a:latin typeface="BIZ UDPゴシック" panose="020B0400000000000000" pitchFamily="50" charset="-128"/>
                <a:ea typeface="BIZ UDPゴシック" panose="020B0400000000000000" pitchFamily="50" charset="-128"/>
              </a:rPr>
              <a:t>3.2</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7" name="正方形/長方形 6">
            <a:extLst>
              <a:ext uri="{FF2B5EF4-FFF2-40B4-BE49-F238E27FC236}">
                <a16:creationId xmlns:a16="http://schemas.microsoft.com/office/drawing/2014/main" id="{0DB9ABC7-9BF4-9C3F-BF99-10A09BBB5B67}"/>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98520F5B-886F-C989-D313-9E4A03DA4456}"/>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3E9A0A28-D827-DA28-CDCF-44CAF7A26B8B}"/>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654DC6C4-FBAA-33E3-105B-3F3B5B3C61F0}"/>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D3D0BFA4-2500-7396-AE77-8C0606614354}"/>
              </a:ext>
            </a:extLst>
          </p:cNvPr>
          <p:cNvSpPr>
            <a:spLocks noGrp="1"/>
          </p:cNvSpPr>
          <p:nvPr>
            <p:ph type="title"/>
          </p:nvPr>
        </p:nvSpPr>
        <p:spPr>
          <a:xfrm>
            <a:off x="1016732" y="215836"/>
            <a:ext cx="5164757" cy="590931"/>
          </a:xfrm>
        </p:spPr>
        <p:txBody>
          <a:bodyPr/>
          <a:lstStyle/>
          <a:p>
            <a:pPr algn="ctr"/>
            <a:r>
              <a:rPr lang="ja-JP" altLang="en-US" dirty="0">
                <a:solidFill>
                  <a:srgbClr val="006600"/>
                </a:solidFill>
              </a:rPr>
              <a:t>ネット利用による生活への影響</a:t>
            </a:r>
            <a:br>
              <a:rPr lang="en-US" altLang="ja-JP" dirty="0">
                <a:solidFill>
                  <a:srgbClr val="006600"/>
                </a:solidFill>
              </a:rPr>
            </a:br>
            <a:r>
              <a:rPr lang="en-US" altLang="ja-JP" sz="1600" dirty="0">
                <a:solidFill>
                  <a:srgbClr val="C00000"/>
                </a:solidFill>
              </a:rPr>
              <a:t>(6)</a:t>
            </a:r>
            <a:r>
              <a:rPr lang="ja-JP" altLang="en-US" sz="1600" dirty="0">
                <a:solidFill>
                  <a:srgbClr val="C00000"/>
                </a:solidFill>
              </a:rPr>
              <a:t>ネットの使い方における家族からの注意の状況</a:t>
            </a:r>
            <a:endParaRPr lang="ja-JP" altLang="en-US" strike="sngStrike" dirty="0">
              <a:solidFill>
                <a:srgbClr val="C00000"/>
              </a:solidFill>
            </a:endParaRPr>
          </a:p>
        </p:txBody>
      </p:sp>
      <p:sp>
        <p:nvSpPr>
          <p:cNvPr id="5" name="テキスト ボックス 4">
            <a:extLst>
              <a:ext uri="{FF2B5EF4-FFF2-40B4-BE49-F238E27FC236}">
                <a16:creationId xmlns:a16="http://schemas.microsoft.com/office/drawing/2014/main" id="{89DB10A2-0E3A-D7C2-4B22-B848D2A2B2ED}"/>
              </a:ext>
            </a:extLst>
          </p:cNvPr>
          <p:cNvSpPr txBox="1"/>
          <p:nvPr/>
        </p:nvSpPr>
        <p:spPr>
          <a:xfrm>
            <a:off x="368660" y="2936776"/>
            <a:ext cx="2980303" cy="200055"/>
          </a:xfrm>
          <a:prstGeom prst="rect">
            <a:avLst/>
          </a:prstGeom>
          <a:noFill/>
        </p:spPr>
        <p:txBody>
          <a:bodyPr wrap="none" rtlCol="0">
            <a:spAutoFit/>
          </a:bodyPr>
          <a:lstStyle/>
          <a:p>
            <a:r>
              <a:rPr kumimoji="1" lang="en-US" altLang="ja-JP" sz="700" b="1" dirty="0">
                <a:solidFill>
                  <a:srgbClr val="FF0000"/>
                </a:solidFill>
                <a:latin typeface="BIZ UDPゴシック" panose="020B0400000000000000" pitchFamily="50" charset="-128"/>
                <a:ea typeface="BIZ UDPゴシック" panose="020B0400000000000000" pitchFamily="50" charset="-128"/>
              </a:rPr>
              <a:t>※</a:t>
            </a:r>
            <a:r>
              <a:rPr kumimoji="1" lang="ja-JP" altLang="en-US" sz="700" b="1" dirty="0">
                <a:solidFill>
                  <a:srgbClr val="FF0000"/>
                </a:solidFill>
                <a:latin typeface="BIZ UDPゴシック" panose="020B0400000000000000" pitchFamily="50" charset="-128"/>
                <a:ea typeface="BIZ UDPゴシック" panose="020B0400000000000000" pitchFamily="50" charset="-128"/>
              </a:rPr>
              <a:t>本ページの数値は 「毎日」・「よくある」・ 「たまにある」の合計値（</a:t>
            </a:r>
            <a:r>
              <a:rPr kumimoji="1" lang="en-US" altLang="ja-JP" sz="700" b="1" dirty="0">
                <a:solidFill>
                  <a:srgbClr val="FF0000"/>
                </a:solidFill>
                <a:latin typeface="BIZ UDPゴシック" panose="020B0400000000000000" pitchFamily="50" charset="-128"/>
                <a:ea typeface="BIZ UDPゴシック" panose="020B0400000000000000" pitchFamily="50" charset="-128"/>
              </a:rPr>
              <a:t>%</a:t>
            </a:r>
            <a:r>
              <a:rPr kumimoji="1" lang="ja-JP" altLang="en-US" sz="700" b="1" dirty="0">
                <a:solidFill>
                  <a:srgbClr val="FF0000"/>
                </a:solidFill>
                <a:latin typeface="BIZ UDPゴシック" panose="020B0400000000000000" pitchFamily="50" charset="-128"/>
                <a:ea typeface="BIZ UDPゴシック" panose="020B0400000000000000" pitchFamily="50" charset="-128"/>
              </a:rPr>
              <a:t>）</a:t>
            </a:r>
          </a:p>
        </p:txBody>
      </p:sp>
      <p:pic>
        <p:nvPicPr>
          <p:cNvPr id="3" name="図 2">
            <a:extLst>
              <a:ext uri="{FF2B5EF4-FFF2-40B4-BE49-F238E27FC236}">
                <a16:creationId xmlns:a16="http://schemas.microsoft.com/office/drawing/2014/main" id="{5780CFA3-4807-EB24-7A14-29CF0FAE3ED4}"/>
              </a:ext>
            </a:extLst>
          </p:cNvPr>
          <p:cNvPicPr>
            <a:picLocks noChangeAspect="1"/>
          </p:cNvPicPr>
          <p:nvPr/>
        </p:nvPicPr>
        <p:blipFill>
          <a:blip r:embed="rId2"/>
          <a:stretch>
            <a:fillRect/>
          </a:stretch>
        </p:blipFill>
        <p:spPr>
          <a:xfrm>
            <a:off x="447320" y="3222606"/>
            <a:ext cx="5936107" cy="6285611"/>
          </a:xfrm>
          <a:prstGeom prst="rect">
            <a:avLst/>
          </a:prstGeom>
        </p:spPr>
      </p:pic>
    </p:spTree>
    <p:extLst>
      <p:ext uri="{BB962C8B-B14F-4D97-AF65-F5344CB8AC3E}">
        <p14:creationId xmlns:p14="http://schemas.microsoft.com/office/powerpoint/2010/main" val="3014292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CED25-BBEC-B6CA-2E2D-22CA0CE4119E}"/>
            </a:ext>
          </a:extLst>
        </p:cNvPr>
        <p:cNvGrpSpPr/>
        <p:nvPr/>
      </p:nvGrpSpPr>
      <p:grpSpPr>
        <a:xfrm>
          <a:off x="0" y="0"/>
          <a:ext cx="0" cy="0"/>
          <a:chOff x="0" y="0"/>
          <a:chExt cx="0" cy="0"/>
        </a:xfrm>
      </p:grpSpPr>
      <p:pic>
        <p:nvPicPr>
          <p:cNvPr id="15" name="図 14">
            <a:extLst>
              <a:ext uri="{FF2B5EF4-FFF2-40B4-BE49-F238E27FC236}">
                <a16:creationId xmlns:a16="http://schemas.microsoft.com/office/drawing/2014/main" id="{5B14DBAB-76D4-1BFD-FB02-18AF177A0BE2}"/>
              </a:ext>
            </a:extLst>
          </p:cNvPr>
          <p:cNvPicPr>
            <a:picLocks noChangeAspect="1"/>
          </p:cNvPicPr>
          <p:nvPr/>
        </p:nvPicPr>
        <p:blipFill>
          <a:blip r:embed="rId2"/>
          <a:stretch>
            <a:fillRect/>
          </a:stretch>
        </p:blipFill>
        <p:spPr>
          <a:xfrm>
            <a:off x="182963" y="4658652"/>
            <a:ext cx="6382782" cy="4938863"/>
          </a:xfrm>
          <a:prstGeom prst="rect">
            <a:avLst/>
          </a:prstGeom>
        </p:spPr>
      </p:pic>
      <p:pic>
        <p:nvPicPr>
          <p:cNvPr id="14" name="図 13">
            <a:extLst>
              <a:ext uri="{FF2B5EF4-FFF2-40B4-BE49-F238E27FC236}">
                <a16:creationId xmlns:a16="http://schemas.microsoft.com/office/drawing/2014/main" id="{782EC128-AD5D-76A0-6551-B10BD8702838}"/>
              </a:ext>
            </a:extLst>
          </p:cNvPr>
          <p:cNvPicPr>
            <a:picLocks noChangeAspect="1"/>
          </p:cNvPicPr>
          <p:nvPr/>
        </p:nvPicPr>
        <p:blipFill>
          <a:blip r:embed="rId3"/>
          <a:stretch>
            <a:fillRect/>
          </a:stretch>
        </p:blipFill>
        <p:spPr>
          <a:xfrm>
            <a:off x="188640" y="3152800"/>
            <a:ext cx="6123422" cy="1501550"/>
          </a:xfrm>
          <a:prstGeom prst="rect">
            <a:avLst/>
          </a:prstGeom>
        </p:spPr>
      </p:pic>
      <p:sp>
        <p:nvSpPr>
          <p:cNvPr id="4" name="スライド番号プレースホルダー 3">
            <a:extLst>
              <a:ext uri="{FF2B5EF4-FFF2-40B4-BE49-F238E27FC236}">
                <a16:creationId xmlns:a16="http://schemas.microsoft.com/office/drawing/2014/main" id="{E7ABA4BA-3515-9895-8390-B6A5C92884F2}"/>
              </a:ext>
            </a:extLst>
          </p:cNvPr>
          <p:cNvSpPr>
            <a:spLocks noGrp="1"/>
          </p:cNvSpPr>
          <p:nvPr>
            <p:ph type="sldNum" sz="quarter" idx="12"/>
          </p:nvPr>
        </p:nvSpPr>
        <p:spPr/>
        <p:txBody>
          <a:bodyPr/>
          <a:lstStyle/>
          <a:p>
            <a:fld id="{4029B6DC-0FF4-4226-B551-65DC3A12FD06}" type="slidenum">
              <a:rPr kumimoji="1" lang="ja-JP" altLang="en-US" smtClean="0"/>
              <a:pPr/>
              <a:t>17</a:t>
            </a:fld>
            <a:endParaRPr kumimoji="1" lang="ja-JP" altLang="en-US"/>
          </a:p>
        </p:txBody>
      </p:sp>
      <p:sp>
        <p:nvSpPr>
          <p:cNvPr id="6" name="テキスト ボックス 5">
            <a:extLst>
              <a:ext uri="{FF2B5EF4-FFF2-40B4-BE49-F238E27FC236}">
                <a16:creationId xmlns:a16="http://schemas.microsoft.com/office/drawing/2014/main" id="{2CC5B054-A250-3F88-77E0-B1EB5463D2E0}"/>
              </a:ext>
            </a:extLst>
          </p:cNvPr>
          <p:cNvSpPr txBox="1"/>
          <p:nvPr/>
        </p:nvSpPr>
        <p:spPr>
          <a:xfrm>
            <a:off x="175286" y="1040175"/>
            <a:ext cx="6480175" cy="2015936"/>
          </a:xfrm>
          <a:prstGeom prst="rect">
            <a:avLst/>
          </a:prstGeom>
          <a:solidFill>
            <a:srgbClr val="FFFFCC"/>
          </a:solidFill>
        </p:spPr>
        <p:txBody>
          <a:bodyPr wrap="square" rtlCol="0">
            <a:spAutoFit/>
          </a:bodyPr>
          <a:lstStyle/>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ネットの危険性に関する教育（授業等）の受講状況をみると、小・中・高生合計では「過去に数回受けたことがある」が</a:t>
            </a:r>
            <a:r>
              <a:rPr kumimoji="1" lang="en-US" altLang="ja-JP" sz="1000" dirty="0">
                <a:latin typeface="BIZ UDPゴシック" panose="020B0400000000000000" pitchFamily="50" charset="-128"/>
                <a:ea typeface="BIZ UDPゴシック" panose="020B0400000000000000" pitchFamily="50" charset="-128"/>
              </a:rPr>
              <a:t>47.3</a:t>
            </a:r>
            <a:r>
              <a:rPr kumimoji="1" lang="ja-JP" altLang="en-US" sz="1000" dirty="0">
                <a:latin typeface="BIZ UDPゴシック" panose="020B0400000000000000" pitchFamily="50" charset="-128"/>
                <a:ea typeface="BIZ UDPゴシック" panose="020B0400000000000000" pitchFamily="50" charset="-128"/>
              </a:rPr>
              <a:t>％と最も多く、「なし」（受けたことがない）は</a:t>
            </a:r>
            <a:r>
              <a:rPr kumimoji="1" lang="en-US" altLang="ja-JP" sz="1000" dirty="0">
                <a:latin typeface="BIZ UDPゴシック" panose="020B0400000000000000" pitchFamily="50" charset="-128"/>
                <a:ea typeface="BIZ UDPゴシック" panose="020B0400000000000000" pitchFamily="50" charset="-128"/>
              </a:rPr>
              <a:t>22.3</a:t>
            </a:r>
            <a:r>
              <a:rPr kumimoji="1" lang="ja-JP" altLang="en-US" sz="1000" dirty="0">
                <a:latin typeface="BIZ UDPゴシック" panose="020B0400000000000000" pitchFamily="50" charset="-128"/>
                <a:ea typeface="BIZ UDPゴシック" panose="020B0400000000000000" pitchFamily="50" charset="-128"/>
              </a:rPr>
              <a:t>％となっている。また、学年別に「なし」（受けたことがない）の割合をみると、小学生は</a:t>
            </a:r>
            <a:r>
              <a:rPr kumimoji="1" lang="en-US" altLang="ja-JP" sz="1000" dirty="0">
                <a:latin typeface="BIZ UDPゴシック" panose="020B0400000000000000" pitchFamily="50" charset="-128"/>
                <a:ea typeface="BIZ UDPゴシック" panose="020B0400000000000000" pitchFamily="50" charset="-128"/>
              </a:rPr>
              <a:t>39.2%</a:t>
            </a:r>
            <a:r>
              <a:rPr kumimoji="1" lang="ja-JP" altLang="en-US" sz="1000" dirty="0">
                <a:latin typeface="BIZ UDPゴシック" panose="020B0400000000000000" pitchFamily="50" charset="-128"/>
                <a:ea typeface="BIZ UDPゴシック" panose="020B0400000000000000" pitchFamily="50" charset="-128"/>
              </a:rPr>
              <a:t>、中学生は</a:t>
            </a:r>
            <a:r>
              <a:rPr kumimoji="1" lang="en-US" altLang="ja-JP" sz="1000" dirty="0">
                <a:latin typeface="BIZ UDPゴシック" panose="020B0400000000000000" pitchFamily="50" charset="-128"/>
                <a:ea typeface="BIZ UDPゴシック" panose="020B0400000000000000" pitchFamily="50" charset="-128"/>
              </a:rPr>
              <a:t>15.9%</a:t>
            </a:r>
            <a:r>
              <a:rPr kumimoji="1" lang="ja-JP" altLang="en-US" sz="1000" dirty="0">
                <a:latin typeface="BIZ UDPゴシック" panose="020B0400000000000000" pitchFamily="50" charset="-128"/>
                <a:ea typeface="BIZ UDPゴシック" panose="020B0400000000000000" pitchFamily="50" charset="-128"/>
              </a:rPr>
              <a:t>、高校生は</a:t>
            </a:r>
            <a:r>
              <a:rPr kumimoji="1" lang="en-US" altLang="ja-JP" sz="1000" dirty="0">
                <a:latin typeface="BIZ UDPゴシック" panose="020B0400000000000000" pitchFamily="50" charset="-128"/>
                <a:ea typeface="BIZ UDPゴシック" panose="020B0400000000000000" pitchFamily="50" charset="-128"/>
              </a:rPr>
              <a:t>9.5%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ネットの危険性に関する教育を受けた場所（学校以外）について確認したところ、小・中・高生合計では「親」が</a:t>
            </a:r>
            <a:r>
              <a:rPr kumimoji="1" lang="en-US" altLang="ja-JP" sz="1000" dirty="0">
                <a:latin typeface="BIZ UDPゴシック" panose="020B0400000000000000" pitchFamily="50" charset="-128"/>
                <a:ea typeface="BIZ UDPゴシック" panose="020B0400000000000000" pitchFamily="50" charset="-128"/>
              </a:rPr>
              <a:t>31.2</a:t>
            </a:r>
            <a:r>
              <a:rPr kumimoji="1" lang="ja-JP" altLang="en-US" sz="1000" dirty="0">
                <a:latin typeface="BIZ UDPゴシック" panose="020B0400000000000000" pitchFamily="50" charset="-128"/>
                <a:ea typeface="BIZ UDPゴシック" panose="020B0400000000000000" pitchFamily="50" charset="-128"/>
              </a:rPr>
              <a:t>％と最も多く、以下、「インターネット」（</a:t>
            </a:r>
            <a:r>
              <a:rPr kumimoji="1" lang="en-US" altLang="ja-JP" sz="1000" dirty="0">
                <a:latin typeface="BIZ UDPゴシック" panose="020B0400000000000000" pitchFamily="50" charset="-128"/>
                <a:ea typeface="BIZ UDPゴシック" panose="020B0400000000000000" pitchFamily="50" charset="-128"/>
              </a:rPr>
              <a:t>19.6</a:t>
            </a:r>
            <a:r>
              <a:rPr kumimoji="1" lang="ja-JP" altLang="en-US" sz="1000" dirty="0">
                <a:latin typeface="BIZ UDPゴシック" panose="020B0400000000000000" pitchFamily="50" charset="-128"/>
                <a:ea typeface="BIZ UDPゴシック" panose="020B0400000000000000" pitchFamily="50" charset="-128"/>
              </a:rPr>
              <a:t>％）、「テレビや本・パンフレットなど」（</a:t>
            </a:r>
            <a:r>
              <a:rPr kumimoji="1" lang="en-US" altLang="ja-JP" sz="1000" dirty="0">
                <a:latin typeface="BIZ UDPゴシック" panose="020B0400000000000000" pitchFamily="50" charset="-128"/>
                <a:ea typeface="BIZ UDPゴシック" panose="020B0400000000000000" pitchFamily="50" charset="-128"/>
              </a:rPr>
              <a:t>19.3</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ネットの危険性に関する教育について、これまでの受講内容を確認したところ、小・中・高生合計では「インターネット上のコミュニケーション」が</a:t>
            </a:r>
            <a:r>
              <a:rPr kumimoji="1" lang="en-US" altLang="ja-JP" sz="1000" dirty="0">
                <a:latin typeface="BIZ UDPゴシック" panose="020B0400000000000000" pitchFamily="50" charset="-128"/>
                <a:ea typeface="BIZ UDPゴシック" panose="020B0400000000000000" pitchFamily="50" charset="-128"/>
              </a:rPr>
              <a:t>74.4</a:t>
            </a:r>
            <a:r>
              <a:rPr kumimoji="1" lang="ja-JP" altLang="en-US" sz="1000" dirty="0">
                <a:latin typeface="BIZ UDPゴシック" panose="020B0400000000000000" pitchFamily="50" charset="-128"/>
                <a:ea typeface="BIZ UDPゴシック" panose="020B0400000000000000" pitchFamily="50" charset="-128"/>
              </a:rPr>
              <a:t>％と最も多く、以下、「出会い系サイトや</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等の危険性」（</a:t>
            </a:r>
            <a:r>
              <a:rPr kumimoji="1" lang="en-US" altLang="ja-JP" sz="1000" dirty="0">
                <a:latin typeface="BIZ UDPゴシック" panose="020B0400000000000000" pitchFamily="50" charset="-128"/>
                <a:ea typeface="BIZ UDPゴシック" panose="020B0400000000000000" pitchFamily="50" charset="-128"/>
              </a:rPr>
              <a:t>58.1</a:t>
            </a:r>
            <a:r>
              <a:rPr kumimoji="1" lang="ja-JP" altLang="en-US" sz="1000" dirty="0">
                <a:latin typeface="BIZ UDPゴシック" panose="020B0400000000000000" pitchFamily="50" charset="-128"/>
                <a:ea typeface="BIZ UDPゴシック" panose="020B0400000000000000" pitchFamily="50" charset="-128"/>
              </a:rPr>
              <a:t>％）、「インターネットの過度の利用」（</a:t>
            </a:r>
            <a:r>
              <a:rPr kumimoji="1" lang="en-US" altLang="ja-JP" sz="1000" dirty="0">
                <a:latin typeface="BIZ UDPゴシック" panose="020B0400000000000000" pitchFamily="50" charset="-128"/>
                <a:ea typeface="BIZ UDPゴシック" panose="020B0400000000000000" pitchFamily="50" charset="-128"/>
              </a:rPr>
              <a:t>52.4</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ネットの危険性について、今後学びたい内容を確認したところ、小・中・高生合計では「セキュリティ」が</a:t>
            </a:r>
            <a:r>
              <a:rPr kumimoji="1" lang="en-US" altLang="ja-JP" sz="1000" dirty="0">
                <a:latin typeface="BIZ UDPゴシック" panose="020B0400000000000000" pitchFamily="50" charset="-128"/>
                <a:ea typeface="BIZ UDPゴシック" panose="020B0400000000000000" pitchFamily="50" charset="-128"/>
              </a:rPr>
              <a:t>36.7</a:t>
            </a:r>
            <a:r>
              <a:rPr kumimoji="1" lang="ja-JP" altLang="en-US" sz="1000" dirty="0">
                <a:latin typeface="BIZ UDPゴシック" panose="020B0400000000000000" pitchFamily="50" charset="-128"/>
                <a:ea typeface="BIZ UDPゴシック" panose="020B0400000000000000" pitchFamily="50" charset="-128"/>
              </a:rPr>
              <a:t>％と最も多く、以下、「インターネット上のコミュニケーション」（</a:t>
            </a:r>
            <a:r>
              <a:rPr kumimoji="1" lang="en-US" altLang="ja-JP" sz="1000" dirty="0">
                <a:latin typeface="BIZ UDPゴシック" panose="020B0400000000000000" pitchFamily="50" charset="-128"/>
                <a:ea typeface="BIZ UDPゴシック" panose="020B0400000000000000" pitchFamily="50" charset="-128"/>
              </a:rPr>
              <a:t>34.8</a:t>
            </a:r>
            <a:r>
              <a:rPr kumimoji="1" lang="ja-JP" altLang="en-US" sz="1000" dirty="0">
                <a:latin typeface="BIZ UDPゴシック" panose="020B0400000000000000" pitchFamily="50" charset="-128"/>
                <a:ea typeface="BIZ UDPゴシック" panose="020B0400000000000000" pitchFamily="50" charset="-128"/>
              </a:rPr>
              <a:t>％）、「プライバシー保護」（</a:t>
            </a:r>
            <a:r>
              <a:rPr kumimoji="1" lang="en-US" altLang="ja-JP" sz="1000" dirty="0">
                <a:latin typeface="BIZ UDPゴシック" panose="020B0400000000000000" pitchFamily="50" charset="-128"/>
                <a:ea typeface="BIZ UDPゴシック" panose="020B0400000000000000" pitchFamily="50" charset="-128"/>
              </a:rPr>
              <a:t>33.0</a:t>
            </a:r>
            <a:r>
              <a:rPr kumimoji="1" lang="ja-JP" altLang="en-US" sz="1000" dirty="0">
                <a:latin typeface="BIZ UDPゴシック" panose="020B0400000000000000" pitchFamily="50" charset="-128"/>
                <a:ea typeface="BIZ UDPゴシック" panose="020B0400000000000000" pitchFamily="50" charset="-128"/>
              </a:rPr>
              <a:t>％）と続いている。</a:t>
            </a:r>
          </a:p>
        </p:txBody>
      </p:sp>
      <p:sp>
        <p:nvSpPr>
          <p:cNvPr id="7" name="正方形/長方形 6">
            <a:extLst>
              <a:ext uri="{FF2B5EF4-FFF2-40B4-BE49-F238E27FC236}">
                <a16:creationId xmlns:a16="http://schemas.microsoft.com/office/drawing/2014/main" id="{93B9FF81-3BCF-E584-28D6-8982AEE482A8}"/>
              </a:ext>
            </a:extLst>
          </p:cNvPr>
          <p:cNvSpPr/>
          <p:nvPr/>
        </p:nvSpPr>
        <p:spPr>
          <a:xfrm>
            <a:off x="862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2CF0D480-8578-BEBF-62B1-3D21C48A9C82}"/>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A5FA5D56-F978-71B5-A23D-82D4D108C6C4}"/>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C818E13C-3637-F18C-A929-980DF1803E98}"/>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99321F2F-1D8B-C285-8C85-013617CEB10B}"/>
              </a:ext>
            </a:extLst>
          </p:cNvPr>
          <p:cNvSpPr>
            <a:spLocks noGrp="1"/>
          </p:cNvSpPr>
          <p:nvPr>
            <p:ph type="title"/>
          </p:nvPr>
        </p:nvSpPr>
        <p:spPr>
          <a:xfrm>
            <a:off x="1154194" y="236611"/>
            <a:ext cx="5472607" cy="549381"/>
          </a:xfrm>
        </p:spPr>
        <p:txBody>
          <a:bodyPr/>
          <a:lstStyle/>
          <a:p>
            <a:pPr algn="ctr"/>
            <a:r>
              <a:rPr lang="ja-JP" altLang="en-US" sz="1700" dirty="0">
                <a:solidFill>
                  <a:srgbClr val="006600"/>
                </a:solidFill>
              </a:rPr>
              <a:t>ネット利用に関する教育やネットに関連する認知状況</a:t>
            </a:r>
            <a:br>
              <a:rPr lang="ja-JP" altLang="en-US" sz="2000" dirty="0"/>
            </a:br>
            <a:r>
              <a:rPr lang="en-US" altLang="ja-JP" sz="1600" dirty="0">
                <a:solidFill>
                  <a:srgbClr val="C00000"/>
                </a:solidFill>
              </a:rPr>
              <a:t>(1)</a:t>
            </a:r>
            <a:r>
              <a:rPr lang="ja-JP" altLang="en-US" sz="1600" dirty="0">
                <a:solidFill>
                  <a:srgbClr val="C00000"/>
                </a:solidFill>
              </a:rPr>
              <a:t>ネットの危険性に関する教育の受講状況等</a:t>
            </a:r>
            <a:endParaRPr lang="ja-JP" altLang="en-US" strike="sngStrike" dirty="0">
              <a:solidFill>
                <a:srgbClr val="C00000"/>
              </a:solidFill>
            </a:endParaRPr>
          </a:p>
        </p:txBody>
      </p:sp>
      <p:sp>
        <p:nvSpPr>
          <p:cNvPr id="18" name="テキスト ボックス 17">
            <a:extLst>
              <a:ext uri="{FF2B5EF4-FFF2-40B4-BE49-F238E27FC236}">
                <a16:creationId xmlns:a16="http://schemas.microsoft.com/office/drawing/2014/main" id="{29D0B115-A992-35B9-56D2-2E43DB4410CD}"/>
              </a:ext>
            </a:extLst>
          </p:cNvPr>
          <p:cNvSpPr txBox="1"/>
          <p:nvPr/>
        </p:nvSpPr>
        <p:spPr>
          <a:xfrm>
            <a:off x="5773978" y="4701552"/>
            <a:ext cx="319318" cy="215444"/>
          </a:xfrm>
          <a:prstGeom prst="rect">
            <a:avLst/>
          </a:prstGeom>
          <a:noFill/>
        </p:spPr>
        <p:txBody>
          <a:bodyPr wrap="none" rtlCol="0">
            <a:spAutoFit/>
          </a:bodyPr>
          <a:lstStyle/>
          <a:p>
            <a:r>
              <a:rPr kumimoji="1" lang="en-US" altLang="ja-JP" sz="800" dirty="0"/>
              <a:t>(%)</a:t>
            </a:r>
            <a:endParaRPr kumimoji="1" lang="ja-JP" altLang="en-US" sz="800" dirty="0"/>
          </a:p>
        </p:txBody>
      </p:sp>
      <p:sp>
        <p:nvSpPr>
          <p:cNvPr id="2" name="テキスト ボックス 1">
            <a:extLst>
              <a:ext uri="{FF2B5EF4-FFF2-40B4-BE49-F238E27FC236}">
                <a16:creationId xmlns:a16="http://schemas.microsoft.com/office/drawing/2014/main" id="{E21A442C-3B21-DD46-9A29-9A3B50E8B240}"/>
              </a:ext>
            </a:extLst>
          </p:cNvPr>
          <p:cNvSpPr txBox="1"/>
          <p:nvPr/>
        </p:nvSpPr>
        <p:spPr>
          <a:xfrm>
            <a:off x="5805264" y="6645188"/>
            <a:ext cx="319318" cy="215444"/>
          </a:xfrm>
          <a:prstGeom prst="rect">
            <a:avLst/>
          </a:prstGeom>
          <a:noFill/>
        </p:spPr>
        <p:txBody>
          <a:bodyPr wrap="none" rtlCol="0">
            <a:spAutoFit/>
          </a:bodyPr>
          <a:lstStyle/>
          <a:p>
            <a:r>
              <a:rPr kumimoji="1" lang="en-US" altLang="ja-JP" sz="800" dirty="0"/>
              <a:t>(%)</a:t>
            </a:r>
            <a:endParaRPr kumimoji="1" lang="ja-JP" altLang="en-US" sz="800" dirty="0"/>
          </a:p>
        </p:txBody>
      </p:sp>
      <p:sp>
        <p:nvSpPr>
          <p:cNvPr id="3" name="テキスト ボックス 2">
            <a:extLst>
              <a:ext uri="{FF2B5EF4-FFF2-40B4-BE49-F238E27FC236}">
                <a16:creationId xmlns:a16="http://schemas.microsoft.com/office/drawing/2014/main" id="{33AFC329-DF22-4FED-060D-EB7BFA647E6A}"/>
              </a:ext>
            </a:extLst>
          </p:cNvPr>
          <p:cNvSpPr txBox="1"/>
          <p:nvPr/>
        </p:nvSpPr>
        <p:spPr>
          <a:xfrm>
            <a:off x="5769260" y="8243664"/>
            <a:ext cx="319318" cy="215444"/>
          </a:xfrm>
          <a:prstGeom prst="rect">
            <a:avLst/>
          </a:prstGeom>
          <a:noFill/>
        </p:spPr>
        <p:txBody>
          <a:bodyPr wrap="none" rtlCol="0">
            <a:spAutoFit/>
          </a:bodyPr>
          <a:lstStyle/>
          <a:p>
            <a:r>
              <a:rPr kumimoji="1" lang="en-US" altLang="ja-JP" sz="800" dirty="0"/>
              <a:t>(%)</a:t>
            </a:r>
            <a:endParaRPr kumimoji="1" lang="ja-JP" altLang="en-US" sz="800" dirty="0"/>
          </a:p>
        </p:txBody>
      </p:sp>
    </p:spTree>
    <p:extLst>
      <p:ext uri="{BB962C8B-B14F-4D97-AF65-F5344CB8AC3E}">
        <p14:creationId xmlns:p14="http://schemas.microsoft.com/office/powerpoint/2010/main" val="922376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72536-1EF5-89CB-006D-2CD751C5E71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832BA0E-2F51-60B3-0328-7DF4EB992AD9}"/>
              </a:ext>
            </a:extLst>
          </p:cNvPr>
          <p:cNvSpPr>
            <a:spLocks noGrp="1"/>
          </p:cNvSpPr>
          <p:nvPr>
            <p:ph type="sldNum" sz="quarter" idx="12"/>
          </p:nvPr>
        </p:nvSpPr>
        <p:spPr/>
        <p:txBody>
          <a:bodyPr/>
          <a:lstStyle/>
          <a:p>
            <a:fld id="{4029B6DC-0FF4-4226-B551-65DC3A12FD06}" type="slidenum">
              <a:rPr kumimoji="1" lang="ja-JP" altLang="en-US" smtClean="0"/>
              <a:pPr/>
              <a:t>18</a:t>
            </a:fld>
            <a:endParaRPr kumimoji="1" lang="ja-JP" altLang="en-US"/>
          </a:p>
        </p:txBody>
      </p:sp>
      <p:sp>
        <p:nvSpPr>
          <p:cNvPr id="6" name="テキスト ボックス 5">
            <a:extLst>
              <a:ext uri="{FF2B5EF4-FFF2-40B4-BE49-F238E27FC236}">
                <a16:creationId xmlns:a16="http://schemas.microsoft.com/office/drawing/2014/main" id="{B6CB5507-443F-B011-667C-310580FACAF3}"/>
              </a:ext>
            </a:extLst>
          </p:cNvPr>
          <p:cNvSpPr txBox="1"/>
          <p:nvPr/>
        </p:nvSpPr>
        <p:spPr>
          <a:xfrm>
            <a:off x="188913" y="1208584"/>
            <a:ext cx="6480175" cy="861774"/>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「ゲーム行動症（ゲーム障害）」の認知状況をみると、小・中・高生合計では「認知・計」（よく知っている＋名前は聞いたことがあるが詳しくは知らない）」が</a:t>
            </a:r>
            <a:r>
              <a:rPr kumimoji="1" lang="en-US" altLang="ja-JP" sz="1000" dirty="0">
                <a:latin typeface="BIZ UDPゴシック" panose="020B0400000000000000" pitchFamily="50" charset="-128"/>
                <a:ea typeface="BIZ UDPゴシック" panose="020B0400000000000000" pitchFamily="50" charset="-128"/>
              </a:rPr>
              <a:t>63.3%</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「危険なゲーム行動」の認知状況をみると、小・中・高生合計では「認知・計」（よく知っている＋名前は聞いたことがあるが詳しくは知らない）」が</a:t>
            </a:r>
            <a:r>
              <a:rPr kumimoji="1" lang="en-US" altLang="ja-JP" sz="1000" dirty="0">
                <a:latin typeface="BIZ UDPゴシック" panose="020B0400000000000000" pitchFamily="50" charset="-128"/>
                <a:ea typeface="BIZ UDPゴシック" panose="020B0400000000000000" pitchFamily="50" charset="-128"/>
              </a:rPr>
              <a:t>50.6%</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7" name="正方形/長方形 6">
            <a:extLst>
              <a:ext uri="{FF2B5EF4-FFF2-40B4-BE49-F238E27FC236}">
                <a16:creationId xmlns:a16="http://schemas.microsoft.com/office/drawing/2014/main" id="{362037F1-6734-0A9B-2930-8AF417D92A62}"/>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644EFD15-42DE-7ED2-EEFB-A8FEAD0F3421}"/>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3203128A-9767-DDBF-3577-F23E1144D4C6}"/>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AE649CA7-6C5E-8CDA-5FD5-CBECBA96BA2E}"/>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8F73CC46-DF5B-FA80-66E6-ABAD3FEFC527}"/>
              </a:ext>
            </a:extLst>
          </p:cNvPr>
          <p:cNvSpPr>
            <a:spLocks noGrp="1"/>
          </p:cNvSpPr>
          <p:nvPr>
            <p:ph type="title"/>
          </p:nvPr>
        </p:nvSpPr>
        <p:spPr>
          <a:xfrm>
            <a:off x="1340768" y="220065"/>
            <a:ext cx="5164757" cy="604781"/>
          </a:xfrm>
        </p:spPr>
        <p:txBody>
          <a:bodyPr/>
          <a:lstStyle/>
          <a:p>
            <a:r>
              <a:rPr lang="ja-JP" altLang="en-US" sz="1700" dirty="0">
                <a:solidFill>
                  <a:srgbClr val="006600"/>
                </a:solidFill>
              </a:rPr>
              <a:t>ネット利用に関する教育やネットに関連する認知状況</a:t>
            </a:r>
            <a:br>
              <a:rPr lang="en-US" altLang="ja-JP" dirty="0">
                <a:solidFill>
                  <a:srgbClr val="006600"/>
                </a:solidFill>
              </a:rPr>
            </a:br>
            <a:r>
              <a:rPr lang="ja-JP" altLang="en-US" dirty="0">
                <a:solidFill>
                  <a:srgbClr val="006600"/>
                </a:solidFill>
              </a:rPr>
              <a:t>　　　　</a:t>
            </a:r>
            <a:r>
              <a:rPr lang="en-US" altLang="ja-JP" sz="1600" dirty="0">
                <a:solidFill>
                  <a:srgbClr val="C00000"/>
                </a:solidFill>
              </a:rPr>
              <a:t>(2)</a:t>
            </a:r>
            <a:r>
              <a:rPr lang="ja-JP" altLang="en-US" sz="1600" dirty="0">
                <a:solidFill>
                  <a:srgbClr val="C00000"/>
                </a:solidFill>
              </a:rPr>
              <a:t>ゲーム行動症の認知状況</a:t>
            </a:r>
            <a:endParaRPr lang="ja-JP" altLang="en-US" dirty="0">
              <a:solidFill>
                <a:srgbClr val="C00000"/>
              </a:solidFill>
            </a:endParaRPr>
          </a:p>
        </p:txBody>
      </p:sp>
      <p:pic>
        <p:nvPicPr>
          <p:cNvPr id="5" name="図 4">
            <a:extLst>
              <a:ext uri="{FF2B5EF4-FFF2-40B4-BE49-F238E27FC236}">
                <a16:creationId xmlns:a16="http://schemas.microsoft.com/office/drawing/2014/main" id="{5DFBAFA6-2309-531A-3C52-8B5A34B75F23}"/>
              </a:ext>
            </a:extLst>
          </p:cNvPr>
          <p:cNvPicPr>
            <a:picLocks noChangeAspect="1"/>
          </p:cNvPicPr>
          <p:nvPr/>
        </p:nvPicPr>
        <p:blipFill>
          <a:blip r:embed="rId2"/>
          <a:stretch>
            <a:fillRect/>
          </a:stretch>
        </p:blipFill>
        <p:spPr>
          <a:xfrm>
            <a:off x="188912" y="2415333"/>
            <a:ext cx="6518258" cy="1960548"/>
          </a:xfrm>
          <a:prstGeom prst="rect">
            <a:avLst/>
          </a:prstGeom>
        </p:spPr>
      </p:pic>
      <p:pic>
        <p:nvPicPr>
          <p:cNvPr id="10" name="図 9">
            <a:extLst>
              <a:ext uri="{FF2B5EF4-FFF2-40B4-BE49-F238E27FC236}">
                <a16:creationId xmlns:a16="http://schemas.microsoft.com/office/drawing/2014/main" id="{A97E380D-92E1-084D-2AB4-D41644C74E1C}"/>
              </a:ext>
            </a:extLst>
          </p:cNvPr>
          <p:cNvPicPr>
            <a:picLocks noChangeAspect="1"/>
          </p:cNvPicPr>
          <p:nvPr/>
        </p:nvPicPr>
        <p:blipFill>
          <a:blip r:embed="rId3"/>
          <a:stretch>
            <a:fillRect/>
          </a:stretch>
        </p:blipFill>
        <p:spPr>
          <a:xfrm>
            <a:off x="188912" y="4900665"/>
            <a:ext cx="6518255" cy="1960547"/>
          </a:xfrm>
          <a:prstGeom prst="rect">
            <a:avLst/>
          </a:prstGeom>
        </p:spPr>
      </p:pic>
    </p:spTree>
    <p:extLst>
      <p:ext uri="{BB962C8B-B14F-4D97-AF65-F5344CB8AC3E}">
        <p14:creationId xmlns:p14="http://schemas.microsoft.com/office/powerpoint/2010/main" val="526090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E7BC3-23C4-85E5-451E-BC5890DAB90B}"/>
            </a:ext>
          </a:extLst>
        </p:cNvPr>
        <p:cNvGrpSpPr/>
        <p:nvPr/>
      </p:nvGrpSpPr>
      <p:grpSpPr>
        <a:xfrm>
          <a:off x="0" y="0"/>
          <a:ext cx="0" cy="0"/>
          <a:chOff x="0" y="0"/>
          <a:chExt cx="0" cy="0"/>
        </a:xfrm>
      </p:grpSpPr>
      <p:sp>
        <p:nvSpPr>
          <p:cNvPr id="29" name="タイトル 10">
            <a:extLst>
              <a:ext uri="{FF2B5EF4-FFF2-40B4-BE49-F238E27FC236}">
                <a16:creationId xmlns:a16="http://schemas.microsoft.com/office/drawing/2014/main" id="{2639AA02-DFCE-5FD3-00EF-2CE0E3338358}"/>
              </a:ext>
            </a:extLst>
          </p:cNvPr>
          <p:cNvSpPr>
            <a:spLocks noGrp="1"/>
          </p:cNvSpPr>
          <p:nvPr>
            <p:ph type="title"/>
          </p:nvPr>
        </p:nvSpPr>
        <p:spPr>
          <a:xfrm>
            <a:off x="389836" y="2754841"/>
            <a:ext cx="6189128" cy="555763"/>
          </a:xfrm>
          <a:solidFill>
            <a:schemeClr val="accent4">
              <a:lumMod val="40000"/>
              <a:lumOff val="60000"/>
            </a:schemeClr>
          </a:solidFill>
        </p:spPr>
        <p:txBody>
          <a:bodyPr wrap="none">
            <a:noAutofit/>
          </a:bodyPr>
          <a:lstStyle/>
          <a:p>
            <a:pPr algn="ctr"/>
            <a:r>
              <a:rPr lang="ja-JP" altLang="en-US" sz="1800" dirty="0">
                <a:solidFill>
                  <a:schemeClr val="accent6">
                    <a:lumMod val="50000"/>
                  </a:schemeClr>
                </a:solidFill>
              </a:rPr>
              <a:t>小中高生のネット利用等の状況</a:t>
            </a:r>
            <a:endParaRPr lang="ja-JP" altLang="en-US" sz="1800" strike="sngStrike" dirty="0">
              <a:solidFill>
                <a:schemeClr val="accent6">
                  <a:lumMod val="50000"/>
                </a:schemeClr>
              </a:solidFill>
            </a:endParaRPr>
          </a:p>
        </p:txBody>
      </p:sp>
      <p:sp>
        <p:nvSpPr>
          <p:cNvPr id="4" name="スライド番号プレースホルダー 3">
            <a:extLst>
              <a:ext uri="{FF2B5EF4-FFF2-40B4-BE49-F238E27FC236}">
                <a16:creationId xmlns:a16="http://schemas.microsoft.com/office/drawing/2014/main" id="{C6ED93A7-A668-26C8-C311-4C6A20A5B8E3}"/>
              </a:ext>
            </a:extLst>
          </p:cNvPr>
          <p:cNvSpPr>
            <a:spLocks noGrp="1"/>
          </p:cNvSpPr>
          <p:nvPr>
            <p:ph type="sldNum" sz="quarter" idx="12"/>
          </p:nvPr>
        </p:nvSpPr>
        <p:spPr/>
        <p:txBody>
          <a:bodyPr/>
          <a:lstStyle/>
          <a:p>
            <a:fld id="{4029B6DC-0FF4-4226-B551-65DC3A12FD06}" type="slidenum">
              <a:rPr kumimoji="1" lang="ja-JP" altLang="en-US" smtClean="0"/>
              <a:pPr/>
              <a:t>1</a:t>
            </a:fld>
            <a:endParaRPr kumimoji="1" lang="ja-JP" altLang="en-US"/>
          </a:p>
        </p:txBody>
      </p:sp>
      <p:sp>
        <p:nvSpPr>
          <p:cNvPr id="16" name="正方形/長方形 15">
            <a:extLst>
              <a:ext uri="{FF2B5EF4-FFF2-40B4-BE49-F238E27FC236}">
                <a16:creationId xmlns:a16="http://schemas.microsoft.com/office/drawing/2014/main" id="{B4219124-A37B-645D-81CE-F05C64262BAF}"/>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12">
            <a:extLst>
              <a:ext uri="{FF2B5EF4-FFF2-40B4-BE49-F238E27FC236}">
                <a16:creationId xmlns:a16="http://schemas.microsoft.com/office/drawing/2014/main" id="{5C61DC53-2516-196A-BD1E-B96A6A0FE389}"/>
              </a:ext>
            </a:extLst>
          </p:cNvPr>
          <p:cNvGrpSpPr/>
          <p:nvPr/>
        </p:nvGrpSpPr>
        <p:grpSpPr>
          <a:xfrm>
            <a:off x="80628" y="2581760"/>
            <a:ext cx="1272065" cy="427024"/>
            <a:chOff x="176715" y="2475663"/>
            <a:chExt cx="1272065" cy="427024"/>
          </a:xfrm>
        </p:grpSpPr>
        <p:sp>
          <p:nvSpPr>
            <p:cNvPr id="20" name="矢印: 五方向 19">
              <a:extLst>
                <a:ext uri="{FF2B5EF4-FFF2-40B4-BE49-F238E27FC236}">
                  <a16:creationId xmlns:a16="http://schemas.microsoft.com/office/drawing/2014/main" id="{BB6C90D0-1B9F-3DE9-80DD-6B549B099423}"/>
                </a:ext>
              </a:extLst>
            </p:cNvPr>
            <p:cNvSpPr/>
            <p:nvPr/>
          </p:nvSpPr>
          <p:spPr>
            <a:xfrm>
              <a:off x="176715" y="2475663"/>
              <a:ext cx="1272065" cy="427024"/>
            </a:xfrm>
            <a:prstGeom prst="homePlate">
              <a:avLst/>
            </a:prstGeom>
            <a:solidFill>
              <a:srgbClr val="FFC000"/>
            </a:solid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EC06E591-4E1F-06A0-0055-1820ACFF2716}"/>
                </a:ext>
              </a:extLst>
            </p:cNvPr>
            <p:cNvSpPr/>
            <p:nvPr/>
          </p:nvSpPr>
          <p:spPr>
            <a:xfrm>
              <a:off x="797699" y="2517349"/>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grpSp>
      <p:sp>
        <p:nvSpPr>
          <p:cNvPr id="2" name="タイトル 10">
            <a:extLst>
              <a:ext uri="{FF2B5EF4-FFF2-40B4-BE49-F238E27FC236}">
                <a16:creationId xmlns:a16="http://schemas.microsoft.com/office/drawing/2014/main" id="{25104B90-3044-9CF8-24AD-9E72793C979D}"/>
              </a:ext>
            </a:extLst>
          </p:cNvPr>
          <p:cNvSpPr txBox="1">
            <a:spLocks/>
          </p:cNvSpPr>
          <p:nvPr/>
        </p:nvSpPr>
        <p:spPr>
          <a:xfrm>
            <a:off x="389836" y="3276641"/>
            <a:ext cx="6189128" cy="1538883"/>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200"/>
              </a:spcAft>
              <a:tabLst>
                <a:tab pos="5760000" algn="r"/>
              </a:tabLst>
            </a:pPr>
            <a:r>
              <a:rPr lang="ja-JP" altLang="en-US" sz="1200" dirty="0">
                <a:solidFill>
                  <a:schemeClr val="accent6">
                    <a:lumMod val="50000"/>
                  </a:schemeClr>
                </a:solidFill>
              </a:rPr>
              <a:t>（１</a:t>
            </a:r>
            <a:r>
              <a:rPr lang="en-US" altLang="ja-JP" sz="1200" dirty="0">
                <a:solidFill>
                  <a:schemeClr val="accent6">
                    <a:lumMod val="50000"/>
                  </a:schemeClr>
                </a:solidFill>
              </a:rPr>
              <a:t>)</a:t>
            </a:r>
            <a:r>
              <a:rPr lang="ja-JP" altLang="en-US" sz="1200" dirty="0">
                <a:solidFill>
                  <a:schemeClr val="accent6">
                    <a:lumMod val="50000"/>
                  </a:schemeClr>
                </a:solidFill>
              </a:rPr>
              <a:t> ネットサービス初回利用年齢と自分専用端末の保有状況、</a:t>
            </a:r>
            <a:endParaRPr lang="en-US" altLang="ja-JP" sz="1200" dirty="0">
              <a:solidFill>
                <a:schemeClr val="accent6">
                  <a:lumMod val="50000"/>
                </a:schemeClr>
              </a:solidFill>
            </a:endParaRPr>
          </a:p>
          <a:p>
            <a:pPr algn="just">
              <a:lnSpc>
                <a:spcPct val="100000"/>
              </a:lnSpc>
              <a:spcAft>
                <a:spcPts val="200"/>
              </a:spcAft>
              <a:tabLst>
                <a:tab pos="5760000" algn="r"/>
              </a:tabLst>
            </a:pPr>
            <a:r>
              <a:rPr lang="ja-JP" altLang="en-US" sz="1200" dirty="0">
                <a:solidFill>
                  <a:schemeClr val="accent6">
                    <a:lumMod val="50000"/>
                  </a:schemeClr>
                </a:solidFill>
              </a:rPr>
              <a:t>　　　使用した機器の状況・・・・・・・・・・・・・・・・・・・・・・・・・・・・・・・・・・・・・・・・・・・・・・・・・・・・</a:t>
            </a:r>
            <a:r>
              <a:rPr lang="en-US" altLang="ja-JP" sz="1200" dirty="0">
                <a:solidFill>
                  <a:schemeClr val="accent6">
                    <a:lumMod val="50000"/>
                  </a:schemeClr>
                </a:solidFill>
              </a:rPr>
              <a:t>	</a:t>
            </a:r>
            <a:r>
              <a:rPr lang="ja-JP" altLang="en-US" sz="1200" dirty="0">
                <a:solidFill>
                  <a:schemeClr val="accent6">
                    <a:lumMod val="50000"/>
                  </a:schemeClr>
                </a:solidFill>
              </a:rPr>
              <a:t>３</a:t>
            </a:r>
            <a:endParaRPr lang="en-US" altLang="ja-JP" sz="1200" dirty="0">
              <a:solidFill>
                <a:schemeClr val="accent6">
                  <a:lumMod val="50000"/>
                </a:schemeClr>
              </a:solidFill>
            </a:endParaRPr>
          </a:p>
          <a:p>
            <a:pPr algn="just">
              <a:lnSpc>
                <a:spcPct val="100000"/>
              </a:lnSpc>
              <a:spcAft>
                <a:spcPts val="200"/>
              </a:spcAft>
              <a:tabLst>
                <a:tab pos="5760000" algn="r"/>
              </a:tabLst>
            </a:pPr>
            <a:r>
              <a:rPr lang="en-US" altLang="ja-JP" sz="1200" dirty="0">
                <a:solidFill>
                  <a:schemeClr val="accent6">
                    <a:lumMod val="50000"/>
                  </a:schemeClr>
                </a:solidFill>
              </a:rPr>
              <a:t>(</a:t>
            </a:r>
            <a:r>
              <a:rPr lang="ja-JP" altLang="en-US" sz="1200" dirty="0">
                <a:solidFill>
                  <a:schemeClr val="accent6">
                    <a:lumMod val="50000"/>
                  </a:schemeClr>
                </a:solidFill>
              </a:rPr>
              <a:t>２</a:t>
            </a:r>
            <a:r>
              <a:rPr lang="en-US" altLang="ja-JP" sz="1200" dirty="0">
                <a:solidFill>
                  <a:schemeClr val="accent6">
                    <a:lumMod val="50000"/>
                  </a:schemeClr>
                </a:solidFill>
              </a:rPr>
              <a:t>) </a:t>
            </a:r>
            <a:r>
              <a:rPr lang="ja-JP" altLang="en-US" sz="1200" dirty="0">
                <a:solidFill>
                  <a:schemeClr val="accent6">
                    <a:lumMod val="50000"/>
                  </a:schemeClr>
                </a:solidFill>
              </a:rPr>
              <a:t>過去</a:t>
            </a:r>
            <a:r>
              <a:rPr lang="en-US" altLang="ja-JP" sz="1200" dirty="0">
                <a:solidFill>
                  <a:schemeClr val="accent6">
                    <a:lumMod val="50000"/>
                  </a:schemeClr>
                </a:solidFill>
              </a:rPr>
              <a:t>30</a:t>
            </a:r>
            <a:r>
              <a:rPr lang="ja-JP" altLang="en-US" sz="1200" dirty="0">
                <a:solidFill>
                  <a:schemeClr val="accent6">
                    <a:lumMod val="50000"/>
                  </a:schemeClr>
                </a:solidFill>
              </a:rPr>
              <a:t>日間の１日あたりのネット利用時間・・・・・・・・・・・・・・・・・・・・・・・・・・・・・・・・</a:t>
            </a:r>
            <a:r>
              <a:rPr lang="en-US" altLang="ja-JP" sz="1200" dirty="0">
                <a:solidFill>
                  <a:schemeClr val="accent6">
                    <a:lumMod val="50000"/>
                  </a:schemeClr>
                </a:solidFill>
              </a:rPr>
              <a:t>	</a:t>
            </a:r>
            <a:r>
              <a:rPr lang="ja-JP" altLang="en-US" sz="1200" dirty="0">
                <a:solidFill>
                  <a:schemeClr val="accent6">
                    <a:lumMod val="50000"/>
                  </a:schemeClr>
                </a:solidFill>
              </a:rPr>
              <a:t>４</a:t>
            </a:r>
            <a:endParaRPr lang="en-US" altLang="ja-JP" sz="1200" dirty="0">
              <a:solidFill>
                <a:schemeClr val="accent6">
                  <a:lumMod val="50000"/>
                </a:schemeClr>
              </a:solidFill>
            </a:endParaRPr>
          </a:p>
          <a:p>
            <a:pPr algn="just">
              <a:lnSpc>
                <a:spcPct val="100000"/>
              </a:lnSpc>
              <a:spcAft>
                <a:spcPts val="200"/>
              </a:spcAft>
              <a:tabLst>
                <a:tab pos="5760000" algn="r"/>
              </a:tabLst>
            </a:pPr>
            <a:r>
              <a:rPr lang="en-US" altLang="ja-JP" sz="1200" dirty="0">
                <a:solidFill>
                  <a:schemeClr val="accent6">
                    <a:lumMod val="50000"/>
                  </a:schemeClr>
                </a:solidFill>
              </a:rPr>
              <a:t>(3)</a:t>
            </a:r>
            <a:r>
              <a:rPr lang="ja-JP" altLang="en-US" sz="1200" dirty="0">
                <a:solidFill>
                  <a:schemeClr val="accent6">
                    <a:lumMod val="50000"/>
                  </a:schemeClr>
                </a:solidFill>
              </a:rPr>
              <a:t> 過去</a:t>
            </a:r>
            <a:r>
              <a:rPr lang="en-US" altLang="ja-JP" sz="1200" dirty="0">
                <a:solidFill>
                  <a:schemeClr val="accent6">
                    <a:lumMod val="50000"/>
                  </a:schemeClr>
                </a:solidFill>
              </a:rPr>
              <a:t>30</a:t>
            </a:r>
            <a:r>
              <a:rPr lang="ja-JP" altLang="en-US" sz="1200" dirty="0">
                <a:solidFill>
                  <a:schemeClr val="accent6">
                    <a:lumMod val="50000"/>
                  </a:schemeClr>
                </a:solidFill>
              </a:rPr>
              <a:t>日間に利用したネットサービスと利用時間・・・・・・・・・・・・・・・・・・・・・・・・・・</a:t>
            </a:r>
            <a:r>
              <a:rPr lang="en-US" altLang="ja-JP" sz="1200" dirty="0">
                <a:solidFill>
                  <a:schemeClr val="accent6">
                    <a:lumMod val="50000"/>
                  </a:schemeClr>
                </a:solidFill>
              </a:rPr>
              <a:t>	</a:t>
            </a:r>
            <a:r>
              <a:rPr lang="ja-JP" altLang="en-US" sz="1200" dirty="0">
                <a:solidFill>
                  <a:schemeClr val="accent6">
                    <a:lumMod val="50000"/>
                  </a:schemeClr>
                </a:solidFill>
              </a:rPr>
              <a:t>５</a:t>
            </a:r>
            <a:endParaRPr lang="en-US" altLang="ja-JP" sz="1200" dirty="0">
              <a:solidFill>
                <a:schemeClr val="accent6">
                  <a:lumMod val="50000"/>
                </a:schemeClr>
              </a:solidFill>
            </a:endParaRPr>
          </a:p>
          <a:p>
            <a:pPr algn="just">
              <a:lnSpc>
                <a:spcPct val="100000"/>
              </a:lnSpc>
              <a:spcAft>
                <a:spcPts val="200"/>
              </a:spcAft>
              <a:tabLst>
                <a:tab pos="5760000" algn="r"/>
              </a:tabLst>
            </a:pPr>
            <a:r>
              <a:rPr lang="en-US" altLang="ja-JP" sz="1200" dirty="0">
                <a:solidFill>
                  <a:schemeClr val="accent6">
                    <a:lumMod val="50000"/>
                  </a:schemeClr>
                </a:solidFill>
              </a:rPr>
              <a:t>(4) </a:t>
            </a:r>
            <a:r>
              <a:rPr lang="ja-JP" altLang="en-US" sz="1200" dirty="0">
                <a:solidFill>
                  <a:schemeClr val="accent6">
                    <a:lumMod val="50000"/>
                  </a:schemeClr>
                </a:solidFill>
              </a:rPr>
              <a:t>ゲームの実施状況、よく遊ぶゲームジャンルと併用アプリ・・・・・・・・・・・・・・・・・・・・</a:t>
            </a:r>
            <a:r>
              <a:rPr lang="en-US" altLang="ja-JP" sz="1200" dirty="0">
                <a:solidFill>
                  <a:schemeClr val="accent6">
                    <a:lumMod val="50000"/>
                  </a:schemeClr>
                </a:solidFill>
              </a:rPr>
              <a:t>	</a:t>
            </a:r>
            <a:r>
              <a:rPr lang="ja-JP" altLang="en-US" sz="1200" dirty="0">
                <a:solidFill>
                  <a:schemeClr val="accent6">
                    <a:lumMod val="50000"/>
                  </a:schemeClr>
                </a:solidFill>
              </a:rPr>
              <a:t>６</a:t>
            </a:r>
            <a:endParaRPr lang="en-US" altLang="ja-JP" sz="1200" dirty="0">
              <a:solidFill>
                <a:schemeClr val="accent6">
                  <a:lumMod val="50000"/>
                </a:schemeClr>
              </a:solidFill>
            </a:endParaRPr>
          </a:p>
          <a:p>
            <a:pPr algn="just">
              <a:lnSpc>
                <a:spcPct val="100000"/>
              </a:lnSpc>
              <a:spcAft>
                <a:spcPts val="200"/>
              </a:spcAft>
              <a:tabLst>
                <a:tab pos="5760000" algn="r"/>
              </a:tabLst>
            </a:pPr>
            <a:r>
              <a:rPr lang="en-US" altLang="ja-JP" sz="1200" dirty="0">
                <a:solidFill>
                  <a:schemeClr val="accent6">
                    <a:lumMod val="50000"/>
                  </a:schemeClr>
                </a:solidFill>
              </a:rPr>
              <a:t>(5) SNS</a:t>
            </a:r>
            <a:r>
              <a:rPr lang="ja-JP" altLang="en-US" sz="1200" dirty="0">
                <a:solidFill>
                  <a:schemeClr val="accent6">
                    <a:lumMod val="50000"/>
                  </a:schemeClr>
                </a:solidFill>
              </a:rPr>
              <a:t>の利用状況と見知らぬ人とのやりとりや課金の状況・・・・・・・・・・・・・・・・・・・</a:t>
            </a:r>
            <a:r>
              <a:rPr lang="en-US" altLang="ja-JP" sz="1200" dirty="0">
                <a:solidFill>
                  <a:schemeClr val="accent6">
                    <a:lumMod val="50000"/>
                  </a:schemeClr>
                </a:solidFill>
              </a:rPr>
              <a:t>	</a:t>
            </a:r>
            <a:r>
              <a:rPr lang="ja-JP" altLang="en-US" sz="1200" dirty="0">
                <a:solidFill>
                  <a:schemeClr val="accent6">
                    <a:lumMod val="50000"/>
                  </a:schemeClr>
                </a:solidFill>
              </a:rPr>
              <a:t>７</a:t>
            </a:r>
            <a:endParaRPr lang="en-US" altLang="ja-JP" sz="1200" dirty="0">
              <a:solidFill>
                <a:schemeClr val="accent6">
                  <a:lumMod val="50000"/>
                </a:schemeClr>
              </a:solidFill>
            </a:endParaRPr>
          </a:p>
          <a:p>
            <a:pPr algn="just">
              <a:lnSpc>
                <a:spcPct val="100000"/>
              </a:lnSpc>
              <a:spcAft>
                <a:spcPts val="200"/>
              </a:spcAft>
              <a:tabLst>
                <a:tab pos="5760000" algn="r"/>
              </a:tabLst>
            </a:pPr>
            <a:r>
              <a:rPr lang="en-US" altLang="ja-JP" sz="1200" dirty="0">
                <a:solidFill>
                  <a:schemeClr val="accent6">
                    <a:lumMod val="50000"/>
                  </a:schemeClr>
                </a:solidFill>
              </a:rPr>
              <a:t>(6) </a:t>
            </a:r>
            <a:r>
              <a:rPr lang="ja-JP" altLang="en-US" sz="1200" dirty="0">
                <a:solidFill>
                  <a:schemeClr val="accent6">
                    <a:lumMod val="50000"/>
                  </a:schemeClr>
                </a:solidFill>
              </a:rPr>
              <a:t>ネットの時間制限や機能制限等の状況・・・・・・・・・・・・・・・・・・・・・・・・・・・・・・・・・・・・</a:t>
            </a:r>
            <a:r>
              <a:rPr lang="en-US" altLang="ja-JP" sz="1200" dirty="0">
                <a:solidFill>
                  <a:schemeClr val="accent6">
                    <a:lumMod val="50000"/>
                  </a:schemeClr>
                </a:solidFill>
              </a:rPr>
              <a:t>	</a:t>
            </a:r>
            <a:r>
              <a:rPr lang="ja-JP" altLang="en-US" sz="1200" dirty="0">
                <a:solidFill>
                  <a:schemeClr val="accent6">
                    <a:lumMod val="50000"/>
                  </a:schemeClr>
                </a:solidFill>
              </a:rPr>
              <a:t>８</a:t>
            </a:r>
          </a:p>
        </p:txBody>
      </p:sp>
      <p:sp>
        <p:nvSpPr>
          <p:cNvPr id="3" name="タイトル 10">
            <a:extLst>
              <a:ext uri="{FF2B5EF4-FFF2-40B4-BE49-F238E27FC236}">
                <a16:creationId xmlns:a16="http://schemas.microsoft.com/office/drawing/2014/main" id="{BCB5235E-7AEA-5EA0-10E2-615D24CC2BC9}"/>
              </a:ext>
            </a:extLst>
          </p:cNvPr>
          <p:cNvSpPr txBox="1">
            <a:spLocks/>
          </p:cNvSpPr>
          <p:nvPr/>
        </p:nvSpPr>
        <p:spPr>
          <a:xfrm>
            <a:off x="334436" y="263519"/>
            <a:ext cx="6189128" cy="646331"/>
          </a:xfrm>
          <a:prstGeom prst="rect">
            <a:avLst/>
          </a:prstGeom>
          <a:solidFill>
            <a:schemeClr val="accent6">
              <a:lumMod val="50000"/>
            </a:schemeClr>
          </a:solidFill>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solidFill>
                  <a:schemeClr val="bg1"/>
                </a:solidFill>
              </a:rPr>
              <a:t>県内のこどものインターネット及びゲームに関する</a:t>
            </a:r>
            <a:endParaRPr lang="en-US" altLang="ja-JP" dirty="0">
              <a:solidFill>
                <a:schemeClr val="bg1"/>
              </a:solidFill>
            </a:endParaRPr>
          </a:p>
          <a:p>
            <a:pPr algn="ctr"/>
            <a:r>
              <a:rPr lang="ja-JP" altLang="en-US" dirty="0">
                <a:solidFill>
                  <a:schemeClr val="bg1"/>
                </a:solidFill>
              </a:rPr>
              <a:t>使用状況等調査　</a:t>
            </a:r>
          </a:p>
        </p:txBody>
      </p:sp>
      <p:sp>
        <p:nvSpPr>
          <p:cNvPr id="6" name="テキスト ボックス 5">
            <a:extLst>
              <a:ext uri="{FF2B5EF4-FFF2-40B4-BE49-F238E27FC236}">
                <a16:creationId xmlns:a16="http://schemas.microsoft.com/office/drawing/2014/main" id="{D2023DCC-E313-F4F0-CF20-BCD6751D7674}"/>
              </a:ext>
            </a:extLst>
          </p:cNvPr>
          <p:cNvSpPr txBox="1"/>
          <p:nvPr/>
        </p:nvSpPr>
        <p:spPr>
          <a:xfrm>
            <a:off x="2317252" y="1079687"/>
            <a:ext cx="2196244" cy="369332"/>
          </a:xfrm>
          <a:prstGeom prst="rect">
            <a:avLst/>
          </a:prstGeom>
          <a:noFill/>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目　次</a:t>
            </a:r>
          </a:p>
        </p:txBody>
      </p:sp>
      <p:sp>
        <p:nvSpPr>
          <p:cNvPr id="18" name="タイトル 10">
            <a:extLst>
              <a:ext uri="{FF2B5EF4-FFF2-40B4-BE49-F238E27FC236}">
                <a16:creationId xmlns:a16="http://schemas.microsoft.com/office/drawing/2014/main" id="{24D5037A-A625-9038-0637-4C35A33D3A9A}"/>
              </a:ext>
            </a:extLst>
          </p:cNvPr>
          <p:cNvSpPr txBox="1">
            <a:spLocks/>
          </p:cNvSpPr>
          <p:nvPr/>
        </p:nvSpPr>
        <p:spPr>
          <a:xfrm>
            <a:off x="389836" y="5133430"/>
            <a:ext cx="6189128" cy="555763"/>
          </a:xfrm>
          <a:prstGeom prst="rect">
            <a:avLst/>
          </a:prstGeom>
          <a:solidFill>
            <a:schemeClr val="accent4">
              <a:lumMod val="40000"/>
              <a:lumOff val="60000"/>
            </a:schemeClr>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sz="1800" dirty="0">
                <a:solidFill>
                  <a:schemeClr val="accent6">
                    <a:lumMod val="50000"/>
                  </a:schemeClr>
                </a:solidFill>
              </a:rPr>
              <a:t>ネット利用による生活への影響</a:t>
            </a:r>
            <a:endParaRPr lang="ja-JP" altLang="en-US" sz="1800" strike="sngStrike" dirty="0">
              <a:solidFill>
                <a:schemeClr val="accent6">
                  <a:lumMod val="50000"/>
                </a:schemeClr>
              </a:solidFill>
            </a:endParaRPr>
          </a:p>
        </p:txBody>
      </p:sp>
      <p:sp>
        <p:nvSpPr>
          <p:cNvPr id="19" name="矢印: 五方向 18">
            <a:extLst>
              <a:ext uri="{FF2B5EF4-FFF2-40B4-BE49-F238E27FC236}">
                <a16:creationId xmlns:a16="http://schemas.microsoft.com/office/drawing/2014/main" id="{810EF517-BDF4-D22D-8D8D-08DACCA32B0B}"/>
              </a:ext>
            </a:extLst>
          </p:cNvPr>
          <p:cNvSpPr/>
          <p:nvPr/>
        </p:nvSpPr>
        <p:spPr>
          <a:xfrm>
            <a:off x="65579" y="4916996"/>
            <a:ext cx="1272065" cy="427024"/>
          </a:xfrm>
          <a:prstGeom prst="homePlate">
            <a:avLst/>
          </a:prstGeom>
          <a:solidFill>
            <a:srgbClr val="FFC000"/>
          </a:solid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2" name="楕円 21">
            <a:extLst>
              <a:ext uri="{FF2B5EF4-FFF2-40B4-BE49-F238E27FC236}">
                <a16:creationId xmlns:a16="http://schemas.microsoft.com/office/drawing/2014/main" id="{7E1EA75D-3C73-4FCB-1739-2DDBCB66C405}"/>
              </a:ext>
            </a:extLst>
          </p:cNvPr>
          <p:cNvSpPr/>
          <p:nvPr/>
        </p:nvSpPr>
        <p:spPr>
          <a:xfrm>
            <a:off x="701612" y="4963706"/>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5" name="タイトル 10">
            <a:extLst>
              <a:ext uri="{FF2B5EF4-FFF2-40B4-BE49-F238E27FC236}">
                <a16:creationId xmlns:a16="http://schemas.microsoft.com/office/drawing/2014/main" id="{6334BBBF-DE00-853B-90DF-28A96C89AF08}"/>
              </a:ext>
            </a:extLst>
          </p:cNvPr>
          <p:cNvSpPr txBox="1">
            <a:spLocks/>
          </p:cNvSpPr>
          <p:nvPr/>
        </p:nvSpPr>
        <p:spPr>
          <a:xfrm>
            <a:off x="389836" y="5686271"/>
            <a:ext cx="6189128" cy="1538883"/>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200"/>
              </a:spcAft>
              <a:tabLst>
                <a:tab pos="5760000" algn="r"/>
              </a:tabLst>
            </a:pPr>
            <a:r>
              <a:rPr lang="ja-JP" altLang="en-US" sz="1200" dirty="0">
                <a:solidFill>
                  <a:schemeClr val="accent6">
                    <a:lumMod val="50000"/>
                  </a:schemeClr>
                </a:solidFill>
              </a:rPr>
              <a:t>（１</a:t>
            </a:r>
            <a:r>
              <a:rPr lang="en-US" altLang="ja-JP" sz="1200" dirty="0">
                <a:solidFill>
                  <a:schemeClr val="accent6">
                    <a:lumMod val="50000"/>
                  </a:schemeClr>
                </a:solidFill>
              </a:rPr>
              <a:t>) </a:t>
            </a: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生活関連要因別にみたインターネット利用による生活への影響・・・・・・・・・・・・・・・</a:t>
            </a:r>
            <a:r>
              <a:rPr kumimoji="1" lang="en-US" altLang="ja-JP"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９</a:t>
            </a:r>
            <a:endParaRPr lang="en-US" altLang="ja-JP" sz="1200" dirty="0">
              <a:solidFill>
                <a:schemeClr val="accent6">
                  <a:lumMod val="50000"/>
                </a:schemeClr>
              </a:solidFill>
            </a:endParaRP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2) </a:t>
            </a:r>
            <a:r>
              <a:rPr lang="ja-JP" altLang="en-US" sz="1200" dirty="0">
                <a:solidFill>
                  <a:schemeClr val="accent6">
                    <a:lumMod val="50000"/>
                  </a:schemeClr>
                </a:solidFill>
              </a:rPr>
              <a:t>ネット依存の状況・・・・・・・・・・・・・・・・・・・・・・・・・・・・・・・・・・・・・・・・・・・・・・・・・・・・・</a:t>
            </a:r>
            <a:r>
              <a:rPr lang="en-US" altLang="ja-JP" sz="1200" dirty="0">
                <a:solidFill>
                  <a:schemeClr val="accent6">
                    <a:lumMod val="50000"/>
                  </a:schemeClr>
                </a:solidFill>
              </a:rPr>
              <a:t>	10</a:t>
            </a: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3) </a:t>
            </a:r>
            <a:r>
              <a:rPr lang="ja-JP" altLang="en-US" sz="1200" dirty="0">
                <a:solidFill>
                  <a:schemeClr val="accent6">
                    <a:lumMod val="50000"/>
                  </a:schemeClr>
                </a:solidFill>
              </a:rPr>
              <a:t>ゲーム行動症（ゲーム依存）の状況・・・・・・・・・・・・・・・・・・・・・・・・・・・・・・・・・・・・・・・</a:t>
            </a:r>
            <a:r>
              <a:rPr lang="en-US" altLang="ja-JP" sz="1200" dirty="0">
                <a:solidFill>
                  <a:schemeClr val="accent6">
                    <a:lumMod val="50000"/>
                  </a:schemeClr>
                </a:solidFill>
              </a:rPr>
              <a:t>	11</a:t>
            </a: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4)</a:t>
            </a:r>
            <a:r>
              <a:rPr lang="ja-JP" altLang="en-US" sz="1200" dirty="0">
                <a:solidFill>
                  <a:schemeClr val="accent6">
                    <a:lumMod val="50000"/>
                  </a:schemeClr>
                </a:solidFill>
              </a:rPr>
              <a:t> 睡眠の状況・・・・・・・・・・・・・・・・・・・・・・・・・・・・・・・・・・・・・・・・・・・・・・・・・・・・・・・・・・</a:t>
            </a:r>
            <a:r>
              <a:rPr lang="en-US" altLang="ja-JP" sz="1200" dirty="0">
                <a:solidFill>
                  <a:schemeClr val="accent6">
                    <a:lumMod val="50000"/>
                  </a:schemeClr>
                </a:solidFill>
              </a:rPr>
              <a:t>	12</a:t>
            </a:r>
          </a:p>
          <a:p>
            <a:pPr marL="358775" indent="-358775"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5) </a:t>
            </a:r>
            <a:r>
              <a:rPr lang="ja-JP" altLang="en-US" sz="1200" dirty="0">
                <a:solidFill>
                  <a:schemeClr val="accent6">
                    <a:lumMod val="50000"/>
                  </a:schemeClr>
                </a:solidFill>
              </a:rPr>
              <a:t>「気分が落ち込む」あるいは「やる気がでない」／不安で、外出や集団への参加</a:t>
            </a:r>
            <a:endParaRPr lang="en-US" altLang="ja-JP" sz="1200" dirty="0">
              <a:solidFill>
                <a:schemeClr val="accent6">
                  <a:lumMod val="50000"/>
                </a:schemeClr>
              </a:solidFill>
            </a:endParaRPr>
          </a:p>
          <a:p>
            <a:pPr marL="358775" indent="-358775" algn="just">
              <a:lnSpc>
                <a:spcPct val="100000"/>
              </a:lnSpc>
              <a:spcAft>
                <a:spcPts val="200"/>
              </a:spcAft>
              <a:tabLst>
                <a:tab pos="5760000" algn="r"/>
              </a:tabLst>
            </a:pPr>
            <a:r>
              <a:rPr lang="ja-JP" altLang="en-US" sz="1200" dirty="0">
                <a:solidFill>
                  <a:schemeClr val="accent6">
                    <a:lumMod val="50000"/>
                  </a:schemeClr>
                </a:solidFill>
              </a:rPr>
              <a:t>　　　が嫌だと感じる児童・生徒の状況・・・・・・・・・・・・・・・・・・・・・・・・・・・・・・・・・・・・・・・</a:t>
            </a:r>
            <a:r>
              <a:rPr lang="en-US" altLang="ja-JP" sz="1200" dirty="0">
                <a:solidFill>
                  <a:schemeClr val="accent6">
                    <a:lumMod val="50000"/>
                  </a:schemeClr>
                </a:solidFill>
              </a:rPr>
              <a:t>	14</a:t>
            </a: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6)</a:t>
            </a:r>
            <a:r>
              <a:rPr lang="ja-JP" altLang="en-US" sz="1200" dirty="0">
                <a:solidFill>
                  <a:schemeClr val="accent6">
                    <a:lumMod val="50000"/>
                  </a:schemeClr>
                </a:solidFill>
              </a:rPr>
              <a:t> ネットの使い方における家族からの注意の状況・・・・・・・・・・・・・・・・・・・・・・・・・・・</a:t>
            </a:r>
            <a:r>
              <a:rPr lang="en-US" altLang="ja-JP" sz="1200" dirty="0">
                <a:solidFill>
                  <a:schemeClr val="accent6">
                    <a:lumMod val="50000"/>
                  </a:schemeClr>
                </a:solidFill>
              </a:rPr>
              <a:t>	16</a:t>
            </a:r>
            <a:endParaRPr lang="ja-JP" altLang="en-US" sz="1200" dirty="0">
              <a:solidFill>
                <a:schemeClr val="accent6">
                  <a:lumMod val="50000"/>
                </a:schemeClr>
              </a:solidFill>
            </a:endParaRPr>
          </a:p>
        </p:txBody>
      </p:sp>
      <p:sp>
        <p:nvSpPr>
          <p:cNvPr id="26" name="タイトル 10">
            <a:extLst>
              <a:ext uri="{FF2B5EF4-FFF2-40B4-BE49-F238E27FC236}">
                <a16:creationId xmlns:a16="http://schemas.microsoft.com/office/drawing/2014/main" id="{894FEA60-4317-78EC-7E40-4EF7F0211FE2}"/>
              </a:ext>
            </a:extLst>
          </p:cNvPr>
          <p:cNvSpPr txBox="1">
            <a:spLocks/>
          </p:cNvSpPr>
          <p:nvPr/>
        </p:nvSpPr>
        <p:spPr>
          <a:xfrm>
            <a:off x="389836" y="7552388"/>
            <a:ext cx="6189128" cy="555763"/>
          </a:xfrm>
          <a:prstGeom prst="rect">
            <a:avLst/>
          </a:prstGeom>
          <a:solidFill>
            <a:schemeClr val="accent4">
              <a:lumMod val="40000"/>
              <a:lumOff val="60000"/>
            </a:schemeClr>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sz="1800" dirty="0">
                <a:solidFill>
                  <a:schemeClr val="accent6">
                    <a:lumMod val="50000"/>
                  </a:schemeClr>
                </a:solidFill>
              </a:rPr>
              <a:t>　　　　ネット利用に関する教育やネットに関連する認知状況</a:t>
            </a:r>
          </a:p>
        </p:txBody>
      </p:sp>
      <p:sp>
        <p:nvSpPr>
          <p:cNvPr id="27" name="矢印: 五方向 26">
            <a:extLst>
              <a:ext uri="{FF2B5EF4-FFF2-40B4-BE49-F238E27FC236}">
                <a16:creationId xmlns:a16="http://schemas.microsoft.com/office/drawing/2014/main" id="{D85352AB-0FC7-4D21-6B9A-21A5431DE894}"/>
              </a:ext>
            </a:extLst>
          </p:cNvPr>
          <p:cNvSpPr/>
          <p:nvPr/>
        </p:nvSpPr>
        <p:spPr>
          <a:xfrm>
            <a:off x="80628" y="7338876"/>
            <a:ext cx="1272065" cy="427024"/>
          </a:xfrm>
          <a:prstGeom prst="homePlate">
            <a:avLst/>
          </a:prstGeom>
          <a:solidFill>
            <a:srgbClr val="FFC000"/>
          </a:solid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8" name="楕円 27">
            <a:extLst>
              <a:ext uri="{FF2B5EF4-FFF2-40B4-BE49-F238E27FC236}">
                <a16:creationId xmlns:a16="http://schemas.microsoft.com/office/drawing/2014/main" id="{BE69811F-3FA8-03C1-403C-359162CDD33C}"/>
              </a:ext>
            </a:extLst>
          </p:cNvPr>
          <p:cNvSpPr/>
          <p:nvPr/>
        </p:nvSpPr>
        <p:spPr>
          <a:xfrm>
            <a:off x="701612" y="7375974"/>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0" name="タイトル 10">
            <a:extLst>
              <a:ext uri="{FF2B5EF4-FFF2-40B4-BE49-F238E27FC236}">
                <a16:creationId xmlns:a16="http://schemas.microsoft.com/office/drawing/2014/main" id="{2028D0D9-C1A4-FFBA-DC66-49D42EB1622F}"/>
              </a:ext>
            </a:extLst>
          </p:cNvPr>
          <p:cNvSpPr txBox="1">
            <a:spLocks/>
          </p:cNvSpPr>
          <p:nvPr/>
        </p:nvSpPr>
        <p:spPr>
          <a:xfrm>
            <a:off x="389836" y="8105229"/>
            <a:ext cx="6189128" cy="697627"/>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200"/>
              </a:spcAft>
              <a:tabLst>
                <a:tab pos="5760000" algn="r"/>
              </a:tabLst>
            </a:pPr>
            <a:r>
              <a:rPr lang="ja-JP" altLang="en-US" sz="1200" dirty="0">
                <a:solidFill>
                  <a:schemeClr val="accent6">
                    <a:lumMod val="50000"/>
                  </a:schemeClr>
                </a:solidFill>
              </a:rPr>
              <a:t>（１</a:t>
            </a:r>
            <a:r>
              <a:rPr lang="en-US" altLang="ja-JP" sz="1200" dirty="0">
                <a:solidFill>
                  <a:schemeClr val="accent6">
                    <a:lumMod val="50000"/>
                  </a:schemeClr>
                </a:solidFill>
              </a:rPr>
              <a:t>) </a:t>
            </a:r>
            <a:r>
              <a:rPr lang="ja-JP" altLang="en-US" sz="1200" dirty="0">
                <a:solidFill>
                  <a:schemeClr val="accent6">
                    <a:lumMod val="50000"/>
                  </a:schemeClr>
                </a:solidFill>
              </a:rPr>
              <a:t>ネットの危険性に関する教育の受講状況等・・・・・・・・・・・・・・・・・・・・・・・・・・・・・・・</a:t>
            </a:r>
            <a:r>
              <a:rPr lang="en-US" altLang="ja-JP" sz="1200" dirty="0">
                <a:solidFill>
                  <a:schemeClr val="accent6">
                    <a:lumMod val="50000"/>
                  </a:schemeClr>
                </a:solidFill>
              </a:rPr>
              <a:t>	</a:t>
            </a:r>
            <a:r>
              <a:rPr lang="ja-JP" altLang="en-US" sz="1200" dirty="0">
                <a:solidFill>
                  <a:schemeClr val="accent6">
                    <a:lumMod val="50000"/>
                  </a:schemeClr>
                </a:solidFill>
              </a:rPr>
              <a:t>１７</a:t>
            </a:r>
            <a:endParaRPr lang="en-US" altLang="ja-JP" sz="1200" dirty="0">
              <a:solidFill>
                <a:schemeClr val="accent6">
                  <a:lumMod val="50000"/>
                </a:schemeClr>
              </a:solidFill>
            </a:endParaRP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2) </a:t>
            </a:r>
            <a:r>
              <a:rPr lang="ja-JP" altLang="en-US" sz="1200" dirty="0">
                <a:solidFill>
                  <a:schemeClr val="accent6">
                    <a:lumMod val="50000"/>
                  </a:schemeClr>
                </a:solidFill>
              </a:rPr>
              <a:t>ゲーム行動症の認知状況・・・・・・・・・・・・・・・・・・・・・・・・・・・・・・・・・・・・・・・・・・・・・・</a:t>
            </a:r>
            <a:r>
              <a:rPr lang="en-US" altLang="ja-JP" sz="1200" dirty="0">
                <a:solidFill>
                  <a:schemeClr val="accent6">
                    <a:lumMod val="50000"/>
                  </a:schemeClr>
                </a:solidFill>
              </a:rPr>
              <a:t>	18</a:t>
            </a:r>
          </a:p>
          <a:p>
            <a:pPr algn="just">
              <a:lnSpc>
                <a:spcPct val="100000"/>
              </a:lnSpc>
              <a:spcAft>
                <a:spcPts val="200"/>
              </a:spcAft>
              <a:tabLst>
                <a:tab pos="5760000" algn="r"/>
              </a:tabLst>
            </a:pPr>
            <a:r>
              <a:rPr lang="ja-JP" altLang="en-US" sz="1200" dirty="0">
                <a:solidFill>
                  <a:schemeClr val="accent6">
                    <a:lumMod val="50000"/>
                  </a:schemeClr>
                </a:solidFill>
              </a:rPr>
              <a:t>（</a:t>
            </a:r>
            <a:r>
              <a:rPr lang="en-US" altLang="ja-JP" sz="1200" dirty="0">
                <a:solidFill>
                  <a:schemeClr val="accent6">
                    <a:lumMod val="50000"/>
                  </a:schemeClr>
                </a:solidFill>
              </a:rPr>
              <a:t>3) e</a:t>
            </a:r>
            <a:r>
              <a:rPr lang="ja-JP" altLang="en-US" sz="1200" dirty="0">
                <a:solidFill>
                  <a:schemeClr val="accent6">
                    <a:lumMod val="50000"/>
                  </a:schemeClr>
                </a:solidFill>
              </a:rPr>
              <a:t>スポーツの認知状況・・・・・・・・・・・・・・・・・・・・・・・・・・・・・・・・・・・・・・・・・・・・・・・・・</a:t>
            </a:r>
            <a:r>
              <a:rPr lang="en-US" altLang="ja-JP" sz="1200" dirty="0">
                <a:solidFill>
                  <a:schemeClr val="accent6">
                    <a:lumMod val="50000"/>
                  </a:schemeClr>
                </a:solidFill>
              </a:rPr>
              <a:t>	</a:t>
            </a:r>
            <a:r>
              <a:rPr lang="ja-JP" altLang="en-US" sz="1200" dirty="0">
                <a:solidFill>
                  <a:schemeClr val="accent6">
                    <a:lumMod val="50000"/>
                  </a:schemeClr>
                </a:solidFill>
              </a:rPr>
              <a:t>１９</a:t>
            </a:r>
          </a:p>
        </p:txBody>
      </p:sp>
      <p:sp>
        <p:nvSpPr>
          <p:cNvPr id="14" name="タイトル 10">
            <a:extLst>
              <a:ext uri="{FF2B5EF4-FFF2-40B4-BE49-F238E27FC236}">
                <a16:creationId xmlns:a16="http://schemas.microsoft.com/office/drawing/2014/main" id="{343D28AE-273F-FDBC-86A7-48746EE9F18E}"/>
              </a:ext>
            </a:extLst>
          </p:cNvPr>
          <p:cNvSpPr txBox="1">
            <a:spLocks/>
          </p:cNvSpPr>
          <p:nvPr/>
        </p:nvSpPr>
        <p:spPr>
          <a:xfrm>
            <a:off x="389836" y="1920657"/>
            <a:ext cx="6189128" cy="427024"/>
          </a:xfrm>
          <a:prstGeom prst="rect">
            <a:avLst/>
          </a:prstGeom>
          <a:solidFill>
            <a:srgbClr val="FFFFCC"/>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tabLst>
                <a:tab pos="6010275" algn="r"/>
                <a:tab pos="6011863" algn="r"/>
              </a:tabLst>
            </a:pPr>
            <a:r>
              <a:rPr lang="ja-JP" altLang="en-US" sz="1200" dirty="0">
                <a:solidFill>
                  <a:schemeClr val="accent6">
                    <a:lumMod val="50000"/>
                  </a:schemeClr>
                </a:solidFill>
              </a:rPr>
              <a:t>調査の概要・・・・・・・・・・・・・・・・・・・・・・・・・・・・・・・・・・・・・・・・・・・・・・・・・・・・・・・・・・・・・・・・・・・</a:t>
            </a:r>
            <a:r>
              <a:rPr lang="en-US" altLang="ja-JP" sz="1200" dirty="0">
                <a:solidFill>
                  <a:schemeClr val="accent6">
                    <a:lumMod val="50000"/>
                  </a:schemeClr>
                </a:solidFill>
              </a:rPr>
              <a:t>	</a:t>
            </a:r>
            <a:r>
              <a:rPr lang="ja-JP" altLang="en-US" sz="1200" dirty="0">
                <a:solidFill>
                  <a:schemeClr val="accent6">
                    <a:lumMod val="50000"/>
                  </a:schemeClr>
                </a:solidFill>
              </a:rPr>
              <a:t>２</a:t>
            </a:r>
            <a:r>
              <a:rPr lang="en-US" altLang="ja-JP" sz="1200" dirty="0">
                <a:solidFill>
                  <a:schemeClr val="accent6">
                    <a:lumMod val="50000"/>
                  </a:schemeClr>
                </a:solidFill>
              </a:rPr>
              <a:t>	</a:t>
            </a:r>
            <a:endParaRPr lang="ja-JP" altLang="en-US" sz="1200" dirty="0">
              <a:solidFill>
                <a:schemeClr val="accent6">
                  <a:lumMod val="50000"/>
                </a:schemeClr>
              </a:solidFill>
            </a:endParaRPr>
          </a:p>
        </p:txBody>
      </p:sp>
    </p:spTree>
    <p:extLst>
      <p:ext uri="{BB962C8B-B14F-4D97-AF65-F5344CB8AC3E}">
        <p14:creationId xmlns:p14="http://schemas.microsoft.com/office/powerpoint/2010/main" val="529844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1923C-D495-7643-3142-5AD9D8D197C4}"/>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81C1F83-AD02-0C81-FA60-9B702038DAE5}"/>
              </a:ext>
            </a:extLst>
          </p:cNvPr>
          <p:cNvSpPr>
            <a:spLocks noGrp="1"/>
          </p:cNvSpPr>
          <p:nvPr>
            <p:ph type="sldNum" sz="quarter" idx="12"/>
          </p:nvPr>
        </p:nvSpPr>
        <p:spPr/>
        <p:txBody>
          <a:bodyPr/>
          <a:lstStyle/>
          <a:p>
            <a:fld id="{4029B6DC-0FF4-4226-B551-65DC3A12FD06}" type="slidenum">
              <a:rPr kumimoji="1" lang="ja-JP" altLang="en-US" smtClean="0"/>
              <a:pPr/>
              <a:t>19</a:t>
            </a:fld>
            <a:endParaRPr kumimoji="1" lang="ja-JP" altLang="en-US"/>
          </a:p>
        </p:txBody>
      </p:sp>
      <p:sp>
        <p:nvSpPr>
          <p:cNvPr id="6" name="テキスト ボックス 5">
            <a:extLst>
              <a:ext uri="{FF2B5EF4-FFF2-40B4-BE49-F238E27FC236}">
                <a16:creationId xmlns:a16="http://schemas.microsoft.com/office/drawing/2014/main" id="{7FD704ED-AF5E-4BBC-BFEC-04258F34294F}"/>
              </a:ext>
            </a:extLst>
          </p:cNvPr>
          <p:cNvSpPr txBox="1"/>
          <p:nvPr/>
        </p:nvSpPr>
        <p:spPr>
          <a:xfrm>
            <a:off x="225189" y="1069792"/>
            <a:ext cx="6480175" cy="2400657"/>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n"/>
            </a:pP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スポーツの認知状況をみると、小・中・高生合計では「はい」（知っている）が</a:t>
            </a:r>
            <a:r>
              <a:rPr kumimoji="1" lang="en-US" altLang="ja-JP" sz="1000" dirty="0">
                <a:latin typeface="BIZ UDPゴシック" panose="020B0400000000000000" pitchFamily="50" charset="-128"/>
                <a:ea typeface="BIZ UDPゴシック" panose="020B0400000000000000" pitchFamily="50" charset="-128"/>
              </a:rPr>
              <a:t>63.4</a:t>
            </a:r>
            <a:r>
              <a:rPr kumimoji="1" lang="ja-JP" altLang="en-US" sz="1000" dirty="0">
                <a:latin typeface="BIZ UDPゴシック" panose="020B0400000000000000" pitchFamily="50" charset="-128"/>
                <a:ea typeface="BIZ UDPゴシック" panose="020B0400000000000000" pitchFamily="50" charset="-128"/>
              </a:rPr>
              <a:t>％、小学生では</a:t>
            </a:r>
            <a:r>
              <a:rPr kumimoji="1" lang="en-US" altLang="ja-JP" sz="1000" dirty="0">
                <a:latin typeface="BIZ UDPゴシック" panose="020B0400000000000000" pitchFamily="50" charset="-128"/>
                <a:ea typeface="BIZ UDPゴシック" panose="020B0400000000000000" pitchFamily="50" charset="-128"/>
              </a:rPr>
              <a:t>41.2</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68.4</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84.5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n"/>
            </a:pP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スポーツ認知者に「</a:t>
            </a: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スポーツ選手」への志望意向を確認したところ、小学生では「なりたい・計」が</a:t>
            </a:r>
            <a:r>
              <a:rPr kumimoji="1" lang="en-US" altLang="ja-JP" sz="1000" dirty="0">
                <a:latin typeface="BIZ UDPゴシック" panose="020B0400000000000000" pitchFamily="50" charset="-128"/>
                <a:ea typeface="BIZ UDPゴシック" panose="020B0400000000000000" pitchFamily="50" charset="-128"/>
              </a:rPr>
              <a:t>29.1%</a:t>
            </a:r>
            <a:r>
              <a:rPr kumimoji="1" lang="ja-JP" altLang="en-US" sz="1000" dirty="0">
                <a:latin typeface="BIZ UDPゴシック" panose="020B0400000000000000" pitchFamily="50" charset="-128"/>
                <a:ea typeface="BIZ UDPゴシック" panose="020B0400000000000000" pitchFamily="50" charset="-128"/>
              </a:rPr>
              <a:t>であるのに対し、中学生では</a:t>
            </a:r>
            <a:r>
              <a:rPr kumimoji="1" lang="en-US" altLang="ja-JP" sz="1000" dirty="0">
                <a:latin typeface="BIZ UDPゴシック" panose="020B0400000000000000" pitchFamily="50" charset="-128"/>
                <a:ea typeface="BIZ UDPゴシック" panose="020B0400000000000000" pitchFamily="50" charset="-128"/>
              </a:rPr>
              <a:t>14.3%</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7.8%</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n"/>
            </a:pP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スポーツ認知者に「</a:t>
            </a: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スポーツ選手」になるためにゲームをしているかを確認したところ、小・中・高生合計では「はい」（</a:t>
            </a: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スポーツ選手になるためにゲームをしている）が</a:t>
            </a:r>
            <a:r>
              <a:rPr kumimoji="1" lang="en-US" altLang="ja-JP" sz="1000" dirty="0">
                <a:latin typeface="BIZ UDPゴシック" panose="020B0400000000000000" pitchFamily="50" charset="-128"/>
                <a:ea typeface="BIZ UDPゴシック" panose="020B0400000000000000" pitchFamily="50" charset="-128"/>
              </a:rPr>
              <a:t>5.8</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n"/>
            </a:pP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スポーツ認知者に「</a:t>
            </a: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スポーツ選手」になるためには運動も大切だと思うかを確認したところ、小・中・高生合計では「そう思う・計」（全くその通り＋たぶんそう思う）が</a:t>
            </a:r>
            <a:r>
              <a:rPr kumimoji="1" lang="en-US" altLang="ja-JP" sz="1000" dirty="0">
                <a:latin typeface="BIZ UDPゴシック" panose="020B0400000000000000" pitchFamily="50" charset="-128"/>
                <a:ea typeface="BIZ UDPゴシック" panose="020B0400000000000000" pitchFamily="50" charset="-128"/>
              </a:rPr>
              <a:t>72.4</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n"/>
            </a:pP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スポーツ認知者に「</a:t>
            </a:r>
            <a:r>
              <a:rPr kumimoji="1" lang="en-US" altLang="ja-JP" sz="1000" dirty="0">
                <a:latin typeface="BIZ UDPゴシック" panose="020B0400000000000000" pitchFamily="50" charset="-128"/>
                <a:ea typeface="BIZ UDPゴシック" panose="020B0400000000000000" pitchFamily="50" charset="-128"/>
              </a:rPr>
              <a:t>e</a:t>
            </a:r>
            <a:r>
              <a:rPr kumimoji="1" lang="ja-JP" altLang="en-US" sz="1000" dirty="0">
                <a:latin typeface="BIZ UDPゴシック" panose="020B0400000000000000" pitchFamily="50" charset="-128"/>
                <a:ea typeface="BIZ UDPゴシック" panose="020B0400000000000000" pitchFamily="50" charset="-128"/>
              </a:rPr>
              <a:t>スポーツ選手」になるためにはゲームのうまさだけではなく、規則正しい生活を送ることが大切だと思うかを確認したところ、小・中・高生合計では「そう思う・計」（全くその通り＋たぶんそう思う）が</a:t>
            </a:r>
            <a:br>
              <a:rPr kumimoji="1" lang="en-US" altLang="ja-JP" sz="1000" dirty="0">
                <a:latin typeface="BIZ UDPゴシック" panose="020B0400000000000000" pitchFamily="50" charset="-128"/>
                <a:ea typeface="BIZ UDPゴシック" panose="020B0400000000000000" pitchFamily="50" charset="-128"/>
              </a:rPr>
            </a:br>
            <a:r>
              <a:rPr kumimoji="1" lang="en-US" altLang="ja-JP" sz="1000" dirty="0">
                <a:latin typeface="BIZ UDPゴシック" panose="020B0400000000000000" pitchFamily="50" charset="-128"/>
                <a:ea typeface="BIZ UDPゴシック" panose="020B0400000000000000" pitchFamily="50" charset="-128"/>
              </a:rPr>
              <a:t>83.8</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7" name="正方形/長方形 6">
            <a:extLst>
              <a:ext uri="{FF2B5EF4-FFF2-40B4-BE49-F238E27FC236}">
                <a16:creationId xmlns:a16="http://schemas.microsoft.com/office/drawing/2014/main" id="{54422E2B-FAC4-6C0B-3BB4-51325F00E30B}"/>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988ACB13-C81E-230D-ADED-5AE9DC6C59C6}"/>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五方向 10">
            <a:extLst>
              <a:ext uri="{FF2B5EF4-FFF2-40B4-BE49-F238E27FC236}">
                <a16:creationId xmlns:a16="http://schemas.microsoft.com/office/drawing/2014/main" id="{5CEA0B07-FA8C-9812-579C-D320BA5690D6}"/>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2" name="楕円 11">
            <a:extLst>
              <a:ext uri="{FF2B5EF4-FFF2-40B4-BE49-F238E27FC236}">
                <a16:creationId xmlns:a16="http://schemas.microsoft.com/office/drawing/2014/main" id="{49243A33-DF7E-C80A-A58E-5701471B9225}"/>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 name="タイトル 10">
            <a:extLst>
              <a:ext uri="{FF2B5EF4-FFF2-40B4-BE49-F238E27FC236}">
                <a16:creationId xmlns:a16="http://schemas.microsoft.com/office/drawing/2014/main" id="{701A88FF-4976-8AED-B776-432C88733B9F}"/>
              </a:ext>
            </a:extLst>
          </p:cNvPr>
          <p:cNvSpPr>
            <a:spLocks noGrp="1"/>
          </p:cNvSpPr>
          <p:nvPr>
            <p:ph type="title"/>
          </p:nvPr>
        </p:nvSpPr>
        <p:spPr>
          <a:xfrm>
            <a:off x="1360177" y="209355"/>
            <a:ext cx="5164757" cy="604781"/>
          </a:xfrm>
        </p:spPr>
        <p:txBody>
          <a:bodyPr/>
          <a:lstStyle/>
          <a:p>
            <a:r>
              <a:rPr lang="ja-JP" altLang="en-US" sz="1700" dirty="0">
                <a:solidFill>
                  <a:srgbClr val="006600"/>
                </a:solidFill>
              </a:rPr>
              <a:t>ネット利用に関する教育やネットに関連する認知状況</a:t>
            </a:r>
            <a:br>
              <a:rPr lang="en-US" altLang="ja-JP" dirty="0">
                <a:solidFill>
                  <a:srgbClr val="006600"/>
                </a:solidFill>
              </a:rPr>
            </a:br>
            <a:r>
              <a:rPr lang="ja-JP" altLang="en-US" dirty="0">
                <a:solidFill>
                  <a:srgbClr val="006600"/>
                </a:solidFill>
              </a:rPr>
              <a:t>　　　　　</a:t>
            </a:r>
            <a:r>
              <a:rPr lang="en-US" altLang="ja-JP" sz="1600" dirty="0">
                <a:solidFill>
                  <a:srgbClr val="C00000"/>
                </a:solidFill>
              </a:rPr>
              <a:t>(3)</a:t>
            </a:r>
            <a:r>
              <a:rPr lang="ja-JP" altLang="en-US" sz="1600" dirty="0">
                <a:solidFill>
                  <a:srgbClr val="C00000"/>
                </a:solidFill>
              </a:rPr>
              <a:t> </a:t>
            </a:r>
            <a:r>
              <a:rPr lang="en-US" altLang="ja-JP" sz="1600" dirty="0">
                <a:solidFill>
                  <a:srgbClr val="C00000"/>
                </a:solidFill>
              </a:rPr>
              <a:t>e</a:t>
            </a:r>
            <a:r>
              <a:rPr lang="ja-JP" altLang="en-US" sz="1600" dirty="0">
                <a:solidFill>
                  <a:srgbClr val="C00000"/>
                </a:solidFill>
              </a:rPr>
              <a:t>スポーツの認知状況</a:t>
            </a:r>
            <a:endParaRPr lang="ja-JP" altLang="en-US" dirty="0">
              <a:solidFill>
                <a:srgbClr val="C00000"/>
              </a:solidFill>
            </a:endParaRPr>
          </a:p>
        </p:txBody>
      </p:sp>
      <p:grpSp>
        <p:nvGrpSpPr>
          <p:cNvPr id="2" name="グループ化 1">
            <a:extLst>
              <a:ext uri="{FF2B5EF4-FFF2-40B4-BE49-F238E27FC236}">
                <a16:creationId xmlns:a16="http://schemas.microsoft.com/office/drawing/2014/main" id="{5FAC53DE-9AFD-9689-CF74-2DE501C3F9AD}"/>
              </a:ext>
            </a:extLst>
          </p:cNvPr>
          <p:cNvGrpSpPr/>
          <p:nvPr/>
        </p:nvGrpSpPr>
        <p:grpSpPr>
          <a:xfrm>
            <a:off x="213719" y="3709308"/>
            <a:ext cx="6563653" cy="5780196"/>
            <a:chOff x="-207404" y="3044788"/>
            <a:chExt cx="6563653" cy="5780196"/>
          </a:xfrm>
        </p:grpSpPr>
        <p:pic>
          <p:nvPicPr>
            <p:cNvPr id="3" name="図 2">
              <a:extLst>
                <a:ext uri="{FF2B5EF4-FFF2-40B4-BE49-F238E27FC236}">
                  <a16:creationId xmlns:a16="http://schemas.microsoft.com/office/drawing/2014/main" id="{F83D6B2F-C311-8D55-7AE2-C36061076E9C}"/>
                </a:ext>
              </a:extLst>
            </p:cNvPr>
            <p:cNvPicPr/>
            <p:nvPr/>
          </p:nvPicPr>
          <p:blipFill>
            <a:blip r:embed="rId2"/>
            <a:stretch>
              <a:fillRect/>
            </a:stretch>
          </p:blipFill>
          <p:spPr>
            <a:xfrm>
              <a:off x="-207404" y="3044788"/>
              <a:ext cx="6480000" cy="5780196"/>
            </a:xfrm>
            <a:prstGeom prst="rect">
              <a:avLst/>
            </a:prstGeom>
          </p:spPr>
        </p:pic>
        <p:sp>
          <p:nvSpPr>
            <p:cNvPr id="18" name="テキスト ボックス 17">
              <a:extLst>
                <a:ext uri="{FF2B5EF4-FFF2-40B4-BE49-F238E27FC236}">
                  <a16:creationId xmlns:a16="http://schemas.microsoft.com/office/drawing/2014/main" id="{016BDFE8-0932-326D-5FE7-BFE927069E94}"/>
                </a:ext>
              </a:extLst>
            </p:cNvPr>
            <p:cNvSpPr txBox="1"/>
            <p:nvPr/>
          </p:nvSpPr>
          <p:spPr>
            <a:xfrm>
              <a:off x="6036931" y="3044788"/>
              <a:ext cx="319318" cy="215444"/>
            </a:xfrm>
            <a:prstGeom prst="rect">
              <a:avLst/>
            </a:prstGeom>
            <a:noFill/>
          </p:spPr>
          <p:txBody>
            <a:bodyPr wrap="none" rtlCol="0">
              <a:spAutoFit/>
            </a:bodyPr>
            <a:lstStyle/>
            <a:p>
              <a:r>
                <a:rPr kumimoji="1" lang="en-US" altLang="ja-JP" sz="800" dirty="0"/>
                <a:t>(%)</a:t>
              </a:r>
              <a:endParaRPr kumimoji="1" lang="ja-JP" altLang="en-US" sz="800" dirty="0"/>
            </a:p>
          </p:txBody>
        </p:sp>
        <p:sp>
          <p:nvSpPr>
            <p:cNvPr id="19" name="テキスト ボックス 18">
              <a:extLst>
                <a:ext uri="{FF2B5EF4-FFF2-40B4-BE49-F238E27FC236}">
                  <a16:creationId xmlns:a16="http://schemas.microsoft.com/office/drawing/2014/main" id="{843BD5F7-B2F1-57A7-D650-06087098120C}"/>
                </a:ext>
              </a:extLst>
            </p:cNvPr>
            <p:cNvSpPr txBox="1"/>
            <p:nvPr/>
          </p:nvSpPr>
          <p:spPr>
            <a:xfrm>
              <a:off x="6036931" y="4197496"/>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24" name="テキスト ボックス 23">
              <a:extLst>
                <a:ext uri="{FF2B5EF4-FFF2-40B4-BE49-F238E27FC236}">
                  <a16:creationId xmlns:a16="http://schemas.microsoft.com/office/drawing/2014/main" id="{C6AC86F2-7A13-CF3D-3945-8B276B5CCB4F}"/>
                </a:ext>
              </a:extLst>
            </p:cNvPr>
            <p:cNvSpPr txBox="1"/>
            <p:nvPr/>
          </p:nvSpPr>
          <p:spPr>
            <a:xfrm>
              <a:off x="6036931" y="5601652"/>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25" name="テキスト ボックス 24">
              <a:extLst>
                <a:ext uri="{FF2B5EF4-FFF2-40B4-BE49-F238E27FC236}">
                  <a16:creationId xmlns:a16="http://schemas.microsoft.com/office/drawing/2014/main" id="{CC3314DD-FF65-4722-E48B-278AA15BAD84}"/>
                </a:ext>
              </a:extLst>
            </p:cNvPr>
            <p:cNvSpPr txBox="1"/>
            <p:nvPr/>
          </p:nvSpPr>
          <p:spPr>
            <a:xfrm>
              <a:off x="6036931" y="6609764"/>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26" name="テキスト ボックス 25">
              <a:extLst>
                <a:ext uri="{FF2B5EF4-FFF2-40B4-BE49-F238E27FC236}">
                  <a16:creationId xmlns:a16="http://schemas.microsoft.com/office/drawing/2014/main" id="{31088873-888E-DBF7-0B31-46CDCE09C7A3}"/>
                </a:ext>
              </a:extLst>
            </p:cNvPr>
            <p:cNvSpPr txBox="1"/>
            <p:nvPr/>
          </p:nvSpPr>
          <p:spPr>
            <a:xfrm>
              <a:off x="6036931" y="7761892"/>
              <a:ext cx="319318" cy="215444"/>
            </a:xfrm>
            <a:prstGeom prst="rect">
              <a:avLst/>
            </a:prstGeom>
            <a:noFill/>
          </p:spPr>
          <p:txBody>
            <a:bodyPr wrap="none" rtlCol="0">
              <a:spAutoFit/>
            </a:bodyPr>
            <a:lstStyle/>
            <a:p>
              <a:r>
                <a:rPr kumimoji="1" lang="en-US" altLang="ja-JP" sz="800"/>
                <a:t>(%)</a:t>
              </a:r>
              <a:endParaRPr kumimoji="1" lang="ja-JP" altLang="en-US" sz="800"/>
            </a:p>
          </p:txBody>
        </p:sp>
      </p:grpSp>
    </p:spTree>
    <p:extLst>
      <p:ext uri="{BB962C8B-B14F-4D97-AF65-F5344CB8AC3E}">
        <p14:creationId xmlns:p14="http://schemas.microsoft.com/office/powerpoint/2010/main" val="2563783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E7BC3-23C4-85E5-451E-BC5890DAB90B}"/>
            </a:ext>
          </a:extLst>
        </p:cNvPr>
        <p:cNvGrpSpPr/>
        <p:nvPr/>
      </p:nvGrpSpPr>
      <p:grpSpPr>
        <a:xfrm>
          <a:off x="0" y="0"/>
          <a:ext cx="0" cy="0"/>
          <a:chOff x="0" y="0"/>
          <a:chExt cx="0" cy="0"/>
        </a:xfrm>
      </p:grpSpPr>
      <p:sp>
        <p:nvSpPr>
          <p:cNvPr id="29" name="タイトル 10">
            <a:extLst>
              <a:ext uri="{FF2B5EF4-FFF2-40B4-BE49-F238E27FC236}">
                <a16:creationId xmlns:a16="http://schemas.microsoft.com/office/drawing/2014/main" id="{2639AA02-DFCE-5FD3-00EF-2CE0E3338358}"/>
              </a:ext>
            </a:extLst>
          </p:cNvPr>
          <p:cNvSpPr>
            <a:spLocks noGrp="1"/>
          </p:cNvSpPr>
          <p:nvPr>
            <p:ph type="title"/>
          </p:nvPr>
        </p:nvSpPr>
        <p:spPr>
          <a:xfrm>
            <a:off x="444228" y="2212623"/>
            <a:ext cx="6189128" cy="555763"/>
          </a:xfrm>
          <a:solidFill>
            <a:schemeClr val="accent4">
              <a:lumMod val="40000"/>
              <a:lumOff val="60000"/>
            </a:schemeClr>
          </a:solidFill>
        </p:spPr>
        <p:txBody>
          <a:bodyPr wrap="none">
            <a:noAutofit/>
          </a:bodyPr>
          <a:lstStyle/>
          <a:p>
            <a:pPr algn="ctr"/>
            <a:r>
              <a:rPr lang="ja-JP" altLang="en-US" sz="1800" dirty="0"/>
              <a:t>医療機関の状況</a:t>
            </a:r>
          </a:p>
        </p:txBody>
      </p:sp>
      <p:sp>
        <p:nvSpPr>
          <p:cNvPr id="4" name="スライド番号プレースホルダー 3">
            <a:extLst>
              <a:ext uri="{FF2B5EF4-FFF2-40B4-BE49-F238E27FC236}">
                <a16:creationId xmlns:a16="http://schemas.microsoft.com/office/drawing/2014/main" id="{C6ED93A7-A668-26C8-C311-4C6A20A5B8E3}"/>
              </a:ext>
            </a:extLst>
          </p:cNvPr>
          <p:cNvSpPr>
            <a:spLocks noGrp="1"/>
          </p:cNvSpPr>
          <p:nvPr>
            <p:ph type="sldNum" sz="quarter" idx="12"/>
          </p:nvPr>
        </p:nvSpPr>
        <p:spPr/>
        <p:txBody>
          <a:bodyPr/>
          <a:lstStyle/>
          <a:p>
            <a:fld id="{4029B6DC-0FF4-4226-B551-65DC3A12FD06}" type="slidenum">
              <a:rPr kumimoji="1" lang="ja-JP" altLang="en-US" smtClean="0"/>
              <a:pPr/>
              <a:t>20</a:t>
            </a:fld>
            <a:endParaRPr kumimoji="1" lang="ja-JP" altLang="en-US"/>
          </a:p>
        </p:txBody>
      </p:sp>
      <p:sp>
        <p:nvSpPr>
          <p:cNvPr id="16" name="正方形/長方形 15">
            <a:extLst>
              <a:ext uri="{FF2B5EF4-FFF2-40B4-BE49-F238E27FC236}">
                <a16:creationId xmlns:a16="http://schemas.microsoft.com/office/drawing/2014/main" id="{B4219124-A37B-645D-81CE-F05C64262BAF}"/>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BB6C90D0-1B9F-3DE9-80DD-6B549B099423}"/>
              </a:ext>
            </a:extLst>
          </p:cNvPr>
          <p:cNvSpPr/>
          <p:nvPr/>
        </p:nvSpPr>
        <p:spPr>
          <a:xfrm>
            <a:off x="135020" y="1999111"/>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EC06E591-4E1F-06A0-0055-1820ACFF2716}"/>
              </a:ext>
            </a:extLst>
          </p:cNvPr>
          <p:cNvSpPr/>
          <p:nvPr/>
        </p:nvSpPr>
        <p:spPr>
          <a:xfrm>
            <a:off x="756004" y="2009975"/>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 name="タイトル 10">
            <a:extLst>
              <a:ext uri="{FF2B5EF4-FFF2-40B4-BE49-F238E27FC236}">
                <a16:creationId xmlns:a16="http://schemas.microsoft.com/office/drawing/2014/main" id="{25104B90-3044-9CF8-24AD-9E72793C979D}"/>
              </a:ext>
            </a:extLst>
          </p:cNvPr>
          <p:cNvSpPr txBox="1">
            <a:spLocks/>
          </p:cNvSpPr>
          <p:nvPr/>
        </p:nvSpPr>
        <p:spPr>
          <a:xfrm>
            <a:off x="444228" y="2765464"/>
            <a:ext cx="6189128" cy="1061829"/>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600"/>
              </a:spcAft>
              <a:tabLst>
                <a:tab pos="5760000" algn="r"/>
              </a:tabLst>
            </a:pPr>
            <a:r>
              <a:rPr lang="en-US" altLang="ja-JP" sz="1200" dirty="0">
                <a:solidFill>
                  <a:srgbClr val="C00000"/>
                </a:solidFill>
              </a:rPr>
              <a:t>(1)</a:t>
            </a:r>
            <a:r>
              <a:rPr lang="ja-JP" altLang="en-US" sz="1200" dirty="0">
                <a:solidFill>
                  <a:srgbClr val="C00000"/>
                </a:solidFill>
              </a:rPr>
              <a:t> 回答した医療機関に関する基本情報・・・・・・・・・・・・・・・・・・・・・・・・・・・・・・・・・・・・</a:t>
            </a:r>
            <a:r>
              <a:rPr lang="en-US" altLang="ja-JP" sz="1200" dirty="0">
                <a:solidFill>
                  <a:srgbClr val="C00000"/>
                </a:solidFill>
              </a:rPr>
              <a:t>	22</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(2)</a:t>
            </a:r>
            <a:r>
              <a:rPr lang="ja-JP" altLang="en-US" sz="1200" dirty="0">
                <a:solidFill>
                  <a:srgbClr val="C00000"/>
                </a:solidFill>
              </a:rPr>
              <a:t> ゲーム・ネット依存症の診療状況・・・・・・・・・・・・・・・・・・・・・・・・・・・・・・・・・・・・・・・・</a:t>
            </a:r>
            <a:r>
              <a:rPr lang="en-US" altLang="ja-JP" sz="1200" dirty="0">
                <a:solidFill>
                  <a:srgbClr val="C00000"/>
                </a:solidFill>
              </a:rPr>
              <a:t>	23</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(3) </a:t>
            </a:r>
            <a:r>
              <a:rPr lang="ja-JP" altLang="en-US" sz="1200" dirty="0">
                <a:solidFill>
                  <a:srgbClr val="C00000"/>
                </a:solidFill>
              </a:rPr>
              <a:t>ゲーム・ネット依存症の診療に携わる医師・スタッフ数・・・・・・・・・・・・・・・・・・・・・・</a:t>
            </a:r>
            <a:r>
              <a:rPr lang="en-US" altLang="ja-JP" sz="1200" dirty="0">
                <a:solidFill>
                  <a:srgbClr val="C00000"/>
                </a:solidFill>
              </a:rPr>
              <a:t>	</a:t>
            </a:r>
            <a:r>
              <a:rPr lang="ja-JP" altLang="en-US" sz="1200" dirty="0">
                <a:solidFill>
                  <a:srgbClr val="C00000"/>
                </a:solidFill>
              </a:rPr>
              <a:t>２４</a:t>
            </a:r>
          </a:p>
          <a:p>
            <a:pPr algn="just">
              <a:lnSpc>
                <a:spcPct val="100000"/>
              </a:lnSpc>
              <a:spcAft>
                <a:spcPts val="600"/>
              </a:spcAft>
              <a:tabLst>
                <a:tab pos="5760000" algn="r"/>
              </a:tabLst>
            </a:pPr>
            <a:r>
              <a:rPr lang="en-US" altLang="ja-JP" sz="1200" dirty="0">
                <a:solidFill>
                  <a:srgbClr val="C00000"/>
                </a:solidFill>
              </a:rPr>
              <a:t>(4) </a:t>
            </a:r>
            <a:r>
              <a:rPr lang="ja-JP" altLang="en-US" sz="1200" dirty="0">
                <a:solidFill>
                  <a:srgbClr val="C00000"/>
                </a:solidFill>
              </a:rPr>
              <a:t>対応年齢／診察までにかかる日数・・・・・・・・・・・・・・・・・・・・・・・・・・・・・・・・・・・・・・</a:t>
            </a:r>
            <a:r>
              <a:rPr lang="en-US" altLang="ja-JP" sz="1200" dirty="0">
                <a:solidFill>
                  <a:srgbClr val="C00000"/>
                </a:solidFill>
              </a:rPr>
              <a:t>	25</a:t>
            </a:r>
            <a:endParaRPr lang="ja-JP" altLang="en-US" sz="1200" dirty="0">
              <a:solidFill>
                <a:srgbClr val="C00000"/>
              </a:solidFill>
            </a:endParaRPr>
          </a:p>
        </p:txBody>
      </p:sp>
      <p:sp>
        <p:nvSpPr>
          <p:cNvPr id="3" name="タイトル 10">
            <a:extLst>
              <a:ext uri="{FF2B5EF4-FFF2-40B4-BE49-F238E27FC236}">
                <a16:creationId xmlns:a16="http://schemas.microsoft.com/office/drawing/2014/main" id="{BCB5235E-7AEA-5EA0-10E2-615D24CC2BC9}"/>
              </a:ext>
            </a:extLst>
          </p:cNvPr>
          <p:cNvSpPr txBox="1">
            <a:spLocks/>
          </p:cNvSpPr>
          <p:nvPr/>
        </p:nvSpPr>
        <p:spPr>
          <a:xfrm>
            <a:off x="188913" y="200257"/>
            <a:ext cx="6480175" cy="590931"/>
          </a:xfrm>
          <a:prstGeom prst="rect">
            <a:avLst/>
          </a:prstGeom>
          <a:solidFill>
            <a:srgbClr val="CC0000"/>
          </a:solidFill>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ja-JP" sz="1800" dirty="0">
                <a:solidFill>
                  <a:schemeClr val="bg1"/>
                </a:solidFill>
                <a:effectLst/>
                <a:cs typeface="Times New Roman" panose="02020603050405020304" pitchFamily="18" charset="0"/>
              </a:rPr>
              <a:t>県内の医療機関におけるインターネット</a:t>
            </a:r>
            <a:r>
              <a:rPr lang="ja-JP" altLang="en-US" sz="1800" dirty="0">
                <a:solidFill>
                  <a:schemeClr val="bg1"/>
                </a:solidFill>
                <a:effectLst/>
                <a:cs typeface="Times New Roman" panose="02020603050405020304" pitchFamily="18" charset="0"/>
              </a:rPr>
              <a:t>及び</a:t>
            </a:r>
            <a:r>
              <a:rPr lang="ja-JP" altLang="ja-JP" sz="1800" dirty="0">
                <a:solidFill>
                  <a:schemeClr val="bg1"/>
                </a:solidFill>
                <a:effectLst/>
                <a:cs typeface="Times New Roman" panose="02020603050405020304" pitchFamily="18" charset="0"/>
              </a:rPr>
              <a:t>ゲームに</a:t>
            </a:r>
            <a:endParaRPr lang="en-US" altLang="ja-JP" sz="1800" dirty="0">
              <a:solidFill>
                <a:schemeClr val="bg1"/>
              </a:solidFill>
              <a:effectLst/>
              <a:cs typeface="Times New Roman" panose="02020603050405020304" pitchFamily="18" charset="0"/>
            </a:endParaRPr>
          </a:p>
          <a:p>
            <a:pPr algn="ctr"/>
            <a:r>
              <a:rPr lang="ja-JP" altLang="ja-JP" sz="1800" dirty="0">
                <a:solidFill>
                  <a:schemeClr val="bg1"/>
                </a:solidFill>
                <a:effectLst/>
                <a:cs typeface="Times New Roman" panose="02020603050405020304" pitchFamily="18" charset="0"/>
              </a:rPr>
              <a:t>関連する依存に</a:t>
            </a:r>
            <a:r>
              <a:rPr lang="ja-JP" altLang="en-US" sz="1800" dirty="0">
                <a:solidFill>
                  <a:schemeClr val="bg1"/>
                </a:solidFill>
                <a:effectLst/>
                <a:cs typeface="Times New Roman" panose="02020603050405020304" pitchFamily="18" charset="0"/>
              </a:rPr>
              <a:t>係る</a:t>
            </a:r>
            <a:r>
              <a:rPr lang="ja-JP" altLang="ja-JP" sz="1800" dirty="0">
                <a:solidFill>
                  <a:schemeClr val="bg1"/>
                </a:solidFill>
                <a:effectLst/>
                <a:cs typeface="Times New Roman" panose="02020603050405020304" pitchFamily="18" charset="0"/>
              </a:rPr>
              <a:t>診療状況等</a:t>
            </a:r>
            <a:r>
              <a:rPr lang="ja-JP" altLang="en-US" sz="1800" kern="100" dirty="0">
                <a:solidFill>
                  <a:schemeClr val="bg1"/>
                </a:solidFill>
                <a:cs typeface="Times New Roman" panose="02020603050405020304" pitchFamily="18" charset="0"/>
              </a:rPr>
              <a:t>調査</a:t>
            </a:r>
            <a:r>
              <a:rPr lang="ja-JP" altLang="en-US" sz="1800" dirty="0">
                <a:solidFill>
                  <a:schemeClr val="bg1"/>
                </a:solidFill>
              </a:rPr>
              <a:t>報告書＜概要版＞　</a:t>
            </a:r>
          </a:p>
        </p:txBody>
      </p:sp>
      <p:sp>
        <p:nvSpPr>
          <p:cNvPr id="6" name="テキスト ボックス 5">
            <a:extLst>
              <a:ext uri="{FF2B5EF4-FFF2-40B4-BE49-F238E27FC236}">
                <a16:creationId xmlns:a16="http://schemas.microsoft.com/office/drawing/2014/main" id="{D2023DCC-E313-F4F0-CF20-BCD6751D7674}"/>
              </a:ext>
            </a:extLst>
          </p:cNvPr>
          <p:cNvSpPr txBox="1"/>
          <p:nvPr/>
        </p:nvSpPr>
        <p:spPr>
          <a:xfrm>
            <a:off x="2317252" y="1079687"/>
            <a:ext cx="2196244" cy="369332"/>
          </a:xfrm>
          <a:prstGeom prst="rect">
            <a:avLst/>
          </a:prstGeom>
          <a:noFill/>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目　次</a:t>
            </a:r>
          </a:p>
        </p:txBody>
      </p:sp>
      <p:sp>
        <p:nvSpPr>
          <p:cNvPr id="18" name="タイトル 10">
            <a:extLst>
              <a:ext uri="{FF2B5EF4-FFF2-40B4-BE49-F238E27FC236}">
                <a16:creationId xmlns:a16="http://schemas.microsoft.com/office/drawing/2014/main" id="{24D5037A-A625-9038-0637-4C35A33D3A9A}"/>
              </a:ext>
            </a:extLst>
          </p:cNvPr>
          <p:cNvSpPr txBox="1">
            <a:spLocks/>
          </p:cNvSpPr>
          <p:nvPr/>
        </p:nvSpPr>
        <p:spPr>
          <a:xfrm>
            <a:off x="444228" y="4327277"/>
            <a:ext cx="6189128" cy="555763"/>
          </a:xfrm>
          <a:prstGeom prst="rect">
            <a:avLst/>
          </a:prstGeom>
          <a:solidFill>
            <a:schemeClr val="accent4">
              <a:lumMod val="40000"/>
              <a:lumOff val="60000"/>
            </a:schemeClr>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sz="1800"/>
              <a:t>医師から見たゲーム・ネット依存症</a:t>
            </a:r>
          </a:p>
        </p:txBody>
      </p:sp>
      <p:sp>
        <p:nvSpPr>
          <p:cNvPr id="19" name="矢印: 五方向 18">
            <a:extLst>
              <a:ext uri="{FF2B5EF4-FFF2-40B4-BE49-F238E27FC236}">
                <a16:creationId xmlns:a16="http://schemas.microsoft.com/office/drawing/2014/main" id="{810EF517-BDF4-D22D-8D8D-08DACCA32B0B}"/>
              </a:ext>
            </a:extLst>
          </p:cNvPr>
          <p:cNvSpPr/>
          <p:nvPr/>
        </p:nvSpPr>
        <p:spPr>
          <a:xfrm>
            <a:off x="135020" y="4113765"/>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2" name="楕円 21">
            <a:extLst>
              <a:ext uri="{FF2B5EF4-FFF2-40B4-BE49-F238E27FC236}">
                <a16:creationId xmlns:a16="http://schemas.microsoft.com/office/drawing/2014/main" id="{7E1EA75D-3C73-4FCB-1739-2DDBCB66C405}"/>
              </a:ext>
            </a:extLst>
          </p:cNvPr>
          <p:cNvSpPr/>
          <p:nvPr/>
        </p:nvSpPr>
        <p:spPr>
          <a:xfrm>
            <a:off x="756004" y="4124629"/>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5" name="タイトル 10">
            <a:extLst>
              <a:ext uri="{FF2B5EF4-FFF2-40B4-BE49-F238E27FC236}">
                <a16:creationId xmlns:a16="http://schemas.microsoft.com/office/drawing/2014/main" id="{6334BBBF-DE00-853B-90DF-28A96C89AF08}"/>
              </a:ext>
            </a:extLst>
          </p:cNvPr>
          <p:cNvSpPr txBox="1">
            <a:spLocks/>
          </p:cNvSpPr>
          <p:nvPr/>
        </p:nvSpPr>
        <p:spPr>
          <a:xfrm>
            <a:off x="444228" y="4880118"/>
            <a:ext cx="6189128" cy="1323439"/>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600"/>
              </a:spcAft>
              <a:tabLst>
                <a:tab pos="5760000" algn="r"/>
              </a:tabLst>
            </a:pPr>
            <a:r>
              <a:rPr lang="en-US" altLang="ja-JP" sz="1200" dirty="0">
                <a:solidFill>
                  <a:srgbClr val="C00000"/>
                </a:solidFill>
              </a:rPr>
              <a:t>(1) </a:t>
            </a:r>
            <a:r>
              <a:rPr lang="ja-JP" altLang="en-US" sz="1200" dirty="0">
                <a:solidFill>
                  <a:srgbClr val="C00000"/>
                </a:solidFill>
              </a:rPr>
              <a:t>ゲーム・ネット依存症に関する認識・・・・・・・・・・・・・・・・・・・・・・・・・・・・・・・・・・・・・・</a:t>
            </a:r>
            <a:r>
              <a:rPr lang="en-US" altLang="ja-JP" sz="1200" dirty="0">
                <a:solidFill>
                  <a:srgbClr val="C00000"/>
                </a:solidFill>
              </a:rPr>
              <a:t>	26</a:t>
            </a:r>
          </a:p>
          <a:p>
            <a:pPr algn="just">
              <a:lnSpc>
                <a:spcPct val="100000"/>
              </a:lnSpc>
              <a:spcAft>
                <a:spcPts val="600"/>
              </a:spcAft>
              <a:tabLst>
                <a:tab pos="5760000" algn="r"/>
              </a:tabLst>
            </a:pPr>
            <a:r>
              <a:rPr lang="en-US" altLang="ja-JP" sz="1200" dirty="0">
                <a:solidFill>
                  <a:srgbClr val="C00000"/>
                </a:solidFill>
              </a:rPr>
              <a:t>(2) </a:t>
            </a:r>
            <a:r>
              <a:rPr lang="ja-JP" altLang="en-US" sz="1200" dirty="0">
                <a:solidFill>
                  <a:srgbClr val="C00000"/>
                </a:solidFill>
              </a:rPr>
              <a:t>直近</a:t>
            </a:r>
            <a:r>
              <a:rPr lang="en-US" altLang="ja-JP" sz="1200" dirty="0">
                <a:solidFill>
                  <a:srgbClr val="C00000"/>
                </a:solidFill>
              </a:rPr>
              <a:t>12</a:t>
            </a:r>
            <a:r>
              <a:rPr lang="ja-JP" altLang="en-US" sz="1200" dirty="0">
                <a:solidFill>
                  <a:srgbClr val="C00000"/>
                </a:solidFill>
              </a:rPr>
              <a:t>か月間における患者数・・・・・・・・・・・・・・・・・・・・・・・・・・・・・・・・・・・・・・・・・</a:t>
            </a:r>
            <a:r>
              <a:rPr lang="en-US" altLang="ja-JP" sz="1200" dirty="0">
                <a:solidFill>
                  <a:srgbClr val="C00000"/>
                </a:solidFill>
              </a:rPr>
              <a:t>	</a:t>
            </a:r>
            <a:r>
              <a:rPr lang="ja-JP" altLang="en-US" sz="1200" dirty="0">
                <a:solidFill>
                  <a:srgbClr val="C00000"/>
                </a:solidFill>
              </a:rPr>
              <a:t>２７</a:t>
            </a:r>
            <a:endParaRPr lang="en-US" altLang="ja-JP"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(3) </a:t>
            </a:r>
            <a:r>
              <a:rPr lang="ja-JP" altLang="en-US" sz="1200" dirty="0">
                <a:solidFill>
                  <a:srgbClr val="C00000"/>
                </a:solidFill>
              </a:rPr>
              <a:t>使用時間等に関する提案／治療効果の評価基準・・・・・・・・・・・・・・・・・・・・・・・・・・</a:t>
            </a:r>
            <a:r>
              <a:rPr lang="en-US" altLang="ja-JP" sz="1200" dirty="0">
                <a:solidFill>
                  <a:srgbClr val="C00000"/>
                </a:solidFill>
              </a:rPr>
              <a:t>	28</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(4) </a:t>
            </a:r>
            <a:r>
              <a:rPr lang="ja-JP" altLang="en-US" sz="1200" dirty="0">
                <a:solidFill>
                  <a:srgbClr val="C00000"/>
                </a:solidFill>
              </a:rPr>
              <a:t>ゲーム・ネット依存症診療を行う中での課題・・・・・・・・・・・・・・・・・・・・・・・・・・・・・・</a:t>
            </a:r>
            <a:r>
              <a:rPr lang="en-US" altLang="ja-JP" sz="1200" dirty="0">
                <a:solidFill>
                  <a:srgbClr val="C00000"/>
                </a:solidFill>
              </a:rPr>
              <a:t>	29</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(5) </a:t>
            </a:r>
            <a:r>
              <a:rPr lang="ja-JP" altLang="en-US" sz="1200" dirty="0">
                <a:solidFill>
                  <a:srgbClr val="C00000"/>
                </a:solidFill>
              </a:rPr>
              <a:t>ゲーム・ネット依存症の支援体制をより充実させるための施策や取組・・・・・・・・</a:t>
            </a:r>
            <a:r>
              <a:rPr lang="en-US" altLang="ja-JP" sz="1200" dirty="0">
                <a:solidFill>
                  <a:srgbClr val="C00000"/>
                </a:solidFill>
              </a:rPr>
              <a:t>	30</a:t>
            </a:r>
            <a:endParaRPr lang="ja-JP" altLang="en-US" sz="1200" dirty="0">
              <a:solidFill>
                <a:srgbClr val="C00000"/>
              </a:solidFill>
            </a:endParaRPr>
          </a:p>
        </p:txBody>
      </p:sp>
      <p:sp>
        <p:nvSpPr>
          <p:cNvPr id="26" name="タイトル 10">
            <a:extLst>
              <a:ext uri="{FF2B5EF4-FFF2-40B4-BE49-F238E27FC236}">
                <a16:creationId xmlns:a16="http://schemas.microsoft.com/office/drawing/2014/main" id="{894FEA60-4317-78EC-7E40-4EF7F0211FE2}"/>
              </a:ext>
            </a:extLst>
          </p:cNvPr>
          <p:cNvSpPr txBox="1">
            <a:spLocks/>
          </p:cNvSpPr>
          <p:nvPr/>
        </p:nvSpPr>
        <p:spPr>
          <a:xfrm>
            <a:off x="444228" y="6638791"/>
            <a:ext cx="6189128" cy="555763"/>
          </a:xfrm>
          <a:prstGeom prst="rect">
            <a:avLst/>
          </a:prstGeom>
          <a:solidFill>
            <a:schemeClr val="accent4">
              <a:lumMod val="40000"/>
              <a:lumOff val="60000"/>
            </a:schemeClr>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sz="1800" dirty="0"/>
              <a:t>ゲーム・ネット依存症患者の特徴等</a:t>
            </a:r>
          </a:p>
        </p:txBody>
      </p:sp>
      <p:sp>
        <p:nvSpPr>
          <p:cNvPr id="27" name="矢印: 五方向 26">
            <a:extLst>
              <a:ext uri="{FF2B5EF4-FFF2-40B4-BE49-F238E27FC236}">
                <a16:creationId xmlns:a16="http://schemas.microsoft.com/office/drawing/2014/main" id="{D85352AB-0FC7-4D21-6B9A-21A5431DE894}"/>
              </a:ext>
            </a:extLst>
          </p:cNvPr>
          <p:cNvSpPr/>
          <p:nvPr/>
        </p:nvSpPr>
        <p:spPr>
          <a:xfrm>
            <a:off x="135020" y="6425279"/>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8" name="楕円 27">
            <a:extLst>
              <a:ext uri="{FF2B5EF4-FFF2-40B4-BE49-F238E27FC236}">
                <a16:creationId xmlns:a16="http://schemas.microsoft.com/office/drawing/2014/main" id="{BE69811F-3FA8-03C1-403C-359162CDD33C}"/>
              </a:ext>
            </a:extLst>
          </p:cNvPr>
          <p:cNvSpPr/>
          <p:nvPr/>
        </p:nvSpPr>
        <p:spPr>
          <a:xfrm>
            <a:off x="756004" y="6436143"/>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0" name="タイトル 10">
            <a:extLst>
              <a:ext uri="{FF2B5EF4-FFF2-40B4-BE49-F238E27FC236}">
                <a16:creationId xmlns:a16="http://schemas.microsoft.com/office/drawing/2014/main" id="{2028D0D9-C1A4-FFBA-DC66-49D42EB1622F}"/>
              </a:ext>
            </a:extLst>
          </p:cNvPr>
          <p:cNvSpPr txBox="1">
            <a:spLocks/>
          </p:cNvSpPr>
          <p:nvPr/>
        </p:nvSpPr>
        <p:spPr>
          <a:xfrm>
            <a:off x="444228" y="7191632"/>
            <a:ext cx="6189128" cy="2369880"/>
          </a:xfrm>
          <a:prstGeom prst="rect">
            <a:avLst/>
          </a:prstGeom>
          <a:solidFill>
            <a:srgbClr val="FFFFCC"/>
          </a:solidFill>
        </p:spPr>
        <p:txBody>
          <a:bodyPr vert="horz" lIns="360000" tIns="45720" rIns="91440" bIns="45720" rtlCol="0" anchor="t" anchorCtr="0">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lnSpc>
                <a:spcPct val="100000"/>
              </a:lnSpc>
              <a:spcAft>
                <a:spcPts val="600"/>
              </a:spcAft>
              <a:tabLst>
                <a:tab pos="5760000" algn="r"/>
              </a:tabLst>
            </a:pPr>
            <a:r>
              <a:rPr lang="en-US" altLang="ja-JP" sz="1200" dirty="0">
                <a:solidFill>
                  <a:srgbClr val="C00000"/>
                </a:solidFill>
              </a:rPr>
              <a:t>(1) </a:t>
            </a:r>
            <a:r>
              <a:rPr lang="ja-JP" altLang="en-US" sz="1200" dirty="0">
                <a:solidFill>
                  <a:srgbClr val="C00000"/>
                </a:solidFill>
              </a:rPr>
              <a:t>主訴と受診経緯／ゲーム時間が長くなる背景にある問題・・・・・・・・・・・・・・・・・・・</a:t>
            </a:r>
            <a:r>
              <a:rPr lang="en-US" altLang="ja-JP" sz="1200" dirty="0">
                <a:solidFill>
                  <a:srgbClr val="C00000"/>
                </a:solidFill>
              </a:rPr>
              <a:t>	31</a:t>
            </a:r>
          </a:p>
          <a:p>
            <a:pPr algn="just">
              <a:lnSpc>
                <a:spcPct val="100000"/>
              </a:lnSpc>
              <a:spcAft>
                <a:spcPts val="600"/>
              </a:spcAft>
              <a:tabLst>
                <a:tab pos="5760000" algn="r"/>
              </a:tabLst>
            </a:pPr>
            <a:r>
              <a:rPr lang="en-US" altLang="ja-JP" sz="1200" dirty="0">
                <a:solidFill>
                  <a:srgbClr val="C00000"/>
                </a:solidFill>
              </a:rPr>
              <a:t>(2) </a:t>
            </a:r>
            <a:r>
              <a:rPr lang="ja-JP" altLang="en-US" sz="1200" dirty="0">
                <a:solidFill>
                  <a:srgbClr val="C00000"/>
                </a:solidFill>
              </a:rPr>
              <a:t>「ゲーム関連問題」を抱える患者のゲームに付随する問題／</a:t>
            </a:r>
            <a:endParaRPr lang="en-US" altLang="ja-JP" sz="1200" dirty="0">
              <a:solidFill>
                <a:srgbClr val="C00000"/>
              </a:solidFill>
            </a:endParaRPr>
          </a:p>
          <a:p>
            <a:pPr algn="just">
              <a:lnSpc>
                <a:spcPct val="100000"/>
              </a:lnSpc>
              <a:spcAft>
                <a:spcPts val="600"/>
              </a:spcAft>
              <a:tabLst>
                <a:tab pos="5760000" algn="r"/>
              </a:tabLst>
            </a:pPr>
            <a:r>
              <a:rPr lang="ja-JP" altLang="en-US" sz="1200" dirty="0">
                <a:solidFill>
                  <a:srgbClr val="C00000"/>
                </a:solidFill>
              </a:rPr>
              <a:t>　　　合併する頻度が高い疾患・・・・・・・・・・・・・・・・・・・・・・・・・・・・・・・・・・・・・・・・・・・・・・</a:t>
            </a:r>
            <a:r>
              <a:rPr lang="en-US" altLang="ja-JP" sz="1200" dirty="0">
                <a:solidFill>
                  <a:srgbClr val="C00000"/>
                </a:solidFill>
              </a:rPr>
              <a:t>	32</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(3) </a:t>
            </a:r>
            <a:r>
              <a:rPr lang="ja-JP" altLang="en-US" sz="1200" dirty="0">
                <a:solidFill>
                  <a:srgbClr val="C00000"/>
                </a:solidFill>
              </a:rPr>
              <a:t>ゲーム・ネット依存症患者における「課金等の問題」・・・・・・・・・・・・・・・・・・・・・・・・</a:t>
            </a:r>
            <a:r>
              <a:rPr lang="en-US" altLang="ja-JP" sz="1200" dirty="0">
                <a:solidFill>
                  <a:srgbClr val="C00000"/>
                </a:solidFill>
              </a:rPr>
              <a:t>	</a:t>
            </a:r>
            <a:r>
              <a:rPr lang="ja-JP" altLang="en-US" sz="1200" dirty="0">
                <a:solidFill>
                  <a:srgbClr val="C00000"/>
                </a:solidFill>
              </a:rPr>
              <a:t>３３</a:t>
            </a:r>
          </a:p>
          <a:p>
            <a:pPr algn="just">
              <a:lnSpc>
                <a:spcPct val="100000"/>
              </a:lnSpc>
              <a:spcAft>
                <a:spcPts val="600"/>
              </a:spcAft>
              <a:tabLst>
                <a:tab pos="5760000" algn="r"/>
              </a:tabLst>
            </a:pPr>
            <a:r>
              <a:rPr lang="en-US" altLang="ja-JP" sz="1200" dirty="0">
                <a:solidFill>
                  <a:srgbClr val="C00000"/>
                </a:solidFill>
              </a:rPr>
              <a:t>(4) </a:t>
            </a:r>
            <a:r>
              <a:rPr lang="ja-JP" altLang="en-US" sz="1200" dirty="0">
                <a:solidFill>
                  <a:srgbClr val="C00000"/>
                </a:solidFill>
              </a:rPr>
              <a:t>暴力等の問題・・・・・・・・・・・・・・・・・・・・・・・・・・・・・・・・・・・・・・・・・・・・・・・・・・・・・・・・</a:t>
            </a:r>
            <a:r>
              <a:rPr lang="en-US" altLang="ja-JP" sz="1200" dirty="0">
                <a:solidFill>
                  <a:srgbClr val="C00000"/>
                </a:solidFill>
              </a:rPr>
              <a:t>	35</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(5) </a:t>
            </a:r>
            <a:r>
              <a:rPr lang="ja-JP" altLang="en-US" sz="1200" dirty="0">
                <a:solidFill>
                  <a:srgbClr val="C00000"/>
                </a:solidFill>
              </a:rPr>
              <a:t>「ゲーム関連問題」を抱える患者の家庭像・・・・・・・・・・・・・・・・・・・・・・・・・・・・・・・・</a:t>
            </a:r>
            <a:r>
              <a:rPr lang="en-US" altLang="ja-JP" sz="1200" dirty="0">
                <a:solidFill>
                  <a:srgbClr val="C00000"/>
                </a:solidFill>
              </a:rPr>
              <a:t>	</a:t>
            </a:r>
            <a:r>
              <a:rPr lang="ja-JP" altLang="en-US" sz="1200" dirty="0">
                <a:solidFill>
                  <a:srgbClr val="C00000"/>
                </a:solidFill>
              </a:rPr>
              <a:t>３６</a:t>
            </a:r>
          </a:p>
          <a:p>
            <a:pPr algn="just">
              <a:lnSpc>
                <a:spcPct val="100000"/>
              </a:lnSpc>
              <a:spcAft>
                <a:spcPts val="600"/>
              </a:spcAft>
              <a:tabLst>
                <a:tab pos="5760000" algn="r"/>
              </a:tabLst>
            </a:pPr>
            <a:r>
              <a:rPr lang="en-US" altLang="ja-JP" sz="1200" dirty="0">
                <a:solidFill>
                  <a:srgbClr val="C00000"/>
                </a:solidFill>
              </a:rPr>
              <a:t>(6) </a:t>
            </a:r>
            <a:r>
              <a:rPr lang="ja-JP" altLang="en-US" sz="1200" dirty="0">
                <a:solidFill>
                  <a:srgbClr val="C00000"/>
                </a:solidFill>
              </a:rPr>
              <a:t>実施している治療内容・・・・・・・・・・・・・・・・・・・・・・・・・・・・・・・・・・・・・・・・・・・・・・・・</a:t>
            </a:r>
            <a:r>
              <a:rPr lang="en-US" altLang="ja-JP" sz="1200" dirty="0">
                <a:solidFill>
                  <a:srgbClr val="C00000"/>
                </a:solidFill>
              </a:rPr>
              <a:t>	37</a:t>
            </a:r>
            <a:endParaRPr lang="ja-JP" altLang="en-US" sz="1200" dirty="0">
              <a:solidFill>
                <a:srgbClr val="C00000"/>
              </a:solidFill>
            </a:endParaRPr>
          </a:p>
          <a:p>
            <a:pPr algn="just">
              <a:lnSpc>
                <a:spcPct val="100000"/>
              </a:lnSpc>
              <a:spcAft>
                <a:spcPts val="600"/>
              </a:spcAft>
              <a:tabLst>
                <a:tab pos="5760000" algn="r"/>
              </a:tabLst>
            </a:pPr>
            <a:r>
              <a:rPr lang="en-US" altLang="ja-JP" sz="1200" dirty="0">
                <a:solidFill>
                  <a:srgbClr val="C00000"/>
                </a:solidFill>
              </a:rPr>
              <a:t>(7) </a:t>
            </a:r>
            <a:r>
              <a:rPr lang="ja-JP" altLang="en-US" sz="1200" dirty="0">
                <a:solidFill>
                  <a:srgbClr val="C00000"/>
                </a:solidFill>
              </a:rPr>
              <a:t>治療経過・・・・・・・・・・・・・・・・・・・・・・・・・・・・・・・・・・・・・・・・・・・・・・・・・・・・・・・・・・・・</a:t>
            </a:r>
            <a:r>
              <a:rPr lang="en-US" altLang="ja-JP" sz="1200" dirty="0">
                <a:solidFill>
                  <a:srgbClr val="C00000"/>
                </a:solidFill>
              </a:rPr>
              <a:t>	</a:t>
            </a:r>
            <a:r>
              <a:rPr lang="ja-JP" altLang="en-US" sz="1200" dirty="0">
                <a:solidFill>
                  <a:srgbClr val="C00000"/>
                </a:solidFill>
              </a:rPr>
              <a:t>３８</a:t>
            </a:r>
          </a:p>
          <a:p>
            <a:pPr algn="just">
              <a:lnSpc>
                <a:spcPct val="100000"/>
              </a:lnSpc>
              <a:spcAft>
                <a:spcPts val="600"/>
              </a:spcAft>
              <a:tabLst>
                <a:tab pos="5760000" algn="r"/>
              </a:tabLst>
            </a:pPr>
            <a:r>
              <a:rPr lang="en-US" altLang="ja-JP" sz="1200" dirty="0">
                <a:solidFill>
                  <a:srgbClr val="C00000"/>
                </a:solidFill>
              </a:rPr>
              <a:t>(8) </a:t>
            </a:r>
            <a:r>
              <a:rPr lang="ja-JP" altLang="en-US" sz="1200" dirty="0">
                <a:solidFill>
                  <a:srgbClr val="C00000"/>
                </a:solidFill>
              </a:rPr>
              <a:t>「ゲーム関連問題」を抱える患者が利用している医療・福祉サービス・・・・・・・・・・</a:t>
            </a:r>
            <a:r>
              <a:rPr lang="en-US" altLang="ja-JP" sz="1200" dirty="0">
                <a:solidFill>
                  <a:srgbClr val="C00000"/>
                </a:solidFill>
              </a:rPr>
              <a:t>	</a:t>
            </a:r>
            <a:r>
              <a:rPr lang="ja-JP" altLang="en-US" sz="1200" dirty="0">
                <a:solidFill>
                  <a:srgbClr val="C00000"/>
                </a:solidFill>
              </a:rPr>
              <a:t>３９</a:t>
            </a:r>
          </a:p>
        </p:txBody>
      </p:sp>
      <p:sp>
        <p:nvSpPr>
          <p:cNvPr id="5" name="タイトル 10">
            <a:extLst>
              <a:ext uri="{FF2B5EF4-FFF2-40B4-BE49-F238E27FC236}">
                <a16:creationId xmlns:a16="http://schemas.microsoft.com/office/drawing/2014/main" id="{741057F6-3B09-8D99-5825-E88B4DA6A1F7}"/>
              </a:ext>
            </a:extLst>
          </p:cNvPr>
          <p:cNvSpPr txBox="1">
            <a:spLocks/>
          </p:cNvSpPr>
          <p:nvPr/>
        </p:nvSpPr>
        <p:spPr>
          <a:xfrm>
            <a:off x="440668" y="1492057"/>
            <a:ext cx="6189128" cy="427024"/>
          </a:xfrm>
          <a:prstGeom prst="rect">
            <a:avLst/>
          </a:prstGeom>
          <a:solidFill>
            <a:srgbClr val="FFFFCC"/>
          </a:solidFill>
        </p:spPr>
        <p:txBody>
          <a:bodyPr vert="horz" wrap="none" lIns="91440" tIns="45720" rIns="91440" bIns="45720" rtlCol="0" anchor="ctr">
            <a:no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just">
              <a:tabLst>
                <a:tab pos="5760000" algn="l"/>
              </a:tabLst>
            </a:pPr>
            <a:r>
              <a:rPr lang="ja-JP" altLang="en-US" sz="1200" dirty="0">
                <a:solidFill>
                  <a:srgbClr val="C00000"/>
                </a:solidFill>
              </a:rPr>
              <a:t>調査の概要・・・・・・・・・・・・・・・・・・・・・・・・・・・・・・・・・・・・・・・・・・・・・・・・・・・・・・・・・・・・・・・・・</a:t>
            </a:r>
            <a:r>
              <a:rPr lang="en-US" altLang="ja-JP" sz="1200" dirty="0">
                <a:solidFill>
                  <a:srgbClr val="C00000"/>
                </a:solidFill>
              </a:rPr>
              <a:t>	21	</a:t>
            </a:r>
            <a:endParaRPr lang="ja-JP" altLang="en-US" sz="1200" dirty="0">
              <a:solidFill>
                <a:srgbClr val="C00000"/>
              </a:solidFill>
            </a:endParaRPr>
          </a:p>
        </p:txBody>
      </p:sp>
    </p:spTree>
    <p:extLst>
      <p:ext uri="{BB962C8B-B14F-4D97-AF65-F5344CB8AC3E}">
        <p14:creationId xmlns:p14="http://schemas.microsoft.com/office/powerpoint/2010/main" val="2256428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F3B2F-93B9-88CF-3654-87B828D4F1F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0076435-53F4-BB4A-C7AF-3CBC4F02AB84}"/>
              </a:ext>
            </a:extLst>
          </p:cNvPr>
          <p:cNvSpPr>
            <a:spLocks noGrp="1"/>
          </p:cNvSpPr>
          <p:nvPr>
            <p:ph type="sldNum" sz="quarter" idx="12"/>
          </p:nvPr>
        </p:nvSpPr>
        <p:spPr/>
        <p:txBody>
          <a:bodyPr/>
          <a:lstStyle/>
          <a:p>
            <a:fld id="{4029B6DC-0FF4-4226-B551-65DC3A12FD06}" type="slidenum">
              <a:rPr kumimoji="1" lang="ja-JP" altLang="en-US" smtClean="0"/>
              <a:pPr/>
              <a:t>21</a:t>
            </a:fld>
            <a:endParaRPr kumimoji="1" lang="ja-JP" altLang="en-US"/>
          </a:p>
        </p:txBody>
      </p:sp>
      <p:sp>
        <p:nvSpPr>
          <p:cNvPr id="16" name="正方形/長方形 15">
            <a:extLst>
              <a:ext uri="{FF2B5EF4-FFF2-40B4-BE49-F238E27FC236}">
                <a16:creationId xmlns:a16="http://schemas.microsoft.com/office/drawing/2014/main" id="{90903CFF-A4F5-BE06-80FC-47E95E203726}"/>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0">
            <a:extLst>
              <a:ext uri="{FF2B5EF4-FFF2-40B4-BE49-F238E27FC236}">
                <a16:creationId xmlns:a16="http://schemas.microsoft.com/office/drawing/2014/main" id="{66647838-2B38-7D17-EA88-C621D3609700}"/>
              </a:ext>
            </a:extLst>
          </p:cNvPr>
          <p:cNvSpPr txBox="1">
            <a:spLocks/>
          </p:cNvSpPr>
          <p:nvPr/>
        </p:nvSpPr>
        <p:spPr>
          <a:xfrm>
            <a:off x="334436" y="200257"/>
            <a:ext cx="6189128" cy="590931"/>
          </a:xfrm>
          <a:prstGeom prst="rect">
            <a:avLst/>
          </a:prstGeom>
          <a:solidFill>
            <a:srgbClr val="CC0000"/>
          </a:solidFill>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sz="1800" dirty="0">
                <a:solidFill>
                  <a:schemeClr val="bg1"/>
                </a:solidFill>
              </a:rPr>
              <a:t>県内の医療機関におけるインターネット及びゲームに</a:t>
            </a:r>
            <a:endParaRPr lang="en-US" altLang="ja-JP" sz="1800" dirty="0">
              <a:solidFill>
                <a:schemeClr val="bg1"/>
              </a:solidFill>
            </a:endParaRPr>
          </a:p>
          <a:p>
            <a:pPr algn="ctr"/>
            <a:r>
              <a:rPr lang="ja-JP" altLang="en-US" sz="1800" dirty="0">
                <a:solidFill>
                  <a:schemeClr val="bg1"/>
                </a:solidFill>
              </a:rPr>
              <a:t>関連する依存に係る診療状況等調査</a:t>
            </a:r>
            <a:endParaRPr lang="en-US" altLang="ja-JP" sz="1800" dirty="0">
              <a:solidFill>
                <a:schemeClr val="bg1"/>
              </a:solidFill>
            </a:endParaRPr>
          </a:p>
        </p:txBody>
      </p:sp>
      <p:sp>
        <p:nvSpPr>
          <p:cNvPr id="6" name="テキスト ボックス 5">
            <a:extLst>
              <a:ext uri="{FF2B5EF4-FFF2-40B4-BE49-F238E27FC236}">
                <a16:creationId xmlns:a16="http://schemas.microsoft.com/office/drawing/2014/main" id="{09BD6098-DE0D-E89D-C2E1-4739F7A98CAC}"/>
              </a:ext>
            </a:extLst>
          </p:cNvPr>
          <p:cNvSpPr txBox="1"/>
          <p:nvPr/>
        </p:nvSpPr>
        <p:spPr>
          <a:xfrm>
            <a:off x="2317252" y="1079687"/>
            <a:ext cx="2196244" cy="369332"/>
          </a:xfrm>
          <a:prstGeom prst="rect">
            <a:avLst/>
          </a:prstGeom>
          <a:noFill/>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調査の概要</a:t>
            </a:r>
          </a:p>
        </p:txBody>
      </p:sp>
      <p:grpSp>
        <p:nvGrpSpPr>
          <p:cNvPr id="15" name="グループ化 14">
            <a:extLst>
              <a:ext uri="{FF2B5EF4-FFF2-40B4-BE49-F238E27FC236}">
                <a16:creationId xmlns:a16="http://schemas.microsoft.com/office/drawing/2014/main" id="{13C314F1-167D-6EB2-1D9F-DBEF6E86D80A}"/>
              </a:ext>
            </a:extLst>
          </p:cNvPr>
          <p:cNvGrpSpPr/>
          <p:nvPr/>
        </p:nvGrpSpPr>
        <p:grpSpPr>
          <a:xfrm>
            <a:off x="39763" y="1784648"/>
            <a:ext cx="6751222" cy="4320480"/>
            <a:chOff x="39763" y="1784648"/>
            <a:chExt cx="6751222" cy="3938715"/>
          </a:xfrm>
        </p:grpSpPr>
        <p:pic>
          <p:nvPicPr>
            <p:cNvPr id="7" name="図 6">
              <a:extLst>
                <a:ext uri="{FF2B5EF4-FFF2-40B4-BE49-F238E27FC236}">
                  <a16:creationId xmlns:a16="http://schemas.microsoft.com/office/drawing/2014/main" id="{6B47673E-6333-FB27-82A2-C87424EFE0B2}"/>
                </a:ext>
              </a:extLst>
            </p:cNvPr>
            <p:cNvPicPr>
              <a:picLocks noChangeAspect="1"/>
            </p:cNvPicPr>
            <p:nvPr/>
          </p:nvPicPr>
          <p:blipFill>
            <a:blip r:embed="rId2"/>
            <a:stretch>
              <a:fillRect/>
            </a:stretch>
          </p:blipFill>
          <p:spPr>
            <a:xfrm>
              <a:off x="39763" y="1784648"/>
              <a:ext cx="6751222" cy="3938715"/>
            </a:xfrm>
            <a:prstGeom prst="rect">
              <a:avLst/>
            </a:prstGeom>
          </p:spPr>
        </p:pic>
        <p:pic>
          <p:nvPicPr>
            <p:cNvPr id="14" name="図 13">
              <a:extLst>
                <a:ext uri="{FF2B5EF4-FFF2-40B4-BE49-F238E27FC236}">
                  <a16:creationId xmlns:a16="http://schemas.microsoft.com/office/drawing/2014/main" id="{336558F8-A01B-E40A-96B3-DAC6F69862A9}"/>
                </a:ext>
              </a:extLst>
            </p:cNvPr>
            <p:cNvPicPr>
              <a:picLocks noChangeAspect="1"/>
            </p:cNvPicPr>
            <p:nvPr/>
          </p:nvPicPr>
          <p:blipFill>
            <a:blip r:embed="rId3"/>
            <a:stretch>
              <a:fillRect/>
            </a:stretch>
          </p:blipFill>
          <p:spPr>
            <a:xfrm>
              <a:off x="1088740" y="2075508"/>
              <a:ext cx="2715004" cy="333422"/>
            </a:xfrm>
            <a:prstGeom prst="rect">
              <a:avLst/>
            </a:prstGeom>
          </p:spPr>
        </p:pic>
        <p:sp>
          <p:nvSpPr>
            <p:cNvPr id="10" name="テキスト ボックス 9">
              <a:extLst>
                <a:ext uri="{FF2B5EF4-FFF2-40B4-BE49-F238E27FC236}">
                  <a16:creationId xmlns:a16="http://schemas.microsoft.com/office/drawing/2014/main" id="{AE6C6B32-1D9E-9D2B-7518-2D6AAA0AF373}"/>
                </a:ext>
              </a:extLst>
            </p:cNvPr>
            <p:cNvSpPr txBox="1"/>
            <p:nvPr/>
          </p:nvSpPr>
          <p:spPr>
            <a:xfrm>
              <a:off x="1043000" y="2144688"/>
              <a:ext cx="5626088" cy="261610"/>
            </a:xfrm>
            <a:prstGeom prst="rect">
              <a:avLst/>
            </a:prstGeom>
            <a:noFill/>
          </p:spPr>
          <p:txBody>
            <a:bodyPr wrap="square" rtlCol="0">
              <a:spAutoFit/>
            </a:bodyPr>
            <a:lstStyle/>
            <a:p>
              <a:r>
                <a:rPr kumimoji="1" lang="ja-JP" altLang="en-US" sz="1100" dirty="0">
                  <a:highlight>
                    <a:srgbClr val="FFFFCC"/>
                  </a:highlight>
                  <a:latin typeface="BIZ UDゴシック" panose="020B0400000000000000" pitchFamily="49" charset="-128"/>
                  <a:ea typeface="BIZ UDゴシック" panose="020B0400000000000000" pitchFamily="49" charset="-128"/>
                </a:rPr>
                <a:t>栃木県内の小児科、精神科、心療内科を標榜する医療機関（４４１医療機関）</a:t>
              </a:r>
            </a:p>
          </p:txBody>
        </p:sp>
      </p:grpSp>
      <p:sp>
        <p:nvSpPr>
          <p:cNvPr id="2" name="テキスト ボックス 1">
            <a:extLst>
              <a:ext uri="{FF2B5EF4-FFF2-40B4-BE49-F238E27FC236}">
                <a16:creationId xmlns:a16="http://schemas.microsoft.com/office/drawing/2014/main" id="{02E8332B-5846-2D8F-96D7-F89D0348D234}"/>
              </a:ext>
            </a:extLst>
          </p:cNvPr>
          <p:cNvSpPr txBox="1"/>
          <p:nvPr/>
        </p:nvSpPr>
        <p:spPr>
          <a:xfrm>
            <a:off x="1097903" y="5180928"/>
            <a:ext cx="5571185" cy="600164"/>
          </a:xfrm>
          <a:prstGeom prst="rect">
            <a:avLst/>
          </a:prstGeom>
          <a:solidFill>
            <a:srgbClr val="FFFFCC"/>
          </a:solidFill>
        </p:spPr>
        <p:txBody>
          <a:bodyPr wrap="square" rtlCol="0">
            <a:spAutoFit/>
          </a:bodyPr>
          <a:lstStyle/>
          <a:p>
            <a:r>
              <a:rPr kumimoji="1" lang="ja-JP" altLang="en-US" sz="1100" dirty="0">
                <a:highlight>
                  <a:srgbClr val="FFFFCC"/>
                </a:highlight>
                <a:latin typeface="BIZ UDゴシック" panose="020B0400000000000000" pitchFamily="49" charset="-128"/>
                <a:ea typeface="BIZ UDゴシック" panose="020B0400000000000000" pitchFamily="49" charset="-128"/>
              </a:rPr>
              <a:t>県から二次元コード・ＵＲＬを記載した案内状を送付。</a:t>
            </a:r>
            <a:endParaRPr kumimoji="1" lang="en-US" altLang="ja-JP" sz="1100" dirty="0">
              <a:highlight>
                <a:srgbClr val="FFFFCC"/>
              </a:highlight>
              <a:latin typeface="BIZ UDゴシック" panose="020B0400000000000000" pitchFamily="49" charset="-128"/>
              <a:ea typeface="BIZ UDゴシック" panose="020B0400000000000000" pitchFamily="49" charset="-128"/>
            </a:endParaRPr>
          </a:p>
          <a:p>
            <a:r>
              <a:rPr kumimoji="1" lang="ja-JP" altLang="en-US" sz="1100" dirty="0">
                <a:highlight>
                  <a:srgbClr val="FFFFCC"/>
                </a:highlight>
                <a:latin typeface="BIZ UDゴシック" panose="020B0400000000000000" pitchFamily="49" charset="-128"/>
                <a:ea typeface="BIZ UDゴシック" panose="020B0400000000000000" pitchFamily="49" charset="-128"/>
              </a:rPr>
              <a:t>Ｗｅｂ上での回答を基本としたが、Ｗｅｂ上での回答が対応できない一部の医療機関においては、紙調査票での回答を可とし、調査を実施した。</a:t>
            </a:r>
          </a:p>
        </p:txBody>
      </p:sp>
      <p:sp>
        <p:nvSpPr>
          <p:cNvPr id="8" name="テキスト ボックス 7">
            <a:extLst>
              <a:ext uri="{FF2B5EF4-FFF2-40B4-BE49-F238E27FC236}">
                <a16:creationId xmlns:a16="http://schemas.microsoft.com/office/drawing/2014/main" id="{931E248C-BD54-FAA4-4852-9FEF05A4A617}"/>
              </a:ext>
            </a:extLst>
          </p:cNvPr>
          <p:cNvSpPr txBox="1"/>
          <p:nvPr/>
        </p:nvSpPr>
        <p:spPr>
          <a:xfrm>
            <a:off x="139146" y="5128664"/>
            <a:ext cx="859374" cy="292388"/>
          </a:xfrm>
          <a:prstGeom prst="rect">
            <a:avLst/>
          </a:prstGeom>
          <a:solidFill>
            <a:srgbClr val="FFCC66"/>
          </a:solidFill>
        </p:spPr>
        <p:txBody>
          <a:bodyPr wrap="square" rtlCol="0">
            <a:spAutoFit/>
          </a:bodyPr>
          <a:lstStyle/>
          <a:p>
            <a:r>
              <a:rPr kumimoji="1" lang="ja-JP" altLang="en-US" sz="1300" b="1" dirty="0">
                <a:solidFill>
                  <a:schemeClr val="accent6">
                    <a:lumMod val="75000"/>
                  </a:schemeClr>
                </a:solidFill>
                <a:latin typeface="BIZ UDPゴシック" panose="020B0400000000000000" pitchFamily="50" charset="-128"/>
                <a:ea typeface="BIZ UDPゴシック" panose="020B0400000000000000" pitchFamily="50" charset="-128"/>
              </a:rPr>
              <a:t>回答方法</a:t>
            </a:r>
          </a:p>
        </p:txBody>
      </p:sp>
    </p:spTree>
    <p:extLst>
      <p:ext uri="{BB962C8B-B14F-4D97-AF65-F5344CB8AC3E}">
        <p14:creationId xmlns:p14="http://schemas.microsoft.com/office/powerpoint/2010/main" val="2238934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85FDE-6A84-FE58-E19A-36B146246D85}"/>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7C96A33C-96C0-FB5F-E61B-5FE7B2DED14E}"/>
              </a:ext>
            </a:extLst>
          </p:cNvPr>
          <p:cNvPicPr/>
          <p:nvPr/>
        </p:nvPicPr>
        <p:blipFill>
          <a:blip r:embed="rId2"/>
          <a:stretch>
            <a:fillRect/>
          </a:stretch>
        </p:blipFill>
        <p:spPr>
          <a:xfrm>
            <a:off x="152636" y="6824500"/>
            <a:ext cx="6479999" cy="1764904"/>
          </a:xfrm>
          <a:prstGeom prst="rect">
            <a:avLst/>
          </a:prstGeom>
        </p:spPr>
      </p:pic>
      <p:sp>
        <p:nvSpPr>
          <p:cNvPr id="4" name="スライド番号プレースホルダー 3">
            <a:extLst>
              <a:ext uri="{FF2B5EF4-FFF2-40B4-BE49-F238E27FC236}">
                <a16:creationId xmlns:a16="http://schemas.microsoft.com/office/drawing/2014/main" id="{1200B58D-FFC5-3953-05C1-9716E118CA78}"/>
              </a:ext>
            </a:extLst>
          </p:cNvPr>
          <p:cNvSpPr>
            <a:spLocks noGrp="1"/>
          </p:cNvSpPr>
          <p:nvPr>
            <p:ph type="sldNum" sz="quarter" idx="12"/>
          </p:nvPr>
        </p:nvSpPr>
        <p:spPr/>
        <p:txBody>
          <a:bodyPr/>
          <a:lstStyle/>
          <a:p>
            <a:fld id="{4029B6DC-0FF4-4226-B551-65DC3A12FD06}" type="slidenum">
              <a:rPr kumimoji="1" lang="ja-JP" altLang="en-US" smtClean="0"/>
              <a:pPr/>
              <a:t>22</a:t>
            </a:fld>
            <a:endParaRPr kumimoji="1" lang="ja-JP" altLang="en-US"/>
          </a:p>
        </p:txBody>
      </p:sp>
      <p:sp>
        <p:nvSpPr>
          <p:cNvPr id="10" name="テキスト ボックス 9">
            <a:extLst>
              <a:ext uri="{FF2B5EF4-FFF2-40B4-BE49-F238E27FC236}">
                <a16:creationId xmlns:a16="http://schemas.microsoft.com/office/drawing/2014/main" id="{70F376F2-91E8-AD0C-6D55-C2A200275885}"/>
              </a:ext>
            </a:extLst>
          </p:cNvPr>
          <p:cNvSpPr txBox="1"/>
          <p:nvPr/>
        </p:nvSpPr>
        <p:spPr>
          <a:xfrm>
            <a:off x="152636" y="1316596"/>
            <a:ext cx="6480175" cy="1169551"/>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調査対象の医療機関は「クリニック</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診療所」が</a:t>
            </a:r>
            <a:r>
              <a:rPr kumimoji="1" lang="en-US" altLang="ja-JP" sz="1000" dirty="0">
                <a:latin typeface="BIZ UDPゴシック" panose="020B0400000000000000" pitchFamily="50" charset="-128"/>
                <a:ea typeface="BIZ UDPゴシック" panose="020B0400000000000000" pitchFamily="50" charset="-128"/>
              </a:rPr>
              <a:t>78.8%</a:t>
            </a:r>
            <a:r>
              <a:rPr kumimoji="1" lang="ja-JP" altLang="en-US" sz="1000" dirty="0">
                <a:latin typeface="BIZ UDPゴシック" panose="020B0400000000000000" pitchFamily="50" charset="-128"/>
                <a:ea typeface="BIZ UDPゴシック" panose="020B0400000000000000" pitchFamily="50" charset="-128"/>
              </a:rPr>
              <a:t>と最も多く、以下、「民間病院」（</a:t>
            </a:r>
            <a:r>
              <a:rPr kumimoji="1" lang="en-US" altLang="ja-JP" sz="1000" dirty="0">
                <a:latin typeface="BIZ UDPゴシック" panose="020B0400000000000000" pitchFamily="50" charset="-128"/>
                <a:ea typeface="BIZ UDPゴシック" panose="020B0400000000000000" pitchFamily="50" charset="-128"/>
              </a:rPr>
              <a:t>15.4%</a:t>
            </a:r>
            <a:r>
              <a:rPr kumimoji="1" lang="ja-JP" altLang="en-US" sz="1000" dirty="0">
                <a:latin typeface="BIZ UDPゴシック" panose="020B0400000000000000" pitchFamily="50" charset="-128"/>
                <a:ea typeface="BIZ UDPゴシック" panose="020B0400000000000000" pitchFamily="50" charset="-128"/>
              </a:rPr>
              <a:t>）、「大学病院</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総合病院」（</a:t>
            </a:r>
            <a:r>
              <a:rPr kumimoji="1" lang="en-US" altLang="ja-JP" sz="1000" dirty="0">
                <a:latin typeface="BIZ UDPゴシック" panose="020B0400000000000000" pitchFamily="50" charset="-128"/>
                <a:ea typeface="BIZ UDPゴシック" panose="020B0400000000000000" pitchFamily="50" charset="-128"/>
              </a:rPr>
              <a:t>4.8%</a:t>
            </a:r>
            <a:r>
              <a:rPr kumimoji="1" lang="ja-JP" altLang="en-US" sz="1000" dirty="0">
                <a:latin typeface="BIZ UDPゴシック" panose="020B0400000000000000" pitchFamily="50" charset="-128"/>
                <a:ea typeface="BIZ UDPゴシック" panose="020B0400000000000000" pitchFamily="50" charset="-128"/>
              </a:rPr>
              <a:t>）と続いている。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児童・思春期精神疾患に関する診療を「実施している」と回答した医療機関は、全体（</a:t>
            </a:r>
            <a:r>
              <a:rPr kumimoji="1" lang="en-US" altLang="ja-JP" sz="1000" dirty="0">
                <a:latin typeface="BIZ UDPゴシック" panose="020B0400000000000000" pitchFamily="50" charset="-128"/>
                <a:ea typeface="BIZ UDPゴシック" panose="020B0400000000000000" pitchFamily="50" charset="-128"/>
              </a:rPr>
              <a:t>104</a:t>
            </a:r>
            <a:r>
              <a:rPr kumimoji="1" lang="ja-JP" altLang="en-US" sz="1000" dirty="0">
                <a:latin typeface="BIZ UDPゴシック" panose="020B0400000000000000" pitchFamily="50" charset="-128"/>
                <a:ea typeface="BIZ UDPゴシック" panose="020B0400000000000000" pitchFamily="50" charset="-128"/>
              </a:rPr>
              <a:t>医療機関）の</a:t>
            </a:r>
            <a:r>
              <a:rPr kumimoji="1" lang="en-US" altLang="ja-JP" sz="1000" dirty="0">
                <a:latin typeface="BIZ UDPゴシック" panose="020B0400000000000000" pitchFamily="50" charset="-128"/>
                <a:ea typeface="BIZ UDPゴシック" panose="020B0400000000000000" pitchFamily="50" charset="-128"/>
              </a:rPr>
              <a:t>30.8</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全体（</a:t>
            </a:r>
            <a:r>
              <a:rPr kumimoji="1" lang="en-US" altLang="ja-JP" sz="1000" dirty="0">
                <a:latin typeface="BIZ UDPゴシック" panose="020B0400000000000000" pitchFamily="50" charset="-128"/>
                <a:ea typeface="BIZ UDPゴシック" panose="020B0400000000000000" pitchFamily="50" charset="-128"/>
              </a:rPr>
              <a:t>104</a:t>
            </a:r>
            <a:r>
              <a:rPr kumimoji="1" lang="ja-JP" altLang="en-US" sz="1000" dirty="0">
                <a:latin typeface="BIZ UDPゴシック" panose="020B0400000000000000" pitchFamily="50" charset="-128"/>
                <a:ea typeface="BIZ UDPゴシック" panose="020B0400000000000000" pitchFamily="50" charset="-128"/>
              </a:rPr>
              <a:t>医療機関）のうち「ゲーム・ネット依存症に関する診療」を行っている医療機関は、</a:t>
            </a:r>
            <a:r>
              <a:rPr kumimoji="1" lang="en-US" altLang="ja-JP" sz="1000" dirty="0">
                <a:latin typeface="BIZ UDPゴシック" panose="020B0400000000000000" pitchFamily="50" charset="-128"/>
                <a:ea typeface="BIZ UDPゴシック" panose="020B0400000000000000" pitchFamily="50" charset="-128"/>
              </a:rPr>
              <a:t>9.6</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A419F69F-3A36-32BC-AE9D-3C3A9A92C1CE}"/>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FA33DA2D-FBAF-8DE3-1F9B-8DC5F9F18A77}"/>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651B2223-1B1A-E9E0-9125-072E5961E59C}"/>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0B56FA95-B2B9-1389-B8DF-07888399D0A9}"/>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F2B542FD-6DF9-D1AF-AEF3-ED08C4B8C1C1}"/>
              </a:ext>
            </a:extLst>
          </p:cNvPr>
          <p:cNvSpPr>
            <a:spLocks noGrp="1"/>
          </p:cNvSpPr>
          <p:nvPr>
            <p:ph type="title"/>
          </p:nvPr>
        </p:nvSpPr>
        <p:spPr>
          <a:xfrm>
            <a:off x="1152000" y="221609"/>
            <a:ext cx="5373344" cy="590931"/>
          </a:xfrm>
        </p:spPr>
        <p:txBody>
          <a:bodyPr/>
          <a:lstStyle/>
          <a:p>
            <a:pPr algn="ctr"/>
            <a:r>
              <a:rPr lang="ja-JP" altLang="en-US" dirty="0"/>
              <a:t>医療機関の状況</a:t>
            </a:r>
            <a:br>
              <a:rPr lang="en-US" altLang="ja-JP" dirty="0">
                <a:solidFill>
                  <a:srgbClr val="006600"/>
                </a:solidFill>
              </a:rPr>
            </a:br>
            <a:r>
              <a:rPr lang="en-US" altLang="ja-JP" sz="1600" dirty="0">
                <a:solidFill>
                  <a:srgbClr val="C00000"/>
                </a:solidFill>
              </a:rPr>
              <a:t>(1)</a:t>
            </a:r>
            <a:r>
              <a:rPr lang="ja-JP" altLang="en-US" sz="1600" dirty="0">
                <a:solidFill>
                  <a:srgbClr val="C00000"/>
                </a:solidFill>
              </a:rPr>
              <a:t> 回答した医療機関に関する基本情報</a:t>
            </a:r>
            <a:endParaRPr lang="ja-JP" altLang="en-US" strike="sngStrike" dirty="0">
              <a:solidFill>
                <a:srgbClr val="C00000"/>
              </a:solidFill>
            </a:endParaRPr>
          </a:p>
        </p:txBody>
      </p:sp>
      <p:pic>
        <p:nvPicPr>
          <p:cNvPr id="7" name="図 6">
            <a:extLst>
              <a:ext uri="{FF2B5EF4-FFF2-40B4-BE49-F238E27FC236}">
                <a16:creationId xmlns:a16="http://schemas.microsoft.com/office/drawing/2014/main" id="{E9D73744-7D99-A62E-B2D2-F6C85F92BF25}"/>
              </a:ext>
            </a:extLst>
          </p:cNvPr>
          <p:cNvPicPr/>
          <p:nvPr/>
        </p:nvPicPr>
        <p:blipFill>
          <a:blip r:embed="rId3"/>
          <a:stretch>
            <a:fillRect/>
          </a:stretch>
        </p:blipFill>
        <p:spPr>
          <a:xfrm>
            <a:off x="188913" y="2776373"/>
            <a:ext cx="6480000" cy="1628141"/>
          </a:xfrm>
          <a:prstGeom prst="rect">
            <a:avLst/>
          </a:prstGeom>
        </p:spPr>
      </p:pic>
      <p:pic>
        <p:nvPicPr>
          <p:cNvPr id="8" name="図 7">
            <a:extLst>
              <a:ext uri="{FF2B5EF4-FFF2-40B4-BE49-F238E27FC236}">
                <a16:creationId xmlns:a16="http://schemas.microsoft.com/office/drawing/2014/main" id="{F12D24D6-C60E-F491-08EB-FA39E6CDBFEA}"/>
              </a:ext>
            </a:extLst>
          </p:cNvPr>
          <p:cNvPicPr/>
          <p:nvPr/>
        </p:nvPicPr>
        <p:blipFill>
          <a:blip r:embed="rId4"/>
          <a:stretch>
            <a:fillRect/>
          </a:stretch>
        </p:blipFill>
        <p:spPr>
          <a:xfrm>
            <a:off x="185852" y="4755793"/>
            <a:ext cx="6408310" cy="1745379"/>
          </a:xfrm>
          <a:prstGeom prst="rect">
            <a:avLst/>
          </a:prstGeom>
        </p:spPr>
      </p:pic>
    </p:spTree>
    <p:extLst>
      <p:ext uri="{BB962C8B-B14F-4D97-AF65-F5344CB8AC3E}">
        <p14:creationId xmlns:p14="http://schemas.microsoft.com/office/powerpoint/2010/main" val="105239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7F71B-EC6D-34E9-80A7-E3E02F475218}"/>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9813EEE-743F-A91C-18EA-114D6C4E35E0}"/>
              </a:ext>
            </a:extLst>
          </p:cNvPr>
          <p:cNvSpPr>
            <a:spLocks noGrp="1"/>
          </p:cNvSpPr>
          <p:nvPr>
            <p:ph type="sldNum" sz="quarter" idx="12"/>
          </p:nvPr>
        </p:nvSpPr>
        <p:spPr/>
        <p:txBody>
          <a:bodyPr/>
          <a:lstStyle/>
          <a:p>
            <a:fld id="{4029B6DC-0FF4-4226-B551-65DC3A12FD06}" type="slidenum">
              <a:rPr kumimoji="1" lang="ja-JP" altLang="en-US" smtClean="0"/>
              <a:pPr/>
              <a:t>23</a:t>
            </a:fld>
            <a:endParaRPr kumimoji="1" lang="ja-JP" altLang="en-US"/>
          </a:p>
        </p:txBody>
      </p:sp>
      <p:sp>
        <p:nvSpPr>
          <p:cNvPr id="10" name="テキスト ボックス 9">
            <a:extLst>
              <a:ext uri="{FF2B5EF4-FFF2-40B4-BE49-F238E27FC236}">
                <a16:creationId xmlns:a16="http://schemas.microsoft.com/office/drawing/2014/main" id="{9B5B494E-22B3-CB79-86FE-0F6BF9F6094F}"/>
              </a:ext>
            </a:extLst>
          </p:cNvPr>
          <p:cNvSpPr txBox="1"/>
          <p:nvPr/>
        </p:nvSpPr>
        <p:spPr>
          <a:xfrm>
            <a:off x="188913" y="1095923"/>
            <a:ext cx="6480175" cy="2092881"/>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全体（</a:t>
            </a:r>
            <a:r>
              <a:rPr kumimoji="1" lang="en-US" altLang="ja-JP" sz="1000" dirty="0">
                <a:latin typeface="BIZ UDPゴシック" panose="020B0400000000000000" pitchFamily="50" charset="-128"/>
                <a:ea typeface="BIZ UDPゴシック" panose="020B0400000000000000" pitchFamily="50" charset="-128"/>
              </a:rPr>
              <a:t>104</a:t>
            </a:r>
            <a:r>
              <a:rPr kumimoji="1" lang="ja-JP" altLang="en-US" sz="1000" dirty="0">
                <a:latin typeface="BIZ UDPゴシック" panose="020B0400000000000000" pitchFamily="50" charset="-128"/>
                <a:ea typeface="BIZ UDPゴシック" panose="020B0400000000000000" pitchFamily="50" charset="-128"/>
              </a:rPr>
              <a:t>医療機関）のうち「ゲーム・ネット依存症に関する診療」を行っている医療機関は、</a:t>
            </a:r>
            <a:r>
              <a:rPr kumimoji="1" lang="en-US" altLang="ja-JP" sz="1000" dirty="0">
                <a:latin typeface="BIZ UDPゴシック" panose="020B0400000000000000" pitchFamily="50" charset="-128"/>
                <a:ea typeface="BIZ UDPゴシック" panose="020B0400000000000000" pitchFamily="50" charset="-128"/>
              </a:rPr>
              <a:t>9.6</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ゲーム・ネット依存症に関する診療を行っている医療機関に、診療を行っている主な診療科を確認したところ、「小児科」が</a:t>
            </a:r>
            <a:r>
              <a:rPr kumimoji="1" lang="en-US" altLang="ja-JP" sz="1000" dirty="0">
                <a:latin typeface="BIZ UDPゴシック" panose="020B0400000000000000" pitchFamily="50" charset="-128"/>
                <a:ea typeface="BIZ UDPゴシック" panose="020B0400000000000000" pitchFamily="50" charset="-128"/>
              </a:rPr>
              <a:t>60.0%</a:t>
            </a:r>
            <a:r>
              <a:rPr kumimoji="1" lang="ja-JP" altLang="en-US" sz="1000" dirty="0">
                <a:latin typeface="BIZ UDPゴシック" panose="020B0400000000000000" pitchFamily="50" charset="-128"/>
                <a:ea typeface="BIZ UDPゴシック" panose="020B0400000000000000" pitchFamily="50" charset="-128"/>
              </a:rPr>
              <a:t>、「精神科」が</a:t>
            </a:r>
            <a:r>
              <a:rPr kumimoji="1" lang="en-US" altLang="ja-JP" sz="1000" dirty="0">
                <a:latin typeface="BIZ UDPゴシック" panose="020B0400000000000000" pitchFamily="50" charset="-128"/>
                <a:ea typeface="BIZ UDPゴシック" panose="020B0400000000000000" pitchFamily="50" charset="-128"/>
              </a:rPr>
              <a:t>40.0%</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ゲーム・ネット依存症に関する診療を行っている医療機関に、「ゲーム・ネット依存症の専門外来」の設置状況を確認したところ、「はい」（設置している）は</a:t>
            </a:r>
            <a:r>
              <a:rPr kumimoji="1" lang="en-US" altLang="ja-JP" sz="1000" dirty="0">
                <a:latin typeface="BIZ UDPゴシック" panose="020B0400000000000000" pitchFamily="50" charset="-128"/>
                <a:ea typeface="BIZ UDPゴシック" panose="020B0400000000000000" pitchFamily="50" charset="-128"/>
              </a:rPr>
              <a:t>10.0%</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患者の性別は「男性患者数」が</a:t>
            </a:r>
            <a:r>
              <a:rPr kumimoji="1" lang="en-US" altLang="ja-JP" sz="1000" dirty="0">
                <a:latin typeface="BIZ UDPゴシック" panose="020B0400000000000000" pitchFamily="50" charset="-128"/>
                <a:ea typeface="BIZ UDPゴシック" panose="020B0400000000000000" pitchFamily="50" charset="-128"/>
              </a:rPr>
              <a:t>57.3</a:t>
            </a:r>
            <a:r>
              <a:rPr kumimoji="1" lang="ja-JP" altLang="en-US" sz="1000" dirty="0">
                <a:latin typeface="BIZ UDPゴシック" panose="020B0400000000000000" pitchFamily="50" charset="-128"/>
                <a:ea typeface="BIZ UDPゴシック" panose="020B0400000000000000" pitchFamily="50" charset="-128"/>
              </a:rPr>
              <a:t>％、「女性患者数」が</a:t>
            </a:r>
            <a:r>
              <a:rPr kumimoji="1" lang="en-US" altLang="ja-JP" sz="1000" dirty="0">
                <a:latin typeface="BIZ UDPゴシック" panose="020B0400000000000000" pitchFamily="50" charset="-128"/>
                <a:ea typeface="BIZ UDPゴシック" panose="020B0400000000000000" pitchFamily="50" charset="-128"/>
              </a:rPr>
              <a:t>42.7</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ゲーム・ネット依存症に関する診療を行っている医療機関における患者は、「未成年患者数」が</a:t>
            </a:r>
            <a:r>
              <a:rPr kumimoji="1" lang="en-US" altLang="ja-JP" sz="1000" dirty="0">
                <a:latin typeface="BIZ UDPゴシック" panose="020B0400000000000000" pitchFamily="50" charset="-128"/>
                <a:ea typeface="BIZ UDPゴシック" panose="020B0400000000000000" pitchFamily="50" charset="-128"/>
              </a:rPr>
              <a:t>94.8</a:t>
            </a:r>
            <a:r>
              <a:rPr kumimoji="1" lang="ja-JP" altLang="en-US" sz="1000" dirty="0">
                <a:latin typeface="BIZ UDPゴシック" panose="020B0400000000000000" pitchFamily="50" charset="-128"/>
                <a:ea typeface="BIZ UDPゴシック" panose="020B0400000000000000" pitchFamily="50" charset="-128"/>
              </a:rPr>
              <a:t>％となっており、平均人数を性年代別にみると、「男性</a:t>
            </a:r>
            <a:r>
              <a:rPr kumimoji="1" lang="en-US" altLang="ja-JP" sz="1000" dirty="0">
                <a:latin typeface="BIZ UDPゴシック" panose="020B0400000000000000" pitchFamily="50" charset="-128"/>
                <a:ea typeface="BIZ UDPゴシック" panose="020B0400000000000000" pitchFamily="50" charset="-128"/>
              </a:rPr>
              <a:t>13</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歳（中学生）」が</a:t>
            </a:r>
            <a:r>
              <a:rPr kumimoji="1" lang="en-US" altLang="ja-JP" sz="1000" dirty="0">
                <a:latin typeface="BIZ UDPゴシック" panose="020B0400000000000000" pitchFamily="50" charset="-128"/>
                <a:ea typeface="BIZ UDPゴシック" panose="020B0400000000000000" pitchFamily="50" charset="-128"/>
              </a:rPr>
              <a:t>11.3</a:t>
            </a:r>
            <a:r>
              <a:rPr kumimoji="1" lang="ja-JP" altLang="en-US" sz="1000" dirty="0">
                <a:latin typeface="BIZ UDPゴシック" panose="020B0400000000000000" pitchFamily="50" charset="-128"/>
                <a:ea typeface="BIZ UDPゴシック" panose="020B0400000000000000" pitchFamily="50" charset="-128"/>
              </a:rPr>
              <a:t>人と最も多く、以下、「女性</a:t>
            </a:r>
            <a:r>
              <a:rPr kumimoji="1" lang="en-US" altLang="ja-JP" sz="1000" dirty="0">
                <a:latin typeface="BIZ UDPゴシック" panose="020B0400000000000000" pitchFamily="50" charset="-128"/>
                <a:ea typeface="BIZ UDPゴシック" panose="020B0400000000000000" pitchFamily="50" charset="-128"/>
              </a:rPr>
              <a:t>13</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歳（中学生）」が</a:t>
            </a:r>
            <a:r>
              <a:rPr kumimoji="1" lang="en-US" altLang="ja-JP" sz="1000" dirty="0">
                <a:latin typeface="BIZ UDPゴシック" panose="020B0400000000000000" pitchFamily="50" charset="-128"/>
                <a:ea typeface="BIZ UDPゴシック" panose="020B0400000000000000" pitchFamily="50" charset="-128"/>
              </a:rPr>
              <a:t>9.1</a:t>
            </a:r>
            <a:r>
              <a:rPr kumimoji="1" lang="ja-JP" altLang="en-US" sz="1000" dirty="0">
                <a:latin typeface="BIZ UDPゴシック" panose="020B0400000000000000" pitchFamily="50" charset="-128"/>
                <a:ea typeface="BIZ UDPゴシック" panose="020B0400000000000000" pitchFamily="50" charset="-128"/>
              </a:rPr>
              <a:t>人、「男性</a:t>
            </a:r>
            <a:r>
              <a:rPr kumimoji="1" lang="en-US" altLang="ja-JP" sz="1000" dirty="0">
                <a:latin typeface="BIZ UDPゴシック" panose="020B0400000000000000" pitchFamily="50" charset="-128"/>
                <a:ea typeface="BIZ UDPゴシック" panose="020B0400000000000000" pitchFamily="50" charset="-128"/>
              </a:rPr>
              <a:t>16</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歳未満（高校生相当）」が</a:t>
            </a:r>
            <a:r>
              <a:rPr kumimoji="1" lang="en-US" altLang="ja-JP" sz="1000" dirty="0">
                <a:latin typeface="BIZ UDPゴシック" panose="020B0400000000000000" pitchFamily="50" charset="-128"/>
                <a:ea typeface="BIZ UDPゴシック" panose="020B0400000000000000" pitchFamily="50" charset="-128"/>
              </a:rPr>
              <a:t>7.7</a:t>
            </a:r>
            <a:r>
              <a:rPr kumimoji="1" lang="ja-JP" altLang="en-US" sz="1000" dirty="0">
                <a:latin typeface="BIZ UDPゴシック" panose="020B0400000000000000" pitchFamily="50" charset="-128"/>
                <a:ea typeface="BIZ UDPゴシック" panose="020B0400000000000000" pitchFamily="50" charset="-128"/>
              </a:rPr>
              <a:t>人と続いている。</a:t>
            </a:r>
          </a:p>
        </p:txBody>
      </p:sp>
      <p:sp>
        <p:nvSpPr>
          <p:cNvPr id="16" name="正方形/長方形 15">
            <a:extLst>
              <a:ext uri="{FF2B5EF4-FFF2-40B4-BE49-F238E27FC236}">
                <a16:creationId xmlns:a16="http://schemas.microsoft.com/office/drawing/2014/main" id="{AFEAA37F-0692-B0E9-010F-C8FCD43A40EE}"/>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63BF6979-7A4B-871D-1034-6F4817DAC3C5}"/>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BB4EB19B-6FA8-BC07-78C0-3A2D550E6BCA}"/>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AF0B255F-393D-E130-5172-659485440A5C}"/>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23F5D36C-3362-3CD9-5063-3B25E05D7597}"/>
              </a:ext>
            </a:extLst>
          </p:cNvPr>
          <p:cNvSpPr>
            <a:spLocks noGrp="1"/>
          </p:cNvSpPr>
          <p:nvPr>
            <p:ph type="title"/>
          </p:nvPr>
        </p:nvSpPr>
        <p:spPr>
          <a:xfrm>
            <a:off x="1152000" y="221609"/>
            <a:ext cx="4556249" cy="590931"/>
          </a:xfrm>
        </p:spPr>
        <p:txBody>
          <a:bodyPr/>
          <a:lstStyle/>
          <a:p>
            <a:pPr algn="ctr"/>
            <a:r>
              <a:rPr lang="ja-JP" altLang="en-US" dirty="0"/>
              <a:t>医療機関の状況</a:t>
            </a:r>
            <a:br>
              <a:rPr lang="en-US" altLang="ja-JP" dirty="0">
                <a:solidFill>
                  <a:srgbClr val="006600"/>
                </a:solidFill>
              </a:rPr>
            </a:br>
            <a:r>
              <a:rPr lang="en-US" altLang="ja-JP" sz="1600" dirty="0">
                <a:solidFill>
                  <a:srgbClr val="C00000"/>
                </a:solidFill>
              </a:rPr>
              <a:t>(2)</a:t>
            </a:r>
            <a:r>
              <a:rPr lang="ja-JP" altLang="en-US" sz="1600" dirty="0">
                <a:solidFill>
                  <a:srgbClr val="C00000"/>
                </a:solidFill>
              </a:rPr>
              <a:t>ゲーム・ネット依存症の診療状況</a:t>
            </a:r>
            <a:endParaRPr lang="ja-JP" altLang="en-US" dirty="0">
              <a:solidFill>
                <a:srgbClr val="C00000"/>
              </a:solidFill>
            </a:endParaRPr>
          </a:p>
        </p:txBody>
      </p:sp>
      <p:grpSp>
        <p:nvGrpSpPr>
          <p:cNvPr id="65" name="グループ化 64">
            <a:extLst>
              <a:ext uri="{FF2B5EF4-FFF2-40B4-BE49-F238E27FC236}">
                <a16:creationId xmlns:a16="http://schemas.microsoft.com/office/drawing/2014/main" id="{B52EAF2D-6756-803E-CCA1-5604EB290B7E}"/>
              </a:ext>
            </a:extLst>
          </p:cNvPr>
          <p:cNvGrpSpPr/>
          <p:nvPr/>
        </p:nvGrpSpPr>
        <p:grpSpPr>
          <a:xfrm>
            <a:off x="152636" y="3171930"/>
            <a:ext cx="6479999" cy="2069102"/>
            <a:chOff x="175374" y="3036828"/>
            <a:chExt cx="6479999" cy="2069102"/>
          </a:xfrm>
        </p:grpSpPr>
        <p:pic>
          <p:nvPicPr>
            <p:cNvPr id="6" name="図 5">
              <a:extLst>
                <a:ext uri="{FF2B5EF4-FFF2-40B4-BE49-F238E27FC236}">
                  <a16:creationId xmlns:a16="http://schemas.microsoft.com/office/drawing/2014/main" id="{6890801F-6CB8-E050-0C68-AED2FA23C15F}"/>
                </a:ext>
              </a:extLst>
            </p:cNvPr>
            <p:cNvPicPr/>
            <p:nvPr/>
          </p:nvPicPr>
          <p:blipFill>
            <a:blip r:embed="rId2"/>
            <a:stretch>
              <a:fillRect/>
            </a:stretch>
          </p:blipFill>
          <p:spPr>
            <a:xfrm>
              <a:off x="175374" y="3036828"/>
              <a:ext cx="6479999" cy="1628140"/>
            </a:xfrm>
            <a:prstGeom prst="rect">
              <a:avLst/>
            </a:prstGeom>
          </p:spPr>
        </p:pic>
        <p:sp>
          <p:nvSpPr>
            <p:cNvPr id="3" name="正方形/長方形 2">
              <a:extLst>
                <a:ext uri="{FF2B5EF4-FFF2-40B4-BE49-F238E27FC236}">
                  <a16:creationId xmlns:a16="http://schemas.microsoft.com/office/drawing/2014/main" id="{8AD134DF-3C6F-F3F8-BFE0-816BFD98DCA7}"/>
                </a:ext>
              </a:extLst>
            </p:cNvPr>
            <p:cNvSpPr/>
            <p:nvPr/>
          </p:nvSpPr>
          <p:spPr>
            <a:xfrm>
              <a:off x="1766828" y="4154037"/>
              <a:ext cx="577168" cy="506365"/>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コネクタ: カギ線 14">
              <a:extLst>
                <a:ext uri="{FF2B5EF4-FFF2-40B4-BE49-F238E27FC236}">
                  <a16:creationId xmlns:a16="http://schemas.microsoft.com/office/drawing/2014/main" id="{16CF63A2-089A-FECC-D50D-9F0936D8CB34}"/>
                </a:ext>
              </a:extLst>
            </p:cNvPr>
            <p:cNvCxnSpPr>
              <a:cxnSpLocks/>
            </p:cNvCxnSpPr>
            <p:nvPr/>
          </p:nvCxnSpPr>
          <p:spPr>
            <a:xfrm rot="16200000" flipH="1">
              <a:off x="2460300" y="4140381"/>
              <a:ext cx="571224" cy="1359874"/>
            </a:xfrm>
            <a:prstGeom prst="bentConnector3">
              <a:avLst>
                <a:gd name="adj1" fmla="val 33325"/>
              </a:avLst>
            </a:prstGeom>
            <a:ln w="38100">
              <a:solidFill>
                <a:srgbClr val="FFC000"/>
              </a:solidFill>
              <a:tailEnd type="arrow" w="lg" len="lg"/>
            </a:ln>
          </p:spPr>
          <p:style>
            <a:lnRef idx="1">
              <a:schemeClr val="accent2"/>
            </a:lnRef>
            <a:fillRef idx="0">
              <a:schemeClr val="accent2"/>
            </a:fillRef>
            <a:effectRef idx="0">
              <a:schemeClr val="accent2"/>
            </a:effectRef>
            <a:fontRef idx="minor">
              <a:schemeClr val="tx1"/>
            </a:fontRef>
          </p:style>
        </p:cxnSp>
      </p:grpSp>
      <p:sp>
        <p:nvSpPr>
          <p:cNvPr id="18" name="テキスト ボックス 17">
            <a:extLst>
              <a:ext uri="{FF2B5EF4-FFF2-40B4-BE49-F238E27FC236}">
                <a16:creationId xmlns:a16="http://schemas.microsoft.com/office/drawing/2014/main" id="{5C812F81-1E1F-DFA3-7F92-FD39AD3B6546}"/>
              </a:ext>
            </a:extLst>
          </p:cNvPr>
          <p:cNvSpPr txBox="1"/>
          <p:nvPr/>
        </p:nvSpPr>
        <p:spPr>
          <a:xfrm>
            <a:off x="3681028" y="9253445"/>
            <a:ext cx="867545" cy="200055"/>
          </a:xfrm>
          <a:prstGeom prst="rect">
            <a:avLst/>
          </a:prstGeom>
          <a:noFill/>
        </p:spPr>
        <p:txBody>
          <a:bodyPr wrap="none" rtlCol="0">
            <a:spAutoFit/>
          </a:bodyPr>
          <a:lstStyle/>
          <a:p>
            <a:pPr algn="l"/>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患者数</a:t>
            </a:r>
            <a:r>
              <a:rPr kumimoji="1" lang="en-US" altLang="ja-JP" sz="700" dirty="0">
                <a:latin typeface="BIZ UDPゴシック" panose="020B0400000000000000" pitchFamily="50" charset="-128"/>
                <a:ea typeface="BIZ UDPゴシック" panose="020B0400000000000000" pitchFamily="50" charset="-128"/>
              </a:rPr>
              <a:t>0</a:t>
            </a:r>
            <a:r>
              <a:rPr kumimoji="1" lang="ja-JP" altLang="en-US" sz="700" dirty="0">
                <a:latin typeface="BIZ UDPゴシック" panose="020B0400000000000000" pitchFamily="50" charset="-128"/>
                <a:ea typeface="BIZ UDPゴシック" panose="020B0400000000000000" pitchFamily="50" charset="-128"/>
              </a:rPr>
              <a:t>を除く</a:t>
            </a:r>
          </a:p>
        </p:txBody>
      </p:sp>
      <p:grpSp>
        <p:nvGrpSpPr>
          <p:cNvPr id="8" name="グループ化 7">
            <a:extLst>
              <a:ext uri="{FF2B5EF4-FFF2-40B4-BE49-F238E27FC236}">
                <a16:creationId xmlns:a16="http://schemas.microsoft.com/office/drawing/2014/main" id="{AE8DAA81-9299-E678-E401-1190A6D1318D}"/>
              </a:ext>
            </a:extLst>
          </p:cNvPr>
          <p:cNvGrpSpPr/>
          <p:nvPr/>
        </p:nvGrpSpPr>
        <p:grpSpPr>
          <a:xfrm>
            <a:off x="-63388" y="4875971"/>
            <a:ext cx="6715773" cy="4721545"/>
            <a:chOff x="-46685" y="4746319"/>
            <a:chExt cx="6715773" cy="4721545"/>
          </a:xfrm>
        </p:grpSpPr>
        <p:sp>
          <p:nvSpPr>
            <p:cNvPr id="13" name="正方形/長方形 12">
              <a:extLst>
                <a:ext uri="{FF2B5EF4-FFF2-40B4-BE49-F238E27FC236}">
                  <a16:creationId xmlns:a16="http://schemas.microsoft.com/office/drawing/2014/main" id="{8EC0FBFB-2E03-827C-1893-33225FA190A1}"/>
                </a:ext>
              </a:extLst>
            </p:cNvPr>
            <p:cNvSpPr/>
            <p:nvPr/>
          </p:nvSpPr>
          <p:spPr>
            <a:xfrm>
              <a:off x="188913" y="5105930"/>
              <a:ext cx="6480175" cy="4361934"/>
            </a:xfrm>
            <a:prstGeom prst="rect">
              <a:avLst/>
            </a:prstGeom>
            <a:noFill/>
            <a:ln w="254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79EA20C3-CF87-389A-44C8-2C628E7AF1EE}"/>
                </a:ext>
              </a:extLst>
            </p:cNvPr>
            <p:cNvGrpSpPr/>
            <p:nvPr/>
          </p:nvGrpSpPr>
          <p:grpSpPr>
            <a:xfrm>
              <a:off x="-46685" y="4746319"/>
              <a:ext cx="6608013" cy="4537378"/>
              <a:chOff x="-46685" y="4746319"/>
              <a:chExt cx="6608013" cy="4537378"/>
            </a:xfrm>
          </p:grpSpPr>
          <p:sp>
            <p:nvSpPr>
              <p:cNvPr id="9" name="テキスト ボックス 8">
                <a:extLst>
                  <a:ext uri="{FF2B5EF4-FFF2-40B4-BE49-F238E27FC236}">
                    <a16:creationId xmlns:a16="http://schemas.microsoft.com/office/drawing/2014/main" id="{9E4BCA41-B993-0B39-F369-27586CFE8678}"/>
                  </a:ext>
                </a:extLst>
              </p:cNvPr>
              <p:cNvSpPr txBox="1"/>
              <p:nvPr/>
            </p:nvSpPr>
            <p:spPr>
              <a:xfrm>
                <a:off x="244191" y="4746319"/>
                <a:ext cx="3045274" cy="338554"/>
              </a:xfrm>
              <a:prstGeom prst="rect">
                <a:avLst/>
              </a:prstGeom>
              <a:solidFill>
                <a:schemeClr val="bg1"/>
              </a:solidFill>
            </p:spPr>
            <p:txBody>
              <a:bodyPr wrap="square" rtlCol="0">
                <a:spAutoFit/>
              </a:bodyPr>
              <a:lstStyle/>
              <a:p>
                <a:pPr algn="l"/>
                <a:r>
                  <a:rPr kumimoji="1" lang="ja-JP" altLang="en-US" sz="800" dirty="0">
                    <a:latin typeface="BIZ UDPゴシック" panose="020B0400000000000000" pitchFamily="50" charset="-128"/>
                    <a:ea typeface="BIZ UDPゴシック" panose="020B0400000000000000" pitchFamily="50" charset="-128"/>
                  </a:rPr>
                  <a:t>以下いずれもＱ３－１＝１　ゲーム・ネット依存症に関する診療を行っているベース（無回答者は除く）</a:t>
                </a:r>
              </a:p>
            </p:txBody>
          </p:sp>
          <p:grpSp>
            <p:nvGrpSpPr>
              <p:cNvPr id="5" name="グループ化 4">
                <a:extLst>
                  <a:ext uri="{FF2B5EF4-FFF2-40B4-BE49-F238E27FC236}">
                    <a16:creationId xmlns:a16="http://schemas.microsoft.com/office/drawing/2014/main" id="{E488E12B-E56E-3E4F-F29A-AB9E8FF1AC9D}"/>
                  </a:ext>
                </a:extLst>
              </p:cNvPr>
              <p:cNvGrpSpPr/>
              <p:nvPr/>
            </p:nvGrpSpPr>
            <p:grpSpPr>
              <a:xfrm>
                <a:off x="-46685" y="5108676"/>
                <a:ext cx="6608013" cy="4175021"/>
                <a:chOff x="-46685" y="5108676"/>
                <a:chExt cx="6608013" cy="4175021"/>
              </a:xfrm>
            </p:grpSpPr>
            <p:pic>
              <p:nvPicPr>
                <p:cNvPr id="2" name="図 1">
                  <a:extLst>
                    <a:ext uri="{FF2B5EF4-FFF2-40B4-BE49-F238E27FC236}">
                      <a16:creationId xmlns:a16="http://schemas.microsoft.com/office/drawing/2014/main" id="{F8B0A706-57D6-B1F3-6713-4F03CEA2E845}"/>
                    </a:ext>
                  </a:extLst>
                </p:cNvPr>
                <p:cNvPicPr/>
                <p:nvPr/>
              </p:nvPicPr>
              <p:blipFill>
                <a:blip r:embed="rId3"/>
                <a:stretch>
                  <a:fillRect/>
                </a:stretch>
              </p:blipFill>
              <p:spPr>
                <a:xfrm>
                  <a:off x="4435666" y="5132385"/>
                  <a:ext cx="2125662" cy="4151312"/>
                </a:xfrm>
                <a:prstGeom prst="rect">
                  <a:avLst/>
                </a:prstGeom>
              </p:spPr>
            </p:pic>
            <p:pic>
              <p:nvPicPr>
                <p:cNvPr id="38" name="図 37">
                  <a:extLst>
                    <a:ext uri="{FF2B5EF4-FFF2-40B4-BE49-F238E27FC236}">
                      <a16:creationId xmlns:a16="http://schemas.microsoft.com/office/drawing/2014/main" id="{787224E9-A9CD-246B-10AC-D3B5C67D684F}"/>
                    </a:ext>
                  </a:extLst>
                </p:cNvPr>
                <p:cNvPicPr>
                  <a:picLocks noChangeAspect="1"/>
                </p:cNvPicPr>
                <p:nvPr/>
              </p:nvPicPr>
              <p:blipFill>
                <a:blip r:embed="rId4"/>
                <a:stretch>
                  <a:fillRect/>
                </a:stretch>
              </p:blipFill>
              <p:spPr>
                <a:xfrm>
                  <a:off x="-46685" y="5108676"/>
                  <a:ext cx="4595258" cy="4115157"/>
                </a:xfrm>
                <a:prstGeom prst="rect">
                  <a:avLst/>
                </a:prstGeom>
              </p:spPr>
            </p:pic>
          </p:grpSp>
        </p:grpSp>
      </p:grpSp>
      <p:sp>
        <p:nvSpPr>
          <p:cNvPr id="11" name="テキスト ボックス 10">
            <a:extLst>
              <a:ext uri="{FF2B5EF4-FFF2-40B4-BE49-F238E27FC236}">
                <a16:creationId xmlns:a16="http://schemas.microsoft.com/office/drawing/2014/main" id="{79507896-9EB4-F0D8-385F-4A82B372327C}"/>
              </a:ext>
            </a:extLst>
          </p:cNvPr>
          <p:cNvSpPr txBox="1"/>
          <p:nvPr/>
        </p:nvSpPr>
        <p:spPr>
          <a:xfrm>
            <a:off x="4366966" y="5253261"/>
            <a:ext cx="2178579" cy="323165"/>
          </a:xfrm>
          <a:prstGeom prst="rect">
            <a:avLst/>
          </a:prstGeom>
          <a:solidFill>
            <a:schemeClr val="bg1"/>
          </a:solidFill>
        </p:spPr>
        <p:txBody>
          <a:bodyPr wrap="square" rtlCol="0">
            <a:spAutoFit/>
          </a:bodyPr>
          <a:lstStyle/>
          <a:p>
            <a:pPr algn="l">
              <a:lnSpc>
                <a:spcPts val="900"/>
              </a:lnSpc>
            </a:pPr>
            <a:r>
              <a:rPr kumimoji="1" lang="ja-JP" altLang="en-US" sz="800" b="1" dirty="0">
                <a:latin typeface="BIZ UDPゴシック" panose="020B0400000000000000" pitchFamily="50" charset="-128"/>
                <a:ea typeface="BIZ UDPゴシック" panose="020B0400000000000000" pitchFamily="50" charset="-128"/>
              </a:rPr>
              <a:t>Ｑ３＿４　直近</a:t>
            </a:r>
            <a:r>
              <a:rPr kumimoji="1" lang="en-US" altLang="ja-JP" sz="800" b="1" dirty="0">
                <a:latin typeface="BIZ UDPゴシック" panose="020B0400000000000000" pitchFamily="50" charset="-128"/>
                <a:ea typeface="BIZ UDPゴシック" panose="020B0400000000000000" pitchFamily="50" charset="-128"/>
              </a:rPr>
              <a:t>12</a:t>
            </a:r>
            <a:r>
              <a:rPr kumimoji="1" lang="ja-JP" altLang="en-US" sz="800" b="1" dirty="0">
                <a:latin typeface="BIZ UDPゴシック" panose="020B0400000000000000" pitchFamily="50" charset="-128"/>
                <a:ea typeface="BIZ UDPゴシック" panose="020B0400000000000000" pitchFamily="50" charset="-128"/>
              </a:rPr>
              <a:t>か月間にゲーム関連問題で受診した患者数</a:t>
            </a:r>
            <a:r>
              <a:rPr kumimoji="1" lang="en-US" altLang="ja-JP" sz="800" b="1" dirty="0">
                <a:latin typeface="BIZ UDPゴシック" panose="020B0400000000000000" pitchFamily="50" charset="-128"/>
                <a:ea typeface="BIZ UDPゴシック" panose="020B0400000000000000" pitchFamily="50" charset="-128"/>
              </a:rPr>
              <a:t>【</a:t>
            </a:r>
            <a:r>
              <a:rPr kumimoji="1" lang="ja-JP" altLang="en-US" sz="800" b="1" dirty="0">
                <a:latin typeface="BIZ UDPゴシック" panose="020B0400000000000000" pitchFamily="50" charset="-128"/>
                <a:ea typeface="BIZ UDPゴシック" panose="020B0400000000000000" pitchFamily="50" charset="-128"/>
              </a:rPr>
              <a:t>学齢</a:t>
            </a:r>
            <a:r>
              <a:rPr kumimoji="1" lang="en-US" altLang="ja-JP" sz="800" b="1" dirty="0">
                <a:latin typeface="BIZ UDPゴシック" panose="020B0400000000000000" pitchFamily="50" charset="-128"/>
                <a:ea typeface="BIZ UDPゴシック" panose="020B0400000000000000" pitchFamily="50" charset="-128"/>
              </a:rPr>
              <a:t>】(</a:t>
            </a:r>
            <a:r>
              <a:rPr kumimoji="1" lang="ja-JP" altLang="en-US" sz="800" b="1" dirty="0">
                <a:latin typeface="BIZ UDPゴシック" panose="020B0400000000000000" pitchFamily="50" charset="-128"/>
                <a:ea typeface="BIZ UDPゴシック" panose="020B0400000000000000" pitchFamily="50" charset="-128"/>
              </a:rPr>
              <a:t>ｎ＝９</a:t>
            </a:r>
            <a:r>
              <a:rPr kumimoji="1" lang="en-US" altLang="ja-JP" sz="800" b="1" dirty="0">
                <a:latin typeface="BIZ UDPゴシック" panose="020B0400000000000000" pitchFamily="50" charset="-128"/>
                <a:ea typeface="BIZ UDPゴシック" panose="020B0400000000000000" pitchFamily="50" charset="-128"/>
              </a:rPr>
              <a:t>)※</a:t>
            </a:r>
            <a:endParaRPr kumimoji="1" lang="ja-JP" altLang="en-US" sz="8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41904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16A8B-0130-F941-AEAD-42E42F50D46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B86FDD0-D861-B998-FC07-D22898A244C1}"/>
              </a:ext>
            </a:extLst>
          </p:cNvPr>
          <p:cNvSpPr>
            <a:spLocks noGrp="1"/>
          </p:cNvSpPr>
          <p:nvPr>
            <p:ph type="sldNum" sz="quarter" idx="12"/>
          </p:nvPr>
        </p:nvSpPr>
        <p:spPr/>
        <p:txBody>
          <a:bodyPr/>
          <a:lstStyle/>
          <a:p>
            <a:fld id="{4029B6DC-0FF4-4226-B551-65DC3A12FD06}" type="slidenum">
              <a:rPr kumimoji="1" lang="ja-JP" altLang="en-US" smtClean="0"/>
              <a:pPr/>
              <a:t>24</a:t>
            </a:fld>
            <a:endParaRPr kumimoji="1" lang="ja-JP" altLang="en-US"/>
          </a:p>
        </p:txBody>
      </p:sp>
      <p:sp>
        <p:nvSpPr>
          <p:cNvPr id="10" name="テキスト ボックス 9">
            <a:extLst>
              <a:ext uri="{FF2B5EF4-FFF2-40B4-BE49-F238E27FC236}">
                <a16:creationId xmlns:a16="http://schemas.microsoft.com/office/drawing/2014/main" id="{323F87EC-30AF-1AEA-C6F5-07598C18B299}"/>
              </a:ext>
            </a:extLst>
          </p:cNvPr>
          <p:cNvSpPr txBox="1"/>
          <p:nvPr/>
        </p:nvSpPr>
        <p:spPr>
          <a:xfrm>
            <a:off x="189185" y="1244588"/>
            <a:ext cx="6480175" cy="1323439"/>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ゲーム・ネット依存症の診療を行っている医療機関において、「ゲームに関連した問題を抱える患者」の診察を担当している医師の数をみると、平均では</a:t>
            </a:r>
            <a:r>
              <a:rPr kumimoji="1" lang="en-US" altLang="ja-JP" sz="1000" dirty="0">
                <a:latin typeface="BIZ UDPゴシック" panose="020B0400000000000000" pitchFamily="50" charset="-128"/>
                <a:ea typeface="BIZ UDPゴシック" panose="020B0400000000000000" pitchFamily="50" charset="-128"/>
              </a:rPr>
              <a:t>4.6</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このうち「小児科専門医」が平均</a:t>
            </a:r>
            <a:r>
              <a:rPr kumimoji="1" lang="en-US" altLang="ja-JP" sz="1000" dirty="0">
                <a:latin typeface="BIZ UDPゴシック" panose="020B0400000000000000" pitchFamily="50" charset="-128"/>
                <a:ea typeface="BIZ UDPゴシック" panose="020B0400000000000000" pitchFamily="50" charset="-128"/>
              </a:rPr>
              <a:t>2.0</a:t>
            </a:r>
            <a:r>
              <a:rPr kumimoji="1" lang="ja-JP" altLang="en-US" sz="1000" dirty="0">
                <a:latin typeface="BIZ UDPゴシック" panose="020B0400000000000000" pitchFamily="50" charset="-128"/>
                <a:ea typeface="BIZ UDPゴシック" panose="020B0400000000000000" pitchFamily="50" charset="-128"/>
              </a:rPr>
              <a:t>人、「精神科専門医」が平均</a:t>
            </a: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ゲーム・ネット依存症の診察を行っている医療機関において、「ゲームに関連した問題を抱える患者」の診察を担当しているコメディカルスタッフの人数をみると、「心理士」が平均で</a:t>
            </a:r>
            <a:r>
              <a:rPr kumimoji="1" lang="en-US" altLang="ja-JP" sz="1000" dirty="0">
                <a:latin typeface="BIZ UDPゴシック" panose="020B0400000000000000" pitchFamily="50" charset="-128"/>
                <a:ea typeface="BIZ UDPゴシック" panose="020B0400000000000000" pitchFamily="50" charset="-128"/>
              </a:rPr>
              <a:t>0.8</a:t>
            </a:r>
            <a:r>
              <a:rPr kumimoji="1" lang="ja-JP" altLang="en-US" sz="1000" dirty="0">
                <a:latin typeface="BIZ UDPゴシック" panose="020B0400000000000000" pitchFamily="50" charset="-128"/>
                <a:ea typeface="BIZ UDPゴシック" panose="020B0400000000000000" pitchFamily="50" charset="-128"/>
              </a:rPr>
              <a:t>人、「作業療法士」が</a:t>
            </a:r>
            <a:r>
              <a:rPr kumimoji="1" lang="en-US" altLang="ja-JP" sz="1000" dirty="0">
                <a:latin typeface="BIZ UDPゴシック" panose="020B0400000000000000" pitchFamily="50" charset="-128"/>
                <a:ea typeface="BIZ UDPゴシック" panose="020B0400000000000000" pitchFamily="50" charset="-128"/>
              </a:rPr>
              <a:t>0.6</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8474D980-2633-9C15-D5FD-D395A5304073}"/>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3A8A6A02-7F49-55D8-BC95-8A16DCE60AA8}"/>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1540D452-F1CE-03E4-423A-BE8EA28E31C3}"/>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1F0B792B-C91A-C5BD-7A29-D2936CD8DC8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E6D97BD7-4EE4-06CB-EF05-E32519820465}"/>
              </a:ext>
            </a:extLst>
          </p:cNvPr>
          <p:cNvPicPr/>
          <p:nvPr/>
        </p:nvPicPr>
        <p:blipFill>
          <a:blip r:embed="rId2"/>
          <a:stretch>
            <a:fillRect/>
          </a:stretch>
        </p:blipFill>
        <p:spPr>
          <a:xfrm>
            <a:off x="188913" y="3049227"/>
            <a:ext cx="6484184" cy="4577071"/>
          </a:xfrm>
          <a:prstGeom prst="rect">
            <a:avLst/>
          </a:prstGeom>
        </p:spPr>
      </p:pic>
      <p:sp>
        <p:nvSpPr>
          <p:cNvPr id="8" name="タイトル 10">
            <a:extLst>
              <a:ext uri="{FF2B5EF4-FFF2-40B4-BE49-F238E27FC236}">
                <a16:creationId xmlns:a16="http://schemas.microsoft.com/office/drawing/2014/main" id="{318F3935-8B71-0A5F-6988-92CE803F4B59}"/>
              </a:ext>
            </a:extLst>
          </p:cNvPr>
          <p:cNvSpPr>
            <a:spLocks noGrp="1"/>
          </p:cNvSpPr>
          <p:nvPr>
            <p:ph type="title"/>
          </p:nvPr>
        </p:nvSpPr>
        <p:spPr>
          <a:xfrm>
            <a:off x="1152000" y="221609"/>
            <a:ext cx="5441792" cy="590931"/>
          </a:xfrm>
        </p:spPr>
        <p:txBody>
          <a:bodyPr/>
          <a:lstStyle/>
          <a:p>
            <a:pPr algn="ctr"/>
            <a:r>
              <a:rPr lang="ja-JP" altLang="en-US" dirty="0"/>
              <a:t>医療機関の状況</a:t>
            </a:r>
            <a:br>
              <a:rPr lang="en-US" altLang="ja-JP" dirty="0">
                <a:solidFill>
                  <a:srgbClr val="006600"/>
                </a:solidFill>
              </a:rPr>
            </a:br>
            <a:r>
              <a:rPr lang="en-US" altLang="ja-JP" sz="1600" dirty="0">
                <a:solidFill>
                  <a:srgbClr val="C00000"/>
                </a:solidFill>
              </a:rPr>
              <a:t>(3)</a:t>
            </a:r>
            <a:r>
              <a:rPr lang="ja-JP" altLang="en-US" sz="1600" dirty="0">
                <a:solidFill>
                  <a:srgbClr val="C00000"/>
                </a:solidFill>
              </a:rPr>
              <a:t>ゲーム・ネット依存症の診療に携わる医師・スタッフ数</a:t>
            </a:r>
            <a:endParaRPr lang="ja-JP" altLang="en-US" dirty="0">
              <a:solidFill>
                <a:srgbClr val="C00000"/>
              </a:solidFill>
            </a:endParaRPr>
          </a:p>
        </p:txBody>
      </p:sp>
    </p:spTree>
    <p:extLst>
      <p:ext uri="{BB962C8B-B14F-4D97-AF65-F5344CB8AC3E}">
        <p14:creationId xmlns:p14="http://schemas.microsoft.com/office/powerpoint/2010/main" val="960870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A4AC1-2B3C-8BEB-991E-3A4D51C023ED}"/>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BCD6E92B-AD51-CF34-0D03-AB3C4B772EA1}"/>
              </a:ext>
            </a:extLst>
          </p:cNvPr>
          <p:cNvPicPr/>
          <p:nvPr/>
        </p:nvPicPr>
        <p:blipFill>
          <a:blip r:embed="rId2"/>
          <a:stretch>
            <a:fillRect/>
          </a:stretch>
        </p:blipFill>
        <p:spPr>
          <a:xfrm>
            <a:off x="192088" y="3200400"/>
            <a:ext cx="6451600" cy="2362200"/>
          </a:xfrm>
          <a:prstGeom prst="rect">
            <a:avLst/>
          </a:prstGeom>
        </p:spPr>
      </p:pic>
      <p:sp>
        <p:nvSpPr>
          <p:cNvPr id="4" name="スライド番号プレースホルダー 3">
            <a:extLst>
              <a:ext uri="{FF2B5EF4-FFF2-40B4-BE49-F238E27FC236}">
                <a16:creationId xmlns:a16="http://schemas.microsoft.com/office/drawing/2014/main" id="{D1314C3F-16BD-D8B3-6F00-B1E8AB24CE34}"/>
              </a:ext>
            </a:extLst>
          </p:cNvPr>
          <p:cNvSpPr>
            <a:spLocks noGrp="1"/>
          </p:cNvSpPr>
          <p:nvPr>
            <p:ph type="sldNum" sz="quarter" idx="12"/>
          </p:nvPr>
        </p:nvSpPr>
        <p:spPr/>
        <p:txBody>
          <a:bodyPr/>
          <a:lstStyle/>
          <a:p>
            <a:fld id="{4029B6DC-0FF4-4226-B551-65DC3A12FD06}" type="slidenum">
              <a:rPr kumimoji="1" lang="ja-JP" altLang="en-US" smtClean="0"/>
              <a:pPr/>
              <a:t>25</a:t>
            </a:fld>
            <a:endParaRPr kumimoji="1" lang="ja-JP" altLang="en-US"/>
          </a:p>
        </p:txBody>
      </p:sp>
      <p:sp>
        <p:nvSpPr>
          <p:cNvPr id="10" name="テキスト ボックス 9">
            <a:extLst>
              <a:ext uri="{FF2B5EF4-FFF2-40B4-BE49-F238E27FC236}">
                <a16:creationId xmlns:a16="http://schemas.microsoft.com/office/drawing/2014/main" id="{84818816-013E-7C2F-16E9-5145146151D6}"/>
              </a:ext>
            </a:extLst>
          </p:cNvPr>
          <p:cNvSpPr txBox="1"/>
          <p:nvPr/>
        </p:nvSpPr>
        <p:spPr>
          <a:xfrm>
            <a:off x="169965" y="1340113"/>
            <a:ext cx="6480175" cy="1169551"/>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ゲーム・ネット依存症に関する診療を行っている医療機関に対応している患者の年齢層を確認したところ、</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13</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歳（中学生）」が</a:t>
            </a:r>
            <a:r>
              <a:rPr kumimoji="1" lang="en-US" altLang="ja-JP" sz="1000" dirty="0">
                <a:latin typeface="BIZ UDPゴシック" panose="020B0400000000000000" pitchFamily="50" charset="-128"/>
                <a:ea typeface="BIZ UDPゴシック" panose="020B0400000000000000" pitchFamily="50" charset="-128"/>
              </a:rPr>
              <a:t>50.0%</a:t>
            </a:r>
            <a:r>
              <a:rPr kumimoji="1" lang="ja-JP" altLang="en-US" sz="1000" dirty="0">
                <a:latin typeface="BIZ UDPゴシック" panose="020B0400000000000000" pitchFamily="50" charset="-128"/>
                <a:ea typeface="BIZ UDPゴシック" panose="020B0400000000000000" pitchFamily="50" charset="-128"/>
              </a:rPr>
              <a:t>と最も多く、「</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12</a:t>
            </a:r>
            <a:r>
              <a:rPr kumimoji="1" lang="ja-JP" altLang="en-US" sz="1000" dirty="0">
                <a:latin typeface="BIZ UDPゴシック" panose="020B0400000000000000" pitchFamily="50" charset="-128"/>
                <a:ea typeface="BIZ UDPゴシック" panose="020B0400000000000000" pitchFamily="50" charset="-128"/>
              </a:rPr>
              <a:t>歳（小学校高学年）」と「</a:t>
            </a:r>
            <a:r>
              <a:rPr kumimoji="1" lang="en-US" altLang="ja-JP" sz="1000" dirty="0">
                <a:latin typeface="BIZ UDPゴシック" panose="020B0400000000000000" pitchFamily="50" charset="-128"/>
                <a:ea typeface="BIZ UDPゴシック" panose="020B0400000000000000" pitchFamily="50" charset="-128"/>
              </a:rPr>
              <a:t>16</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歳（高校生相当）」が</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ともに</a:t>
            </a:r>
            <a:r>
              <a:rPr kumimoji="1" lang="en-US" altLang="ja-JP" sz="1000" dirty="0">
                <a:latin typeface="BIZ UDPゴシック" panose="020B0400000000000000" pitchFamily="50" charset="-128"/>
                <a:ea typeface="BIZ UDPゴシック" panose="020B0400000000000000" pitchFamily="50" charset="-128"/>
              </a:rPr>
              <a:t>40.0</a:t>
            </a:r>
            <a:r>
              <a:rPr kumimoji="1" lang="ja-JP" altLang="en-US" sz="1000" dirty="0">
                <a:latin typeface="BIZ UDPゴシック" panose="020B0400000000000000" pitchFamily="50" charset="-128"/>
                <a:ea typeface="BIZ UDPゴシック" panose="020B0400000000000000" pitchFamily="50" charset="-128"/>
              </a:rPr>
              <a:t>％で続いている。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ゲーム・ネット依存症に関する診療を行っている医療機関にゲームに関連した問題を抱える患者が初診の電話をしてから診察までにかかる時間を確認したところ、「</a:t>
            </a: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週間以上</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か月未満」が</a:t>
            </a:r>
            <a:r>
              <a:rPr kumimoji="1" lang="en-US" altLang="ja-JP" sz="1000" dirty="0">
                <a:latin typeface="BIZ UDPゴシック" panose="020B0400000000000000" pitchFamily="50" charset="-128"/>
                <a:ea typeface="BIZ UDPゴシック" panose="020B0400000000000000" pitchFamily="50" charset="-128"/>
              </a:rPr>
              <a:t>40.0</a:t>
            </a:r>
            <a:r>
              <a:rPr kumimoji="1" lang="ja-JP" altLang="en-US" sz="1000" dirty="0">
                <a:latin typeface="BIZ UDPゴシック" panose="020B0400000000000000" pitchFamily="50" charset="-128"/>
                <a:ea typeface="BIZ UDPゴシック" panose="020B0400000000000000" pitchFamily="50" charset="-128"/>
              </a:rPr>
              <a:t>％と最も多く</a:t>
            </a:r>
            <a:r>
              <a:rPr kumimoji="1" lang="ja-JP" altLang="en-US" sz="1000" dirty="0">
                <a:solidFill>
                  <a:srgbClr val="FF0000"/>
                </a:solidFill>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「当日・翌日対応」が</a:t>
            </a:r>
            <a:r>
              <a:rPr kumimoji="1" lang="en-US" altLang="ja-JP" sz="1000" dirty="0">
                <a:latin typeface="BIZ UDPゴシック" panose="020B0400000000000000" pitchFamily="50" charset="-128"/>
                <a:ea typeface="BIZ UDPゴシック" panose="020B0400000000000000" pitchFamily="50" charset="-128"/>
              </a:rPr>
              <a:t>20.0</a:t>
            </a:r>
            <a:r>
              <a:rPr kumimoji="1" lang="ja-JP" altLang="en-US" sz="1000" dirty="0">
                <a:latin typeface="BIZ UDPゴシック" panose="020B0400000000000000" pitchFamily="50" charset="-128"/>
                <a:ea typeface="BIZ UDPゴシック" panose="020B0400000000000000" pitchFamily="50" charset="-128"/>
              </a:rPr>
              <a:t>％で続いている。</a:t>
            </a:r>
          </a:p>
        </p:txBody>
      </p:sp>
      <p:sp>
        <p:nvSpPr>
          <p:cNvPr id="16" name="正方形/長方形 15">
            <a:extLst>
              <a:ext uri="{FF2B5EF4-FFF2-40B4-BE49-F238E27FC236}">
                <a16:creationId xmlns:a16="http://schemas.microsoft.com/office/drawing/2014/main" id="{045D4780-532E-EEB5-89F3-09BD9DDBCCC4}"/>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96A571D3-F31A-D05D-C5E0-4E39B2B4F15F}"/>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1E3A912F-194B-D000-B003-AE84540E1C8B}"/>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16FA2E2A-6767-66B6-009E-9A181ADA91D3}"/>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305029B3-B374-4D0B-F922-34D46EA8FD7A}"/>
              </a:ext>
            </a:extLst>
          </p:cNvPr>
          <p:cNvPicPr/>
          <p:nvPr/>
        </p:nvPicPr>
        <p:blipFill>
          <a:blip r:embed="rId3"/>
          <a:stretch>
            <a:fillRect/>
          </a:stretch>
        </p:blipFill>
        <p:spPr>
          <a:xfrm>
            <a:off x="188913" y="6141713"/>
            <a:ext cx="6461227" cy="2067593"/>
          </a:xfrm>
          <a:prstGeom prst="rect">
            <a:avLst/>
          </a:prstGeom>
        </p:spPr>
      </p:pic>
      <p:sp>
        <p:nvSpPr>
          <p:cNvPr id="2" name="タイトル 10">
            <a:extLst>
              <a:ext uri="{FF2B5EF4-FFF2-40B4-BE49-F238E27FC236}">
                <a16:creationId xmlns:a16="http://schemas.microsoft.com/office/drawing/2014/main" id="{E181A13A-CE42-FB31-C7A4-1E42702A0990}"/>
              </a:ext>
            </a:extLst>
          </p:cNvPr>
          <p:cNvSpPr txBox="1">
            <a:spLocks/>
          </p:cNvSpPr>
          <p:nvPr/>
        </p:nvSpPr>
        <p:spPr>
          <a:xfrm>
            <a:off x="1152000" y="221609"/>
            <a:ext cx="5558988" cy="590931"/>
          </a:xfrm>
          <a:prstGeom prst="rect">
            <a:avLst/>
          </a:prstGeom>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医療機関の状況</a:t>
            </a:r>
            <a:br>
              <a:rPr lang="en-US" altLang="ja-JP" dirty="0">
                <a:solidFill>
                  <a:srgbClr val="006600"/>
                </a:solidFill>
              </a:rPr>
            </a:br>
            <a:r>
              <a:rPr lang="en-US" altLang="ja-JP" sz="1600" dirty="0">
                <a:solidFill>
                  <a:srgbClr val="C00000"/>
                </a:solidFill>
              </a:rPr>
              <a:t>(4)</a:t>
            </a:r>
            <a:r>
              <a:rPr lang="ja-JP" altLang="en-US" sz="1600" dirty="0">
                <a:solidFill>
                  <a:srgbClr val="C00000"/>
                </a:solidFill>
              </a:rPr>
              <a:t>対応年齢／診察までにかかる日数 </a:t>
            </a:r>
            <a:endParaRPr lang="ja-JP" altLang="en-US" dirty="0">
              <a:solidFill>
                <a:srgbClr val="C00000"/>
              </a:solidFill>
            </a:endParaRPr>
          </a:p>
        </p:txBody>
      </p:sp>
    </p:spTree>
    <p:extLst>
      <p:ext uri="{BB962C8B-B14F-4D97-AF65-F5344CB8AC3E}">
        <p14:creationId xmlns:p14="http://schemas.microsoft.com/office/powerpoint/2010/main" val="3582408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872BF-958E-5D0A-AB71-4DCBB39E07E3}"/>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ABC761A-08FC-08F7-4481-B431B4E05D90}"/>
              </a:ext>
            </a:extLst>
          </p:cNvPr>
          <p:cNvSpPr>
            <a:spLocks noGrp="1"/>
          </p:cNvSpPr>
          <p:nvPr>
            <p:ph type="sldNum" sz="quarter" idx="12"/>
          </p:nvPr>
        </p:nvSpPr>
        <p:spPr/>
        <p:txBody>
          <a:bodyPr/>
          <a:lstStyle/>
          <a:p>
            <a:fld id="{4029B6DC-0FF4-4226-B551-65DC3A12FD06}" type="slidenum">
              <a:rPr kumimoji="1" lang="ja-JP" altLang="en-US" smtClean="0"/>
              <a:pPr/>
              <a:t>26</a:t>
            </a:fld>
            <a:endParaRPr kumimoji="1" lang="ja-JP" altLang="en-US"/>
          </a:p>
        </p:txBody>
      </p:sp>
      <p:sp>
        <p:nvSpPr>
          <p:cNvPr id="10" name="テキスト ボックス 9">
            <a:extLst>
              <a:ext uri="{FF2B5EF4-FFF2-40B4-BE49-F238E27FC236}">
                <a16:creationId xmlns:a16="http://schemas.microsoft.com/office/drawing/2014/main" id="{7AC394C3-A318-4785-16D1-3A02226107CC}"/>
              </a:ext>
            </a:extLst>
          </p:cNvPr>
          <p:cNvSpPr txBox="1"/>
          <p:nvPr/>
        </p:nvSpPr>
        <p:spPr>
          <a:xfrm>
            <a:off x="129066" y="1028564"/>
            <a:ext cx="6480175" cy="2246769"/>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ゲーム・ネット依存症は「精神疾患」だと思うかを確認したところ、全体（</a:t>
            </a:r>
            <a:r>
              <a:rPr kumimoji="1" lang="en-US" altLang="ja-JP" sz="1000" dirty="0">
                <a:latin typeface="BIZ UDPゴシック" panose="020B0400000000000000" pitchFamily="50" charset="-128"/>
                <a:ea typeface="BIZ UDPゴシック" panose="020B0400000000000000" pitchFamily="50" charset="-128"/>
              </a:rPr>
              <a:t>101</a:t>
            </a:r>
            <a:r>
              <a:rPr kumimoji="1" lang="ja-JP" altLang="en-US" sz="1000" dirty="0">
                <a:latin typeface="BIZ UDPゴシック" panose="020B0400000000000000" pitchFamily="50" charset="-128"/>
                <a:ea typeface="BIZ UDPゴシック" panose="020B0400000000000000" pitchFamily="50" charset="-128"/>
              </a:rPr>
              <a:t>医療機関）の</a:t>
            </a:r>
            <a:r>
              <a:rPr kumimoji="1" lang="en-US" altLang="ja-JP" sz="1000" dirty="0">
                <a:latin typeface="BIZ UDPゴシック" panose="020B0400000000000000" pitchFamily="50" charset="-128"/>
                <a:ea typeface="BIZ UDPゴシック" panose="020B0400000000000000" pitchFamily="50" charset="-128"/>
              </a:rPr>
              <a:t>48.5%</a:t>
            </a:r>
            <a:r>
              <a:rPr kumimoji="1" lang="ja-JP" altLang="en-US" sz="1000" dirty="0">
                <a:latin typeface="BIZ UDPゴシック" panose="020B0400000000000000" pitchFamily="50" charset="-128"/>
                <a:ea typeface="BIZ UDPゴシック" panose="020B0400000000000000" pitchFamily="50" charset="-128"/>
              </a:rPr>
              <a:t>が「とても思う」と回答し、「何とも言えない」が</a:t>
            </a:r>
            <a:r>
              <a:rPr kumimoji="1" lang="en-US" altLang="ja-JP" sz="1000" dirty="0">
                <a:latin typeface="BIZ UDPゴシック" panose="020B0400000000000000" pitchFamily="50" charset="-128"/>
                <a:ea typeface="BIZ UDPゴシック" panose="020B0400000000000000" pitchFamily="50" charset="-128"/>
              </a:rPr>
              <a:t>47.5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ゲーム依存症・ネット依存症に対する関心度をみると、全体（</a:t>
            </a:r>
            <a:r>
              <a:rPr kumimoji="1" lang="en-US" altLang="ja-JP" sz="1000" dirty="0">
                <a:latin typeface="BIZ UDPゴシック" panose="020B0400000000000000" pitchFamily="50" charset="-128"/>
                <a:ea typeface="BIZ UDPゴシック" panose="020B0400000000000000" pitchFamily="50" charset="-128"/>
              </a:rPr>
              <a:t>100</a:t>
            </a:r>
            <a:r>
              <a:rPr kumimoji="1" lang="ja-JP" altLang="en-US" sz="1000" dirty="0">
                <a:latin typeface="BIZ UDPゴシック" panose="020B0400000000000000" pitchFamily="50" charset="-128"/>
                <a:ea typeface="BIZ UDPゴシック" panose="020B0400000000000000" pitchFamily="50" charset="-128"/>
              </a:rPr>
              <a:t>医療機関）の</a:t>
            </a:r>
            <a:r>
              <a:rPr kumimoji="1" lang="en-US" altLang="ja-JP" sz="1000" dirty="0">
                <a:latin typeface="BIZ UDPゴシック" panose="020B0400000000000000" pitchFamily="50" charset="-128"/>
                <a:ea typeface="BIZ UDPゴシック" panose="020B0400000000000000" pitchFamily="50" charset="-128"/>
              </a:rPr>
              <a:t>55.0%</a:t>
            </a:r>
            <a:r>
              <a:rPr kumimoji="1" lang="ja-JP" altLang="en-US" sz="1000" dirty="0">
                <a:latin typeface="BIZ UDPゴシック" panose="020B0400000000000000" pitchFamily="50" charset="-128"/>
                <a:ea typeface="BIZ UDPゴシック" panose="020B0400000000000000" pitchFamily="50" charset="-128"/>
              </a:rPr>
              <a:t>が「診療する機会はないが、関心はある」と回答している。なお、「診療する機会があり、関心がある」は</a:t>
            </a:r>
            <a:r>
              <a:rPr kumimoji="1" lang="en-US" altLang="ja-JP" sz="1000" dirty="0">
                <a:latin typeface="BIZ UDPゴシック" panose="020B0400000000000000" pitchFamily="50" charset="-128"/>
                <a:ea typeface="BIZ UDPゴシック" panose="020B0400000000000000" pitchFamily="50" charset="-128"/>
              </a:rPr>
              <a:t>17.0</a:t>
            </a:r>
            <a:r>
              <a:rPr kumimoji="1" lang="ja-JP" altLang="en-US" sz="1000" dirty="0">
                <a:latin typeface="BIZ UDPゴシック" panose="020B0400000000000000" pitchFamily="50" charset="-128"/>
                <a:ea typeface="BIZ UDPゴシック" panose="020B0400000000000000" pitchFamily="50" charset="-128"/>
              </a:rPr>
              <a:t>％となっており、合計では</a:t>
            </a:r>
            <a:r>
              <a:rPr kumimoji="1" lang="en-US" altLang="ja-JP" sz="1000" dirty="0">
                <a:latin typeface="BIZ UDPゴシック" panose="020B0400000000000000" pitchFamily="50" charset="-128"/>
                <a:ea typeface="BIZ UDPゴシック" panose="020B0400000000000000" pitchFamily="50" charset="-128"/>
              </a:rPr>
              <a:t>72.0%</a:t>
            </a:r>
            <a:r>
              <a:rPr kumimoji="1" lang="ja-JP" altLang="en-US" sz="1000" dirty="0">
                <a:latin typeface="BIZ UDPゴシック" panose="020B0400000000000000" pitchFamily="50" charset="-128"/>
                <a:ea typeface="BIZ UDPゴシック" panose="020B0400000000000000" pitchFamily="50" charset="-128"/>
              </a:rPr>
              <a:t>が関心を示している。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a:t>
            </a:r>
            <a:r>
              <a:rPr kumimoji="1" lang="en-US" altLang="ja-JP" sz="1000" dirty="0">
                <a:latin typeface="BIZ UDPゴシック" panose="020B0400000000000000" pitchFamily="50" charset="-128"/>
                <a:ea typeface="BIZ UDPゴシック" panose="020B0400000000000000" pitchFamily="50" charset="-128"/>
              </a:rPr>
              <a:t>ICD-11</a:t>
            </a:r>
            <a:r>
              <a:rPr kumimoji="1" lang="ja-JP" altLang="en-US" sz="1000" dirty="0">
                <a:latin typeface="BIZ UDPゴシック" panose="020B0400000000000000" pitchFamily="50" charset="-128"/>
                <a:ea typeface="BIZ UDPゴシック" panose="020B0400000000000000" pitchFamily="50" charset="-128"/>
              </a:rPr>
              <a:t>で定められた、ゲーム行動症の診断基準」の認知状況を確認したところ、「</a:t>
            </a:r>
            <a:r>
              <a:rPr kumimoji="1" lang="en-US" altLang="ja-JP" sz="1000" dirty="0">
                <a:latin typeface="BIZ UDPゴシック" panose="020B0400000000000000" pitchFamily="50" charset="-128"/>
                <a:ea typeface="BIZ UDPゴシック" panose="020B0400000000000000" pitchFamily="50" charset="-128"/>
              </a:rPr>
              <a:t>TOP2</a:t>
            </a:r>
            <a:r>
              <a:rPr kumimoji="1" lang="ja-JP" altLang="en-US" sz="1000" dirty="0">
                <a:latin typeface="BIZ UDPゴシック" panose="020B0400000000000000" pitchFamily="50" charset="-128"/>
                <a:ea typeface="BIZ UDPゴシック" panose="020B0400000000000000" pitchFamily="50" charset="-128"/>
              </a:rPr>
              <a:t>」（よく知っている</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やや知っている）は</a:t>
            </a:r>
            <a:r>
              <a:rPr kumimoji="1" lang="en-US" altLang="ja-JP" sz="1000" dirty="0">
                <a:latin typeface="BIZ UDPゴシック" panose="020B0400000000000000" pitchFamily="50" charset="-128"/>
                <a:ea typeface="BIZ UDPゴシック" panose="020B0400000000000000" pitchFamily="50" charset="-128"/>
              </a:rPr>
              <a:t>65.2%</a:t>
            </a:r>
            <a:r>
              <a:rPr kumimoji="1" lang="ja-JP" altLang="en-US" sz="1000" dirty="0">
                <a:latin typeface="BIZ UDPゴシック" panose="020B0400000000000000" pitchFamily="50" charset="-128"/>
                <a:ea typeface="BIZ UDPゴシック" panose="020B0400000000000000" pitchFamily="50" charset="-128"/>
              </a:rPr>
              <a:t>となっており、そのうち「よく知っている」は</a:t>
            </a:r>
            <a:r>
              <a:rPr kumimoji="1" lang="en-US" altLang="ja-JP" sz="1000" dirty="0">
                <a:latin typeface="BIZ UDPゴシック" panose="020B0400000000000000" pitchFamily="50" charset="-128"/>
                <a:ea typeface="BIZ UDPゴシック" panose="020B0400000000000000" pitchFamily="50" charset="-128"/>
              </a:rPr>
              <a:t>21.7%</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ゲーム・ネット依存症の診療をする機会がある医療機関に「ゲーム行動症に準じたゲーム行動に問題を認める状態を「危険なゲーム行動」と呼ぶ」ことの認知状況を確認したところ、 「</a:t>
            </a:r>
            <a:r>
              <a:rPr kumimoji="1" lang="en-US" altLang="ja-JP" sz="1000" dirty="0">
                <a:latin typeface="BIZ UDPゴシック" panose="020B0400000000000000" pitchFamily="50" charset="-128"/>
                <a:ea typeface="BIZ UDPゴシック" panose="020B0400000000000000" pitchFamily="50" charset="-128"/>
              </a:rPr>
              <a:t>TOP2</a:t>
            </a:r>
            <a:r>
              <a:rPr kumimoji="1" lang="ja-JP" altLang="en-US" sz="1000" dirty="0">
                <a:latin typeface="BIZ UDPゴシック" panose="020B0400000000000000" pitchFamily="50" charset="-128"/>
                <a:ea typeface="BIZ UDPゴシック" panose="020B0400000000000000" pitchFamily="50" charset="-128"/>
              </a:rPr>
              <a:t>」（よく知っている</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やや知って</a:t>
            </a:r>
            <a:r>
              <a:rPr kumimoji="1" lang="ja-JP" altLang="en-US" sz="1000" dirty="0">
                <a:solidFill>
                  <a:srgbClr val="FF0000"/>
                </a:solidFill>
                <a:latin typeface="BIZ UDPゴシック" panose="020B0400000000000000" pitchFamily="50" charset="-128"/>
                <a:ea typeface="BIZ UDPゴシック" panose="020B0400000000000000" pitchFamily="50" charset="-128"/>
              </a:rPr>
              <a:t>い</a:t>
            </a:r>
            <a:r>
              <a:rPr kumimoji="1" lang="ja-JP" altLang="en-US" sz="1000" dirty="0">
                <a:latin typeface="BIZ UDPゴシック" panose="020B0400000000000000" pitchFamily="50" charset="-128"/>
                <a:ea typeface="BIZ UDPゴシック" panose="020B0400000000000000" pitchFamily="50" charset="-128"/>
              </a:rPr>
              <a:t>る）では</a:t>
            </a:r>
            <a:r>
              <a:rPr kumimoji="1" lang="en-US" altLang="ja-JP" sz="1000" dirty="0">
                <a:latin typeface="BIZ UDPゴシック" panose="020B0400000000000000" pitchFamily="50" charset="-128"/>
                <a:ea typeface="BIZ UDPゴシック" panose="020B0400000000000000" pitchFamily="50" charset="-128"/>
              </a:rPr>
              <a:t>26.1%</a:t>
            </a:r>
            <a:r>
              <a:rPr kumimoji="1" lang="ja-JP" altLang="en-US" sz="1000" dirty="0">
                <a:latin typeface="BIZ UDPゴシック" panose="020B0400000000000000" pitchFamily="50" charset="-128"/>
                <a:ea typeface="BIZ UDPゴシック" panose="020B0400000000000000" pitchFamily="50" charset="-128"/>
              </a:rPr>
              <a:t>となっており、そのうち「よく知っている」は</a:t>
            </a:r>
            <a:r>
              <a:rPr kumimoji="1" lang="en-US" altLang="ja-JP" sz="1000" dirty="0">
                <a:latin typeface="BIZ UDPゴシック" panose="020B0400000000000000" pitchFamily="50" charset="-128"/>
                <a:ea typeface="BIZ UDPゴシック" panose="020B0400000000000000" pitchFamily="50" charset="-128"/>
              </a:rPr>
              <a:t>17.4%</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8FADD710-71C3-F067-4F49-1FA345B6CBCC}"/>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8BB94D8E-F300-9031-C467-1684D9A38B0E}"/>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ACD012C9-9A0A-FA81-6B7F-9F95994391CE}"/>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D337E414-F2C2-FB6B-868C-96AD3B07DA06}"/>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4E3AE754-D604-532D-DBAA-488B1C2316A6}"/>
              </a:ext>
            </a:extLst>
          </p:cNvPr>
          <p:cNvSpPr>
            <a:spLocks noGrp="1"/>
          </p:cNvSpPr>
          <p:nvPr>
            <p:ph type="title"/>
          </p:nvPr>
        </p:nvSpPr>
        <p:spPr>
          <a:xfrm>
            <a:off x="1062385" y="225330"/>
            <a:ext cx="5164757" cy="590931"/>
          </a:xfrm>
        </p:spPr>
        <p:txBody>
          <a:bodyPr/>
          <a:lstStyle/>
          <a:p>
            <a:pPr algn="ctr"/>
            <a:r>
              <a:rPr lang="ja-JP" altLang="en-US" dirty="0"/>
              <a:t>医師から見たゲーム・ネット依存症</a:t>
            </a:r>
            <a:br>
              <a:rPr lang="ja-JP" altLang="en-US" dirty="0"/>
            </a:br>
            <a:r>
              <a:rPr lang="en-US" altLang="ja-JP" sz="1600" dirty="0">
                <a:solidFill>
                  <a:srgbClr val="C00000"/>
                </a:solidFill>
              </a:rPr>
              <a:t>(1)</a:t>
            </a:r>
            <a:r>
              <a:rPr lang="ja-JP" altLang="en-US" sz="1600" dirty="0">
                <a:solidFill>
                  <a:srgbClr val="C00000"/>
                </a:solidFill>
              </a:rPr>
              <a:t>ゲーム・ネット依存症に関する認識</a:t>
            </a:r>
            <a:endParaRPr lang="ja-JP" altLang="en-US" strike="sngStrike" dirty="0">
              <a:solidFill>
                <a:srgbClr val="C00000"/>
              </a:solidFill>
            </a:endParaRPr>
          </a:p>
        </p:txBody>
      </p:sp>
      <p:pic>
        <p:nvPicPr>
          <p:cNvPr id="2" name="図 1">
            <a:extLst>
              <a:ext uri="{FF2B5EF4-FFF2-40B4-BE49-F238E27FC236}">
                <a16:creationId xmlns:a16="http://schemas.microsoft.com/office/drawing/2014/main" id="{BC10F078-2712-82B0-D45D-BA90F5A9EAF6}"/>
              </a:ext>
            </a:extLst>
          </p:cNvPr>
          <p:cNvPicPr/>
          <p:nvPr/>
        </p:nvPicPr>
        <p:blipFill>
          <a:blip r:embed="rId2"/>
          <a:stretch>
            <a:fillRect/>
          </a:stretch>
        </p:blipFill>
        <p:spPr>
          <a:xfrm>
            <a:off x="189952" y="3340790"/>
            <a:ext cx="6494405" cy="1540202"/>
          </a:xfrm>
          <a:prstGeom prst="rect">
            <a:avLst/>
          </a:prstGeom>
        </p:spPr>
      </p:pic>
      <p:pic>
        <p:nvPicPr>
          <p:cNvPr id="3" name="図 2">
            <a:extLst>
              <a:ext uri="{FF2B5EF4-FFF2-40B4-BE49-F238E27FC236}">
                <a16:creationId xmlns:a16="http://schemas.microsoft.com/office/drawing/2014/main" id="{A7F6EF5E-0F75-2CF0-658A-5F98FF15AF2A}"/>
              </a:ext>
            </a:extLst>
          </p:cNvPr>
          <p:cNvPicPr/>
          <p:nvPr/>
        </p:nvPicPr>
        <p:blipFill>
          <a:blip r:embed="rId3"/>
          <a:stretch>
            <a:fillRect/>
          </a:stretch>
        </p:blipFill>
        <p:spPr>
          <a:xfrm>
            <a:off x="191086" y="4888962"/>
            <a:ext cx="6506027" cy="1540202"/>
          </a:xfrm>
          <a:prstGeom prst="rect">
            <a:avLst/>
          </a:prstGeom>
        </p:spPr>
      </p:pic>
      <p:pic>
        <p:nvPicPr>
          <p:cNvPr id="6" name="図 5">
            <a:extLst>
              <a:ext uri="{FF2B5EF4-FFF2-40B4-BE49-F238E27FC236}">
                <a16:creationId xmlns:a16="http://schemas.microsoft.com/office/drawing/2014/main" id="{B81A72DD-CEE1-34CA-B2B0-9041EF97724A}"/>
              </a:ext>
            </a:extLst>
          </p:cNvPr>
          <p:cNvPicPr/>
          <p:nvPr/>
        </p:nvPicPr>
        <p:blipFill>
          <a:blip r:embed="rId4"/>
          <a:stretch>
            <a:fillRect/>
          </a:stretch>
        </p:blipFill>
        <p:spPr>
          <a:xfrm>
            <a:off x="192183" y="6437461"/>
            <a:ext cx="6508750" cy="1539875"/>
          </a:xfrm>
          <a:prstGeom prst="rect">
            <a:avLst/>
          </a:prstGeom>
        </p:spPr>
      </p:pic>
      <p:pic>
        <p:nvPicPr>
          <p:cNvPr id="7" name="図 6">
            <a:extLst>
              <a:ext uri="{FF2B5EF4-FFF2-40B4-BE49-F238E27FC236}">
                <a16:creationId xmlns:a16="http://schemas.microsoft.com/office/drawing/2014/main" id="{D7184825-BCA1-5FA8-8BC1-23456F4EB696}"/>
              </a:ext>
            </a:extLst>
          </p:cNvPr>
          <p:cNvPicPr/>
          <p:nvPr/>
        </p:nvPicPr>
        <p:blipFill>
          <a:blip r:embed="rId5"/>
          <a:stretch>
            <a:fillRect/>
          </a:stretch>
        </p:blipFill>
        <p:spPr>
          <a:xfrm>
            <a:off x="191086" y="8013340"/>
            <a:ext cx="6506027" cy="1611830"/>
          </a:xfrm>
          <a:prstGeom prst="rect">
            <a:avLst/>
          </a:prstGeom>
        </p:spPr>
      </p:pic>
    </p:spTree>
    <p:extLst>
      <p:ext uri="{BB962C8B-B14F-4D97-AF65-F5344CB8AC3E}">
        <p14:creationId xmlns:p14="http://schemas.microsoft.com/office/powerpoint/2010/main" val="3117116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A1A77-EFC0-4287-4132-69DA699404E4}"/>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8668F4B-231C-02E2-C2DC-6901ED61B140}"/>
              </a:ext>
            </a:extLst>
          </p:cNvPr>
          <p:cNvSpPr>
            <a:spLocks noGrp="1"/>
          </p:cNvSpPr>
          <p:nvPr>
            <p:ph type="sldNum" sz="quarter" idx="12"/>
          </p:nvPr>
        </p:nvSpPr>
        <p:spPr/>
        <p:txBody>
          <a:bodyPr/>
          <a:lstStyle/>
          <a:p>
            <a:fld id="{4029B6DC-0FF4-4226-B551-65DC3A12FD06}" type="slidenum">
              <a:rPr kumimoji="1" lang="ja-JP" altLang="en-US" smtClean="0"/>
              <a:pPr/>
              <a:t>27</a:t>
            </a:fld>
            <a:endParaRPr kumimoji="1" lang="ja-JP" altLang="en-US"/>
          </a:p>
        </p:txBody>
      </p:sp>
      <p:sp>
        <p:nvSpPr>
          <p:cNvPr id="10" name="テキスト ボックス 9">
            <a:extLst>
              <a:ext uri="{FF2B5EF4-FFF2-40B4-BE49-F238E27FC236}">
                <a16:creationId xmlns:a16="http://schemas.microsoft.com/office/drawing/2014/main" id="{10032DE1-D2E1-3232-6937-C31B207A68F3}"/>
              </a:ext>
            </a:extLst>
          </p:cNvPr>
          <p:cNvSpPr txBox="1"/>
          <p:nvPr/>
        </p:nvSpPr>
        <p:spPr>
          <a:xfrm>
            <a:off x="188913" y="1069792"/>
            <a:ext cx="6480175" cy="1938992"/>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ゲーム・ネット依存症の診療をする機会がある医療機関に「ゲームに関連した問題での患者数」を確認したところ、「直近</a:t>
            </a:r>
            <a:r>
              <a:rPr kumimoji="1" lang="en-US" altLang="ja-JP" sz="1000" dirty="0">
                <a:latin typeface="BIZ UDPゴシック" panose="020B0400000000000000" pitchFamily="50" charset="-128"/>
                <a:ea typeface="BIZ UDPゴシック" panose="020B0400000000000000" pitchFamily="50" charset="-128"/>
              </a:rPr>
              <a:t>12</a:t>
            </a:r>
            <a:r>
              <a:rPr kumimoji="1" lang="ja-JP" altLang="en-US" sz="1000" dirty="0">
                <a:latin typeface="BIZ UDPゴシック" panose="020B0400000000000000" pitchFamily="50" charset="-128"/>
                <a:ea typeface="BIZ UDPゴシック" panose="020B0400000000000000" pitchFamily="50" charset="-128"/>
              </a:rPr>
              <a:t>か月間の患者数」は平均</a:t>
            </a:r>
            <a:r>
              <a:rPr kumimoji="1" lang="en-US" altLang="ja-JP" sz="1000" dirty="0">
                <a:latin typeface="BIZ UDPゴシック" panose="020B0400000000000000" pitchFamily="50" charset="-128"/>
                <a:ea typeface="BIZ UDPゴシック" panose="020B0400000000000000" pitchFamily="50" charset="-128"/>
              </a:rPr>
              <a:t>4.7</a:t>
            </a:r>
            <a:r>
              <a:rPr kumimoji="1" lang="ja-JP" altLang="en-US" sz="1000" dirty="0">
                <a:latin typeface="BIZ UDPゴシック" panose="020B0400000000000000" pitchFamily="50" charset="-128"/>
                <a:ea typeface="BIZ UDPゴシック" panose="020B0400000000000000" pitchFamily="50" charset="-128"/>
              </a:rPr>
              <a:t>人で、そのうち「</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歳未満」は平均</a:t>
            </a:r>
            <a:r>
              <a:rPr kumimoji="1" lang="en-US" altLang="ja-JP" sz="1000" dirty="0">
                <a:latin typeface="BIZ UDPゴシック" panose="020B0400000000000000" pitchFamily="50" charset="-128"/>
                <a:ea typeface="BIZ UDPゴシック" panose="020B0400000000000000" pitchFamily="50" charset="-128"/>
              </a:rPr>
              <a:t>4.5</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ゲーム・ネット依存症の診療をする機会がある医療機関に「ゲーム行動症と考えられる患者数」を確認したところ、「直近１２か月間の患者数」は平均</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人となっており、そのうち「</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歳未満」は平均</a:t>
            </a:r>
            <a:r>
              <a:rPr kumimoji="1" lang="en-US" altLang="ja-JP" sz="1000" dirty="0">
                <a:latin typeface="BIZ UDPゴシック" panose="020B0400000000000000" pitchFamily="50" charset="-128"/>
                <a:ea typeface="BIZ UDPゴシック" panose="020B0400000000000000" pitchFamily="50" charset="-128"/>
              </a:rPr>
              <a:t>1.6</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ゲーム・ネット依存症の診療をする機会がある医療機関に「ゲーム以外のネットに関連した問題での患者数」を確認したところ、「直近１２か月間の患者数」は平均</a:t>
            </a:r>
            <a:r>
              <a:rPr kumimoji="1" lang="en-US" altLang="ja-JP" sz="1000" dirty="0">
                <a:latin typeface="BIZ UDPゴシック" panose="020B0400000000000000" pitchFamily="50" charset="-128"/>
                <a:ea typeface="BIZ UDPゴシック" panose="020B0400000000000000" pitchFamily="50" charset="-128"/>
              </a:rPr>
              <a:t>3.5</a:t>
            </a:r>
            <a:r>
              <a:rPr kumimoji="1" lang="ja-JP" altLang="en-US" sz="1000" dirty="0">
                <a:latin typeface="BIZ UDPゴシック" panose="020B0400000000000000" pitchFamily="50" charset="-128"/>
                <a:ea typeface="BIZ UDPゴシック" panose="020B0400000000000000" pitchFamily="50" charset="-128"/>
              </a:rPr>
              <a:t>人となっており、そのうち「</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歳未満」は平均</a:t>
            </a:r>
            <a:r>
              <a:rPr kumimoji="1" lang="en-US" altLang="ja-JP" sz="1000" dirty="0">
                <a:latin typeface="BIZ UDPゴシック" panose="020B0400000000000000" pitchFamily="50" charset="-128"/>
                <a:ea typeface="BIZ UDPゴシック" panose="020B0400000000000000" pitchFamily="50" charset="-128"/>
              </a:rPr>
              <a:t>3.1</a:t>
            </a:r>
            <a:r>
              <a:rPr kumimoji="1" lang="ja-JP" altLang="en-US" sz="1000" dirty="0">
                <a:latin typeface="BIZ UDPゴシック" panose="020B0400000000000000" pitchFamily="50" charset="-128"/>
                <a:ea typeface="BIZ UDPゴシック" panose="020B0400000000000000" pitchFamily="50" charset="-128"/>
              </a:rPr>
              <a:t>人となっている。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ゲーム・ネット依存症の診療をする機会がある医療機関に「狭義のネット依存症患者数」を確認したところ、「直近１２か月間の患者数」は平均</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人となっており、そのうち「</a:t>
            </a:r>
            <a:r>
              <a:rPr kumimoji="1" lang="en-US" altLang="ja-JP" sz="1000" dirty="0">
                <a:latin typeface="BIZ UDPゴシック" panose="020B0400000000000000" pitchFamily="50" charset="-128"/>
                <a:ea typeface="BIZ UDPゴシック" panose="020B0400000000000000" pitchFamily="50" charset="-128"/>
              </a:rPr>
              <a:t>18</a:t>
            </a:r>
            <a:r>
              <a:rPr kumimoji="1" lang="ja-JP" altLang="en-US" sz="1000" dirty="0">
                <a:latin typeface="BIZ UDPゴシック" panose="020B0400000000000000" pitchFamily="50" charset="-128"/>
                <a:ea typeface="BIZ UDPゴシック" panose="020B0400000000000000" pitchFamily="50" charset="-128"/>
              </a:rPr>
              <a:t>歳未満」は平均</a:t>
            </a:r>
            <a:r>
              <a:rPr kumimoji="1" lang="en-US" altLang="ja-JP" sz="1000" dirty="0">
                <a:latin typeface="BIZ UDPゴシック" panose="020B0400000000000000" pitchFamily="50" charset="-128"/>
                <a:ea typeface="BIZ UDPゴシック" panose="020B0400000000000000" pitchFamily="50" charset="-128"/>
              </a:rPr>
              <a:t>0.8</a:t>
            </a:r>
            <a:r>
              <a:rPr kumimoji="1" lang="ja-JP" altLang="en-US" sz="1000" dirty="0">
                <a:latin typeface="BIZ UDPゴシック" panose="020B0400000000000000" pitchFamily="50" charset="-128"/>
                <a:ea typeface="BIZ UDPゴシック" panose="020B0400000000000000" pitchFamily="50" charset="-128"/>
              </a:rPr>
              <a:t>人となっている。</a:t>
            </a:r>
          </a:p>
        </p:txBody>
      </p:sp>
      <p:sp>
        <p:nvSpPr>
          <p:cNvPr id="16" name="正方形/長方形 15">
            <a:extLst>
              <a:ext uri="{FF2B5EF4-FFF2-40B4-BE49-F238E27FC236}">
                <a16:creationId xmlns:a16="http://schemas.microsoft.com/office/drawing/2014/main" id="{D5C31FD8-2B76-D997-1BA2-D811C9CC77A4}"/>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117E7E5F-29A1-ABD6-33CD-F9D29D441768}"/>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36D74295-4CCF-E281-83D5-BA2C146F8BEE}"/>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712B48C4-D39F-0B4C-FB83-C3F837DEB0A6}"/>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82F2F15C-6422-B279-42A3-E9BD91A168B1}"/>
              </a:ext>
            </a:extLst>
          </p:cNvPr>
          <p:cNvSpPr>
            <a:spLocks noGrp="1"/>
          </p:cNvSpPr>
          <p:nvPr>
            <p:ph type="title"/>
          </p:nvPr>
        </p:nvSpPr>
        <p:spPr>
          <a:xfrm>
            <a:off x="1062000" y="219429"/>
            <a:ext cx="5164757" cy="590931"/>
          </a:xfrm>
        </p:spPr>
        <p:txBody>
          <a:bodyPr/>
          <a:lstStyle/>
          <a:p>
            <a:pPr algn="ctr"/>
            <a:r>
              <a:rPr lang="ja-JP" altLang="en-US" dirty="0"/>
              <a:t>医師から見たゲーム・ネット依存症</a:t>
            </a:r>
            <a:br>
              <a:rPr lang="ja-JP" altLang="en-US" dirty="0"/>
            </a:br>
            <a:r>
              <a:rPr lang="en-US" altLang="ja-JP" sz="1600" dirty="0">
                <a:solidFill>
                  <a:srgbClr val="C00000"/>
                </a:solidFill>
              </a:rPr>
              <a:t>(2)</a:t>
            </a:r>
            <a:r>
              <a:rPr lang="ja-JP" altLang="en-US" sz="1600" dirty="0">
                <a:solidFill>
                  <a:srgbClr val="C00000"/>
                </a:solidFill>
              </a:rPr>
              <a:t>直近</a:t>
            </a:r>
            <a:r>
              <a:rPr lang="en-US" altLang="ja-JP" sz="1600" dirty="0">
                <a:solidFill>
                  <a:srgbClr val="C00000"/>
                </a:solidFill>
              </a:rPr>
              <a:t>12</a:t>
            </a:r>
            <a:r>
              <a:rPr lang="ja-JP" altLang="en-US" sz="1600" dirty="0">
                <a:solidFill>
                  <a:srgbClr val="C00000"/>
                </a:solidFill>
              </a:rPr>
              <a:t>か月間における患者数</a:t>
            </a:r>
            <a:endParaRPr lang="ja-JP" altLang="en-US" strike="sngStrike" dirty="0">
              <a:solidFill>
                <a:srgbClr val="C00000"/>
              </a:solidFill>
            </a:endParaRPr>
          </a:p>
        </p:txBody>
      </p:sp>
      <p:pic>
        <p:nvPicPr>
          <p:cNvPr id="2" name="図 1">
            <a:extLst>
              <a:ext uri="{FF2B5EF4-FFF2-40B4-BE49-F238E27FC236}">
                <a16:creationId xmlns:a16="http://schemas.microsoft.com/office/drawing/2014/main" id="{BEA6D0A1-4A08-926E-C007-1065381F0757}"/>
              </a:ext>
            </a:extLst>
          </p:cNvPr>
          <p:cNvPicPr/>
          <p:nvPr/>
        </p:nvPicPr>
        <p:blipFill>
          <a:blip r:embed="rId2"/>
          <a:stretch>
            <a:fillRect/>
          </a:stretch>
        </p:blipFill>
        <p:spPr>
          <a:xfrm>
            <a:off x="190650" y="3051339"/>
            <a:ext cx="6448630" cy="1469613"/>
          </a:xfrm>
          <a:prstGeom prst="rect">
            <a:avLst/>
          </a:prstGeom>
        </p:spPr>
      </p:pic>
      <p:pic>
        <p:nvPicPr>
          <p:cNvPr id="3" name="図 2">
            <a:extLst>
              <a:ext uri="{FF2B5EF4-FFF2-40B4-BE49-F238E27FC236}">
                <a16:creationId xmlns:a16="http://schemas.microsoft.com/office/drawing/2014/main" id="{4DF8073F-A020-8EF2-865B-0257C8B9F869}"/>
              </a:ext>
            </a:extLst>
          </p:cNvPr>
          <p:cNvPicPr/>
          <p:nvPr/>
        </p:nvPicPr>
        <p:blipFill>
          <a:blip r:embed="rId3"/>
          <a:stretch>
            <a:fillRect/>
          </a:stretch>
        </p:blipFill>
        <p:spPr>
          <a:xfrm>
            <a:off x="190650" y="4664968"/>
            <a:ext cx="6448630" cy="1469613"/>
          </a:xfrm>
          <a:prstGeom prst="rect">
            <a:avLst/>
          </a:prstGeom>
        </p:spPr>
      </p:pic>
      <p:pic>
        <p:nvPicPr>
          <p:cNvPr id="6" name="図 5">
            <a:extLst>
              <a:ext uri="{FF2B5EF4-FFF2-40B4-BE49-F238E27FC236}">
                <a16:creationId xmlns:a16="http://schemas.microsoft.com/office/drawing/2014/main" id="{B97DF1EA-F1C9-6B48-66DE-8E3E71F6A62D}"/>
              </a:ext>
            </a:extLst>
          </p:cNvPr>
          <p:cNvPicPr/>
          <p:nvPr/>
        </p:nvPicPr>
        <p:blipFill>
          <a:blip r:embed="rId4"/>
          <a:stretch>
            <a:fillRect/>
          </a:stretch>
        </p:blipFill>
        <p:spPr>
          <a:xfrm>
            <a:off x="190650" y="6321152"/>
            <a:ext cx="6448630" cy="1469613"/>
          </a:xfrm>
          <a:prstGeom prst="rect">
            <a:avLst/>
          </a:prstGeom>
        </p:spPr>
      </p:pic>
      <p:pic>
        <p:nvPicPr>
          <p:cNvPr id="7" name="図 6">
            <a:extLst>
              <a:ext uri="{FF2B5EF4-FFF2-40B4-BE49-F238E27FC236}">
                <a16:creationId xmlns:a16="http://schemas.microsoft.com/office/drawing/2014/main" id="{7C71B2B1-9570-E593-3B27-1E6798D08B86}"/>
              </a:ext>
            </a:extLst>
          </p:cNvPr>
          <p:cNvPicPr/>
          <p:nvPr/>
        </p:nvPicPr>
        <p:blipFill>
          <a:blip r:embed="rId5"/>
          <a:stretch>
            <a:fillRect/>
          </a:stretch>
        </p:blipFill>
        <p:spPr>
          <a:xfrm>
            <a:off x="188913" y="8049344"/>
            <a:ext cx="6482018" cy="1469613"/>
          </a:xfrm>
          <a:prstGeom prst="rect">
            <a:avLst/>
          </a:prstGeom>
        </p:spPr>
      </p:pic>
    </p:spTree>
    <p:extLst>
      <p:ext uri="{BB962C8B-B14F-4D97-AF65-F5344CB8AC3E}">
        <p14:creationId xmlns:p14="http://schemas.microsoft.com/office/powerpoint/2010/main" val="2164401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D2575-9F3A-9755-7359-881C36260ACA}"/>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883BFAF-C08C-BD45-9EB6-E15D871745EE}"/>
              </a:ext>
            </a:extLst>
          </p:cNvPr>
          <p:cNvSpPr>
            <a:spLocks noGrp="1"/>
          </p:cNvSpPr>
          <p:nvPr>
            <p:ph type="sldNum" sz="quarter" idx="12"/>
          </p:nvPr>
        </p:nvSpPr>
        <p:spPr/>
        <p:txBody>
          <a:bodyPr/>
          <a:lstStyle/>
          <a:p>
            <a:fld id="{4029B6DC-0FF4-4226-B551-65DC3A12FD06}" type="slidenum">
              <a:rPr kumimoji="1" lang="ja-JP" altLang="en-US" smtClean="0"/>
              <a:pPr/>
              <a:t>28</a:t>
            </a:fld>
            <a:endParaRPr kumimoji="1" lang="ja-JP" altLang="en-US"/>
          </a:p>
        </p:txBody>
      </p:sp>
      <p:sp>
        <p:nvSpPr>
          <p:cNvPr id="10" name="テキスト ボックス 9">
            <a:extLst>
              <a:ext uri="{FF2B5EF4-FFF2-40B4-BE49-F238E27FC236}">
                <a16:creationId xmlns:a16="http://schemas.microsoft.com/office/drawing/2014/main" id="{371D9E44-A561-9700-0869-3C5342848586}"/>
              </a:ext>
            </a:extLst>
          </p:cNvPr>
          <p:cNvSpPr txBox="1"/>
          <p:nvPr/>
        </p:nvSpPr>
        <p:spPr>
          <a:xfrm>
            <a:off x="175286" y="1280592"/>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患者や患者家族へのゲームやネットの使用時間や通信料に関する提案内容を確認したところ、「ルールを守れなかった時のルールをあらかじめ決める」が</a:t>
            </a:r>
            <a:r>
              <a:rPr kumimoji="1" lang="en-US" altLang="ja-JP" sz="1000" dirty="0">
                <a:latin typeface="BIZ UDPゴシック" panose="020B0400000000000000" pitchFamily="50" charset="-128"/>
                <a:ea typeface="BIZ UDPゴシック" panose="020B0400000000000000" pitchFamily="50" charset="-128"/>
              </a:rPr>
              <a:t>35.0</a:t>
            </a:r>
            <a:r>
              <a:rPr kumimoji="1" lang="ja-JP" altLang="en-US" sz="1000" dirty="0">
                <a:latin typeface="BIZ UDPゴシック" panose="020B0400000000000000" pitchFamily="50" charset="-128"/>
                <a:ea typeface="BIZ UDPゴシック" panose="020B0400000000000000" pitchFamily="50" charset="-128"/>
              </a:rPr>
              <a:t>％と最も多く、以下、「使用機器に元々備わっている時間設定」（</a:t>
            </a:r>
            <a:r>
              <a:rPr kumimoji="1" lang="en-US" altLang="ja-JP" sz="1000" dirty="0">
                <a:latin typeface="BIZ UDPゴシック" panose="020B0400000000000000" pitchFamily="50" charset="-128"/>
                <a:ea typeface="BIZ UDPゴシック" panose="020B0400000000000000" pitchFamily="50" charset="-128"/>
              </a:rPr>
              <a:t>30.0</a:t>
            </a:r>
            <a:r>
              <a:rPr kumimoji="1" lang="ja-JP" altLang="en-US" sz="1000" dirty="0">
                <a:latin typeface="BIZ UDPゴシック" panose="020B0400000000000000" pitchFamily="50" charset="-128"/>
                <a:ea typeface="BIZ UDPゴシック" panose="020B0400000000000000" pitchFamily="50" charset="-128"/>
              </a:rPr>
              <a:t>％）、「フィルタリング・キャリア（通信会社）サービスによる時間設定」、「口頭でのルールを設定するが、ソフトウェアやハードウェアを用いない」（ともに</a:t>
            </a:r>
            <a:r>
              <a:rPr kumimoji="1" lang="en-US" altLang="ja-JP" sz="1000" dirty="0">
                <a:latin typeface="BIZ UDPゴシック" panose="020B0400000000000000" pitchFamily="50" charset="-128"/>
                <a:ea typeface="BIZ UDPゴシック" panose="020B0400000000000000" pitchFamily="50" charset="-128"/>
              </a:rPr>
              <a:t>20.0</a:t>
            </a:r>
            <a:r>
              <a:rPr kumimoji="1" lang="ja-JP" altLang="en-US" sz="1000" dirty="0">
                <a:latin typeface="BIZ UDPゴシック" panose="020B0400000000000000" pitchFamily="50" charset="-128"/>
                <a:ea typeface="BIZ UDPゴシック" panose="020B0400000000000000" pitchFamily="50" charset="-128"/>
              </a:rPr>
              <a:t>％）の順となっている。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ゲーム・ネット依存症の診療をする機会がある医療機関に、治療効果を評価するための重視点を確認したところ、「学業・仕事への復帰状況」が</a:t>
            </a:r>
            <a:r>
              <a:rPr kumimoji="1" lang="en-US" altLang="ja-JP" sz="1000" dirty="0">
                <a:latin typeface="BIZ UDPゴシック" panose="020B0400000000000000" pitchFamily="50" charset="-128"/>
                <a:ea typeface="BIZ UDPゴシック" panose="020B0400000000000000" pitchFamily="50" charset="-128"/>
              </a:rPr>
              <a:t>65.0</a:t>
            </a:r>
            <a:r>
              <a:rPr kumimoji="1" lang="ja-JP" altLang="en-US" sz="1000" dirty="0">
                <a:latin typeface="BIZ UDPゴシック" panose="020B0400000000000000" pitchFamily="50" charset="-128"/>
                <a:ea typeface="BIZ UDPゴシック" panose="020B0400000000000000" pitchFamily="50" charset="-128"/>
              </a:rPr>
              <a:t>％と最も多く、「家族との関係性の変化」が</a:t>
            </a:r>
            <a:r>
              <a:rPr kumimoji="1" lang="en-US" altLang="ja-JP" sz="1000" dirty="0">
                <a:latin typeface="BIZ UDPゴシック" panose="020B0400000000000000" pitchFamily="50" charset="-128"/>
                <a:ea typeface="BIZ UDPゴシック" panose="020B0400000000000000" pitchFamily="50" charset="-128"/>
              </a:rPr>
              <a:t>60.0</a:t>
            </a:r>
            <a:r>
              <a:rPr kumimoji="1" lang="ja-JP" altLang="en-US" sz="1000" dirty="0">
                <a:latin typeface="BIZ UDPゴシック" panose="020B0400000000000000" pitchFamily="50" charset="-128"/>
                <a:ea typeface="BIZ UDPゴシック" panose="020B0400000000000000" pitchFamily="50" charset="-128"/>
              </a:rPr>
              <a:t>％で次ぐ。また、「ゲームプレイ時間の変化」と「課金・暴力などの問題行動の変化」はいずれも</a:t>
            </a:r>
            <a:r>
              <a:rPr kumimoji="1" lang="en-US" altLang="ja-JP" sz="1000" dirty="0">
                <a:latin typeface="BIZ UDPゴシック" panose="020B0400000000000000" pitchFamily="50" charset="-128"/>
                <a:ea typeface="BIZ UDPゴシック" panose="020B0400000000000000" pitchFamily="50" charset="-128"/>
              </a:rPr>
              <a:t>35.0%</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D30F4A65-68F3-BED6-D4AE-C8306142439B}"/>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8A060CC3-7E14-0AE1-EBDF-71C5AC3115B2}"/>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02DA8B05-0F72-B9C4-1CD8-982E0CEA50E6}"/>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F65102E5-23A3-1E5A-6CAF-17BE6843381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7F7908B3-0AD9-CA0A-C18C-550B0DDFE551}"/>
              </a:ext>
            </a:extLst>
          </p:cNvPr>
          <p:cNvSpPr>
            <a:spLocks noGrp="1"/>
          </p:cNvSpPr>
          <p:nvPr>
            <p:ph type="title"/>
          </p:nvPr>
        </p:nvSpPr>
        <p:spPr>
          <a:xfrm>
            <a:off x="1062000" y="221609"/>
            <a:ext cx="5247320" cy="590931"/>
          </a:xfrm>
        </p:spPr>
        <p:txBody>
          <a:bodyPr/>
          <a:lstStyle/>
          <a:p>
            <a:pPr algn="ctr"/>
            <a:r>
              <a:rPr lang="ja-JP" altLang="en-US" dirty="0"/>
              <a:t>医師から見たゲーム・ネット依存症</a:t>
            </a:r>
            <a:br>
              <a:rPr lang="ja-JP" altLang="en-US" dirty="0"/>
            </a:br>
            <a:r>
              <a:rPr lang="en-US" altLang="ja-JP" sz="1600" dirty="0">
                <a:solidFill>
                  <a:srgbClr val="C00000"/>
                </a:solidFill>
              </a:rPr>
              <a:t>(3)</a:t>
            </a:r>
            <a:r>
              <a:rPr lang="ja-JP" altLang="en-US" sz="1600" dirty="0">
                <a:solidFill>
                  <a:srgbClr val="C00000"/>
                </a:solidFill>
              </a:rPr>
              <a:t>使用時間等に関する提案／治療効果の評価基</a:t>
            </a:r>
            <a:r>
              <a:rPr lang="ja-JP" altLang="en-US" sz="1600" strike="sngStrike" dirty="0">
                <a:solidFill>
                  <a:srgbClr val="C00000"/>
                </a:solidFill>
              </a:rPr>
              <a:t>準</a:t>
            </a:r>
            <a:endParaRPr lang="ja-JP" altLang="en-US" strike="sngStrike" dirty="0">
              <a:solidFill>
                <a:srgbClr val="C00000"/>
              </a:solidFill>
            </a:endParaRPr>
          </a:p>
        </p:txBody>
      </p:sp>
      <p:pic>
        <p:nvPicPr>
          <p:cNvPr id="2" name="図 1">
            <a:extLst>
              <a:ext uri="{FF2B5EF4-FFF2-40B4-BE49-F238E27FC236}">
                <a16:creationId xmlns:a16="http://schemas.microsoft.com/office/drawing/2014/main" id="{FF513359-1C60-7796-859D-D72FF245391C}"/>
              </a:ext>
            </a:extLst>
          </p:cNvPr>
          <p:cNvPicPr/>
          <p:nvPr/>
        </p:nvPicPr>
        <p:blipFill>
          <a:blip r:embed="rId2"/>
          <a:stretch>
            <a:fillRect/>
          </a:stretch>
        </p:blipFill>
        <p:spPr>
          <a:xfrm>
            <a:off x="322923" y="3080792"/>
            <a:ext cx="6184900" cy="6235700"/>
          </a:xfrm>
          <a:prstGeom prst="rect">
            <a:avLst/>
          </a:prstGeom>
        </p:spPr>
      </p:pic>
    </p:spTree>
    <p:extLst>
      <p:ext uri="{BB962C8B-B14F-4D97-AF65-F5344CB8AC3E}">
        <p14:creationId xmlns:p14="http://schemas.microsoft.com/office/powerpoint/2010/main" val="3352771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2EE12-113D-3571-F48D-64229B39E455}"/>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ECB5C7F-B6F5-D658-376A-7F878EFA2514}"/>
              </a:ext>
            </a:extLst>
          </p:cNvPr>
          <p:cNvSpPr>
            <a:spLocks noGrp="1"/>
          </p:cNvSpPr>
          <p:nvPr>
            <p:ph type="sldNum" sz="quarter" idx="12"/>
          </p:nvPr>
        </p:nvSpPr>
        <p:spPr/>
        <p:txBody>
          <a:bodyPr/>
          <a:lstStyle/>
          <a:p>
            <a:fld id="{4029B6DC-0FF4-4226-B551-65DC3A12FD06}" type="slidenum">
              <a:rPr kumimoji="1" lang="ja-JP" altLang="en-US" smtClean="0"/>
              <a:pPr/>
              <a:t>2</a:t>
            </a:fld>
            <a:endParaRPr kumimoji="1" lang="ja-JP" altLang="en-US"/>
          </a:p>
        </p:txBody>
      </p:sp>
      <p:sp>
        <p:nvSpPr>
          <p:cNvPr id="16" name="正方形/長方形 15">
            <a:extLst>
              <a:ext uri="{FF2B5EF4-FFF2-40B4-BE49-F238E27FC236}">
                <a16:creationId xmlns:a16="http://schemas.microsoft.com/office/drawing/2014/main" id="{B126CA49-2965-3BB2-627C-812DCE489A19}"/>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0">
            <a:extLst>
              <a:ext uri="{FF2B5EF4-FFF2-40B4-BE49-F238E27FC236}">
                <a16:creationId xmlns:a16="http://schemas.microsoft.com/office/drawing/2014/main" id="{06BEA8E5-22E8-E8DD-2A9D-01541AED59DF}"/>
              </a:ext>
            </a:extLst>
          </p:cNvPr>
          <p:cNvSpPr txBox="1">
            <a:spLocks/>
          </p:cNvSpPr>
          <p:nvPr/>
        </p:nvSpPr>
        <p:spPr>
          <a:xfrm>
            <a:off x="334436" y="172555"/>
            <a:ext cx="6189128" cy="646331"/>
          </a:xfrm>
          <a:prstGeom prst="rect">
            <a:avLst/>
          </a:prstGeom>
          <a:solidFill>
            <a:schemeClr val="accent6">
              <a:lumMod val="50000"/>
            </a:schemeClr>
          </a:solidFill>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solidFill>
                  <a:schemeClr val="bg1"/>
                </a:solidFill>
              </a:rPr>
              <a:t>県内のこどものインターネット及びゲームに関する</a:t>
            </a:r>
            <a:endParaRPr lang="en-US" altLang="ja-JP" dirty="0">
              <a:solidFill>
                <a:schemeClr val="bg1"/>
              </a:solidFill>
            </a:endParaRPr>
          </a:p>
          <a:p>
            <a:pPr algn="ctr"/>
            <a:r>
              <a:rPr lang="ja-JP" altLang="en-US" dirty="0">
                <a:solidFill>
                  <a:schemeClr val="bg1"/>
                </a:solidFill>
              </a:rPr>
              <a:t>使用状況等調査　</a:t>
            </a:r>
          </a:p>
        </p:txBody>
      </p:sp>
      <p:sp>
        <p:nvSpPr>
          <p:cNvPr id="6" name="テキスト ボックス 5">
            <a:extLst>
              <a:ext uri="{FF2B5EF4-FFF2-40B4-BE49-F238E27FC236}">
                <a16:creationId xmlns:a16="http://schemas.microsoft.com/office/drawing/2014/main" id="{C5662AFB-A839-08EE-6B9D-7A4AE43391B7}"/>
              </a:ext>
            </a:extLst>
          </p:cNvPr>
          <p:cNvSpPr txBox="1"/>
          <p:nvPr/>
        </p:nvSpPr>
        <p:spPr>
          <a:xfrm>
            <a:off x="2330878" y="1064568"/>
            <a:ext cx="2196244" cy="369332"/>
          </a:xfrm>
          <a:prstGeom prst="rect">
            <a:avLst/>
          </a:prstGeom>
          <a:noFill/>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調査の概要</a:t>
            </a:r>
          </a:p>
        </p:txBody>
      </p:sp>
      <p:pic>
        <p:nvPicPr>
          <p:cNvPr id="2" name="図 1">
            <a:extLst>
              <a:ext uri="{FF2B5EF4-FFF2-40B4-BE49-F238E27FC236}">
                <a16:creationId xmlns:a16="http://schemas.microsoft.com/office/drawing/2014/main" id="{09BB03E8-7CA2-26A1-C44A-1D223BA01567}"/>
              </a:ext>
            </a:extLst>
          </p:cNvPr>
          <p:cNvPicPr>
            <a:picLocks noChangeAspect="1"/>
          </p:cNvPicPr>
          <p:nvPr/>
        </p:nvPicPr>
        <p:blipFill>
          <a:blip r:embed="rId2"/>
          <a:stretch>
            <a:fillRect/>
          </a:stretch>
        </p:blipFill>
        <p:spPr>
          <a:xfrm>
            <a:off x="40314" y="1507020"/>
            <a:ext cx="6777372" cy="7807765"/>
          </a:xfrm>
          <a:prstGeom prst="rect">
            <a:avLst/>
          </a:prstGeom>
        </p:spPr>
      </p:pic>
      <p:pic>
        <p:nvPicPr>
          <p:cNvPr id="8" name="図 7">
            <a:extLst>
              <a:ext uri="{FF2B5EF4-FFF2-40B4-BE49-F238E27FC236}">
                <a16:creationId xmlns:a16="http://schemas.microsoft.com/office/drawing/2014/main" id="{B702978B-1DBA-CF51-ADAA-C29649F955FA}"/>
              </a:ext>
            </a:extLst>
          </p:cNvPr>
          <p:cNvPicPr>
            <a:picLocks noChangeAspect="1"/>
          </p:cNvPicPr>
          <p:nvPr/>
        </p:nvPicPr>
        <p:blipFill>
          <a:blip r:embed="rId3"/>
          <a:stretch>
            <a:fillRect/>
          </a:stretch>
        </p:blipFill>
        <p:spPr>
          <a:xfrm>
            <a:off x="1124744" y="1995529"/>
            <a:ext cx="5255291" cy="365183"/>
          </a:xfrm>
          <a:prstGeom prst="rect">
            <a:avLst/>
          </a:prstGeom>
        </p:spPr>
      </p:pic>
      <p:sp>
        <p:nvSpPr>
          <p:cNvPr id="5" name="テキスト ボックス 4">
            <a:extLst>
              <a:ext uri="{FF2B5EF4-FFF2-40B4-BE49-F238E27FC236}">
                <a16:creationId xmlns:a16="http://schemas.microsoft.com/office/drawing/2014/main" id="{B024BD6D-69DF-48BC-DC2E-71EE8F710D8D}"/>
              </a:ext>
            </a:extLst>
          </p:cNvPr>
          <p:cNvSpPr txBox="1"/>
          <p:nvPr/>
        </p:nvSpPr>
        <p:spPr>
          <a:xfrm>
            <a:off x="1130300" y="2073275"/>
            <a:ext cx="5470828" cy="261610"/>
          </a:xfrm>
          <a:prstGeom prst="rect">
            <a:avLst/>
          </a:prstGeom>
          <a:noFill/>
        </p:spPr>
        <p:txBody>
          <a:bodyPr wrap="square" rtlCol="0">
            <a:spAutoFit/>
          </a:bodyPr>
          <a:lstStyle/>
          <a:p>
            <a:pPr marL="0" indent="0">
              <a:buNone/>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県内の公立学校に在籍する小学４年生～高校３年生の児童・生徒</a:t>
            </a:r>
            <a:endParaRPr kumimoji="1" lang="ja-JP" altLang="en-US" sz="1100" dirty="0">
              <a:highlight>
                <a:srgbClr val="FFFFCC"/>
              </a:highlight>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C53E6AC7-435E-A3FE-9F17-670C69A2005B}"/>
              </a:ext>
            </a:extLst>
          </p:cNvPr>
          <p:cNvSpPr txBox="1"/>
          <p:nvPr/>
        </p:nvSpPr>
        <p:spPr>
          <a:xfrm>
            <a:off x="1124744" y="7977336"/>
            <a:ext cx="5610978" cy="769441"/>
          </a:xfrm>
          <a:prstGeom prst="rect">
            <a:avLst/>
          </a:prstGeom>
          <a:solidFill>
            <a:srgbClr val="FFFFCC"/>
          </a:solidFill>
        </p:spPr>
        <p:txBody>
          <a:bodyPr wrap="square" rtlCol="0">
            <a:spAutoFit/>
          </a:bodyPr>
          <a:lstStyle/>
          <a:p>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学校を通じて調査回答フォームの二次元コード・ＵＲＬを記載した案内状を送付。</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１人１台端末（タブレット）を用いたＷｅｂ上での回答を基本とし、学級時間やロングホームルーム等の学校時間を活用して調査を実施した（学級時間内の実施が難しい場合は自宅等からの回答を可とした）。　</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153AF612-20D8-938B-21A3-8276FDA782A0}"/>
              </a:ext>
            </a:extLst>
          </p:cNvPr>
          <p:cNvSpPr txBox="1"/>
          <p:nvPr/>
        </p:nvSpPr>
        <p:spPr>
          <a:xfrm>
            <a:off x="140306" y="8215862"/>
            <a:ext cx="859374" cy="292388"/>
          </a:xfrm>
          <a:prstGeom prst="rect">
            <a:avLst/>
          </a:prstGeom>
          <a:solidFill>
            <a:srgbClr val="FFCC66"/>
          </a:solidFill>
        </p:spPr>
        <p:txBody>
          <a:bodyPr wrap="square" rtlCol="0">
            <a:spAutoFit/>
          </a:bodyPr>
          <a:lstStyle/>
          <a:p>
            <a:r>
              <a:rPr kumimoji="1" lang="ja-JP" altLang="en-US" sz="1300" b="1" dirty="0">
                <a:solidFill>
                  <a:schemeClr val="accent6">
                    <a:lumMod val="75000"/>
                  </a:schemeClr>
                </a:solidFill>
                <a:latin typeface="BIZ UDPゴシック" panose="020B0400000000000000" pitchFamily="50" charset="-128"/>
                <a:ea typeface="BIZ UDPゴシック" panose="020B0400000000000000" pitchFamily="50" charset="-128"/>
              </a:rPr>
              <a:t>回答方法</a:t>
            </a:r>
          </a:p>
        </p:txBody>
      </p:sp>
    </p:spTree>
    <p:extLst>
      <p:ext uri="{BB962C8B-B14F-4D97-AF65-F5344CB8AC3E}">
        <p14:creationId xmlns:p14="http://schemas.microsoft.com/office/powerpoint/2010/main" val="14596828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7303F-79D5-42AC-CDF3-E666710EDA68}"/>
            </a:ext>
          </a:extLst>
        </p:cNvPr>
        <p:cNvGrpSpPr/>
        <p:nvPr/>
      </p:nvGrpSpPr>
      <p:grpSpPr>
        <a:xfrm>
          <a:off x="0" y="0"/>
          <a:ext cx="0" cy="0"/>
          <a:chOff x="0" y="0"/>
          <a:chExt cx="0" cy="0"/>
        </a:xfrm>
      </p:grpSpPr>
      <p:pic>
        <p:nvPicPr>
          <p:cNvPr id="2" name="図 1">
            <a:extLst>
              <a:ext uri="{FF2B5EF4-FFF2-40B4-BE49-F238E27FC236}">
                <a16:creationId xmlns:a16="http://schemas.microsoft.com/office/drawing/2014/main" id="{B83D5731-62C3-8456-8065-172A634C7E85}"/>
              </a:ext>
            </a:extLst>
          </p:cNvPr>
          <p:cNvPicPr/>
          <p:nvPr/>
        </p:nvPicPr>
        <p:blipFill>
          <a:blip r:embed="rId2"/>
          <a:stretch>
            <a:fillRect/>
          </a:stretch>
        </p:blipFill>
        <p:spPr>
          <a:xfrm>
            <a:off x="188912" y="2576736"/>
            <a:ext cx="6479999" cy="6590958"/>
          </a:xfrm>
          <a:prstGeom prst="rect">
            <a:avLst/>
          </a:prstGeom>
        </p:spPr>
      </p:pic>
      <p:sp>
        <p:nvSpPr>
          <p:cNvPr id="4" name="スライド番号プレースホルダー 3">
            <a:extLst>
              <a:ext uri="{FF2B5EF4-FFF2-40B4-BE49-F238E27FC236}">
                <a16:creationId xmlns:a16="http://schemas.microsoft.com/office/drawing/2014/main" id="{F90610C9-1A89-A0B3-C02F-D56D90B777C8}"/>
              </a:ext>
            </a:extLst>
          </p:cNvPr>
          <p:cNvSpPr>
            <a:spLocks noGrp="1"/>
          </p:cNvSpPr>
          <p:nvPr>
            <p:ph type="sldNum" sz="quarter" idx="12"/>
          </p:nvPr>
        </p:nvSpPr>
        <p:spPr/>
        <p:txBody>
          <a:bodyPr/>
          <a:lstStyle/>
          <a:p>
            <a:fld id="{4029B6DC-0FF4-4226-B551-65DC3A12FD06}" type="slidenum">
              <a:rPr kumimoji="1" lang="ja-JP" altLang="en-US" smtClean="0"/>
              <a:pPr/>
              <a:t>29</a:t>
            </a:fld>
            <a:endParaRPr kumimoji="1" lang="ja-JP" altLang="en-US"/>
          </a:p>
        </p:txBody>
      </p:sp>
      <p:sp>
        <p:nvSpPr>
          <p:cNvPr id="10" name="テキスト ボックス 9">
            <a:extLst>
              <a:ext uri="{FF2B5EF4-FFF2-40B4-BE49-F238E27FC236}">
                <a16:creationId xmlns:a16="http://schemas.microsoft.com/office/drawing/2014/main" id="{E1C2D711-F7BE-C69B-D1FB-79F07ADEFF31}"/>
              </a:ext>
            </a:extLst>
          </p:cNvPr>
          <p:cNvSpPr txBox="1"/>
          <p:nvPr/>
        </p:nvSpPr>
        <p:spPr>
          <a:xfrm>
            <a:off x="175286" y="1172580"/>
            <a:ext cx="6480175" cy="1169551"/>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ゲーム・ネット依存症の診療をする機会がある医療機関に、「診療を行う中で課題と感じること」を１位から</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位までの順位で確認した結果をみると、「医療機関全体」において１位から</a:t>
            </a: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位までのいずれかで選択された割合は、「自身の「ゲーム・ネット依存症」に関する知識が乏しい」と「患者本人に問題意識・治療意欲がない」がともに</a:t>
            </a:r>
            <a:r>
              <a:rPr kumimoji="1" lang="en-US" altLang="ja-JP" sz="1000" dirty="0">
                <a:latin typeface="BIZ UDPゴシック" panose="020B0400000000000000" pitchFamily="50" charset="-128"/>
                <a:ea typeface="BIZ UDPゴシック" panose="020B0400000000000000" pitchFamily="50" charset="-128"/>
              </a:rPr>
              <a:t>57.9%</a:t>
            </a:r>
            <a:r>
              <a:rPr kumimoji="1" lang="ja-JP" altLang="en-US" sz="1000" dirty="0">
                <a:latin typeface="BIZ UDPゴシック" panose="020B0400000000000000" pitchFamily="50" charset="-128"/>
                <a:ea typeface="BIZ UDPゴシック" panose="020B0400000000000000" pitchFamily="50" charset="-128"/>
              </a:rPr>
              <a:t>で最も高くなっている。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医療機関全体において１位となる課題をみると、「自身の「ゲーム・ネット依存症」に関する知識が乏しい」が</a:t>
            </a:r>
            <a:r>
              <a:rPr kumimoji="1" lang="en-US" altLang="ja-JP" sz="1000" dirty="0">
                <a:latin typeface="BIZ UDPゴシック" panose="020B0400000000000000" pitchFamily="50" charset="-128"/>
                <a:ea typeface="BIZ UDPゴシック" panose="020B0400000000000000" pitchFamily="50" charset="-128"/>
              </a:rPr>
              <a:t>26.3%</a:t>
            </a:r>
            <a:r>
              <a:rPr kumimoji="1" lang="ja-JP" altLang="en-US" sz="1000" dirty="0">
                <a:latin typeface="BIZ UDPゴシック" panose="020B0400000000000000" pitchFamily="50" charset="-128"/>
                <a:ea typeface="BIZ UDPゴシック" panose="020B0400000000000000" pitchFamily="50" charset="-128"/>
              </a:rPr>
              <a:t>で最も高くなっている。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8F47F404-DAA0-279F-DC7F-AEBAEF464F28}"/>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2D423255-EC0D-048F-52B4-2F05D35D0289}"/>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3833414C-A670-989F-464A-18F7676A124C}"/>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8538308C-3554-D5F6-0AE7-386CC9856C1D}"/>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2625107F-7D25-5F99-89CB-66965D0D6550}"/>
              </a:ext>
            </a:extLst>
          </p:cNvPr>
          <p:cNvSpPr>
            <a:spLocks noGrp="1"/>
          </p:cNvSpPr>
          <p:nvPr>
            <p:ph type="title"/>
          </p:nvPr>
        </p:nvSpPr>
        <p:spPr>
          <a:xfrm>
            <a:off x="1062000" y="221609"/>
            <a:ext cx="5164757" cy="590931"/>
          </a:xfrm>
        </p:spPr>
        <p:txBody>
          <a:bodyPr/>
          <a:lstStyle/>
          <a:p>
            <a:pPr algn="ctr"/>
            <a:r>
              <a:rPr lang="ja-JP" altLang="en-US" dirty="0"/>
              <a:t>医師から見たゲーム・ネット依存症</a:t>
            </a:r>
            <a:br>
              <a:rPr lang="ja-JP" altLang="en-US" dirty="0"/>
            </a:br>
            <a:r>
              <a:rPr lang="en-US" altLang="ja-JP" sz="1600" dirty="0">
                <a:solidFill>
                  <a:srgbClr val="C00000"/>
                </a:solidFill>
              </a:rPr>
              <a:t>(4)</a:t>
            </a:r>
            <a:r>
              <a:rPr kumimoji="1" lang="ja-JP" altLang="en-US" sz="1600" b="1" dirty="0">
                <a:solidFill>
                  <a:srgbClr val="C00000"/>
                </a:solidFill>
                <a:latin typeface="BIZ UDPゴシック" panose="020B0400000000000000" pitchFamily="50" charset="-128"/>
                <a:ea typeface="BIZ UDPゴシック" panose="020B0400000000000000" pitchFamily="50" charset="-128"/>
              </a:rPr>
              <a:t>ゲーム・ネット依存症の診療</a:t>
            </a:r>
            <a:r>
              <a:rPr lang="ja-JP" altLang="en-US" sz="1600" dirty="0">
                <a:solidFill>
                  <a:srgbClr val="C00000"/>
                </a:solidFill>
              </a:rPr>
              <a:t>を行う中での課題 </a:t>
            </a:r>
            <a:endParaRPr lang="ja-JP" altLang="en-US" dirty="0"/>
          </a:p>
        </p:txBody>
      </p:sp>
    </p:spTree>
    <p:extLst>
      <p:ext uri="{BB962C8B-B14F-4D97-AF65-F5344CB8AC3E}">
        <p14:creationId xmlns:p14="http://schemas.microsoft.com/office/powerpoint/2010/main" val="4279171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4E11-C975-AF4C-6572-35969D9A5BE1}"/>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93D09866-9C20-299C-EA44-6B8D69D9691F}"/>
              </a:ext>
            </a:extLst>
          </p:cNvPr>
          <p:cNvPicPr/>
          <p:nvPr/>
        </p:nvPicPr>
        <p:blipFill>
          <a:blip r:embed="rId2"/>
          <a:stretch>
            <a:fillRect/>
          </a:stretch>
        </p:blipFill>
        <p:spPr>
          <a:xfrm>
            <a:off x="188912" y="2756756"/>
            <a:ext cx="6463217" cy="3456384"/>
          </a:xfrm>
          <a:prstGeom prst="rect">
            <a:avLst/>
          </a:prstGeom>
        </p:spPr>
      </p:pic>
      <p:sp>
        <p:nvSpPr>
          <p:cNvPr id="4" name="スライド番号プレースホルダー 3">
            <a:extLst>
              <a:ext uri="{FF2B5EF4-FFF2-40B4-BE49-F238E27FC236}">
                <a16:creationId xmlns:a16="http://schemas.microsoft.com/office/drawing/2014/main" id="{13BABABA-8485-9E4C-D71B-558DB831503A}"/>
              </a:ext>
            </a:extLst>
          </p:cNvPr>
          <p:cNvSpPr>
            <a:spLocks noGrp="1"/>
          </p:cNvSpPr>
          <p:nvPr>
            <p:ph type="sldNum" sz="quarter" idx="12"/>
          </p:nvPr>
        </p:nvSpPr>
        <p:spPr/>
        <p:txBody>
          <a:bodyPr/>
          <a:lstStyle/>
          <a:p>
            <a:fld id="{4029B6DC-0FF4-4226-B551-65DC3A12FD06}" type="slidenum">
              <a:rPr kumimoji="1" lang="ja-JP" altLang="en-US" smtClean="0"/>
              <a:pPr/>
              <a:t>30</a:t>
            </a:fld>
            <a:endParaRPr kumimoji="1" lang="ja-JP" altLang="en-US"/>
          </a:p>
        </p:txBody>
      </p:sp>
      <p:sp>
        <p:nvSpPr>
          <p:cNvPr id="10" name="テキスト ボックス 9">
            <a:extLst>
              <a:ext uri="{FF2B5EF4-FFF2-40B4-BE49-F238E27FC236}">
                <a16:creationId xmlns:a16="http://schemas.microsoft.com/office/drawing/2014/main" id="{78BD682D-9B55-737A-851F-848B70468986}"/>
              </a:ext>
            </a:extLst>
          </p:cNvPr>
          <p:cNvSpPr txBox="1"/>
          <p:nvPr/>
        </p:nvSpPr>
        <p:spPr>
          <a:xfrm>
            <a:off x="185761" y="1244588"/>
            <a:ext cx="6480175" cy="1492716"/>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ゲーム・ネット依存症への「支援体制」をより充実させるための施策や取り組みについて、重要度の高いものを１位から</a:t>
            </a: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位までの順位で確認した結果をみると、１位から３位までのいずれかで選択された割合は、「診断ガイドラインの作成」が全体の</a:t>
            </a:r>
            <a:r>
              <a:rPr kumimoji="1" lang="en-US" altLang="ja-JP" sz="1000" dirty="0">
                <a:latin typeface="BIZ UDPゴシック" panose="020B0400000000000000" pitchFamily="50" charset="-128"/>
                <a:ea typeface="BIZ UDPゴシック" panose="020B0400000000000000" pitchFamily="50" charset="-128"/>
              </a:rPr>
              <a:t>48.4%</a:t>
            </a:r>
            <a:r>
              <a:rPr kumimoji="1" lang="ja-JP" altLang="en-US" sz="1000" dirty="0">
                <a:latin typeface="BIZ UDPゴシック" panose="020B0400000000000000" pitchFamily="50" charset="-128"/>
                <a:ea typeface="BIZ UDPゴシック" panose="020B0400000000000000" pitchFamily="50" charset="-128"/>
              </a:rPr>
              <a:t>で最も多く、以下、「関係者向けの研修」（</a:t>
            </a:r>
            <a:r>
              <a:rPr kumimoji="1" lang="en-US" altLang="ja-JP" sz="1000" dirty="0">
                <a:latin typeface="BIZ UDPゴシック" panose="020B0400000000000000" pitchFamily="50" charset="-128"/>
                <a:ea typeface="BIZ UDPゴシック" panose="020B0400000000000000" pitchFamily="50" charset="-128"/>
              </a:rPr>
              <a:t>45.3</a:t>
            </a:r>
            <a:r>
              <a:rPr kumimoji="1" lang="ja-JP" altLang="en-US" sz="1000" dirty="0">
                <a:latin typeface="BIZ UDPゴシック" panose="020B0400000000000000" pitchFamily="50" charset="-128"/>
                <a:ea typeface="BIZ UDPゴシック" panose="020B0400000000000000" pitchFamily="50" charset="-128"/>
              </a:rPr>
              <a:t>％）、「治療ガイドラインの作成」（</a:t>
            </a:r>
            <a:r>
              <a:rPr kumimoji="1" lang="en-US" altLang="ja-JP" sz="1000" dirty="0">
                <a:latin typeface="BIZ UDPゴシック" panose="020B0400000000000000" pitchFamily="50" charset="-128"/>
                <a:ea typeface="BIZ UDPゴシック" panose="020B0400000000000000" pitchFamily="50" charset="-128"/>
              </a:rPr>
              <a:t>43.2%</a:t>
            </a:r>
            <a:r>
              <a:rPr kumimoji="1" lang="ja-JP" altLang="en-US" sz="1000" dirty="0">
                <a:latin typeface="BIZ UDPゴシック" panose="020B0400000000000000" pitchFamily="50" charset="-128"/>
                <a:ea typeface="BIZ UDPゴシック" panose="020B0400000000000000" pitchFamily="50" charset="-128"/>
              </a:rPr>
              <a:t>）の順となっている。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医療機関全体において１位となる施策や取り組みをみると、「関係機関向けの研修」が</a:t>
            </a:r>
            <a:r>
              <a:rPr kumimoji="1" lang="en-US" altLang="ja-JP" sz="1000" dirty="0">
                <a:latin typeface="BIZ UDPゴシック" panose="020B0400000000000000" pitchFamily="50" charset="-128"/>
                <a:ea typeface="BIZ UDPゴシック" panose="020B0400000000000000" pitchFamily="50" charset="-128"/>
              </a:rPr>
              <a:t>21.1%</a:t>
            </a:r>
            <a:r>
              <a:rPr kumimoji="1" lang="ja-JP" altLang="en-US" sz="1000" dirty="0">
                <a:latin typeface="BIZ UDPゴシック" panose="020B0400000000000000" pitchFamily="50" charset="-128"/>
                <a:ea typeface="BIZ UDPゴシック" panose="020B0400000000000000" pitchFamily="50" charset="-128"/>
              </a:rPr>
              <a:t>で最も高く、以下、「当事者向け教室、当事者活動の場」（</a:t>
            </a:r>
            <a:r>
              <a:rPr kumimoji="1" lang="en-US" altLang="ja-JP" sz="1000" dirty="0">
                <a:latin typeface="BIZ UDPゴシック" panose="020B0400000000000000" pitchFamily="50" charset="-128"/>
                <a:ea typeface="BIZ UDPゴシック" panose="020B0400000000000000" pitchFamily="50" charset="-128"/>
              </a:rPr>
              <a:t>20.0</a:t>
            </a:r>
            <a:r>
              <a:rPr kumimoji="1" lang="ja-JP" altLang="en-US" sz="1000" dirty="0">
                <a:latin typeface="BIZ UDPゴシック" panose="020B0400000000000000" pitchFamily="50" charset="-128"/>
                <a:ea typeface="BIZ UDPゴシック" panose="020B0400000000000000" pitchFamily="50" charset="-128"/>
              </a:rPr>
              <a:t>％）、「診断ガイドラインの作成」（</a:t>
            </a:r>
            <a:r>
              <a:rPr kumimoji="1" lang="en-US" altLang="ja-JP" sz="1000" dirty="0">
                <a:latin typeface="BIZ UDPゴシック" panose="020B0400000000000000" pitchFamily="50" charset="-128"/>
                <a:ea typeface="BIZ UDPゴシック" panose="020B0400000000000000" pitchFamily="50" charset="-128"/>
              </a:rPr>
              <a:t>18.9</a:t>
            </a:r>
            <a:r>
              <a:rPr kumimoji="1" lang="ja-JP" altLang="en-US" sz="1000" dirty="0">
                <a:latin typeface="BIZ UDPゴシック" panose="020B0400000000000000" pitchFamily="50" charset="-128"/>
                <a:ea typeface="BIZ UDPゴシック" panose="020B0400000000000000" pitchFamily="50" charset="-128"/>
              </a:rPr>
              <a:t>％）、「普及啓発」（</a:t>
            </a:r>
            <a:r>
              <a:rPr kumimoji="1" lang="en-US" altLang="ja-JP" sz="1000" dirty="0">
                <a:latin typeface="BIZ UDPゴシック" panose="020B0400000000000000" pitchFamily="50" charset="-128"/>
                <a:ea typeface="BIZ UDPゴシック" panose="020B0400000000000000" pitchFamily="50" charset="-128"/>
              </a:rPr>
              <a:t>12.6</a:t>
            </a:r>
            <a:r>
              <a:rPr kumimoji="1" lang="ja-JP" altLang="en-US" sz="1000" dirty="0">
                <a:latin typeface="BIZ UDPゴシック" panose="020B0400000000000000" pitchFamily="50" charset="-128"/>
                <a:ea typeface="BIZ UDPゴシック" panose="020B0400000000000000" pitchFamily="50" charset="-128"/>
              </a:rPr>
              <a:t>％）の順となっている。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endParaRPr kumimoji="1" lang="en-US" altLang="ja-JP" sz="1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4CBA3C94-74C9-5C1D-2800-FE93E0816947}"/>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545A2420-1A81-88EE-3DF0-7AEDE9068B68}"/>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221A35EC-E4F8-97B7-CA29-1258FA60C88B}"/>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9ACC3324-862B-A147-FB3E-1B4D2364B43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2</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 name="タイトル 10">
            <a:extLst>
              <a:ext uri="{FF2B5EF4-FFF2-40B4-BE49-F238E27FC236}">
                <a16:creationId xmlns:a16="http://schemas.microsoft.com/office/drawing/2014/main" id="{1CADC85C-5381-816D-64CC-FC4FEDB3AA90}"/>
              </a:ext>
            </a:extLst>
          </p:cNvPr>
          <p:cNvSpPr txBox="1">
            <a:spLocks/>
          </p:cNvSpPr>
          <p:nvPr/>
        </p:nvSpPr>
        <p:spPr>
          <a:xfrm>
            <a:off x="518660" y="246449"/>
            <a:ext cx="6192328" cy="590931"/>
          </a:xfrm>
          <a:prstGeom prst="rect">
            <a:avLst/>
          </a:prstGeom>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医師から見たゲーム・ネット依存症</a:t>
            </a:r>
            <a:br>
              <a:rPr lang="ja-JP" altLang="en-US" dirty="0"/>
            </a:br>
            <a:r>
              <a:rPr lang="en-US" altLang="ja-JP" sz="1600" spc="-150" dirty="0">
                <a:solidFill>
                  <a:srgbClr val="C00000"/>
                </a:solidFill>
              </a:rPr>
              <a:t>(5) </a:t>
            </a:r>
            <a:r>
              <a:rPr lang="ja-JP" altLang="en-US" sz="1600" spc="-150" dirty="0">
                <a:solidFill>
                  <a:srgbClr val="C00000"/>
                </a:solidFill>
              </a:rPr>
              <a:t>ゲーム・ネット依存症の支援体制をより充実させるための施策や取組</a:t>
            </a:r>
            <a:endParaRPr lang="ja-JP" altLang="en-US" spc="-150" dirty="0">
              <a:solidFill>
                <a:srgbClr val="C00000"/>
              </a:solidFill>
            </a:endParaRPr>
          </a:p>
        </p:txBody>
      </p:sp>
    </p:spTree>
    <p:extLst>
      <p:ext uri="{BB962C8B-B14F-4D97-AF65-F5344CB8AC3E}">
        <p14:creationId xmlns:p14="http://schemas.microsoft.com/office/powerpoint/2010/main" val="20820907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1AC17-BDB1-85FA-02C4-B12F109A2BDA}"/>
            </a:ext>
          </a:extLst>
        </p:cNvPr>
        <p:cNvGrpSpPr/>
        <p:nvPr/>
      </p:nvGrpSpPr>
      <p:grpSpPr>
        <a:xfrm>
          <a:off x="0" y="0"/>
          <a:ext cx="0" cy="0"/>
          <a:chOff x="0" y="0"/>
          <a:chExt cx="0" cy="0"/>
        </a:xfrm>
      </p:grpSpPr>
      <p:pic>
        <p:nvPicPr>
          <p:cNvPr id="2" name="図 1">
            <a:extLst>
              <a:ext uri="{FF2B5EF4-FFF2-40B4-BE49-F238E27FC236}">
                <a16:creationId xmlns:a16="http://schemas.microsoft.com/office/drawing/2014/main" id="{E75E8D61-FD6B-5A1E-2C38-2CD59A65C783}"/>
              </a:ext>
            </a:extLst>
          </p:cNvPr>
          <p:cNvPicPr/>
          <p:nvPr/>
        </p:nvPicPr>
        <p:blipFill>
          <a:blip r:embed="rId2"/>
          <a:stretch>
            <a:fillRect/>
          </a:stretch>
        </p:blipFill>
        <p:spPr>
          <a:xfrm>
            <a:off x="188913" y="2966058"/>
            <a:ext cx="6480087" cy="3643126"/>
          </a:xfrm>
          <a:prstGeom prst="rect">
            <a:avLst/>
          </a:prstGeom>
        </p:spPr>
      </p:pic>
      <p:sp>
        <p:nvSpPr>
          <p:cNvPr id="4" name="スライド番号プレースホルダー 3">
            <a:extLst>
              <a:ext uri="{FF2B5EF4-FFF2-40B4-BE49-F238E27FC236}">
                <a16:creationId xmlns:a16="http://schemas.microsoft.com/office/drawing/2014/main" id="{99F414CC-E5B0-0F83-A5DD-EA3B3FCF5849}"/>
              </a:ext>
            </a:extLst>
          </p:cNvPr>
          <p:cNvSpPr>
            <a:spLocks noGrp="1"/>
          </p:cNvSpPr>
          <p:nvPr>
            <p:ph type="sldNum" sz="quarter" idx="12"/>
          </p:nvPr>
        </p:nvSpPr>
        <p:spPr/>
        <p:txBody>
          <a:bodyPr/>
          <a:lstStyle/>
          <a:p>
            <a:fld id="{4029B6DC-0FF4-4226-B551-65DC3A12FD06}" type="slidenum">
              <a:rPr kumimoji="1" lang="ja-JP" altLang="en-US" smtClean="0"/>
              <a:pPr/>
              <a:t>31</a:t>
            </a:fld>
            <a:endParaRPr kumimoji="1" lang="ja-JP" altLang="en-US"/>
          </a:p>
        </p:txBody>
      </p:sp>
      <p:sp>
        <p:nvSpPr>
          <p:cNvPr id="10" name="テキスト ボックス 9">
            <a:extLst>
              <a:ext uri="{FF2B5EF4-FFF2-40B4-BE49-F238E27FC236}">
                <a16:creationId xmlns:a16="http://schemas.microsoft.com/office/drawing/2014/main" id="{D92F3509-A5D5-7821-D382-774F45E57327}"/>
              </a:ext>
            </a:extLst>
          </p:cNvPr>
          <p:cNvSpPr txBox="1"/>
          <p:nvPr/>
        </p:nvSpPr>
        <p:spPr>
          <a:xfrm>
            <a:off x="188640" y="1172580"/>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ゲーム・ネット依存症の診療をする機会がある医療機関に、ゲームに関連した問題で受診した患者の「受診する際の主訴・受診経緯」を１位から</a:t>
            </a: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位までの順位で確認した結果をみると、１位から３位までのいずれかで選択された割合は、「不登校や欠席・欠勤、頻繁の遅刻」と「生活リズムの乱れ」がいずれも</a:t>
            </a:r>
            <a:r>
              <a:rPr kumimoji="1" lang="en-US" altLang="ja-JP" sz="1000" dirty="0">
                <a:latin typeface="BIZ UDPゴシック" panose="020B0400000000000000" pitchFamily="50" charset="-128"/>
                <a:ea typeface="BIZ UDPゴシック" panose="020B0400000000000000" pitchFamily="50" charset="-128"/>
              </a:rPr>
              <a:t>90.0</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なお、１位の項目をみると「不登校や欠席・欠勤、頻繁の遅刻」が</a:t>
            </a:r>
            <a:r>
              <a:rPr kumimoji="1" lang="en-US" altLang="ja-JP" sz="1000" dirty="0">
                <a:latin typeface="BIZ UDPゴシック" panose="020B0400000000000000" pitchFamily="50" charset="-128"/>
                <a:ea typeface="BIZ UDPゴシック" panose="020B0400000000000000" pitchFamily="50" charset="-128"/>
              </a:rPr>
              <a:t>60.0%</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ゲーム時間が長くなる背景にある問題」を確認したところ、「学校・職場など家以外での人間関係のストレス」と「発達障害・うつ病などの精神障害の合併」がいずれも</a:t>
            </a:r>
            <a:r>
              <a:rPr kumimoji="1" lang="en-US" altLang="ja-JP" sz="1000" dirty="0">
                <a:latin typeface="BIZ UDPゴシック" panose="020B0400000000000000" pitchFamily="50" charset="-128"/>
                <a:ea typeface="BIZ UDPゴシック" panose="020B0400000000000000" pitchFamily="50" charset="-128"/>
              </a:rPr>
              <a:t>35.0</a:t>
            </a:r>
            <a:r>
              <a:rPr kumimoji="1" lang="ja-JP" altLang="en-US" sz="1000" dirty="0">
                <a:latin typeface="BIZ UDPゴシック" panose="020B0400000000000000" pitchFamily="50" charset="-128"/>
                <a:ea typeface="BIZ UDPゴシック" panose="020B0400000000000000" pitchFamily="50" charset="-128"/>
              </a:rPr>
              <a:t>％で最も多くなっている。</a:t>
            </a:r>
          </a:p>
        </p:txBody>
      </p:sp>
      <p:sp>
        <p:nvSpPr>
          <p:cNvPr id="16" name="正方形/長方形 15">
            <a:extLst>
              <a:ext uri="{FF2B5EF4-FFF2-40B4-BE49-F238E27FC236}">
                <a16:creationId xmlns:a16="http://schemas.microsoft.com/office/drawing/2014/main" id="{6E9F7038-0519-33FA-EB56-12B6C03D1DB4}"/>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97123022-49FF-D7FC-6FF4-40B92B611F40}"/>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6147B836-7AE8-1EF3-F879-733E0505093C}"/>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927C76F1-CEE9-DB10-2336-97189620B10D}"/>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C9F12680-A1A6-9E6D-CEE5-6B48359BC0F4}"/>
              </a:ext>
            </a:extLst>
          </p:cNvPr>
          <p:cNvSpPr>
            <a:spLocks noGrp="1"/>
          </p:cNvSpPr>
          <p:nvPr>
            <p:ph type="title"/>
          </p:nvPr>
        </p:nvSpPr>
        <p:spPr>
          <a:xfrm>
            <a:off x="728700" y="236476"/>
            <a:ext cx="5618169" cy="590931"/>
          </a:xfrm>
        </p:spPr>
        <p:txBody>
          <a:body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(1)</a:t>
            </a:r>
            <a:r>
              <a:rPr lang="ja-JP" altLang="en-US" sz="1600" dirty="0">
                <a:solidFill>
                  <a:srgbClr val="C00000"/>
                </a:solidFill>
              </a:rPr>
              <a:t>主訴と受診経緯／ゲーム時間が長くなる背景にある問題</a:t>
            </a:r>
            <a:endParaRPr lang="ja-JP" altLang="en-US" dirty="0">
              <a:solidFill>
                <a:srgbClr val="C00000"/>
              </a:solidFill>
            </a:endParaRPr>
          </a:p>
        </p:txBody>
      </p:sp>
      <p:pic>
        <p:nvPicPr>
          <p:cNvPr id="3" name="図 2">
            <a:extLst>
              <a:ext uri="{FF2B5EF4-FFF2-40B4-BE49-F238E27FC236}">
                <a16:creationId xmlns:a16="http://schemas.microsoft.com/office/drawing/2014/main" id="{3FD4169F-C776-1A57-D8AC-4E3CF65B24E1}"/>
              </a:ext>
            </a:extLst>
          </p:cNvPr>
          <p:cNvPicPr/>
          <p:nvPr/>
        </p:nvPicPr>
        <p:blipFill>
          <a:blip r:embed="rId3"/>
          <a:stretch>
            <a:fillRect/>
          </a:stretch>
        </p:blipFill>
        <p:spPr>
          <a:xfrm>
            <a:off x="188913" y="6895997"/>
            <a:ext cx="6480087" cy="2014662"/>
          </a:xfrm>
          <a:prstGeom prst="rect">
            <a:avLst/>
          </a:prstGeom>
        </p:spPr>
      </p:pic>
    </p:spTree>
    <p:extLst>
      <p:ext uri="{BB962C8B-B14F-4D97-AF65-F5344CB8AC3E}">
        <p14:creationId xmlns:p14="http://schemas.microsoft.com/office/powerpoint/2010/main" val="42582481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0EDD9-823B-545F-BDAE-F82F920AA90B}"/>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287885D2-BD40-A2A2-5105-CEE36DE7DE59}"/>
              </a:ext>
            </a:extLst>
          </p:cNvPr>
          <p:cNvPicPr/>
          <p:nvPr/>
        </p:nvPicPr>
        <p:blipFill>
          <a:blip r:embed="rId2"/>
          <a:stretch>
            <a:fillRect/>
          </a:stretch>
        </p:blipFill>
        <p:spPr>
          <a:xfrm>
            <a:off x="392113" y="2864768"/>
            <a:ext cx="6045200" cy="3413125"/>
          </a:xfrm>
          <a:prstGeom prst="rect">
            <a:avLst/>
          </a:prstGeom>
        </p:spPr>
      </p:pic>
      <p:sp>
        <p:nvSpPr>
          <p:cNvPr id="4" name="スライド番号プレースホルダー 3">
            <a:extLst>
              <a:ext uri="{FF2B5EF4-FFF2-40B4-BE49-F238E27FC236}">
                <a16:creationId xmlns:a16="http://schemas.microsoft.com/office/drawing/2014/main" id="{37209E36-CCC8-5A41-FB26-981C418425A8}"/>
              </a:ext>
            </a:extLst>
          </p:cNvPr>
          <p:cNvSpPr>
            <a:spLocks noGrp="1"/>
          </p:cNvSpPr>
          <p:nvPr>
            <p:ph type="sldNum" sz="quarter" idx="12"/>
          </p:nvPr>
        </p:nvSpPr>
        <p:spPr/>
        <p:txBody>
          <a:bodyPr/>
          <a:lstStyle/>
          <a:p>
            <a:fld id="{4029B6DC-0FF4-4226-B551-65DC3A12FD06}" type="slidenum">
              <a:rPr kumimoji="1" lang="ja-JP" altLang="en-US" smtClean="0"/>
              <a:pPr/>
              <a:t>32</a:t>
            </a:fld>
            <a:endParaRPr kumimoji="1" lang="ja-JP" altLang="en-US"/>
          </a:p>
        </p:txBody>
      </p:sp>
      <p:sp>
        <p:nvSpPr>
          <p:cNvPr id="10" name="テキスト ボックス 9">
            <a:extLst>
              <a:ext uri="{FF2B5EF4-FFF2-40B4-BE49-F238E27FC236}">
                <a16:creationId xmlns:a16="http://schemas.microsoft.com/office/drawing/2014/main" id="{AD4E9DAA-FC58-B9D6-BC7F-AF5B51441AD4}"/>
              </a:ext>
            </a:extLst>
          </p:cNvPr>
          <p:cNvSpPr txBox="1"/>
          <p:nvPr/>
        </p:nvSpPr>
        <p:spPr>
          <a:xfrm>
            <a:off x="175286" y="1243424"/>
            <a:ext cx="6480175" cy="1477328"/>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ゲーム・ネット依存症の診療をする機会がある医療機関に、ゲームに関連した問題で受診した患者の「ゲームに付随する問題」を１位から</a:t>
            </a: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位までの順位で確認した結果をみると、１位から３位までのいずれかで選択された割合は、「生活リズムの乱れ（昼夜逆転など）」が</a:t>
            </a:r>
            <a:r>
              <a:rPr kumimoji="1" lang="en-US" altLang="ja-JP" sz="1000" dirty="0">
                <a:latin typeface="BIZ UDPゴシック" panose="020B0400000000000000" pitchFamily="50" charset="-128"/>
                <a:ea typeface="BIZ UDPゴシック" panose="020B0400000000000000" pitchFamily="50" charset="-128"/>
              </a:rPr>
              <a:t>90.0</a:t>
            </a:r>
            <a:r>
              <a:rPr kumimoji="1" lang="ja-JP" altLang="en-US" sz="1000" dirty="0">
                <a:latin typeface="BIZ UDPゴシック" panose="020B0400000000000000" pitchFamily="50" charset="-128"/>
                <a:ea typeface="BIZ UDPゴシック" panose="020B0400000000000000" pitchFamily="50" charset="-128"/>
              </a:rPr>
              <a:t>％で最も多く、「不登校（ひきこもり）、休学、欠勤、休職」が</a:t>
            </a:r>
            <a:r>
              <a:rPr kumimoji="1" lang="en-US" altLang="ja-JP" sz="1000" dirty="0">
                <a:latin typeface="BIZ UDPゴシック" panose="020B0400000000000000" pitchFamily="50" charset="-128"/>
                <a:ea typeface="BIZ UDPゴシック" panose="020B0400000000000000" pitchFamily="50" charset="-128"/>
              </a:rPr>
              <a:t>85.0</a:t>
            </a:r>
            <a:r>
              <a:rPr kumimoji="1" lang="ja-JP" altLang="en-US" sz="1000" dirty="0">
                <a:latin typeface="BIZ UDPゴシック" panose="020B0400000000000000" pitchFamily="50" charset="-128"/>
                <a:ea typeface="BIZ UDPゴシック" panose="020B0400000000000000" pitchFamily="50" charset="-128"/>
              </a:rPr>
              <a:t>％で続いている。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ゲーム・ネット依存症の診療をする機会がある医療機関に、ゲームに関連した問題で受診した患者の「合併する</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頻度が高いと考えられる疾患」について、頻度の高いものから順に１位から</a:t>
            </a: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位で確認した結果をみると、１位から３位までのいずれかで選択された割合は、「自閉症スペクトラム症（ＡＳＤ）」が</a:t>
            </a:r>
            <a:r>
              <a:rPr kumimoji="1" lang="en-US" altLang="ja-JP" sz="1000" dirty="0">
                <a:latin typeface="BIZ UDPゴシック" panose="020B0400000000000000" pitchFamily="50" charset="-128"/>
                <a:ea typeface="BIZ UDPゴシック" panose="020B0400000000000000" pitchFamily="50" charset="-128"/>
              </a:rPr>
              <a:t>84.2%</a:t>
            </a:r>
            <a:r>
              <a:rPr kumimoji="1" lang="ja-JP" altLang="en-US" sz="1000" dirty="0">
                <a:latin typeface="BIZ UDPゴシック" panose="020B0400000000000000" pitchFamily="50" charset="-128"/>
                <a:ea typeface="BIZ UDPゴシック" panose="020B0400000000000000" pitchFamily="50" charset="-128"/>
              </a:rPr>
              <a:t>と最も多く、　「注意欠如・多動症（ＡＤＨＤ）」が</a:t>
            </a:r>
            <a:r>
              <a:rPr kumimoji="1" lang="en-US" altLang="ja-JP" sz="1000" dirty="0">
                <a:latin typeface="BIZ UDPゴシック" panose="020B0400000000000000" pitchFamily="50" charset="-128"/>
                <a:ea typeface="BIZ UDPゴシック" panose="020B0400000000000000" pitchFamily="50" charset="-128"/>
              </a:rPr>
              <a:t>63.2</a:t>
            </a:r>
            <a:r>
              <a:rPr kumimoji="1" lang="ja-JP" altLang="en-US" sz="1000" dirty="0">
                <a:latin typeface="BIZ UDPゴシック" panose="020B0400000000000000" pitchFamily="50" charset="-128"/>
                <a:ea typeface="BIZ UDPゴシック" panose="020B0400000000000000" pitchFamily="50" charset="-128"/>
              </a:rPr>
              <a:t>％で続いている。</a:t>
            </a:r>
          </a:p>
        </p:txBody>
      </p:sp>
      <p:sp>
        <p:nvSpPr>
          <p:cNvPr id="16" name="正方形/長方形 15">
            <a:extLst>
              <a:ext uri="{FF2B5EF4-FFF2-40B4-BE49-F238E27FC236}">
                <a16:creationId xmlns:a16="http://schemas.microsoft.com/office/drawing/2014/main" id="{6B57F054-F578-EDD0-1AF2-B63A397E6EEA}"/>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DEED6FF5-FCD2-6494-AA23-B87F8D31694E}"/>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EEB2E9AA-29BF-B406-014B-BCB67D70DE29}"/>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6402DEE8-51AB-BEE9-B71F-1B7A79479ACC}"/>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 name="タイトル 10">
            <a:extLst>
              <a:ext uri="{FF2B5EF4-FFF2-40B4-BE49-F238E27FC236}">
                <a16:creationId xmlns:a16="http://schemas.microsoft.com/office/drawing/2014/main" id="{7C1A7F9A-D748-888D-5FDA-2C1082E6D4EE}"/>
              </a:ext>
            </a:extLst>
          </p:cNvPr>
          <p:cNvSpPr txBox="1">
            <a:spLocks/>
          </p:cNvSpPr>
          <p:nvPr/>
        </p:nvSpPr>
        <p:spPr>
          <a:xfrm>
            <a:off x="360294" y="153862"/>
            <a:ext cx="6453082" cy="757130"/>
          </a:xfrm>
          <a:prstGeom prst="rect">
            <a:avLst/>
          </a:prstGeom>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400" dirty="0">
                <a:solidFill>
                  <a:srgbClr val="C00000"/>
                </a:solidFill>
              </a:rPr>
              <a:t>(2)</a:t>
            </a:r>
            <a:r>
              <a:rPr lang="ja-JP" altLang="en-US" sz="1400" dirty="0">
                <a:solidFill>
                  <a:srgbClr val="C00000"/>
                </a:solidFill>
              </a:rPr>
              <a:t>「ゲーム関連問題」を抱える患者のゲームに付随する問題／</a:t>
            </a:r>
            <a:endParaRPr lang="en-US" altLang="ja-JP" sz="1400" dirty="0">
              <a:solidFill>
                <a:srgbClr val="C00000"/>
              </a:solidFill>
            </a:endParaRPr>
          </a:p>
          <a:p>
            <a:pPr algn="ctr"/>
            <a:r>
              <a:rPr lang="ja-JP" altLang="en-US" sz="1400" dirty="0">
                <a:solidFill>
                  <a:srgbClr val="C00000"/>
                </a:solidFill>
              </a:rPr>
              <a:t>合併する頻度が高い疾患</a:t>
            </a:r>
            <a:endParaRPr lang="ja-JP" altLang="en-US" strike="sngStrike" dirty="0">
              <a:solidFill>
                <a:srgbClr val="C00000"/>
              </a:solidFill>
            </a:endParaRPr>
          </a:p>
        </p:txBody>
      </p:sp>
      <p:grpSp>
        <p:nvGrpSpPr>
          <p:cNvPr id="9" name="グループ化 8">
            <a:extLst>
              <a:ext uri="{FF2B5EF4-FFF2-40B4-BE49-F238E27FC236}">
                <a16:creationId xmlns:a16="http://schemas.microsoft.com/office/drawing/2014/main" id="{65851EAB-6ECF-FE76-4BA3-EAE8735754B9}"/>
              </a:ext>
            </a:extLst>
          </p:cNvPr>
          <p:cNvGrpSpPr/>
          <p:nvPr/>
        </p:nvGrpSpPr>
        <p:grpSpPr>
          <a:xfrm>
            <a:off x="393700" y="6400291"/>
            <a:ext cx="6043613" cy="3197225"/>
            <a:chOff x="393700" y="6400291"/>
            <a:chExt cx="6043613" cy="3197225"/>
          </a:xfrm>
        </p:grpSpPr>
        <p:pic>
          <p:nvPicPr>
            <p:cNvPr id="7" name="図 6">
              <a:extLst>
                <a:ext uri="{FF2B5EF4-FFF2-40B4-BE49-F238E27FC236}">
                  <a16:creationId xmlns:a16="http://schemas.microsoft.com/office/drawing/2014/main" id="{425D5EFF-1757-8DEE-F2DB-C8B7406C8901}"/>
                </a:ext>
              </a:extLst>
            </p:cNvPr>
            <p:cNvPicPr/>
            <p:nvPr/>
          </p:nvPicPr>
          <p:blipFill>
            <a:blip r:embed="rId3"/>
            <a:stretch>
              <a:fillRect/>
            </a:stretch>
          </p:blipFill>
          <p:spPr>
            <a:xfrm>
              <a:off x="393700" y="6400291"/>
              <a:ext cx="6043613" cy="3197225"/>
            </a:xfrm>
            <a:prstGeom prst="rect">
              <a:avLst/>
            </a:prstGeom>
          </p:spPr>
        </p:pic>
        <p:pic>
          <p:nvPicPr>
            <p:cNvPr id="8" name="図 7">
              <a:extLst>
                <a:ext uri="{FF2B5EF4-FFF2-40B4-BE49-F238E27FC236}">
                  <a16:creationId xmlns:a16="http://schemas.microsoft.com/office/drawing/2014/main" id="{8A7BDD63-7C90-7485-8C38-62AA58C891B3}"/>
                </a:ext>
              </a:extLst>
            </p:cNvPr>
            <p:cNvPicPr>
              <a:picLocks noChangeAspect="1"/>
            </p:cNvPicPr>
            <p:nvPr/>
          </p:nvPicPr>
          <p:blipFill>
            <a:blip r:embed="rId4"/>
            <a:stretch>
              <a:fillRect/>
            </a:stretch>
          </p:blipFill>
          <p:spPr>
            <a:xfrm>
              <a:off x="4996647" y="6407911"/>
              <a:ext cx="952633" cy="200053"/>
            </a:xfrm>
            <a:prstGeom prst="rect">
              <a:avLst/>
            </a:prstGeom>
          </p:spPr>
        </p:pic>
      </p:grpSp>
    </p:spTree>
    <p:extLst>
      <p:ext uri="{BB962C8B-B14F-4D97-AF65-F5344CB8AC3E}">
        <p14:creationId xmlns:p14="http://schemas.microsoft.com/office/powerpoint/2010/main" val="24933048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7BAC1-5D72-6C77-99FD-ED8DEC06874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2A7DAF3-F433-828F-2F45-A0AE3590C796}"/>
              </a:ext>
            </a:extLst>
          </p:cNvPr>
          <p:cNvSpPr>
            <a:spLocks noGrp="1"/>
          </p:cNvSpPr>
          <p:nvPr>
            <p:ph type="sldNum" sz="quarter" idx="12"/>
          </p:nvPr>
        </p:nvSpPr>
        <p:spPr/>
        <p:txBody>
          <a:bodyPr/>
          <a:lstStyle/>
          <a:p>
            <a:fld id="{4029B6DC-0FF4-4226-B551-65DC3A12FD06}" type="slidenum">
              <a:rPr kumimoji="1" lang="ja-JP" altLang="en-US" smtClean="0"/>
              <a:pPr/>
              <a:t>33</a:t>
            </a:fld>
            <a:endParaRPr kumimoji="1" lang="ja-JP" altLang="en-US"/>
          </a:p>
        </p:txBody>
      </p:sp>
      <p:sp>
        <p:nvSpPr>
          <p:cNvPr id="10" name="テキスト ボックス 9">
            <a:extLst>
              <a:ext uri="{FF2B5EF4-FFF2-40B4-BE49-F238E27FC236}">
                <a16:creationId xmlns:a16="http://schemas.microsoft.com/office/drawing/2014/main" id="{33D5F0E9-D663-15B3-6626-1E9D27441E50}"/>
              </a:ext>
            </a:extLst>
          </p:cNvPr>
          <p:cNvSpPr txBox="1"/>
          <p:nvPr/>
        </p:nvSpPr>
        <p:spPr>
          <a:xfrm>
            <a:off x="189185" y="1243424"/>
            <a:ext cx="6480175" cy="1631216"/>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ゲーム・ネット依存症の診療をする機会がある医療機関に、「課金等の問題」を抱えた症例の経験を確認したところ、「はい」（経験がある）は</a:t>
            </a:r>
            <a:r>
              <a:rPr kumimoji="1" lang="en-US" altLang="ja-JP" sz="1000" dirty="0">
                <a:latin typeface="BIZ UDPゴシック" panose="020B0400000000000000" pitchFamily="50" charset="-128"/>
                <a:ea typeface="BIZ UDPゴシック" panose="020B0400000000000000" pitchFamily="50" charset="-128"/>
              </a:rPr>
              <a:t>55.0%</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ゲーム・ネット依存症のうち、「課金等の問題」を抱えた症例の経験がある医療機関に、患者の「金銭の使い道」</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について、頻度が多いものから順に１位から</a:t>
            </a: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位を確認した結果をみると、１位から３位までのいずれかで選択</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された割合は、「ゲーム内での課金」が</a:t>
            </a:r>
            <a:r>
              <a:rPr kumimoji="1" lang="en-US" altLang="ja-JP" sz="1000" dirty="0">
                <a:latin typeface="BIZ UDPゴシック" panose="020B0400000000000000" pitchFamily="50" charset="-128"/>
                <a:ea typeface="BIZ UDPゴシック" panose="020B0400000000000000" pitchFamily="50" charset="-128"/>
              </a:rPr>
              <a:t>100.0%</a:t>
            </a:r>
            <a:r>
              <a:rPr kumimoji="1" lang="ja-JP" altLang="en-US" sz="1000" dirty="0">
                <a:latin typeface="BIZ UDPゴシック" panose="020B0400000000000000" pitchFamily="50" charset="-128"/>
                <a:ea typeface="BIZ UDPゴシック" panose="020B0400000000000000" pitchFamily="50" charset="-128"/>
              </a:rPr>
              <a:t>となっており、「ゲームやアプリの購入」が</a:t>
            </a:r>
            <a:r>
              <a:rPr kumimoji="1" lang="en-US" altLang="ja-JP" sz="1000" dirty="0">
                <a:latin typeface="BIZ UDPゴシック" panose="020B0400000000000000" pitchFamily="50" charset="-128"/>
                <a:ea typeface="BIZ UDPゴシック" panose="020B0400000000000000" pitchFamily="50" charset="-128"/>
              </a:rPr>
              <a:t>50.0%</a:t>
            </a:r>
            <a:r>
              <a:rPr kumimoji="1" lang="ja-JP" altLang="en-US" sz="1000" dirty="0">
                <a:latin typeface="BIZ UDPゴシック" panose="020B0400000000000000" pitchFamily="50" charset="-128"/>
                <a:ea typeface="BIZ UDPゴシック" panose="020B0400000000000000" pitchFamily="50" charset="-128"/>
              </a:rPr>
              <a:t>で続いている。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ゲーム・ネット依存症のうち、「課金等の問題」を抱えた症例の経験がある医療機関に、患者の「金銭の入手手段」</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について頻度が多いケースを確認したところ、「家族・親戚とのトラブル（家族・親戚の金銭を盗む等）」が</a:t>
            </a:r>
            <a:br>
              <a:rPr kumimoji="1" lang="en-US" altLang="ja-JP" sz="1000" dirty="0">
                <a:latin typeface="BIZ UDPゴシック" panose="020B0400000000000000" pitchFamily="50" charset="-128"/>
                <a:ea typeface="BIZ UDPゴシック" panose="020B0400000000000000" pitchFamily="50" charset="-128"/>
              </a:rPr>
            </a:br>
            <a:r>
              <a:rPr kumimoji="1" lang="en-US" altLang="ja-JP" sz="1000" dirty="0">
                <a:latin typeface="BIZ UDPゴシック" panose="020B0400000000000000" pitchFamily="50" charset="-128"/>
                <a:ea typeface="BIZ UDPゴシック" panose="020B0400000000000000" pitchFamily="50" charset="-128"/>
              </a:rPr>
              <a:t>54.5</a:t>
            </a:r>
            <a:r>
              <a:rPr kumimoji="1" lang="ja-JP" altLang="en-US" sz="1000" dirty="0">
                <a:latin typeface="BIZ UDPゴシック" panose="020B0400000000000000" pitchFamily="50" charset="-128"/>
                <a:ea typeface="BIZ UDPゴシック" panose="020B0400000000000000" pitchFamily="50" charset="-128"/>
              </a:rPr>
              <a:t>％となっており、「収入・小遣いの範囲内」が</a:t>
            </a:r>
            <a:r>
              <a:rPr kumimoji="1" lang="en-US" altLang="ja-JP" sz="1000" dirty="0">
                <a:latin typeface="BIZ UDPゴシック" panose="020B0400000000000000" pitchFamily="50" charset="-128"/>
                <a:ea typeface="BIZ UDPゴシック" panose="020B0400000000000000" pitchFamily="50" charset="-128"/>
              </a:rPr>
              <a:t>18.2</a:t>
            </a:r>
            <a:r>
              <a:rPr kumimoji="1" lang="ja-JP" altLang="en-US" sz="1000" dirty="0">
                <a:latin typeface="BIZ UDPゴシック" panose="020B0400000000000000" pitchFamily="50" charset="-128"/>
                <a:ea typeface="BIZ UDPゴシック" panose="020B0400000000000000" pitchFamily="50" charset="-128"/>
              </a:rPr>
              <a:t>％で続いている。</a:t>
            </a:r>
          </a:p>
        </p:txBody>
      </p:sp>
      <p:sp>
        <p:nvSpPr>
          <p:cNvPr id="16" name="正方形/長方形 15">
            <a:extLst>
              <a:ext uri="{FF2B5EF4-FFF2-40B4-BE49-F238E27FC236}">
                <a16:creationId xmlns:a16="http://schemas.microsoft.com/office/drawing/2014/main" id="{1FA7746B-FF8F-EE04-362E-BB2987E5F6E2}"/>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01AF1C8E-3F6F-6264-70FD-8D6421B780A8}"/>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18202756-69A8-2C1B-A591-B36185C3F9A9}"/>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D2DB4C2A-CA70-4953-88C0-EC8403CF2630}"/>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7879CACD-31C2-2E90-3D07-E0C9379DAB66}"/>
              </a:ext>
            </a:extLst>
          </p:cNvPr>
          <p:cNvPicPr/>
          <p:nvPr/>
        </p:nvPicPr>
        <p:blipFill>
          <a:blip r:embed="rId2"/>
          <a:stretch>
            <a:fillRect/>
          </a:stretch>
        </p:blipFill>
        <p:spPr>
          <a:xfrm>
            <a:off x="188913" y="3059113"/>
            <a:ext cx="6480175" cy="1223962"/>
          </a:xfrm>
          <a:prstGeom prst="rect">
            <a:avLst/>
          </a:prstGeom>
        </p:spPr>
      </p:pic>
      <p:pic>
        <p:nvPicPr>
          <p:cNvPr id="7" name="図 6">
            <a:extLst>
              <a:ext uri="{FF2B5EF4-FFF2-40B4-BE49-F238E27FC236}">
                <a16:creationId xmlns:a16="http://schemas.microsoft.com/office/drawing/2014/main" id="{5096C7BE-A43C-F695-C32F-E68495243F88}"/>
              </a:ext>
            </a:extLst>
          </p:cNvPr>
          <p:cNvPicPr/>
          <p:nvPr/>
        </p:nvPicPr>
        <p:blipFill>
          <a:blip r:embed="rId3"/>
          <a:stretch>
            <a:fillRect/>
          </a:stretch>
        </p:blipFill>
        <p:spPr>
          <a:xfrm>
            <a:off x="185738" y="4432399"/>
            <a:ext cx="6438900" cy="2533650"/>
          </a:xfrm>
          <a:prstGeom prst="rect">
            <a:avLst/>
          </a:prstGeom>
        </p:spPr>
      </p:pic>
      <p:pic>
        <p:nvPicPr>
          <p:cNvPr id="9" name="図 8">
            <a:extLst>
              <a:ext uri="{FF2B5EF4-FFF2-40B4-BE49-F238E27FC236}">
                <a16:creationId xmlns:a16="http://schemas.microsoft.com/office/drawing/2014/main" id="{CABD43BE-473F-4F72-CAD2-945A325A70E5}"/>
              </a:ext>
            </a:extLst>
          </p:cNvPr>
          <p:cNvPicPr/>
          <p:nvPr/>
        </p:nvPicPr>
        <p:blipFill>
          <a:blip r:embed="rId4"/>
          <a:stretch>
            <a:fillRect/>
          </a:stretch>
        </p:blipFill>
        <p:spPr>
          <a:xfrm>
            <a:off x="192088" y="7057516"/>
            <a:ext cx="6426200" cy="2540000"/>
          </a:xfrm>
          <a:prstGeom prst="rect">
            <a:avLst/>
          </a:prstGeom>
        </p:spPr>
      </p:pic>
      <p:sp>
        <p:nvSpPr>
          <p:cNvPr id="3" name="タイトル 10">
            <a:extLst>
              <a:ext uri="{FF2B5EF4-FFF2-40B4-BE49-F238E27FC236}">
                <a16:creationId xmlns:a16="http://schemas.microsoft.com/office/drawing/2014/main" id="{65600C14-D843-CA17-60A4-17434CB21E57}"/>
              </a:ext>
            </a:extLst>
          </p:cNvPr>
          <p:cNvSpPr txBox="1">
            <a:spLocks/>
          </p:cNvSpPr>
          <p:nvPr/>
        </p:nvSpPr>
        <p:spPr>
          <a:xfrm>
            <a:off x="692696" y="231040"/>
            <a:ext cx="5641683" cy="590931"/>
          </a:xfrm>
          <a:prstGeom prst="rect">
            <a:avLst/>
          </a:prstGeom>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(3)</a:t>
            </a:r>
            <a:r>
              <a:rPr kumimoji="1" lang="ja-JP" altLang="en-US" sz="1600" dirty="0">
                <a:solidFill>
                  <a:srgbClr val="C00000"/>
                </a:solidFill>
              </a:rPr>
              <a:t>ゲーム・ネット依存症患者における「課金等の問題」</a:t>
            </a:r>
            <a:r>
              <a:rPr lang="ja-JP" altLang="en-US" sz="1600" dirty="0">
                <a:solidFill>
                  <a:srgbClr val="C00000"/>
                </a:solidFill>
              </a:rPr>
              <a:t>①</a:t>
            </a:r>
            <a:endParaRPr lang="ja-JP" altLang="en-US" dirty="0"/>
          </a:p>
        </p:txBody>
      </p:sp>
    </p:spTree>
    <p:extLst>
      <p:ext uri="{BB962C8B-B14F-4D97-AF65-F5344CB8AC3E}">
        <p14:creationId xmlns:p14="http://schemas.microsoft.com/office/powerpoint/2010/main" val="3641513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56741-B434-3B23-9682-D05B241D976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C31439F-9AE6-0C26-E0CF-9771753F3F22}"/>
              </a:ext>
            </a:extLst>
          </p:cNvPr>
          <p:cNvSpPr>
            <a:spLocks noGrp="1"/>
          </p:cNvSpPr>
          <p:nvPr>
            <p:ph type="sldNum" sz="quarter" idx="12"/>
          </p:nvPr>
        </p:nvSpPr>
        <p:spPr/>
        <p:txBody>
          <a:bodyPr/>
          <a:lstStyle/>
          <a:p>
            <a:fld id="{4029B6DC-0FF4-4226-B551-65DC3A12FD06}" type="slidenum">
              <a:rPr kumimoji="1" lang="ja-JP" altLang="en-US" smtClean="0"/>
              <a:pPr/>
              <a:t>34</a:t>
            </a:fld>
            <a:endParaRPr kumimoji="1" lang="ja-JP" altLang="en-US"/>
          </a:p>
        </p:txBody>
      </p:sp>
      <p:sp>
        <p:nvSpPr>
          <p:cNvPr id="10" name="テキスト ボックス 9">
            <a:extLst>
              <a:ext uri="{FF2B5EF4-FFF2-40B4-BE49-F238E27FC236}">
                <a16:creationId xmlns:a16="http://schemas.microsoft.com/office/drawing/2014/main" id="{1228E43A-48CA-6760-6A4A-D6AED51DD2E9}"/>
              </a:ext>
            </a:extLst>
          </p:cNvPr>
          <p:cNvSpPr txBox="1"/>
          <p:nvPr/>
        </p:nvSpPr>
        <p:spPr>
          <a:xfrm>
            <a:off x="184543" y="1208584"/>
            <a:ext cx="6480175" cy="1631216"/>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ゲーム・ネット依存症のうち、「課金等の問題」を抱えた症例の経験がある医療機関に、患者の「月額利用金額」について頻度が多いケースを確認したところ、「分からないまたは把握していない」が</a:t>
            </a:r>
            <a:r>
              <a:rPr kumimoji="1" lang="en-US" altLang="ja-JP" sz="1000" dirty="0">
                <a:latin typeface="BIZ UDPゴシック" panose="020B0400000000000000" pitchFamily="50" charset="-128"/>
                <a:ea typeface="BIZ UDPゴシック" panose="020B0400000000000000" pitchFamily="50" charset="-128"/>
              </a:rPr>
              <a:t>45.5%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なお、金額を把握している中では、「</a:t>
            </a:r>
            <a:r>
              <a:rPr kumimoji="1" lang="en-US" altLang="ja-JP" sz="1000" dirty="0">
                <a:latin typeface="BIZ UDPゴシック" panose="020B0400000000000000" pitchFamily="50" charset="-128"/>
                <a:ea typeface="BIZ UDPゴシック" panose="020B0400000000000000" pitchFamily="50" charset="-128"/>
              </a:rPr>
              <a:t>10,000</a:t>
            </a:r>
            <a:r>
              <a:rPr kumimoji="1" lang="ja-JP" altLang="en-US" sz="1000" dirty="0">
                <a:latin typeface="BIZ UDPゴシック" panose="020B0400000000000000" pitchFamily="50" charset="-128"/>
                <a:ea typeface="BIZ UDPゴシック" panose="020B0400000000000000" pitchFamily="50" charset="-128"/>
              </a:rPr>
              <a:t>円以上</a:t>
            </a:r>
            <a:r>
              <a:rPr kumimoji="1" lang="en-US" altLang="ja-JP" sz="1000" dirty="0">
                <a:latin typeface="BIZ UDPゴシック" panose="020B0400000000000000" pitchFamily="50" charset="-128"/>
                <a:ea typeface="BIZ UDPゴシック" panose="020B0400000000000000" pitchFamily="50" charset="-128"/>
              </a:rPr>
              <a:t>50,000</a:t>
            </a:r>
            <a:r>
              <a:rPr kumimoji="1" lang="ja-JP" altLang="en-US" sz="1000" dirty="0">
                <a:latin typeface="BIZ UDPゴシック" panose="020B0400000000000000" pitchFamily="50" charset="-128"/>
                <a:ea typeface="BIZ UDPゴシック" panose="020B0400000000000000" pitchFamily="50" charset="-128"/>
              </a:rPr>
              <a:t>円未満」が</a:t>
            </a:r>
            <a:r>
              <a:rPr kumimoji="1" lang="en-US" altLang="ja-JP" sz="1000" dirty="0">
                <a:latin typeface="BIZ UDPゴシック" panose="020B0400000000000000" pitchFamily="50" charset="-128"/>
                <a:ea typeface="BIZ UDPゴシック" panose="020B0400000000000000" pitchFamily="50" charset="-128"/>
              </a:rPr>
              <a:t>27.3%</a:t>
            </a:r>
            <a:r>
              <a:rPr kumimoji="1" lang="ja-JP" altLang="en-US" sz="1000" dirty="0">
                <a:latin typeface="BIZ UDPゴシック" panose="020B0400000000000000" pitchFamily="50" charset="-128"/>
                <a:ea typeface="BIZ UDPゴシック" panose="020B0400000000000000" pitchFamily="50" charset="-128"/>
              </a:rPr>
              <a:t>と最も多い。</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うち、「課金等の問題」を抱えた症例の経験がある医療機関に、患者や患者家族へどのような対応を提案しているかを確認したところ、「盗まれないように現金やカード等を自宅に置かないようにする」が</a:t>
            </a:r>
            <a:r>
              <a:rPr kumimoji="1" lang="en-US" altLang="ja-JP" sz="1000" dirty="0">
                <a:latin typeface="BIZ UDPゴシック" panose="020B0400000000000000" pitchFamily="50" charset="-128"/>
                <a:ea typeface="BIZ UDPゴシック" panose="020B0400000000000000" pitchFamily="50" charset="-128"/>
              </a:rPr>
              <a:t>60.0</a:t>
            </a:r>
            <a:r>
              <a:rPr kumimoji="1" lang="ja-JP" altLang="en-US" sz="1000" dirty="0">
                <a:latin typeface="BIZ UDPゴシック" panose="020B0400000000000000" pitchFamily="50" charset="-128"/>
                <a:ea typeface="BIZ UDPゴシック" panose="020B0400000000000000" pitchFamily="50" charset="-128"/>
              </a:rPr>
              <a:t>％と最も多く、以下、「使用機器に元々備わっている使用限度額設定」（</a:t>
            </a:r>
            <a:r>
              <a:rPr kumimoji="1" lang="en-US" altLang="ja-JP" sz="1000" dirty="0">
                <a:latin typeface="BIZ UDPゴシック" panose="020B0400000000000000" pitchFamily="50" charset="-128"/>
                <a:ea typeface="BIZ UDPゴシック" panose="020B0400000000000000" pitchFamily="50" charset="-128"/>
              </a:rPr>
              <a:t>50.0</a:t>
            </a:r>
            <a:r>
              <a:rPr kumimoji="1" lang="ja-JP" altLang="en-US" sz="1000" dirty="0">
                <a:latin typeface="BIZ UDPゴシック" panose="020B0400000000000000" pitchFamily="50" charset="-128"/>
                <a:ea typeface="BIZ UDPゴシック" panose="020B0400000000000000" pitchFamily="50" charset="-128"/>
              </a:rPr>
              <a:t>％）、「フィルタリング・キャリア（通信会社）サービスによる使用限度額設定」、「ルールを守れなかった時のルールをあらかじめ決める」（ともに</a:t>
            </a:r>
            <a:r>
              <a:rPr kumimoji="1" lang="en-US" altLang="ja-JP" sz="1000" dirty="0">
                <a:latin typeface="BIZ UDPゴシック" panose="020B0400000000000000" pitchFamily="50" charset="-128"/>
                <a:ea typeface="BIZ UDPゴシック" panose="020B0400000000000000" pitchFamily="50" charset="-128"/>
              </a:rPr>
              <a:t>40.0</a:t>
            </a:r>
            <a:r>
              <a:rPr kumimoji="1" lang="ja-JP" altLang="en-US" sz="1000" dirty="0">
                <a:latin typeface="BIZ UDPゴシック" panose="020B0400000000000000" pitchFamily="50" charset="-128"/>
                <a:ea typeface="BIZ UDPゴシック" panose="020B0400000000000000" pitchFamily="50" charset="-128"/>
              </a:rPr>
              <a:t>％）の順となっている。</a:t>
            </a:r>
          </a:p>
        </p:txBody>
      </p:sp>
      <p:sp>
        <p:nvSpPr>
          <p:cNvPr id="16" name="正方形/長方形 15">
            <a:extLst>
              <a:ext uri="{FF2B5EF4-FFF2-40B4-BE49-F238E27FC236}">
                <a16:creationId xmlns:a16="http://schemas.microsoft.com/office/drawing/2014/main" id="{C71C44A9-64FF-4A25-775F-19BD6AED61DB}"/>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8409BCD9-E6D0-5800-302C-2FA84A68470C}"/>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D96D56BF-EA00-D2D1-2397-027ECAB5886A}"/>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8975A3F0-CF38-9276-CA79-D5FBA44CE430}"/>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462F5C4B-FB0C-48D2-895B-138015C00069}"/>
              </a:ext>
            </a:extLst>
          </p:cNvPr>
          <p:cNvPicPr/>
          <p:nvPr/>
        </p:nvPicPr>
        <p:blipFill>
          <a:blip r:embed="rId2"/>
          <a:stretch>
            <a:fillRect/>
          </a:stretch>
        </p:blipFill>
        <p:spPr>
          <a:xfrm>
            <a:off x="193282" y="3122847"/>
            <a:ext cx="6483712" cy="2278061"/>
          </a:xfrm>
          <a:prstGeom prst="rect">
            <a:avLst/>
          </a:prstGeom>
        </p:spPr>
      </p:pic>
      <p:pic>
        <p:nvPicPr>
          <p:cNvPr id="8" name="図 7">
            <a:extLst>
              <a:ext uri="{FF2B5EF4-FFF2-40B4-BE49-F238E27FC236}">
                <a16:creationId xmlns:a16="http://schemas.microsoft.com/office/drawing/2014/main" id="{B65882D1-45CE-5A7F-E706-0875BD08D3F6}"/>
              </a:ext>
            </a:extLst>
          </p:cNvPr>
          <p:cNvPicPr/>
          <p:nvPr/>
        </p:nvPicPr>
        <p:blipFill>
          <a:blip r:embed="rId3"/>
          <a:stretch>
            <a:fillRect/>
          </a:stretch>
        </p:blipFill>
        <p:spPr>
          <a:xfrm>
            <a:off x="188912" y="6125724"/>
            <a:ext cx="6475806" cy="2978998"/>
          </a:xfrm>
          <a:prstGeom prst="rect">
            <a:avLst/>
          </a:prstGeom>
        </p:spPr>
      </p:pic>
      <p:sp>
        <p:nvSpPr>
          <p:cNvPr id="2" name="タイトル 10">
            <a:extLst>
              <a:ext uri="{FF2B5EF4-FFF2-40B4-BE49-F238E27FC236}">
                <a16:creationId xmlns:a16="http://schemas.microsoft.com/office/drawing/2014/main" id="{F5F6DF69-EE39-829F-0736-00DA00883DC7}"/>
              </a:ext>
            </a:extLst>
          </p:cNvPr>
          <p:cNvSpPr txBox="1">
            <a:spLocks/>
          </p:cNvSpPr>
          <p:nvPr/>
        </p:nvSpPr>
        <p:spPr>
          <a:xfrm>
            <a:off x="620688" y="231622"/>
            <a:ext cx="5841268" cy="590931"/>
          </a:xfrm>
          <a:prstGeom prst="rect">
            <a:avLst/>
          </a:prstGeom>
        </p:spPr>
        <p:txBody>
          <a:bodyPr vert="horz" wrap="square"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(3)</a:t>
            </a:r>
            <a:r>
              <a:rPr kumimoji="1" lang="ja-JP" altLang="en-US" sz="1600" dirty="0">
                <a:solidFill>
                  <a:srgbClr val="C00000"/>
                </a:solidFill>
              </a:rPr>
              <a:t>ゲーム・ネット依存症患者における「課金等の問題」</a:t>
            </a:r>
            <a:r>
              <a:rPr lang="ja-JP" altLang="en-US" sz="1600" dirty="0">
                <a:solidFill>
                  <a:srgbClr val="C00000"/>
                </a:solidFill>
              </a:rPr>
              <a:t>②</a:t>
            </a:r>
            <a:endParaRPr lang="ja-JP" altLang="en-US" dirty="0">
              <a:solidFill>
                <a:srgbClr val="C00000"/>
              </a:solidFill>
            </a:endParaRPr>
          </a:p>
        </p:txBody>
      </p:sp>
    </p:spTree>
    <p:extLst>
      <p:ext uri="{BB962C8B-B14F-4D97-AF65-F5344CB8AC3E}">
        <p14:creationId xmlns:p14="http://schemas.microsoft.com/office/powerpoint/2010/main" val="3600986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A84D2-04E3-E087-24A9-2741C5B34D67}"/>
            </a:ext>
          </a:extLst>
        </p:cNvPr>
        <p:cNvGrpSpPr/>
        <p:nvPr/>
      </p:nvGrpSpPr>
      <p:grpSpPr>
        <a:xfrm>
          <a:off x="0" y="0"/>
          <a:ext cx="0" cy="0"/>
          <a:chOff x="0" y="0"/>
          <a:chExt cx="0" cy="0"/>
        </a:xfrm>
      </p:grpSpPr>
      <p:pic>
        <p:nvPicPr>
          <p:cNvPr id="9" name="図 8">
            <a:extLst>
              <a:ext uri="{FF2B5EF4-FFF2-40B4-BE49-F238E27FC236}">
                <a16:creationId xmlns:a16="http://schemas.microsoft.com/office/drawing/2014/main" id="{61592C9E-870A-15F9-CC39-B294C87A2F8D}"/>
              </a:ext>
            </a:extLst>
          </p:cNvPr>
          <p:cNvPicPr/>
          <p:nvPr/>
        </p:nvPicPr>
        <p:blipFill>
          <a:blip r:embed="rId2"/>
          <a:stretch>
            <a:fillRect/>
          </a:stretch>
        </p:blipFill>
        <p:spPr>
          <a:xfrm>
            <a:off x="188913" y="7466582"/>
            <a:ext cx="6448425" cy="2166938"/>
          </a:xfrm>
          <a:prstGeom prst="rect">
            <a:avLst/>
          </a:prstGeom>
        </p:spPr>
      </p:pic>
      <p:sp>
        <p:nvSpPr>
          <p:cNvPr id="4" name="スライド番号プレースホルダー 3">
            <a:extLst>
              <a:ext uri="{FF2B5EF4-FFF2-40B4-BE49-F238E27FC236}">
                <a16:creationId xmlns:a16="http://schemas.microsoft.com/office/drawing/2014/main" id="{7A7121B4-C6AB-609B-B48B-64E58DFC7CD3}"/>
              </a:ext>
            </a:extLst>
          </p:cNvPr>
          <p:cNvSpPr>
            <a:spLocks noGrp="1"/>
          </p:cNvSpPr>
          <p:nvPr>
            <p:ph type="sldNum" sz="quarter" idx="12"/>
          </p:nvPr>
        </p:nvSpPr>
        <p:spPr/>
        <p:txBody>
          <a:bodyPr/>
          <a:lstStyle/>
          <a:p>
            <a:fld id="{4029B6DC-0FF4-4226-B551-65DC3A12FD06}" type="slidenum">
              <a:rPr kumimoji="1" lang="ja-JP" altLang="en-US" smtClean="0"/>
              <a:pPr/>
              <a:t>35</a:t>
            </a:fld>
            <a:endParaRPr kumimoji="1" lang="ja-JP" altLang="en-US"/>
          </a:p>
        </p:txBody>
      </p:sp>
      <p:sp>
        <p:nvSpPr>
          <p:cNvPr id="10" name="テキスト ボックス 9">
            <a:extLst>
              <a:ext uri="{FF2B5EF4-FFF2-40B4-BE49-F238E27FC236}">
                <a16:creationId xmlns:a16="http://schemas.microsoft.com/office/drawing/2014/main" id="{B65040BB-783B-8950-AB46-73E04A4B836A}"/>
              </a:ext>
            </a:extLst>
          </p:cNvPr>
          <p:cNvSpPr txBox="1"/>
          <p:nvPr/>
        </p:nvSpPr>
        <p:spPr>
          <a:xfrm>
            <a:off x="156416" y="1090117"/>
            <a:ext cx="6480175" cy="1846659"/>
          </a:xfrm>
          <a:prstGeom prst="rect">
            <a:avLst/>
          </a:prstGeom>
          <a:solidFill>
            <a:srgbClr val="FFFFCC"/>
          </a:solidFill>
        </p:spPr>
        <p:txBody>
          <a:bodyPr wrap="square" rtlCol="0">
            <a:spAutoFit/>
          </a:bodyPr>
          <a:lstStyle/>
          <a:p>
            <a:pPr marL="171450" indent="-171450" algn="just">
              <a:spcBef>
                <a:spcPts val="600"/>
              </a:spcBef>
              <a:buFont typeface="Wingdings" panose="05000000000000000000" pitchFamily="2" charset="2"/>
              <a:buChar char="l"/>
            </a:pPr>
            <a:r>
              <a:rPr kumimoji="1" lang="ja-JP" altLang="en-US" sz="900" dirty="0">
                <a:latin typeface="BIZ UDPゴシック" panose="020B0400000000000000" pitchFamily="50" charset="-128"/>
                <a:ea typeface="BIZ UDPゴシック" panose="020B0400000000000000" pitchFamily="50" charset="-128"/>
              </a:rPr>
              <a:t>ゲーム・ネット依存症の診療をする機会がある医療機関に、「暴力等の問題」を抱えた症例の経験を確認したところ、「はい」（経験がある）は</a:t>
            </a:r>
            <a:r>
              <a:rPr kumimoji="1" lang="en-US" altLang="ja-JP" sz="900" dirty="0">
                <a:latin typeface="BIZ UDPゴシック" panose="020B0400000000000000" pitchFamily="50" charset="-128"/>
                <a:ea typeface="BIZ UDPゴシック" panose="020B0400000000000000" pitchFamily="50" charset="-128"/>
              </a:rPr>
              <a:t>57.1%</a:t>
            </a:r>
            <a:r>
              <a:rPr kumimoji="1" lang="ja-JP" altLang="en-US" sz="900" dirty="0">
                <a:latin typeface="BIZ UDPゴシック" panose="020B0400000000000000" pitchFamily="50" charset="-128"/>
                <a:ea typeface="BIZ UDPゴシック" panose="020B0400000000000000" pitchFamily="50" charset="-128"/>
              </a:rPr>
              <a:t>となっている。</a:t>
            </a:r>
          </a:p>
          <a:p>
            <a:pPr marL="171450" indent="-171450" algn="just">
              <a:spcBef>
                <a:spcPts val="600"/>
              </a:spcBef>
              <a:buFont typeface="Wingdings" panose="05000000000000000000" pitchFamily="2" charset="2"/>
              <a:buChar char="l"/>
            </a:pPr>
            <a:r>
              <a:rPr kumimoji="1" lang="ja-JP" altLang="en-US" sz="900" dirty="0">
                <a:latin typeface="BIZ UDPゴシック" panose="020B0400000000000000" pitchFamily="50" charset="-128"/>
                <a:ea typeface="BIZ UDPゴシック" panose="020B0400000000000000" pitchFamily="50" charset="-128"/>
              </a:rPr>
              <a:t>ゲーム・ネット依存症のうち、「暴力等の問題」を抱えた症例の経験がある医療機関に、患者の「暴力の原因やきっかけ」として頻度が多いケースを確認したところ、「家族等にスマホ・ゲーム機等を取り上げられるなどの制限をされた」が</a:t>
            </a:r>
            <a:r>
              <a:rPr kumimoji="1" lang="en-US" altLang="ja-JP" sz="900" dirty="0">
                <a:latin typeface="BIZ UDPゴシック" panose="020B0400000000000000" pitchFamily="50" charset="-128"/>
                <a:ea typeface="BIZ UDPゴシック" panose="020B0400000000000000" pitchFamily="50" charset="-128"/>
              </a:rPr>
              <a:t>50.0%</a:t>
            </a:r>
            <a:r>
              <a:rPr kumimoji="1" lang="ja-JP" altLang="en-US" sz="900" dirty="0">
                <a:latin typeface="BIZ UDPゴシック" panose="020B0400000000000000" pitchFamily="50" charset="-128"/>
                <a:ea typeface="BIZ UDPゴシック" panose="020B0400000000000000" pitchFamily="50" charset="-128"/>
              </a:rPr>
              <a:t>で最も多く、「元々衝動性が高い（発達障害等）」が</a:t>
            </a:r>
            <a:r>
              <a:rPr kumimoji="1" lang="en-US" altLang="ja-JP" sz="900" dirty="0">
                <a:latin typeface="BIZ UDPゴシック" panose="020B0400000000000000" pitchFamily="50" charset="-128"/>
                <a:ea typeface="BIZ UDPゴシック" panose="020B0400000000000000" pitchFamily="50" charset="-128"/>
              </a:rPr>
              <a:t>33.3</a:t>
            </a:r>
            <a:r>
              <a:rPr kumimoji="1" lang="ja-JP" altLang="en-US" sz="900" dirty="0">
                <a:latin typeface="BIZ UDPゴシック" panose="020B0400000000000000" pitchFamily="50" charset="-128"/>
                <a:ea typeface="BIZ UDPゴシック" panose="020B0400000000000000" pitchFamily="50" charset="-128"/>
              </a:rPr>
              <a:t>％で続いている。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900" dirty="0">
                <a:latin typeface="BIZ UDPゴシック" panose="020B0400000000000000" pitchFamily="50" charset="-128"/>
                <a:ea typeface="BIZ UDPゴシック" panose="020B0400000000000000" pitchFamily="50" charset="-128"/>
              </a:rPr>
              <a:t>ゲーム・ネット依存症のうち、「暴力等の問題」を抱えた症例の経験がある医療機関に、患者の「暴力が生じた後の経過」として頻度が多いケースを確認したところ、「児童相談所が関与する」が</a:t>
            </a:r>
            <a:r>
              <a:rPr kumimoji="1" lang="en-US" altLang="ja-JP" sz="900" dirty="0">
                <a:latin typeface="BIZ UDPゴシック" panose="020B0400000000000000" pitchFamily="50" charset="-128"/>
                <a:ea typeface="BIZ UDPゴシック" panose="020B0400000000000000" pitchFamily="50" charset="-128"/>
              </a:rPr>
              <a:t>18.2</a:t>
            </a:r>
            <a:r>
              <a:rPr kumimoji="1" lang="ja-JP" altLang="en-US" sz="900" dirty="0">
                <a:latin typeface="BIZ UDPゴシック" panose="020B0400000000000000" pitchFamily="50" charset="-128"/>
                <a:ea typeface="BIZ UDPゴシック" panose="020B0400000000000000" pitchFamily="50" charset="-128"/>
              </a:rPr>
              <a:t>％となっている。</a:t>
            </a:r>
          </a:p>
          <a:p>
            <a:pPr marL="171450" indent="-171450" algn="just">
              <a:spcBef>
                <a:spcPts val="600"/>
              </a:spcBef>
              <a:buFont typeface="Wingdings" panose="05000000000000000000" pitchFamily="2" charset="2"/>
              <a:buChar char="l"/>
            </a:pPr>
            <a:r>
              <a:rPr kumimoji="1" lang="ja-JP" altLang="en-US" sz="900" dirty="0">
                <a:latin typeface="BIZ UDPゴシック" panose="020B0400000000000000" pitchFamily="50" charset="-128"/>
                <a:ea typeface="BIZ UDPゴシック" panose="020B0400000000000000" pitchFamily="50" charset="-128"/>
              </a:rPr>
              <a:t>ゲーム・ネット依存症のうち、「暴力等の問題」を抱えた症例の経験がある医療機関に、患者や患者家族へどのような対応を提案しているかを確認したところ、「暴力が起こる状況を特定し、患者・家族と共有する」が</a:t>
            </a:r>
            <a:r>
              <a:rPr kumimoji="1" lang="en-US" altLang="ja-JP" sz="900" dirty="0">
                <a:latin typeface="BIZ UDPゴシック" panose="020B0400000000000000" pitchFamily="50" charset="-128"/>
                <a:ea typeface="BIZ UDPゴシック" panose="020B0400000000000000" pitchFamily="50" charset="-128"/>
              </a:rPr>
              <a:t>66.7</a:t>
            </a:r>
            <a:r>
              <a:rPr kumimoji="1" lang="ja-JP" altLang="en-US" sz="900" dirty="0">
                <a:latin typeface="BIZ UDPゴシック" panose="020B0400000000000000" pitchFamily="50" charset="-128"/>
                <a:ea typeface="BIZ UDPゴシック" panose="020B0400000000000000" pitchFamily="50" charset="-128"/>
              </a:rPr>
              <a:t>％と最も多く、以下、「暴力が生じたら警察や相談機関に連絡することをあらかじめ約束する」（</a:t>
            </a:r>
            <a:r>
              <a:rPr kumimoji="1" lang="en-US" altLang="ja-JP" sz="900" dirty="0">
                <a:latin typeface="BIZ UDPゴシック" panose="020B0400000000000000" pitchFamily="50" charset="-128"/>
                <a:ea typeface="BIZ UDPゴシック" panose="020B0400000000000000" pitchFamily="50" charset="-128"/>
              </a:rPr>
              <a:t>50.0</a:t>
            </a:r>
            <a:r>
              <a:rPr kumimoji="1" lang="ja-JP" altLang="en-US" sz="900" dirty="0">
                <a:latin typeface="BIZ UDPゴシック" panose="020B0400000000000000" pitchFamily="50" charset="-128"/>
                <a:ea typeface="BIZ UDPゴシック" panose="020B0400000000000000" pitchFamily="50" charset="-128"/>
              </a:rPr>
              <a:t>％）、「暴力が生じたときのルールをあらかじめ決める」（</a:t>
            </a:r>
            <a:r>
              <a:rPr kumimoji="1" lang="en-US" altLang="ja-JP" sz="900" dirty="0">
                <a:latin typeface="BIZ UDPゴシック" panose="020B0400000000000000" pitchFamily="50" charset="-128"/>
                <a:ea typeface="BIZ UDPゴシック" panose="020B0400000000000000" pitchFamily="50" charset="-128"/>
              </a:rPr>
              <a:t>41.7</a:t>
            </a:r>
            <a:r>
              <a:rPr kumimoji="1" lang="ja-JP" altLang="en-US" sz="900" dirty="0">
                <a:latin typeface="BIZ UDPゴシック" panose="020B0400000000000000" pitchFamily="50" charset="-128"/>
                <a:ea typeface="BIZ UDPゴシック" panose="020B0400000000000000" pitchFamily="50" charset="-128"/>
              </a:rPr>
              <a:t>％）の順となっている。</a:t>
            </a:r>
          </a:p>
        </p:txBody>
      </p:sp>
      <p:sp>
        <p:nvSpPr>
          <p:cNvPr id="16" name="正方形/長方形 15">
            <a:extLst>
              <a:ext uri="{FF2B5EF4-FFF2-40B4-BE49-F238E27FC236}">
                <a16:creationId xmlns:a16="http://schemas.microsoft.com/office/drawing/2014/main" id="{AAB473B1-149B-CDAD-1722-15D5633D43DA}"/>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44DB7666-7C9B-B191-73EE-7BE0B1F43078}"/>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212D7344-8EE5-5584-7E19-3A6BEBC696C9}"/>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342B8433-2B2A-32DF-FC4A-7C4307AFFFDC}"/>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11" name="図 10">
            <a:extLst>
              <a:ext uri="{FF2B5EF4-FFF2-40B4-BE49-F238E27FC236}">
                <a16:creationId xmlns:a16="http://schemas.microsoft.com/office/drawing/2014/main" id="{E356A3AB-1918-4DEC-0134-C3102B95DC1F}"/>
              </a:ext>
            </a:extLst>
          </p:cNvPr>
          <p:cNvPicPr/>
          <p:nvPr/>
        </p:nvPicPr>
        <p:blipFill>
          <a:blip r:embed="rId3"/>
          <a:stretch>
            <a:fillRect/>
          </a:stretch>
        </p:blipFill>
        <p:spPr>
          <a:xfrm>
            <a:off x="188640" y="2947143"/>
            <a:ext cx="6480175" cy="1135063"/>
          </a:xfrm>
          <a:prstGeom prst="rect">
            <a:avLst/>
          </a:prstGeom>
        </p:spPr>
      </p:pic>
      <p:pic>
        <p:nvPicPr>
          <p:cNvPr id="12" name="図 11">
            <a:extLst>
              <a:ext uri="{FF2B5EF4-FFF2-40B4-BE49-F238E27FC236}">
                <a16:creationId xmlns:a16="http://schemas.microsoft.com/office/drawing/2014/main" id="{27C30C52-5135-AAAF-99CB-6E0D307176F7}"/>
              </a:ext>
            </a:extLst>
          </p:cNvPr>
          <p:cNvPicPr/>
          <p:nvPr/>
        </p:nvPicPr>
        <p:blipFill>
          <a:blip r:embed="rId4"/>
          <a:stretch>
            <a:fillRect/>
          </a:stretch>
        </p:blipFill>
        <p:spPr>
          <a:xfrm>
            <a:off x="193675" y="4098056"/>
            <a:ext cx="6438900" cy="1784350"/>
          </a:xfrm>
          <a:prstGeom prst="rect">
            <a:avLst/>
          </a:prstGeom>
        </p:spPr>
      </p:pic>
      <p:pic>
        <p:nvPicPr>
          <p:cNvPr id="13" name="図 12">
            <a:extLst>
              <a:ext uri="{FF2B5EF4-FFF2-40B4-BE49-F238E27FC236}">
                <a16:creationId xmlns:a16="http://schemas.microsoft.com/office/drawing/2014/main" id="{6A01E6A6-E0AE-2D22-88E0-1AC5DF9B18B8}"/>
              </a:ext>
            </a:extLst>
          </p:cNvPr>
          <p:cNvPicPr/>
          <p:nvPr/>
        </p:nvPicPr>
        <p:blipFill>
          <a:blip r:embed="rId5"/>
          <a:stretch>
            <a:fillRect/>
          </a:stretch>
        </p:blipFill>
        <p:spPr>
          <a:xfrm>
            <a:off x="225425" y="5884353"/>
            <a:ext cx="6442075" cy="1546225"/>
          </a:xfrm>
          <a:prstGeom prst="rect">
            <a:avLst/>
          </a:prstGeom>
        </p:spPr>
      </p:pic>
      <p:sp>
        <p:nvSpPr>
          <p:cNvPr id="2" name="タイトル 10">
            <a:extLst>
              <a:ext uri="{FF2B5EF4-FFF2-40B4-BE49-F238E27FC236}">
                <a16:creationId xmlns:a16="http://schemas.microsoft.com/office/drawing/2014/main" id="{A04BC970-E8D2-13EF-7B0F-93897EE20C32}"/>
              </a:ext>
            </a:extLst>
          </p:cNvPr>
          <p:cNvSpPr txBox="1">
            <a:spLocks/>
          </p:cNvSpPr>
          <p:nvPr/>
        </p:nvSpPr>
        <p:spPr>
          <a:xfrm>
            <a:off x="1357027" y="221609"/>
            <a:ext cx="4484241" cy="590931"/>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(4)</a:t>
            </a:r>
            <a:r>
              <a:rPr lang="ja-JP" altLang="en-US" sz="1600" dirty="0">
                <a:solidFill>
                  <a:srgbClr val="C00000"/>
                </a:solidFill>
              </a:rPr>
              <a:t>暴力等の問題</a:t>
            </a:r>
            <a:endParaRPr lang="ja-JP" altLang="en-US" dirty="0">
              <a:solidFill>
                <a:srgbClr val="C00000"/>
              </a:solidFill>
            </a:endParaRPr>
          </a:p>
        </p:txBody>
      </p:sp>
    </p:spTree>
    <p:extLst>
      <p:ext uri="{BB962C8B-B14F-4D97-AF65-F5344CB8AC3E}">
        <p14:creationId xmlns:p14="http://schemas.microsoft.com/office/powerpoint/2010/main" val="1415689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AC941-E694-A648-FE98-49A9E458FE8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815CEA4-E909-0B9B-C2B7-98518CE26375}"/>
              </a:ext>
            </a:extLst>
          </p:cNvPr>
          <p:cNvSpPr>
            <a:spLocks noGrp="1"/>
          </p:cNvSpPr>
          <p:nvPr>
            <p:ph type="sldNum" sz="quarter" idx="12"/>
          </p:nvPr>
        </p:nvSpPr>
        <p:spPr/>
        <p:txBody>
          <a:bodyPr/>
          <a:lstStyle/>
          <a:p>
            <a:fld id="{4029B6DC-0FF4-4226-B551-65DC3A12FD06}" type="slidenum">
              <a:rPr kumimoji="1" lang="ja-JP" altLang="en-US" smtClean="0"/>
              <a:pPr/>
              <a:t>36</a:t>
            </a:fld>
            <a:endParaRPr kumimoji="1" lang="ja-JP" altLang="en-US"/>
          </a:p>
        </p:txBody>
      </p:sp>
      <p:sp>
        <p:nvSpPr>
          <p:cNvPr id="10" name="テキスト ボックス 9">
            <a:extLst>
              <a:ext uri="{FF2B5EF4-FFF2-40B4-BE49-F238E27FC236}">
                <a16:creationId xmlns:a16="http://schemas.microsoft.com/office/drawing/2014/main" id="{1AB48109-6299-7880-6E58-EF4231B84F4D}"/>
              </a:ext>
            </a:extLst>
          </p:cNvPr>
          <p:cNvSpPr txBox="1"/>
          <p:nvPr/>
        </p:nvSpPr>
        <p:spPr>
          <a:xfrm>
            <a:off x="173037" y="1028564"/>
            <a:ext cx="6480175" cy="2015936"/>
          </a:xfrm>
          <a:prstGeom prst="rect">
            <a:avLst/>
          </a:prstGeom>
          <a:solidFill>
            <a:srgbClr val="FFFFCC"/>
          </a:solidFill>
        </p:spPr>
        <p:txBody>
          <a:bodyPr wrap="square" rtlCol="0">
            <a:spAutoFit/>
          </a:bodyPr>
          <a:lstStyle/>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家庭環境」について確認した結果をみると、１位から３位までのいずれかで選択された割合は、「両親の仲が悪い家庭」（</a:t>
            </a:r>
            <a:r>
              <a:rPr kumimoji="1" lang="en-US" altLang="ja-JP" sz="1000" dirty="0">
                <a:latin typeface="BIZ UDPゴシック" panose="020B0400000000000000" pitchFamily="50" charset="-128"/>
                <a:ea typeface="BIZ UDPゴシック" panose="020B0400000000000000" pitchFamily="50" charset="-128"/>
              </a:rPr>
              <a:t>42.1%</a:t>
            </a:r>
            <a:r>
              <a:rPr kumimoji="1" lang="ja-JP" altLang="en-US" sz="1000" dirty="0">
                <a:latin typeface="BIZ UDPゴシック" panose="020B0400000000000000" pitchFamily="50" charset="-128"/>
                <a:ea typeface="BIZ UDPゴシック" panose="020B0400000000000000" pitchFamily="50" charset="-128"/>
              </a:rPr>
              <a:t>）、「経済的に余裕がある家庭」、「ひとり親家庭」（</a:t>
            </a:r>
            <a:r>
              <a:rPr kumimoji="1" lang="en-US" altLang="ja-JP" sz="1000" dirty="0">
                <a:latin typeface="BIZ UDPゴシック" panose="020B0400000000000000" pitchFamily="50" charset="-128"/>
                <a:ea typeface="BIZ UDPゴシック" panose="020B0400000000000000" pitchFamily="50" charset="-128"/>
              </a:rPr>
              <a:t>31.6</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strike="sngStrike"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の「家庭の特徴」について確認した結果をみると、１位から３位までのいずれかで選択された割合は、「本人に否定的な声掛けをする」（</a:t>
            </a:r>
            <a:r>
              <a:rPr kumimoji="1" lang="en-US" altLang="ja-JP" sz="1000" dirty="0">
                <a:latin typeface="BIZ UDPゴシック" panose="020B0400000000000000" pitchFamily="50" charset="-128"/>
                <a:ea typeface="BIZ UDPゴシック" panose="020B0400000000000000" pitchFamily="50" charset="-128"/>
              </a:rPr>
              <a:t>73.7%</a:t>
            </a:r>
            <a:r>
              <a:rPr kumimoji="1" lang="ja-JP" altLang="en-US" sz="1000" dirty="0">
                <a:latin typeface="BIZ UDPゴシック" panose="020B0400000000000000" pitchFamily="50" charset="-128"/>
                <a:ea typeface="BIZ UDPゴシック" panose="020B0400000000000000" pitchFamily="50" charset="-128"/>
              </a:rPr>
              <a:t>）、「本人との喧嘩が多い」（</a:t>
            </a:r>
            <a:r>
              <a:rPr kumimoji="1" lang="en-US" altLang="ja-JP" sz="1000" dirty="0">
                <a:latin typeface="BIZ UDPゴシック" panose="020B0400000000000000" pitchFamily="50" charset="-128"/>
                <a:ea typeface="BIZ UDPゴシック" panose="020B0400000000000000" pitchFamily="50" charset="-128"/>
              </a:rPr>
              <a:t>47.4</a:t>
            </a:r>
            <a:r>
              <a:rPr kumimoji="1" lang="ja-JP" altLang="en-US" sz="1000" dirty="0">
                <a:latin typeface="BIZ UDPゴシック" panose="020B0400000000000000" pitchFamily="50" charset="-128"/>
                <a:ea typeface="BIZ UDPゴシック" panose="020B0400000000000000" pitchFamily="50" charset="-128"/>
              </a:rPr>
              <a:t>％）、「本人に無関心」（</a:t>
            </a:r>
            <a:r>
              <a:rPr kumimoji="1" lang="en-US" altLang="ja-JP" sz="1000" dirty="0">
                <a:latin typeface="BIZ UDPゴシック" panose="020B0400000000000000" pitchFamily="50" charset="-128"/>
                <a:ea typeface="BIZ UDPゴシック" panose="020B0400000000000000" pitchFamily="50" charset="-128"/>
              </a:rPr>
              <a:t>42.1</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ゲーム・ネット依存症の診療をする機会がある医療機関に、ゲームに関連した問題で受診した患者と家族との関係性を確認したところ、「あまりよくない」が</a:t>
            </a:r>
            <a:r>
              <a:rPr kumimoji="1" lang="en-US" altLang="ja-JP" sz="1000" dirty="0">
                <a:latin typeface="BIZ UDPゴシック" panose="020B0400000000000000" pitchFamily="50" charset="-128"/>
                <a:ea typeface="BIZ UDPゴシック" panose="020B0400000000000000" pitchFamily="50" charset="-128"/>
              </a:rPr>
              <a:t>50.0%</a:t>
            </a:r>
            <a:r>
              <a:rPr kumimoji="1" lang="ja-JP" altLang="en-US" sz="1000" dirty="0">
                <a:latin typeface="BIZ UDPゴシック" panose="020B0400000000000000" pitchFamily="50" charset="-128"/>
                <a:ea typeface="BIZ UDPゴシック" panose="020B0400000000000000" pitchFamily="50" charset="-128"/>
              </a:rPr>
              <a:t>と最も多く、「まあまあ良好」が</a:t>
            </a:r>
            <a:r>
              <a:rPr kumimoji="1" lang="en-US" altLang="ja-JP" sz="1000" dirty="0">
                <a:latin typeface="BIZ UDPゴシック" panose="020B0400000000000000" pitchFamily="50" charset="-128"/>
                <a:ea typeface="BIZ UDPゴシック" panose="020B0400000000000000" pitchFamily="50" charset="-128"/>
              </a:rPr>
              <a:t>33.3%</a:t>
            </a:r>
            <a:r>
              <a:rPr kumimoji="1" lang="ja-JP" altLang="en-US" sz="1000" dirty="0">
                <a:latin typeface="BIZ UDPゴシック" panose="020B0400000000000000" pitchFamily="50" charset="-128"/>
                <a:ea typeface="BIZ UDPゴシック" panose="020B0400000000000000" pitchFamily="50" charset="-128"/>
              </a:rPr>
              <a:t>で続いている。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ゲーム・ネット依存症の診療をする機会がある医療機関に、ゲームに関連した問題で受診した患者家族に「ゲーム・ネット依存症」の傾向があるかを確認したところ、「</a:t>
            </a:r>
            <a:r>
              <a:rPr kumimoji="1" lang="en-US" altLang="ja-JP" sz="1000" dirty="0">
                <a:latin typeface="BIZ UDPゴシック" panose="020B0400000000000000" pitchFamily="50" charset="-128"/>
                <a:ea typeface="BIZ UDPゴシック" panose="020B0400000000000000" pitchFamily="50" charset="-128"/>
              </a:rPr>
              <a:t>TOP2</a:t>
            </a:r>
            <a:r>
              <a:rPr kumimoji="1" lang="ja-JP" altLang="en-US" sz="1000" dirty="0">
                <a:latin typeface="BIZ UDPゴシック" panose="020B0400000000000000" pitchFamily="50" charset="-128"/>
                <a:ea typeface="BIZ UDPゴシック" panose="020B0400000000000000" pitchFamily="50" charset="-128"/>
              </a:rPr>
              <a:t>」（とても多い＋時々ある）が</a:t>
            </a:r>
            <a:r>
              <a:rPr kumimoji="1" lang="en-US" altLang="ja-JP" sz="1000" dirty="0">
                <a:latin typeface="BIZ UDPゴシック" panose="020B0400000000000000" pitchFamily="50" charset="-128"/>
                <a:ea typeface="BIZ UDPゴシック" panose="020B0400000000000000" pitchFamily="50" charset="-128"/>
              </a:rPr>
              <a:t>31.6%</a:t>
            </a:r>
            <a:r>
              <a:rPr kumimoji="1" lang="ja-JP" altLang="en-US" sz="1000" dirty="0">
                <a:latin typeface="BIZ UDPゴシック" panose="020B0400000000000000" pitchFamily="50" charset="-128"/>
                <a:ea typeface="BIZ UDPゴシック" panose="020B0400000000000000" pitchFamily="50" charset="-128"/>
              </a:rPr>
              <a:t>、「何とも言えない」が</a:t>
            </a:r>
            <a:r>
              <a:rPr kumimoji="1" lang="en-US" altLang="ja-JP" sz="1000" dirty="0">
                <a:latin typeface="BIZ UDPゴシック" panose="020B0400000000000000" pitchFamily="50" charset="-128"/>
                <a:ea typeface="BIZ UDPゴシック" panose="020B0400000000000000" pitchFamily="50" charset="-128"/>
              </a:rPr>
              <a:t>63.2</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2471DBCD-6DE6-DDD1-D1C5-D2022BB69FB2}"/>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B8438A81-E4EA-AF31-DBCC-AC7595AC2D4B}"/>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A43C662C-9229-0E63-97C8-CB294A998CAA}"/>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3B51BE66-BC73-EA50-8CC8-0F3343F4820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7C3D687D-D17C-3E82-F943-F423AE6C5B6C}"/>
              </a:ext>
            </a:extLst>
          </p:cNvPr>
          <p:cNvPicPr/>
          <p:nvPr/>
        </p:nvPicPr>
        <p:blipFill>
          <a:blip r:embed="rId2"/>
          <a:stretch>
            <a:fillRect/>
          </a:stretch>
        </p:blipFill>
        <p:spPr>
          <a:xfrm>
            <a:off x="193675" y="7571816"/>
            <a:ext cx="6470650" cy="1017588"/>
          </a:xfrm>
          <a:prstGeom prst="rect">
            <a:avLst/>
          </a:prstGeom>
        </p:spPr>
      </p:pic>
      <p:pic>
        <p:nvPicPr>
          <p:cNvPr id="8" name="図 7">
            <a:extLst>
              <a:ext uri="{FF2B5EF4-FFF2-40B4-BE49-F238E27FC236}">
                <a16:creationId xmlns:a16="http://schemas.microsoft.com/office/drawing/2014/main" id="{FCDDBF65-04B9-195E-8C89-9AD965A0B861}"/>
              </a:ext>
            </a:extLst>
          </p:cNvPr>
          <p:cNvPicPr/>
          <p:nvPr/>
        </p:nvPicPr>
        <p:blipFill>
          <a:blip r:embed="rId3"/>
          <a:stretch>
            <a:fillRect/>
          </a:stretch>
        </p:blipFill>
        <p:spPr>
          <a:xfrm>
            <a:off x="200025" y="8589404"/>
            <a:ext cx="6469063" cy="1017588"/>
          </a:xfrm>
          <a:prstGeom prst="rect">
            <a:avLst/>
          </a:prstGeom>
        </p:spPr>
      </p:pic>
      <p:pic>
        <p:nvPicPr>
          <p:cNvPr id="9" name="図 8">
            <a:extLst>
              <a:ext uri="{FF2B5EF4-FFF2-40B4-BE49-F238E27FC236}">
                <a16:creationId xmlns:a16="http://schemas.microsoft.com/office/drawing/2014/main" id="{77095A13-0405-083E-0534-8127A3DBC3E2}"/>
              </a:ext>
            </a:extLst>
          </p:cNvPr>
          <p:cNvPicPr/>
          <p:nvPr/>
        </p:nvPicPr>
        <p:blipFill>
          <a:blip r:embed="rId4"/>
          <a:stretch>
            <a:fillRect/>
          </a:stretch>
        </p:blipFill>
        <p:spPr>
          <a:xfrm>
            <a:off x="204788" y="3069456"/>
            <a:ext cx="6435725" cy="2387600"/>
          </a:xfrm>
          <a:prstGeom prst="rect">
            <a:avLst/>
          </a:prstGeom>
        </p:spPr>
      </p:pic>
      <p:pic>
        <p:nvPicPr>
          <p:cNvPr id="11" name="図 10">
            <a:extLst>
              <a:ext uri="{FF2B5EF4-FFF2-40B4-BE49-F238E27FC236}">
                <a16:creationId xmlns:a16="http://schemas.microsoft.com/office/drawing/2014/main" id="{A460B7F9-2866-84CF-54A5-2D2B0902C3D3}"/>
              </a:ext>
            </a:extLst>
          </p:cNvPr>
          <p:cNvPicPr/>
          <p:nvPr/>
        </p:nvPicPr>
        <p:blipFill>
          <a:blip r:embed="rId5"/>
          <a:stretch>
            <a:fillRect/>
          </a:stretch>
        </p:blipFill>
        <p:spPr>
          <a:xfrm>
            <a:off x="192088" y="5401146"/>
            <a:ext cx="6434137" cy="2216150"/>
          </a:xfrm>
          <a:prstGeom prst="rect">
            <a:avLst/>
          </a:prstGeom>
        </p:spPr>
      </p:pic>
      <p:sp>
        <p:nvSpPr>
          <p:cNvPr id="2" name="タイトル 10">
            <a:extLst>
              <a:ext uri="{FF2B5EF4-FFF2-40B4-BE49-F238E27FC236}">
                <a16:creationId xmlns:a16="http://schemas.microsoft.com/office/drawing/2014/main" id="{6F922DCB-1666-55A6-679D-B6EFDFA648BC}"/>
              </a:ext>
            </a:extLst>
          </p:cNvPr>
          <p:cNvSpPr txBox="1">
            <a:spLocks/>
          </p:cNvSpPr>
          <p:nvPr/>
        </p:nvSpPr>
        <p:spPr>
          <a:xfrm>
            <a:off x="1357027" y="221609"/>
            <a:ext cx="4484241" cy="590931"/>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(5)</a:t>
            </a:r>
            <a:r>
              <a:rPr kumimoji="1" lang="ja-JP" altLang="en-US" sz="1600" b="1" dirty="0">
                <a:solidFill>
                  <a:srgbClr val="C00000"/>
                </a:solidFill>
                <a:latin typeface="BIZ UDPゴシック" panose="020B0400000000000000" pitchFamily="50" charset="-128"/>
                <a:ea typeface="BIZ UDPゴシック" panose="020B0400000000000000" pitchFamily="50" charset="-128"/>
              </a:rPr>
              <a:t> 「ゲーム関連問題」を抱える患者の</a:t>
            </a:r>
            <a:r>
              <a:rPr lang="ja-JP" altLang="en-US" sz="1600" dirty="0">
                <a:solidFill>
                  <a:srgbClr val="C00000"/>
                </a:solidFill>
              </a:rPr>
              <a:t>家庭像</a:t>
            </a:r>
            <a:endParaRPr lang="ja-JP" altLang="en-US" dirty="0">
              <a:solidFill>
                <a:srgbClr val="C00000"/>
              </a:solidFill>
            </a:endParaRPr>
          </a:p>
        </p:txBody>
      </p:sp>
    </p:spTree>
    <p:extLst>
      <p:ext uri="{BB962C8B-B14F-4D97-AF65-F5344CB8AC3E}">
        <p14:creationId xmlns:p14="http://schemas.microsoft.com/office/powerpoint/2010/main" val="42794659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F2BDC-7E39-9058-E4B7-4BD64F511533}"/>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4BB958B4-D3E5-903D-55C9-02992FF5CE92}"/>
              </a:ext>
            </a:extLst>
          </p:cNvPr>
          <p:cNvPicPr/>
          <p:nvPr/>
        </p:nvPicPr>
        <p:blipFill>
          <a:blip r:embed="rId2"/>
          <a:stretch>
            <a:fillRect/>
          </a:stretch>
        </p:blipFill>
        <p:spPr>
          <a:xfrm>
            <a:off x="188913" y="2792760"/>
            <a:ext cx="6438900" cy="5327650"/>
          </a:xfrm>
          <a:prstGeom prst="rect">
            <a:avLst/>
          </a:prstGeom>
        </p:spPr>
      </p:pic>
      <p:sp>
        <p:nvSpPr>
          <p:cNvPr id="4" name="スライド番号プレースホルダー 3">
            <a:extLst>
              <a:ext uri="{FF2B5EF4-FFF2-40B4-BE49-F238E27FC236}">
                <a16:creationId xmlns:a16="http://schemas.microsoft.com/office/drawing/2014/main" id="{AED9099A-16BA-E2ED-BAC4-F006E600780A}"/>
              </a:ext>
            </a:extLst>
          </p:cNvPr>
          <p:cNvSpPr>
            <a:spLocks noGrp="1"/>
          </p:cNvSpPr>
          <p:nvPr>
            <p:ph type="sldNum" sz="quarter" idx="12"/>
          </p:nvPr>
        </p:nvSpPr>
        <p:spPr/>
        <p:txBody>
          <a:bodyPr/>
          <a:lstStyle/>
          <a:p>
            <a:fld id="{4029B6DC-0FF4-4226-B551-65DC3A12FD06}" type="slidenum">
              <a:rPr kumimoji="1" lang="ja-JP" altLang="en-US" smtClean="0"/>
              <a:pPr/>
              <a:t>37</a:t>
            </a:fld>
            <a:endParaRPr kumimoji="1" lang="ja-JP" altLang="en-US"/>
          </a:p>
        </p:txBody>
      </p:sp>
      <p:sp>
        <p:nvSpPr>
          <p:cNvPr id="10" name="テキスト ボックス 9">
            <a:extLst>
              <a:ext uri="{FF2B5EF4-FFF2-40B4-BE49-F238E27FC236}">
                <a16:creationId xmlns:a16="http://schemas.microsoft.com/office/drawing/2014/main" id="{80146B89-BD9E-E074-A4E2-DA6B4D9824E3}"/>
              </a:ext>
            </a:extLst>
          </p:cNvPr>
          <p:cNvSpPr txBox="1"/>
          <p:nvPr/>
        </p:nvSpPr>
        <p:spPr>
          <a:xfrm>
            <a:off x="185761" y="1244588"/>
            <a:ext cx="6480175" cy="1015663"/>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ゲーム・ネット依存症の診療をする機会がある医療機関に、ゲーム・ネット依存症に対して実施している治療内容を確認したところ、「医師による専門外来診療」と「疾病教育」がいずれも</a:t>
            </a:r>
            <a:r>
              <a:rPr kumimoji="1" lang="en-US" altLang="ja-JP" sz="1000" dirty="0">
                <a:latin typeface="BIZ UDPゴシック" panose="020B0400000000000000" pitchFamily="50" charset="-128"/>
                <a:ea typeface="BIZ UDPゴシック" panose="020B0400000000000000" pitchFamily="50" charset="-128"/>
              </a:rPr>
              <a:t>28.6%</a:t>
            </a:r>
            <a:r>
              <a:rPr kumimoji="1" lang="ja-JP" altLang="en-US" sz="1000" dirty="0">
                <a:latin typeface="BIZ UDPゴシック" panose="020B0400000000000000" pitchFamily="50" charset="-128"/>
                <a:ea typeface="BIZ UDPゴシック" panose="020B0400000000000000" pitchFamily="50" charset="-128"/>
              </a:rPr>
              <a:t>で最も多く、以下、「入院」（</a:t>
            </a:r>
            <a:r>
              <a:rPr kumimoji="1" lang="en-US" altLang="ja-JP" sz="1000" dirty="0">
                <a:latin typeface="BIZ UDPゴシック" panose="020B0400000000000000" pitchFamily="50" charset="-128"/>
                <a:ea typeface="BIZ UDPゴシック" panose="020B0400000000000000" pitchFamily="50" charset="-128"/>
              </a:rPr>
              <a:t>19.0%)</a:t>
            </a:r>
            <a:r>
              <a:rPr kumimoji="1" lang="ja-JP" altLang="en-US" sz="1000" dirty="0">
                <a:latin typeface="BIZ UDPゴシック" panose="020B0400000000000000" pitchFamily="50" charset="-128"/>
                <a:ea typeface="BIZ UDPゴシック" panose="020B0400000000000000" pitchFamily="50" charset="-128"/>
              </a:rPr>
              <a:t>、「カウンセリング」（</a:t>
            </a:r>
            <a:r>
              <a:rPr kumimoji="1" lang="en-US" altLang="ja-JP" sz="1000" dirty="0">
                <a:latin typeface="BIZ UDPゴシック" panose="020B0400000000000000" pitchFamily="50" charset="-128"/>
                <a:ea typeface="BIZ UDPゴシック" panose="020B0400000000000000" pitchFamily="50" charset="-128"/>
              </a:rPr>
              <a:t>18.2</a:t>
            </a:r>
            <a:r>
              <a:rPr kumimoji="1" lang="ja-JP" altLang="en-US" sz="1000" dirty="0">
                <a:latin typeface="BIZ UDPゴシック" panose="020B0400000000000000" pitchFamily="50" charset="-128"/>
                <a:ea typeface="BIZ UDPゴシック" panose="020B0400000000000000" pitchFamily="50" charset="-128"/>
              </a:rPr>
              <a:t>％）が続いている。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現在は実施していないが、今後導入を計画中の治療内容みると、「疾病教育」、「家族への支援（家族会・勉強会など）」がいずれも</a:t>
            </a:r>
            <a:r>
              <a:rPr kumimoji="1" lang="en-US" altLang="ja-JP" sz="1000" dirty="0">
                <a:latin typeface="BIZ UDPゴシック" panose="020B0400000000000000" pitchFamily="50" charset="-128"/>
                <a:ea typeface="BIZ UDPゴシック" panose="020B0400000000000000" pitchFamily="50" charset="-128"/>
              </a:rPr>
              <a:t>9.5</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60979D1A-43C3-658F-56E0-EA2B6DB5E8CE}"/>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FA7E824B-5927-09F6-BE08-5454E864864D}"/>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3506BCD3-BD93-C687-A2A6-3C82034299C1}"/>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A25E87E0-195A-0E1E-A766-47C4069DFFF0}"/>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 name="タイトル 10">
            <a:extLst>
              <a:ext uri="{FF2B5EF4-FFF2-40B4-BE49-F238E27FC236}">
                <a16:creationId xmlns:a16="http://schemas.microsoft.com/office/drawing/2014/main" id="{1498FD0E-FC6F-A908-3D48-8D1AFB3901CB}"/>
              </a:ext>
            </a:extLst>
          </p:cNvPr>
          <p:cNvSpPr txBox="1">
            <a:spLocks/>
          </p:cNvSpPr>
          <p:nvPr/>
        </p:nvSpPr>
        <p:spPr>
          <a:xfrm>
            <a:off x="1357027" y="221609"/>
            <a:ext cx="4484241" cy="590931"/>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(6)</a:t>
            </a:r>
            <a:r>
              <a:rPr lang="ja-JP" altLang="en-US" sz="1600" dirty="0">
                <a:solidFill>
                  <a:srgbClr val="C00000"/>
                </a:solidFill>
              </a:rPr>
              <a:t>実施している</a:t>
            </a:r>
            <a:r>
              <a:rPr kumimoji="1" lang="ja-JP" altLang="en-US" sz="1600" dirty="0">
                <a:solidFill>
                  <a:srgbClr val="C00000"/>
                </a:solidFill>
              </a:rPr>
              <a:t>治療内容</a:t>
            </a:r>
            <a:endParaRPr lang="ja-JP" altLang="en-US" dirty="0">
              <a:solidFill>
                <a:srgbClr val="C00000"/>
              </a:solidFill>
            </a:endParaRPr>
          </a:p>
        </p:txBody>
      </p:sp>
    </p:spTree>
    <p:extLst>
      <p:ext uri="{BB962C8B-B14F-4D97-AF65-F5344CB8AC3E}">
        <p14:creationId xmlns:p14="http://schemas.microsoft.com/office/powerpoint/2010/main" val="29402507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3983B-2CDD-1802-5A5F-ED5C0BE8DDD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DB48647-7E5E-6965-72CA-66CAED40851A}"/>
              </a:ext>
            </a:extLst>
          </p:cNvPr>
          <p:cNvSpPr>
            <a:spLocks noGrp="1"/>
          </p:cNvSpPr>
          <p:nvPr>
            <p:ph type="sldNum" sz="quarter" idx="12"/>
          </p:nvPr>
        </p:nvSpPr>
        <p:spPr/>
        <p:txBody>
          <a:bodyPr/>
          <a:lstStyle/>
          <a:p>
            <a:fld id="{4029B6DC-0FF4-4226-B551-65DC3A12FD06}" type="slidenum">
              <a:rPr kumimoji="1" lang="ja-JP" altLang="en-US" smtClean="0"/>
              <a:pPr/>
              <a:t>38</a:t>
            </a:fld>
            <a:endParaRPr kumimoji="1" lang="ja-JP" altLang="en-US"/>
          </a:p>
        </p:txBody>
      </p:sp>
      <p:sp>
        <p:nvSpPr>
          <p:cNvPr id="10" name="テキスト ボックス 9">
            <a:extLst>
              <a:ext uri="{FF2B5EF4-FFF2-40B4-BE49-F238E27FC236}">
                <a16:creationId xmlns:a16="http://schemas.microsoft.com/office/drawing/2014/main" id="{69687D1F-C3AD-78DD-C402-63D93B83DC76}"/>
              </a:ext>
            </a:extLst>
          </p:cNvPr>
          <p:cNvSpPr txBox="1"/>
          <p:nvPr/>
        </p:nvSpPr>
        <p:spPr>
          <a:xfrm>
            <a:off x="188913" y="1136576"/>
            <a:ext cx="6480175" cy="1631216"/>
          </a:xfrm>
          <a:prstGeom prst="rect">
            <a:avLst/>
          </a:prstGeom>
          <a:solidFill>
            <a:srgbClr val="FFFFCC"/>
          </a:solidFill>
        </p:spPr>
        <p:txBody>
          <a:bodyPr wrap="square" rtlCol="0">
            <a:spAutoFit/>
          </a:bodyPr>
          <a:lstStyle/>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ゲーム・ネット依存症の診療をする機会がある医療機関に、ゲーム・ネット依存症の患者について、最も多い治療経過を確認したところ、「治療継続し、改善した」が</a:t>
            </a:r>
            <a:r>
              <a:rPr kumimoji="1" lang="en-US" altLang="ja-JP" sz="1000" dirty="0">
                <a:latin typeface="BIZ UDPゴシック" panose="020B0400000000000000" pitchFamily="50" charset="-128"/>
                <a:ea typeface="BIZ UDPゴシック" panose="020B0400000000000000" pitchFamily="50" charset="-128"/>
              </a:rPr>
              <a:t>30.0%</a:t>
            </a:r>
            <a:r>
              <a:rPr kumimoji="1" lang="ja-JP" altLang="en-US" sz="1000" dirty="0">
                <a:latin typeface="BIZ UDPゴシック" panose="020B0400000000000000" pitchFamily="50" charset="-128"/>
                <a:ea typeface="BIZ UDPゴシック" panose="020B0400000000000000" pitchFamily="50" charset="-128"/>
              </a:rPr>
              <a:t>と最も多く、以下、「治療継続したが不変であった」、「治療中断となり経過が追えない」（ともに</a:t>
            </a:r>
            <a:r>
              <a:rPr kumimoji="1" lang="en-US" altLang="ja-JP" sz="1000" dirty="0">
                <a:latin typeface="BIZ UDPゴシック" panose="020B0400000000000000" pitchFamily="50" charset="-128"/>
                <a:ea typeface="BIZ UDPゴシック" panose="020B0400000000000000" pitchFamily="50" charset="-128"/>
              </a:rPr>
              <a:t>25.0</a:t>
            </a:r>
            <a:r>
              <a:rPr kumimoji="1" lang="ja-JP" altLang="en-US" sz="1000" dirty="0">
                <a:latin typeface="BIZ UDPゴシック" panose="020B0400000000000000" pitchFamily="50" charset="-128"/>
                <a:ea typeface="BIZ UDPゴシック" panose="020B0400000000000000" pitchFamily="50" charset="-128"/>
              </a:rPr>
              <a:t>％）、「治療継続したが改善・悪化を繰り返すため、評価が困難」（</a:t>
            </a:r>
            <a:r>
              <a:rPr kumimoji="1" lang="en-US" altLang="ja-JP" sz="1000" dirty="0">
                <a:latin typeface="BIZ UDPゴシック" panose="020B0400000000000000" pitchFamily="50" charset="-128"/>
                <a:ea typeface="BIZ UDPゴシック" panose="020B0400000000000000" pitchFamily="50" charset="-128"/>
              </a:rPr>
              <a:t>15.0</a:t>
            </a:r>
            <a:r>
              <a:rPr kumimoji="1" lang="ja-JP" altLang="en-US" sz="1000" dirty="0">
                <a:latin typeface="BIZ UDPゴシック" panose="020B0400000000000000" pitchFamily="50" charset="-128"/>
                <a:ea typeface="BIZ UDPゴシック" panose="020B0400000000000000" pitchFamily="50" charset="-128"/>
              </a:rPr>
              <a:t>％）、「治療継続し、寛解に至った」（</a:t>
            </a:r>
            <a:r>
              <a:rPr kumimoji="1" lang="en-US" altLang="ja-JP" sz="1000" dirty="0">
                <a:latin typeface="BIZ UDPゴシック" panose="020B0400000000000000" pitchFamily="50" charset="-128"/>
                <a:ea typeface="BIZ UDPゴシック" panose="020B0400000000000000" pitchFamily="50" charset="-128"/>
              </a:rPr>
              <a:t>5.0</a:t>
            </a:r>
            <a:r>
              <a:rPr kumimoji="1" lang="ja-JP" altLang="en-US" sz="1000" dirty="0">
                <a:latin typeface="BIZ UDPゴシック" panose="020B0400000000000000" pitchFamily="50" charset="-128"/>
                <a:ea typeface="BIZ UDPゴシック" panose="020B0400000000000000" pitchFamily="50" charset="-128"/>
              </a:rPr>
              <a:t>％）の順となっている。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ネット依存症の患者について、初診時に通院を要すると判断した症例のうち、寛解・改善に至った症例の割合を確認したところ、「寛解した症例」は「</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未満」が</a:t>
            </a:r>
            <a:r>
              <a:rPr kumimoji="1" lang="en-US" altLang="ja-JP" sz="1000" dirty="0">
                <a:latin typeface="BIZ UDPゴシック" panose="020B0400000000000000" pitchFamily="50" charset="-128"/>
                <a:ea typeface="BIZ UDPゴシック" panose="020B0400000000000000" pitchFamily="50" charset="-128"/>
              </a:rPr>
              <a:t>70.6%</a:t>
            </a:r>
            <a:r>
              <a:rPr kumimoji="1" lang="ja-JP" altLang="en-US" sz="1000" dirty="0">
                <a:latin typeface="BIZ UDPゴシック" panose="020B0400000000000000" pitchFamily="50" charset="-128"/>
                <a:ea typeface="BIZ UDPゴシック" panose="020B0400000000000000" pitchFamily="50" charset="-128"/>
              </a:rPr>
              <a:t>と最も多く、平均では</a:t>
            </a:r>
            <a:r>
              <a:rPr kumimoji="1" lang="en-US" altLang="ja-JP" sz="1000" dirty="0">
                <a:latin typeface="BIZ UDPゴシック" panose="020B0400000000000000" pitchFamily="50" charset="-128"/>
                <a:ea typeface="BIZ UDPゴシック" panose="020B0400000000000000" pitchFamily="50" charset="-128"/>
              </a:rPr>
              <a:t>10.5%</a:t>
            </a:r>
            <a:r>
              <a:rPr kumimoji="1" lang="ja-JP" altLang="en-US" sz="1000" dirty="0">
                <a:latin typeface="BIZ UDPゴシック" panose="020B0400000000000000" pitchFamily="50" charset="-128"/>
                <a:ea typeface="BIZ UDPゴシック" panose="020B0400000000000000" pitchFamily="50" charset="-128"/>
              </a:rPr>
              <a:t>となっている。「改善した症例」をみると、「</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未満」が</a:t>
            </a:r>
            <a:r>
              <a:rPr kumimoji="1" lang="en-US" altLang="ja-JP" sz="1000" dirty="0">
                <a:latin typeface="BIZ UDPゴシック" panose="020B0400000000000000" pitchFamily="50" charset="-128"/>
                <a:ea typeface="BIZ UDPゴシック" panose="020B0400000000000000" pitchFamily="50" charset="-128"/>
              </a:rPr>
              <a:t>52.9%</a:t>
            </a:r>
            <a:r>
              <a:rPr kumimoji="1" lang="ja-JP" altLang="en-US" sz="1000" dirty="0">
                <a:latin typeface="BIZ UDPゴシック" panose="020B0400000000000000" pitchFamily="50" charset="-128"/>
                <a:ea typeface="BIZ UDPゴシック" panose="020B0400000000000000" pitchFamily="50" charset="-128"/>
              </a:rPr>
              <a:t>と最も多く、平均では</a:t>
            </a:r>
            <a:r>
              <a:rPr kumimoji="1" lang="en-US" altLang="ja-JP" sz="1000" dirty="0">
                <a:latin typeface="BIZ UDPゴシック" panose="020B0400000000000000" pitchFamily="50" charset="-128"/>
                <a:ea typeface="BIZ UDPゴシック" panose="020B0400000000000000" pitchFamily="50" charset="-128"/>
              </a:rPr>
              <a:t>24.</a:t>
            </a:r>
            <a:r>
              <a:rPr kumimoji="1" lang="ja-JP" altLang="en-US" sz="1000" dirty="0">
                <a:latin typeface="BIZ UDPゴシック" panose="020B0400000000000000" pitchFamily="50" charset="-128"/>
                <a:ea typeface="BIZ UDPゴシック" panose="020B0400000000000000" pitchFamily="50" charset="-128"/>
              </a:rPr>
              <a:t>４</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通院を自己中断した患者の通院期間としては、「分からない」が</a:t>
            </a:r>
            <a:r>
              <a:rPr kumimoji="1" lang="en-US" altLang="ja-JP" sz="1000" dirty="0">
                <a:latin typeface="BIZ UDPゴシック" panose="020B0400000000000000" pitchFamily="50" charset="-128"/>
                <a:ea typeface="BIZ UDPゴシック" panose="020B0400000000000000" pitchFamily="50" charset="-128"/>
              </a:rPr>
              <a:t>63.2</a:t>
            </a:r>
            <a:r>
              <a:rPr kumimoji="1" lang="ja-JP" altLang="en-US" sz="1000" dirty="0">
                <a:latin typeface="BIZ UDPゴシック" panose="020B0400000000000000" pitchFamily="50" charset="-128"/>
                <a:ea typeface="BIZ UDPゴシック" panose="020B0400000000000000" pitchFamily="50" charset="-128"/>
              </a:rPr>
              <a:t>％、「３か月未満」が</a:t>
            </a:r>
            <a:r>
              <a:rPr kumimoji="1" lang="en-US" altLang="ja-JP" sz="1000" dirty="0">
                <a:latin typeface="BIZ UDPゴシック" panose="020B0400000000000000" pitchFamily="50" charset="-128"/>
                <a:ea typeface="BIZ UDPゴシック" panose="020B0400000000000000" pitchFamily="50" charset="-128"/>
              </a:rPr>
              <a:t>15.8</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CBD64A46-9D3E-CD06-4A7D-16A2BBF7C697}"/>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1E51B75F-2D05-6FF8-81CA-2AB563B6CD4C}"/>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AA60327E-B127-5A22-9717-F818DD4ED283}"/>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1DE30A17-0277-5C77-8088-13505B818266}"/>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CCFDC4DF-4D3D-F616-6610-3E3785D6069A}"/>
              </a:ext>
            </a:extLst>
          </p:cNvPr>
          <p:cNvPicPr/>
          <p:nvPr/>
        </p:nvPicPr>
        <p:blipFill>
          <a:blip r:embed="rId2"/>
          <a:stretch>
            <a:fillRect/>
          </a:stretch>
        </p:blipFill>
        <p:spPr>
          <a:xfrm>
            <a:off x="188913" y="2792760"/>
            <a:ext cx="6405562" cy="2114550"/>
          </a:xfrm>
          <a:prstGeom prst="rect">
            <a:avLst/>
          </a:prstGeom>
        </p:spPr>
      </p:pic>
      <p:pic>
        <p:nvPicPr>
          <p:cNvPr id="9" name="図 8">
            <a:extLst>
              <a:ext uri="{FF2B5EF4-FFF2-40B4-BE49-F238E27FC236}">
                <a16:creationId xmlns:a16="http://schemas.microsoft.com/office/drawing/2014/main" id="{5298A67F-3553-A3D8-BE7A-C19393E03015}"/>
              </a:ext>
            </a:extLst>
          </p:cNvPr>
          <p:cNvPicPr/>
          <p:nvPr/>
        </p:nvPicPr>
        <p:blipFill>
          <a:blip r:embed="rId3"/>
          <a:stretch>
            <a:fillRect/>
          </a:stretch>
        </p:blipFill>
        <p:spPr>
          <a:xfrm>
            <a:off x="188912" y="4912965"/>
            <a:ext cx="6404878" cy="2272283"/>
          </a:xfrm>
          <a:prstGeom prst="rect">
            <a:avLst/>
          </a:prstGeom>
        </p:spPr>
      </p:pic>
      <p:pic>
        <p:nvPicPr>
          <p:cNvPr id="11" name="図 10">
            <a:extLst>
              <a:ext uri="{FF2B5EF4-FFF2-40B4-BE49-F238E27FC236}">
                <a16:creationId xmlns:a16="http://schemas.microsoft.com/office/drawing/2014/main" id="{A921EF75-A502-E056-982E-E92C44148F9F}"/>
              </a:ext>
            </a:extLst>
          </p:cNvPr>
          <p:cNvPicPr/>
          <p:nvPr/>
        </p:nvPicPr>
        <p:blipFill>
          <a:blip r:embed="rId4"/>
          <a:stretch>
            <a:fillRect/>
          </a:stretch>
        </p:blipFill>
        <p:spPr>
          <a:xfrm>
            <a:off x="188912" y="7198902"/>
            <a:ext cx="6404878" cy="2398614"/>
          </a:xfrm>
          <a:prstGeom prst="rect">
            <a:avLst/>
          </a:prstGeom>
        </p:spPr>
      </p:pic>
      <p:sp>
        <p:nvSpPr>
          <p:cNvPr id="7" name="タイトル 10">
            <a:extLst>
              <a:ext uri="{FF2B5EF4-FFF2-40B4-BE49-F238E27FC236}">
                <a16:creationId xmlns:a16="http://schemas.microsoft.com/office/drawing/2014/main" id="{882DA9D5-978A-A403-BE38-8B4B9D27EBF5}"/>
              </a:ext>
            </a:extLst>
          </p:cNvPr>
          <p:cNvSpPr txBox="1">
            <a:spLocks/>
          </p:cNvSpPr>
          <p:nvPr/>
        </p:nvSpPr>
        <p:spPr>
          <a:xfrm>
            <a:off x="1357027" y="221609"/>
            <a:ext cx="4484241" cy="590931"/>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kumimoji="1" sz="2000" b="1"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r>
              <a:rPr lang="ja-JP" altLang="en-US" dirty="0"/>
              <a:t>ゲーム・ネット依存症患者の特徴</a:t>
            </a:r>
            <a:r>
              <a:rPr lang="ja-JP" altLang="en-US" sz="2000" dirty="0"/>
              <a:t>等</a:t>
            </a:r>
            <a:br>
              <a:rPr lang="ja-JP" altLang="en-US" dirty="0"/>
            </a:br>
            <a:r>
              <a:rPr lang="en-US" altLang="ja-JP" sz="1600" dirty="0">
                <a:solidFill>
                  <a:srgbClr val="C00000"/>
                </a:solidFill>
              </a:rPr>
              <a:t>(7)</a:t>
            </a:r>
            <a:r>
              <a:rPr lang="ja-JP" altLang="en-US" sz="1600" dirty="0">
                <a:solidFill>
                  <a:srgbClr val="C00000"/>
                </a:solidFill>
              </a:rPr>
              <a:t>治療経過</a:t>
            </a:r>
            <a:endParaRPr lang="ja-JP" altLang="en-US" dirty="0"/>
          </a:p>
        </p:txBody>
      </p:sp>
    </p:spTree>
    <p:extLst>
      <p:ext uri="{BB962C8B-B14F-4D97-AF65-F5344CB8AC3E}">
        <p14:creationId xmlns:p14="http://schemas.microsoft.com/office/powerpoint/2010/main" val="1024612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017EF-D238-4579-0545-0BBA69D60F67}"/>
            </a:ext>
          </a:extLst>
        </p:cNvPr>
        <p:cNvGrpSpPr/>
        <p:nvPr/>
      </p:nvGrpSpPr>
      <p:grpSpPr>
        <a:xfrm>
          <a:off x="0" y="0"/>
          <a:ext cx="0" cy="0"/>
          <a:chOff x="0" y="0"/>
          <a:chExt cx="0" cy="0"/>
        </a:xfrm>
      </p:grpSpPr>
      <p:pic>
        <p:nvPicPr>
          <p:cNvPr id="12" name="図 11">
            <a:extLst>
              <a:ext uri="{FF2B5EF4-FFF2-40B4-BE49-F238E27FC236}">
                <a16:creationId xmlns:a16="http://schemas.microsoft.com/office/drawing/2014/main" id="{7DD5C23A-2286-BE1F-E841-F08FF4FFA08A}"/>
              </a:ext>
            </a:extLst>
          </p:cNvPr>
          <p:cNvPicPr>
            <a:picLocks noChangeAspect="1"/>
          </p:cNvPicPr>
          <p:nvPr/>
        </p:nvPicPr>
        <p:blipFill>
          <a:blip r:embed="rId2"/>
          <a:stretch>
            <a:fillRect/>
          </a:stretch>
        </p:blipFill>
        <p:spPr>
          <a:xfrm>
            <a:off x="202786" y="6303360"/>
            <a:ext cx="6459913" cy="3158444"/>
          </a:xfrm>
          <a:prstGeom prst="rect">
            <a:avLst/>
          </a:prstGeom>
        </p:spPr>
      </p:pic>
      <p:sp>
        <p:nvSpPr>
          <p:cNvPr id="4" name="スライド番号プレースホルダー 3">
            <a:extLst>
              <a:ext uri="{FF2B5EF4-FFF2-40B4-BE49-F238E27FC236}">
                <a16:creationId xmlns:a16="http://schemas.microsoft.com/office/drawing/2014/main" id="{28E5F8BB-C41D-AAB4-91F7-6D9CD4822292}"/>
              </a:ext>
            </a:extLst>
          </p:cNvPr>
          <p:cNvSpPr>
            <a:spLocks noGrp="1"/>
          </p:cNvSpPr>
          <p:nvPr>
            <p:ph type="sldNum" sz="quarter" idx="12"/>
          </p:nvPr>
        </p:nvSpPr>
        <p:spPr/>
        <p:txBody>
          <a:bodyPr/>
          <a:lstStyle/>
          <a:p>
            <a:fld id="{4029B6DC-0FF4-4226-B551-65DC3A12FD06}" type="slidenum">
              <a:rPr kumimoji="1" lang="ja-JP" altLang="en-US" smtClean="0"/>
              <a:pPr/>
              <a:t>3</a:t>
            </a:fld>
            <a:endParaRPr kumimoji="1" lang="ja-JP" altLang="en-US"/>
          </a:p>
        </p:txBody>
      </p:sp>
      <p:sp>
        <p:nvSpPr>
          <p:cNvPr id="10" name="テキスト ボックス 9">
            <a:extLst>
              <a:ext uri="{FF2B5EF4-FFF2-40B4-BE49-F238E27FC236}">
                <a16:creationId xmlns:a16="http://schemas.microsoft.com/office/drawing/2014/main" id="{8DCB80EF-46C3-C5A3-38FE-323C53B57AB1}"/>
              </a:ext>
            </a:extLst>
          </p:cNvPr>
          <p:cNvSpPr txBox="1"/>
          <p:nvPr/>
        </p:nvSpPr>
        <p:spPr>
          <a:xfrm>
            <a:off x="175286" y="1136576"/>
            <a:ext cx="6480175" cy="1899751"/>
          </a:xfrm>
          <a:prstGeom prst="rect">
            <a:avLst/>
          </a:prstGeom>
          <a:solidFill>
            <a:srgbClr val="FFFFCC"/>
          </a:solidFill>
        </p:spPr>
        <p:txBody>
          <a:bodyPr wrap="square" rtlCol="0">
            <a:spAutoFit/>
          </a:bodyPr>
          <a:lstStyle/>
          <a:p>
            <a:pPr marL="171450" indent="-171450" algn="just">
              <a:lnSpc>
                <a:spcPct val="150000"/>
              </a:lnSpc>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ネットサービスを初めて利用した年齢を確認したところ、小・中・高生合計では「</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歳」が</a:t>
            </a:r>
            <a:r>
              <a:rPr kumimoji="1" lang="en-US" altLang="ja-JP" sz="1000" dirty="0">
                <a:latin typeface="BIZ UDPゴシック" panose="020B0400000000000000" pitchFamily="50" charset="-128"/>
                <a:ea typeface="BIZ UDPゴシック" panose="020B0400000000000000" pitchFamily="50" charset="-128"/>
              </a:rPr>
              <a:t>9.5%</a:t>
            </a:r>
            <a:r>
              <a:rPr kumimoji="1" lang="ja-JP" altLang="en-US" sz="1000" dirty="0">
                <a:latin typeface="BIZ UDPゴシック" panose="020B0400000000000000" pitchFamily="50" charset="-128"/>
                <a:ea typeface="BIZ UDPゴシック" panose="020B0400000000000000" pitchFamily="50" charset="-128"/>
              </a:rPr>
              <a:t>と最も多くなっている。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lnSpc>
                <a:spcPct val="150000"/>
              </a:lnSpc>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学年別にみると、小学生では「</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歳」が</a:t>
            </a:r>
            <a:r>
              <a:rPr kumimoji="1" lang="en-US" altLang="ja-JP" sz="1000" dirty="0">
                <a:latin typeface="BIZ UDPゴシック" panose="020B0400000000000000" pitchFamily="50" charset="-128"/>
                <a:ea typeface="BIZ UDPゴシック" panose="020B0400000000000000" pitchFamily="50" charset="-128"/>
              </a:rPr>
              <a:t>10.0%</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歳」が</a:t>
            </a:r>
            <a:r>
              <a:rPr kumimoji="1" lang="en-US" altLang="ja-JP" sz="1000" dirty="0">
                <a:latin typeface="BIZ UDPゴシック" panose="020B0400000000000000" pitchFamily="50" charset="-128"/>
                <a:ea typeface="BIZ UDPゴシック" panose="020B0400000000000000" pitchFamily="50" charset="-128"/>
              </a:rPr>
              <a:t>11.5%</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12</a:t>
            </a:r>
            <a:r>
              <a:rPr kumimoji="1" lang="ja-JP" altLang="en-US" sz="1000" dirty="0">
                <a:latin typeface="BIZ UDPゴシック" panose="020B0400000000000000" pitchFamily="50" charset="-128"/>
                <a:ea typeface="BIZ UDPゴシック" panose="020B0400000000000000" pitchFamily="50" charset="-128"/>
              </a:rPr>
              <a:t>歳」が</a:t>
            </a:r>
            <a:r>
              <a:rPr kumimoji="1" lang="en-US" altLang="ja-JP" sz="1000" dirty="0">
                <a:latin typeface="BIZ UDPゴシック" panose="020B0400000000000000" pitchFamily="50" charset="-128"/>
                <a:ea typeface="BIZ UDPゴシック" panose="020B0400000000000000" pitchFamily="50" charset="-128"/>
              </a:rPr>
              <a:t>13.3%</a:t>
            </a:r>
            <a:r>
              <a:rPr kumimoji="1" lang="ja-JP" altLang="en-US" sz="1000" dirty="0">
                <a:latin typeface="BIZ UDPゴシック" panose="020B0400000000000000" pitchFamily="50" charset="-128"/>
                <a:ea typeface="BIZ UDPゴシック" panose="020B0400000000000000" pitchFamily="50" charset="-128"/>
              </a:rPr>
              <a:t>となっており、それぞれ最も多くなっている。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lnSpc>
                <a:spcPct val="150000"/>
              </a:lnSpc>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自分専用の端末の保有状況をみると、 小・中・高生合計では 「スマートフォン」の保有率が</a:t>
            </a:r>
            <a:r>
              <a:rPr kumimoji="1" lang="en-US" altLang="ja-JP" sz="1000" dirty="0">
                <a:latin typeface="BIZ UDPゴシック" panose="020B0400000000000000" pitchFamily="50" charset="-128"/>
                <a:ea typeface="BIZ UDPゴシック" panose="020B0400000000000000" pitchFamily="50" charset="-128"/>
              </a:rPr>
              <a:t>73.1%</a:t>
            </a:r>
            <a:r>
              <a:rPr kumimoji="1" lang="ja-JP" altLang="en-US" sz="1000" dirty="0">
                <a:latin typeface="BIZ UDPゴシック" panose="020B0400000000000000" pitchFamily="50" charset="-128"/>
                <a:ea typeface="BIZ UDPゴシック" panose="020B0400000000000000" pitchFamily="50" charset="-128"/>
              </a:rPr>
              <a:t>と最も高く、以下、「ゲーム機」（</a:t>
            </a:r>
            <a:r>
              <a:rPr kumimoji="1" lang="en-US" altLang="ja-JP" sz="1000" dirty="0">
                <a:latin typeface="BIZ UDPゴシック" panose="020B0400000000000000" pitchFamily="50" charset="-128"/>
                <a:ea typeface="BIZ UDPゴシック" panose="020B0400000000000000" pitchFamily="50" charset="-128"/>
              </a:rPr>
              <a:t>63.4</a:t>
            </a:r>
            <a:r>
              <a:rPr kumimoji="1" lang="ja-JP" altLang="en-US" sz="1000" dirty="0">
                <a:latin typeface="BIZ UDPゴシック" panose="020B0400000000000000" pitchFamily="50" charset="-128"/>
                <a:ea typeface="BIZ UDPゴシック" panose="020B0400000000000000" pitchFamily="50" charset="-128"/>
              </a:rPr>
              <a:t>％）、「テレビなど」（</a:t>
            </a:r>
            <a:r>
              <a:rPr kumimoji="1" lang="en-US" altLang="ja-JP" sz="1000" dirty="0">
                <a:latin typeface="BIZ UDPゴシック" panose="020B0400000000000000" pitchFamily="50" charset="-128"/>
                <a:ea typeface="BIZ UDPゴシック" panose="020B0400000000000000" pitchFamily="50" charset="-128"/>
              </a:rPr>
              <a:t>57.7</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lnSpc>
                <a:spcPct val="150000"/>
              </a:lnSpc>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学年別にみると、「スマートフォン」は学年が上がるごとに保有率も高くなり、小学生では</a:t>
            </a:r>
            <a:r>
              <a:rPr kumimoji="1" lang="en-US" altLang="ja-JP" sz="1000" dirty="0">
                <a:latin typeface="BIZ UDPゴシック" panose="020B0400000000000000" pitchFamily="50" charset="-128"/>
                <a:ea typeface="BIZ UDPゴシック" panose="020B0400000000000000" pitchFamily="50" charset="-128"/>
              </a:rPr>
              <a:t>42.6</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82.4</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99.1</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16" name="正方形/長方形 15">
            <a:extLst>
              <a:ext uri="{FF2B5EF4-FFF2-40B4-BE49-F238E27FC236}">
                <a16:creationId xmlns:a16="http://schemas.microsoft.com/office/drawing/2014/main" id="{5CC801C6-C7AD-937C-547E-0B2A65848351}"/>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798933B2-165E-AAE5-BF64-F89952CE96F4}"/>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7D540E7B-D6F0-8911-B320-02F974360990}"/>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EBD8AC7C-0A12-4337-0817-59836C0605F6}"/>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FA3447DC-CDE1-8FDD-1AB7-12B8032E6B56}"/>
              </a:ext>
            </a:extLst>
          </p:cNvPr>
          <p:cNvPicPr/>
          <p:nvPr/>
        </p:nvPicPr>
        <p:blipFill>
          <a:blip r:embed="rId3"/>
          <a:stretch>
            <a:fillRect/>
          </a:stretch>
        </p:blipFill>
        <p:spPr>
          <a:xfrm>
            <a:off x="188913" y="3147045"/>
            <a:ext cx="6480175" cy="2886075"/>
          </a:xfrm>
          <a:prstGeom prst="rect">
            <a:avLst/>
          </a:prstGeom>
        </p:spPr>
      </p:pic>
      <p:sp>
        <p:nvSpPr>
          <p:cNvPr id="29" name="タイトル 10">
            <a:extLst>
              <a:ext uri="{FF2B5EF4-FFF2-40B4-BE49-F238E27FC236}">
                <a16:creationId xmlns:a16="http://schemas.microsoft.com/office/drawing/2014/main" id="{EF1351BB-12A1-0AF9-22DE-A3533FBABCE4}"/>
              </a:ext>
            </a:extLst>
          </p:cNvPr>
          <p:cNvSpPr>
            <a:spLocks noGrp="1"/>
          </p:cNvSpPr>
          <p:nvPr>
            <p:ph type="title"/>
          </p:nvPr>
        </p:nvSpPr>
        <p:spPr>
          <a:xfrm>
            <a:off x="-171400" y="259036"/>
            <a:ext cx="7161237" cy="563231"/>
          </a:xfrm>
        </p:spPr>
        <p:txBody>
          <a:bodyPr/>
          <a:lstStyle/>
          <a:p>
            <a:pPr algn="ctr"/>
            <a:r>
              <a:rPr lang="ja-JP" altLang="en-US" dirty="0">
                <a:solidFill>
                  <a:srgbClr val="006600"/>
                </a:solidFill>
              </a:rPr>
              <a:t>　　　　　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400" dirty="0">
                <a:solidFill>
                  <a:srgbClr val="C00000"/>
                </a:solidFill>
              </a:rPr>
              <a:t>(1)</a:t>
            </a:r>
            <a:r>
              <a:rPr lang="ja-JP" altLang="en-US" sz="1400" dirty="0">
                <a:solidFill>
                  <a:srgbClr val="C00000"/>
                </a:solidFill>
              </a:rPr>
              <a:t>ネットサービス初回利用年齢と自分専用端末の保有状況、使用した機器の状況</a:t>
            </a:r>
            <a:endParaRPr lang="ja-JP" altLang="en-US" sz="1500" dirty="0"/>
          </a:p>
        </p:txBody>
      </p:sp>
      <p:sp>
        <p:nvSpPr>
          <p:cNvPr id="6" name="テキスト ボックス 5">
            <a:extLst>
              <a:ext uri="{FF2B5EF4-FFF2-40B4-BE49-F238E27FC236}">
                <a16:creationId xmlns:a16="http://schemas.microsoft.com/office/drawing/2014/main" id="{BAD40097-E3AA-1785-338E-88F7E229C53A}"/>
              </a:ext>
            </a:extLst>
          </p:cNvPr>
          <p:cNvSpPr txBox="1"/>
          <p:nvPr/>
        </p:nvSpPr>
        <p:spPr>
          <a:xfrm>
            <a:off x="6263362" y="3132113"/>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7" name="テキスト ボックス 6">
            <a:extLst>
              <a:ext uri="{FF2B5EF4-FFF2-40B4-BE49-F238E27FC236}">
                <a16:creationId xmlns:a16="http://schemas.microsoft.com/office/drawing/2014/main" id="{A61C485D-28C5-8851-B39C-2BA1199519D3}"/>
              </a:ext>
            </a:extLst>
          </p:cNvPr>
          <p:cNvSpPr txBox="1"/>
          <p:nvPr/>
        </p:nvSpPr>
        <p:spPr>
          <a:xfrm>
            <a:off x="6359162" y="6249144"/>
            <a:ext cx="319318" cy="215444"/>
          </a:xfrm>
          <a:prstGeom prst="rect">
            <a:avLst/>
          </a:prstGeom>
          <a:noFill/>
        </p:spPr>
        <p:txBody>
          <a:bodyPr wrap="none" rtlCol="0">
            <a:spAutoFit/>
          </a:bodyPr>
          <a:lstStyle/>
          <a:p>
            <a:r>
              <a:rPr kumimoji="1" lang="en-US" altLang="ja-JP" sz="800" dirty="0"/>
              <a:t>(%)</a:t>
            </a:r>
            <a:endParaRPr kumimoji="1" lang="ja-JP" altLang="en-US" sz="800" dirty="0"/>
          </a:p>
        </p:txBody>
      </p:sp>
    </p:spTree>
    <p:extLst>
      <p:ext uri="{BB962C8B-B14F-4D97-AF65-F5344CB8AC3E}">
        <p14:creationId xmlns:p14="http://schemas.microsoft.com/office/powerpoint/2010/main" val="31836234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A72FA-5E82-3893-4235-AAA008F2662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6862257-B997-08EA-47F5-33C2A639EA2B}"/>
              </a:ext>
            </a:extLst>
          </p:cNvPr>
          <p:cNvSpPr>
            <a:spLocks noGrp="1"/>
          </p:cNvSpPr>
          <p:nvPr>
            <p:ph type="sldNum" sz="quarter" idx="12"/>
          </p:nvPr>
        </p:nvSpPr>
        <p:spPr/>
        <p:txBody>
          <a:bodyPr/>
          <a:lstStyle/>
          <a:p>
            <a:fld id="{4029B6DC-0FF4-4226-B551-65DC3A12FD06}" type="slidenum">
              <a:rPr kumimoji="1" lang="ja-JP" altLang="en-US" smtClean="0"/>
              <a:pPr/>
              <a:t>39</a:t>
            </a:fld>
            <a:endParaRPr kumimoji="1" lang="ja-JP" altLang="en-US"/>
          </a:p>
        </p:txBody>
      </p:sp>
      <p:sp>
        <p:nvSpPr>
          <p:cNvPr id="10" name="テキスト ボックス 9">
            <a:extLst>
              <a:ext uri="{FF2B5EF4-FFF2-40B4-BE49-F238E27FC236}">
                <a16:creationId xmlns:a16="http://schemas.microsoft.com/office/drawing/2014/main" id="{47AD3C28-E585-91AB-B9F7-BA4269BD598C}"/>
              </a:ext>
            </a:extLst>
          </p:cNvPr>
          <p:cNvSpPr txBox="1"/>
          <p:nvPr/>
        </p:nvSpPr>
        <p:spPr>
          <a:xfrm>
            <a:off x="188913" y="1194646"/>
            <a:ext cx="6480175" cy="553998"/>
          </a:xfrm>
          <a:prstGeom prst="rect">
            <a:avLst/>
          </a:prstGeom>
          <a:solidFill>
            <a:srgbClr val="FFFFCC"/>
          </a:solidFill>
        </p:spPr>
        <p:txBody>
          <a:bodyPr wrap="square" rtlCol="0">
            <a:spAutoFit/>
          </a:bodyPr>
          <a:lstStyle/>
          <a:p>
            <a:pPr marL="171450" indent="-171450">
              <a:spcBef>
                <a:spcPts val="6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ネット依存症の診療をする機会がある医療機関に、ゲームに関連した問題で受診した患者が利用している「医療・福祉サービス」を確認したところ、「スクールカウンセラー・スクールソーシャルワーカー」が６１．１％と最も多く、「自立支援医療制度」、「精神障がい者手帳」がともに</a:t>
            </a:r>
            <a:r>
              <a:rPr kumimoji="1" lang="en-US" altLang="ja-JP" sz="1000" dirty="0">
                <a:latin typeface="BIZ UDPゴシック" panose="020B0400000000000000" pitchFamily="50" charset="-128"/>
                <a:ea typeface="BIZ UDPゴシック" panose="020B0400000000000000" pitchFamily="50" charset="-128"/>
              </a:rPr>
              <a:t>33.3</a:t>
            </a:r>
            <a:r>
              <a:rPr kumimoji="1" lang="ja-JP" altLang="en-US" sz="1000" dirty="0">
                <a:latin typeface="BIZ UDPゴシック" panose="020B0400000000000000" pitchFamily="50" charset="-128"/>
                <a:ea typeface="BIZ UDPゴシック" panose="020B0400000000000000" pitchFamily="50" charset="-128"/>
              </a:rPr>
              <a:t>％、「療育手帳」が</a:t>
            </a:r>
            <a:r>
              <a:rPr kumimoji="1" lang="en-US" altLang="ja-JP" sz="1000" dirty="0">
                <a:latin typeface="BIZ UDPゴシック" panose="020B0400000000000000" pitchFamily="50" charset="-128"/>
                <a:ea typeface="BIZ UDPゴシック" panose="020B0400000000000000" pitchFamily="50" charset="-128"/>
              </a:rPr>
              <a:t>22.2</a:t>
            </a:r>
            <a:r>
              <a:rPr kumimoji="1" lang="ja-JP" altLang="en-US" sz="1000" dirty="0">
                <a:latin typeface="BIZ UDPゴシック" panose="020B0400000000000000" pitchFamily="50" charset="-128"/>
                <a:ea typeface="BIZ UDPゴシック" panose="020B0400000000000000" pitchFamily="50" charset="-128"/>
              </a:rPr>
              <a:t>％で続いている。</a:t>
            </a:r>
          </a:p>
        </p:txBody>
      </p:sp>
      <p:sp>
        <p:nvSpPr>
          <p:cNvPr id="16" name="正方形/長方形 15">
            <a:extLst>
              <a:ext uri="{FF2B5EF4-FFF2-40B4-BE49-F238E27FC236}">
                <a16:creationId xmlns:a16="http://schemas.microsoft.com/office/drawing/2014/main" id="{36109328-CCCC-4514-0669-9DB233703BA2}"/>
              </a:ext>
            </a:extLst>
          </p:cNvPr>
          <p:cNvSpPr/>
          <p:nvPr/>
        </p:nvSpPr>
        <p:spPr>
          <a:xfrm>
            <a:off x="0" y="0"/>
            <a:ext cx="6858000" cy="99144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EE37A651-5879-8B1A-C35E-8939944A3CF2}"/>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34148707-6B2B-2463-F644-68E283EFBB4D}"/>
              </a:ext>
            </a:extLst>
          </p:cNvPr>
          <p:cNvSpPr/>
          <p:nvPr/>
        </p:nvSpPr>
        <p:spPr>
          <a:xfrm>
            <a:off x="140710" y="115442"/>
            <a:ext cx="1272065" cy="427024"/>
          </a:xfrm>
          <a:prstGeom prst="homePlate">
            <a:avLst/>
          </a:prstGeom>
          <a:solidFill>
            <a:srgbClr val="CC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1" name="楕円 20">
            <a:extLst>
              <a:ext uri="{FF2B5EF4-FFF2-40B4-BE49-F238E27FC236}">
                <a16:creationId xmlns:a16="http://schemas.microsoft.com/office/drawing/2014/main" id="{088F541A-A161-EDA2-3BB0-7B0A12A7C4A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3</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9" name="タイトル 10">
            <a:extLst>
              <a:ext uri="{FF2B5EF4-FFF2-40B4-BE49-F238E27FC236}">
                <a16:creationId xmlns:a16="http://schemas.microsoft.com/office/drawing/2014/main" id="{3A64ECD8-0491-5566-B8F9-CAD2A534070E}"/>
              </a:ext>
            </a:extLst>
          </p:cNvPr>
          <p:cNvSpPr>
            <a:spLocks noGrp="1"/>
          </p:cNvSpPr>
          <p:nvPr>
            <p:ph type="title"/>
          </p:nvPr>
        </p:nvSpPr>
        <p:spPr>
          <a:xfrm>
            <a:off x="116632" y="250970"/>
            <a:ext cx="6594355" cy="590931"/>
          </a:xfrm>
        </p:spPr>
        <p:txBody>
          <a:bodyPr/>
          <a:lstStyle/>
          <a:p>
            <a:pPr algn="ctr"/>
            <a:r>
              <a:rPr lang="ja-JP" altLang="en-US" dirty="0"/>
              <a:t>　　　ゲーム・ネット依存症患者の特徴等</a:t>
            </a:r>
            <a:br>
              <a:rPr lang="ja-JP" altLang="en-US" dirty="0"/>
            </a:br>
            <a:r>
              <a:rPr lang="en-US" altLang="ja-JP" sz="1600" dirty="0">
                <a:solidFill>
                  <a:srgbClr val="C00000"/>
                </a:solidFill>
              </a:rPr>
              <a:t>(8)</a:t>
            </a:r>
            <a:r>
              <a:rPr kumimoji="1" lang="ja-JP" altLang="en-US" sz="1600" b="1" dirty="0">
                <a:solidFill>
                  <a:srgbClr val="C00000"/>
                </a:solidFill>
                <a:latin typeface="BIZ UDPゴシック" panose="020B0400000000000000" pitchFamily="50" charset="-128"/>
                <a:ea typeface="BIZ UDPゴシック" panose="020B0400000000000000" pitchFamily="50" charset="-128"/>
              </a:rPr>
              <a:t> 「ゲーム関連問題」を抱える患者が利用している</a:t>
            </a:r>
            <a:r>
              <a:rPr lang="ja-JP" altLang="en-US" sz="1600" dirty="0">
                <a:solidFill>
                  <a:srgbClr val="C00000"/>
                </a:solidFill>
              </a:rPr>
              <a:t>医療・福祉サービス</a:t>
            </a:r>
            <a:endParaRPr lang="ja-JP" altLang="en-US" dirty="0">
              <a:solidFill>
                <a:srgbClr val="C00000"/>
              </a:solidFill>
            </a:endParaRPr>
          </a:p>
        </p:txBody>
      </p:sp>
      <p:pic>
        <p:nvPicPr>
          <p:cNvPr id="2" name="図 1">
            <a:extLst>
              <a:ext uri="{FF2B5EF4-FFF2-40B4-BE49-F238E27FC236}">
                <a16:creationId xmlns:a16="http://schemas.microsoft.com/office/drawing/2014/main" id="{F8FBD41A-B63D-C36C-3A50-9E12647118B8}"/>
              </a:ext>
            </a:extLst>
          </p:cNvPr>
          <p:cNvPicPr/>
          <p:nvPr/>
        </p:nvPicPr>
        <p:blipFill>
          <a:blip r:embed="rId2"/>
          <a:stretch>
            <a:fillRect/>
          </a:stretch>
        </p:blipFill>
        <p:spPr>
          <a:xfrm>
            <a:off x="191771" y="2072680"/>
            <a:ext cx="6464458" cy="5261395"/>
          </a:xfrm>
          <a:prstGeom prst="rect">
            <a:avLst/>
          </a:prstGeom>
        </p:spPr>
      </p:pic>
      <p:sp>
        <p:nvSpPr>
          <p:cNvPr id="3" name="テキスト ボックス 2">
            <a:extLst>
              <a:ext uri="{FF2B5EF4-FFF2-40B4-BE49-F238E27FC236}">
                <a16:creationId xmlns:a16="http://schemas.microsoft.com/office/drawing/2014/main" id="{0899DAA3-CDCA-ADC2-9AD7-26E6EF578699}"/>
              </a:ext>
            </a:extLst>
          </p:cNvPr>
          <p:cNvSpPr txBox="1"/>
          <p:nvPr/>
        </p:nvSpPr>
        <p:spPr>
          <a:xfrm>
            <a:off x="116632" y="2000672"/>
            <a:ext cx="6480175" cy="492443"/>
          </a:xfrm>
          <a:prstGeom prst="rect">
            <a:avLst/>
          </a:prstGeom>
          <a:solidFill>
            <a:schemeClr val="bg1"/>
          </a:solidFill>
        </p:spPr>
        <p:txBody>
          <a:bodyPr wrap="square" rtlCol="0">
            <a:spAutoFit/>
          </a:bodyPr>
          <a:lstStyle/>
          <a:p>
            <a:pPr algn="l"/>
            <a:r>
              <a:rPr kumimoji="1" lang="ja-JP" altLang="en-US" sz="1300" b="1" dirty="0">
                <a:latin typeface="BIZ UDPゴシック" panose="020B0400000000000000" pitchFamily="50" charset="-128"/>
                <a:ea typeface="BIZ UDPゴシック" panose="020B0400000000000000" pitchFamily="50" charset="-128"/>
              </a:rPr>
              <a:t>Ｑ２１ 患者様が利用している医療・福祉サービスはどのようなものがありますか。</a:t>
            </a:r>
            <a:endParaRPr kumimoji="1" lang="en-US" altLang="ja-JP" sz="1300" b="1" dirty="0">
              <a:latin typeface="BIZ UDPゴシック" panose="020B0400000000000000" pitchFamily="50" charset="-128"/>
              <a:ea typeface="BIZ UDPゴシック" panose="020B0400000000000000" pitchFamily="50" charset="-128"/>
            </a:endParaRPr>
          </a:p>
          <a:p>
            <a:pPr marL="444500" indent="-444500" algn="l"/>
            <a:r>
              <a:rPr kumimoji="1" lang="ja-JP" altLang="en-US" sz="1300" b="1" dirty="0">
                <a:latin typeface="BIZ UDPゴシック" panose="020B0400000000000000" pitchFamily="50" charset="-128"/>
                <a:ea typeface="BIZ UDPゴシック" panose="020B0400000000000000" pitchFamily="50" charset="-128"/>
              </a:rPr>
              <a:t>　　　　当てはまるものをすべてお答えください。</a:t>
            </a:r>
            <a:endParaRPr kumimoji="1" lang="en-US" altLang="ja-JP" sz="13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28216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4CCED-2239-0B54-4ED8-6DF45FB1F1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3974EF3-45D9-09E8-76DC-F894AC33E0FD}"/>
              </a:ext>
            </a:extLst>
          </p:cNvPr>
          <p:cNvSpPr>
            <a:spLocks noGrp="1"/>
          </p:cNvSpPr>
          <p:nvPr>
            <p:ph type="ctrTitle"/>
          </p:nvPr>
        </p:nvSpPr>
        <p:spPr>
          <a:xfrm>
            <a:off x="134634" y="5853100"/>
            <a:ext cx="6588732" cy="3582519"/>
          </a:xfrm>
          <a:ln>
            <a:solidFill>
              <a:schemeClr val="tx1"/>
            </a:solidFill>
          </a:ln>
        </p:spPr>
        <p:txBody>
          <a:bodyPr anchor="t" anchorCtr="0"/>
          <a:lstStyle/>
          <a:p>
            <a:br>
              <a:rPr kumimoji="1" lang="en-US" altLang="ja-JP" sz="1400" b="0" dirty="0"/>
            </a:br>
            <a:br>
              <a:rPr kumimoji="1" lang="en-US" altLang="ja-JP" sz="1400" b="0" dirty="0"/>
            </a:br>
            <a:br>
              <a:rPr kumimoji="1" lang="en-US" altLang="ja-JP" sz="1400" b="0" dirty="0"/>
            </a:br>
            <a:br>
              <a:rPr kumimoji="1" lang="en-US" altLang="ja-JP" sz="1400" b="0" dirty="0"/>
            </a:br>
            <a:r>
              <a:rPr kumimoji="1" lang="ja-JP" altLang="en-US" sz="1400" b="0" dirty="0"/>
              <a:t>栃木県インターネット及びゲームに関連する依存に</a:t>
            </a:r>
            <a:r>
              <a:rPr lang="ja-JP" altLang="en-US" sz="1400" b="0" dirty="0"/>
              <a:t>係る</a:t>
            </a:r>
            <a:r>
              <a:rPr lang="ja-JP" altLang="en-US" sz="1400" b="0"/>
              <a:t>調査　</a:t>
            </a:r>
            <a:r>
              <a:rPr kumimoji="1" lang="ja-JP" altLang="en-US" sz="1400" b="0"/>
              <a:t>報告書（概要版）</a:t>
            </a:r>
            <a:br>
              <a:rPr kumimoji="1" lang="en-US" altLang="ja-JP" sz="1400" b="0" dirty="0"/>
            </a:br>
            <a:br>
              <a:rPr kumimoji="1" lang="en-US" altLang="ja-JP" sz="1400" b="0" dirty="0"/>
            </a:br>
            <a:r>
              <a:rPr kumimoji="1" lang="ja-JP" altLang="en-US" sz="1400" b="0" dirty="0"/>
              <a:t>令和７（２０２５）年７月</a:t>
            </a:r>
            <a:br>
              <a:rPr kumimoji="1" lang="en-US" altLang="ja-JP" sz="1400" b="0" dirty="0"/>
            </a:br>
            <a:br>
              <a:rPr kumimoji="1" lang="en-US" altLang="ja-JP" sz="1400" b="0" dirty="0"/>
            </a:br>
            <a:br>
              <a:rPr kumimoji="1" lang="en-US" altLang="ja-JP" sz="1400" b="0" dirty="0"/>
            </a:br>
            <a:br>
              <a:rPr kumimoji="1" lang="en-US" altLang="ja-JP" sz="1400" b="0" dirty="0"/>
            </a:br>
            <a:r>
              <a:rPr kumimoji="1" lang="en-US" altLang="ja-JP" sz="1400" b="0" dirty="0"/>
              <a:t>【</a:t>
            </a:r>
            <a:r>
              <a:rPr kumimoji="1" lang="ja-JP" altLang="en-US" sz="1400" b="0" dirty="0"/>
              <a:t>問い合わせ先</a:t>
            </a:r>
            <a:r>
              <a:rPr kumimoji="1" lang="en-US" altLang="ja-JP" sz="1400" b="0" dirty="0"/>
              <a:t>】</a:t>
            </a:r>
            <a:r>
              <a:rPr kumimoji="1" lang="ja-JP" altLang="en-US" sz="1400" b="0" dirty="0"/>
              <a:t>　栃木県保健福祉部</a:t>
            </a:r>
            <a:r>
              <a:rPr kumimoji="1" lang="zh-TW" altLang="en-US" sz="1400" b="0" dirty="0"/>
              <a:t>障害福祉課</a:t>
            </a:r>
            <a:br>
              <a:rPr kumimoji="1" lang="en-US" altLang="ja-JP" sz="1400" b="0" dirty="0"/>
            </a:br>
            <a:br>
              <a:rPr kumimoji="1" lang="en-US" altLang="ja-JP" sz="1400" b="0" dirty="0"/>
            </a:br>
            <a:r>
              <a:rPr kumimoji="1" lang="ja-JP" altLang="en-US" sz="1400" b="0" dirty="0"/>
              <a:t>〒</a:t>
            </a:r>
            <a:r>
              <a:rPr kumimoji="1" lang="en-US" altLang="ja-JP" sz="1400" b="0" dirty="0"/>
              <a:t>320-8501</a:t>
            </a:r>
            <a:r>
              <a:rPr kumimoji="1" lang="ja-JP" altLang="en-US" sz="1400" b="0" dirty="0"/>
              <a:t>　栃木県宇都宮市塙田１－１－</a:t>
            </a:r>
            <a:r>
              <a:rPr kumimoji="1" lang="en-US" altLang="ja-JP" sz="1400" b="0" dirty="0"/>
              <a:t>20</a:t>
            </a:r>
            <a:br>
              <a:rPr kumimoji="1" lang="en-US" altLang="ja-JP" sz="1400" b="0" dirty="0"/>
            </a:br>
            <a:br>
              <a:rPr kumimoji="1" lang="en-US" altLang="ja-JP" sz="1400" b="0" dirty="0"/>
            </a:br>
            <a:r>
              <a:rPr kumimoji="1" lang="ja-JP" altLang="en-US" sz="1400" b="0" dirty="0"/>
              <a:t>電話　０２８－６２３－３０</a:t>
            </a:r>
            <a:r>
              <a:rPr kumimoji="1" lang="en-US" altLang="ja-JP" sz="1400" b="0" dirty="0"/>
              <a:t>93</a:t>
            </a:r>
            <a:r>
              <a:rPr kumimoji="1" lang="ja-JP" altLang="en-US" sz="1400" b="0" dirty="0"/>
              <a:t>　　</a:t>
            </a:r>
            <a:r>
              <a:rPr kumimoji="1" lang="en-US" altLang="ja-JP" sz="1400" b="0" dirty="0"/>
              <a:t>FAX</a:t>
            </a:r>
            <a:r>
              <a:rPr kumimoji="1" lang="ja-JP" altLang="en-US" sz="1400" b="0" dirty="0"/>
              <a:t>　０２８－６２３－３０５２　</a:t>
            </a:r>
            <a:br>
              <a:rPr kumimoji="1" lang="en-US" altLang="ja-JP" sz="1400" b="0" dirty="0"/>
            </a:br>
            <a:br>
              <a:rPr kumimoji="1" lang="en-US" altLang="ja-JP" sz="1400" b="0" dirty="0"/>
            </a:br>
            <a:br>
              <a:rPr lang="en-US" altLang="ja-JP" sz="1400" b="0" dirty="0"/>
            </a:br>
            <a:endParaRPr kumimoji="1" lang="ja-JP" altLang="en-US" sz="1400" b="0" dirty="0"/>
          </a:p>
        </p:txBody>
      </p:sp>
    </p:spTree>
    <p:extLst>
      <p:ext uri="{BB962C8B-B14F-4D97-AF65-F5344CB8AC3E}">
        <p14:creationId xmlns:p14="http://schemas.microsoft.com/office/powerpoint/2010/main" val="3350087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C123A-257E-2D01-BB44-1B23E88CD374}"/>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CC137C1F-E3D6-692C-9DC1-7BF326520896}"/>
              </a:ext>
            </a:extLst>
          </p:cNvPr>
          <p:cNvPicPr>
            <a:picLocks noChangeAspect="1"/>
          </p:cNvPicPr>
          <p:nvPr/>
        </p:nvPicPr>
        <p:blipFill>
          <a:blip r:embed="rId2"/>
          <a:stretch>
            <a:fillRect/>
          </a:stretch>
        </p:blipFill>
        <p:spPr>
          <a:xfrm>
            <a:off x="255365" y="2730593"/>
            <a:ext cx="6388810" cy="6854862"/>
          </a:xfrm>
          <a:prstGeom prst="rect">
            <a:avLst/>
          </a:prstGeom>
        </p:spPr>
      </p:pic>
      <p:sp>
        <p:nvSpPr>
          <p:cNvPr id="4" name="スライド番号プレースホルダー 3">
            <a:extLst>
              <a:ext uri="{FF2B5EF4-FFF2-40B4-BE49-F238E27FC236}">
                <a16:creationId xmlns:a16="http://schemas.microsoft.com/office/drawing/2014/main" id="{B60DC4CA-AA1B-22A9-1645-4EF51C738334}"/>
              </a:ext>
            </a:extLst>
          </p:cNvPr>
          <p:cNvSpPr>
            <a:spLocks noGrp="1"/>
          </p:cNvSpPr>
          <p:nvPr>
            <p:ph type="sldNum" sz="quarter" idx="12"/>
          </p:nvPr>
        </p:nvSpPr>
        <p:spPr/>
        <p:txBody>
          <a:bodyPr/>
          <a:lstStyle/>
          <a:p>
            <a:fld id="{4029B6DC-0FF4-4226-B551-65DC3A12FD06}" type="slidenum">
              <a:rPr kumimoji="1" lang="ja-JP" altLang="en-US" smtClean="0"/>
              <a:pPr/>
              <a:t>4</a:t>
            </a:fld>
            <a:endParaRPr kumimoji="1" lang="ja-JP" altLang="en-US"/>
          </a:p>
        </p:txBody>
      </p:sp>
      <p:sp>
        <p:nvSpPr>
          <p:cNvPr id="12" name="テキスト ボックス 11">
            <a:extLst>
              <a:ext uri="{FF2B5EF4-FFF2-40B4-BE49-F238E27FC236}">
                <a16:creationId xmlns:a16="http://schemas.microsoft.com/office/drawing/2014/main" id="{DC53F532-4522-6CB3-BD23-65FA6FC13785}"/>
              </a:ext>
            </a:extLst>
          </p:cNvPr>
          <p:cNvSpPr txBox="1"/>
          <p:nvPr/>
        </p:nvSpPr>
        <p:spPr>
          <a:xfrm>
            <a:off x="209682" y="1064568"/>
            <a:ext cx="6480175" cy="1631216"/>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過去</a:t>
            </a:r>
            <a:r>
              <a:rPr kumimoji="1" lang="en-US" altLang="ja-JP"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30</a:t>
            </a:r>
            <a:r>
              <a:rPr kumimoji="1" lang="ja-JP" altLang="en-US"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日間の</a:t>
            </a:r>
            <a:r>
              <a:rPr kumimoji="1" lang="en-US" altLang="ja-JP"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1</a:t>
            </a:r>
            <a:r>
              <a:rPr kumimoji="1" lang="ja-JP" altLang="en-US"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日あたりのネット利用時間について、平均利用時間をみると、小・中・高生合計では「平日」が</a:t>
            </a:r>
            <a:r>
              <a:rPr kumimoji="1" lang="en-US" altLang="ja-JP"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178.5</a:t>
            </a:r>
            <a:r>
              <a:rPr kumimoji="1" lang="ja-JP" altLang="en-US"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分、「休日」が</a:t>
            </a:r>
            <a:r>
              <a:rPr kumimoji="1" lang="en-US" altLang="ja-JP"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319.6</a:t>
            </a:r>
            <a:r>
              <a:rPr kumimoji="1" lang="ja-JP" altLang="en-US" sz="10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学年別にみると、「平日」、「休日」ともに学年が上がるほど、平均利用時間も長くなる傾向がみられる。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また、過去</a:t>
            </a:r>
            <a:r>
              <a:rPr kumimoji="1" lang="en-US" altLang="ja-JP" sz="1000" dirty="0">
                <a:latin typeface="BIZ UDPゴシック" panose="020B0400000000000000" pitchFamily="50" charset="-128"/>
                <a:ea typeface="BIZ UDPゴシック" panose="020B0400000000000000" pitchFamily="50" charset="-128"/>
              </a:rPr>
              <a:t>30</a:t>
            </a:r>
            <a:r>
              <a:rPr kumimoji="1" lang="ja-JP" altLang="en-US" sz="1000" dirty="0">
                <a:latin typeface="BIZ UDPゴシック" panose="020B0400000000000000" pitchFamily="50" charset="-128"/>
                <a:ea typeface="BIZ UDPゴシック" panose="020B0400000000000000" pitchFamily="50" charset="-128"/>
              </a:rPr>
              <a:t>日間において最もネットを利用した</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日の平均利用時間をみると、小・中・高生合計では</a:t>
            </a:r>
            <a:r>
              <a:rPr kumimoji="1" lang="en-US" altLang="ja-JP" sz="1000" dirty="0">
                <a:latin typeface="BIZ UDPゴシック" panose="020B0400000000000000" pitchFamily="50" charset="-128"/>
                <a:ea typeface="BIZ UDPゴシック" panose="020B0400000000000000" pitchFamily="50" charset="-128"/>
              </a:rPr>
              <a:t>430.0</a:t>
            </a:r>
            <a:r>
              <a:rPr kumimoji="1" lang="ja-JP" altLang="en-US" sz="1000" dirty="0">
                <a:latin typeface="BIZ UDPゴシック" panose="020B0400000000000000" pitchFamily="50" charset="-128"/>
                <a:ea typeface="BIZ UDPゴシック" panose="020B0400000000000000" pitchFamily="50" charset="-128"/>
              </a:rPr>
              <a:t>分となっている。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学年別に平均利用時間をみると、小学生では</a:t>
            </a:r>
            <a:r>
              <a:rPr kumimoji="1" lang="en-US" altLang="ja-JP" sz="1000" dirty="0">
                <a:latin typeface="BIZ UDPゴシック" panose="020B0400000000000000" pitchFamily="50" charset="-128"/>
                <a:ea typeface="BIZ UDPゴシック" panose="020B0400000000000000" pitchFamily="50" charset="-128"/>
              </a:rPr>
              <a:t>344.8</a:t>
            </a:r>
            <a:r>
              <a:rPr kumimoji="1" lang="ja-JP" altLang="en-US" sz="1000" dirty="0">
                <a:latin typeface="BIZ UDPゴシック" panose="020B0400000000000000" pitchFamily="50" charset="-128"/>
                <a:ea typeface="BIZ UDPゴシック" panose="020B0400000000000000" pitchFamily="50" charset="-128"/>
              </a:rPr>
              <a:t>分、中学生では</a:t>
            </a:r>
            <a:r>
              <a:rPr kumimoji="1" lang="en-US" altLang="ja-JP" sz="1000" dirty="0">
                <a:latin typeface="BIZ UDPゴシック" panose="020B0400000000000000" pitchFamily="50" charset="-128"/>
                <a:ea typeface="BIZ UDPゴシック" panose="020B0400000000000000" pitchFamily="50" charset="-128"/>
              </a:rPr>
              <a:t>428.9</a:t>
            </a:r>
            <a:r>
              <a:rPr kumimoji="1" lang="ja-JP" altLang="en-US" sz="1000" dirty="0">
                <a:latin typeface="BIZ UDPゴシック" panose="020B0400000000000000" pitchFamily="50" charset="-128"/>
                <a:ea typeface="BIZ UDPゴシック" panose="020B0400000000000000" pitchFamily="50" charset="-128"/>
              </a:rPr>
              <a:t>分、高校生では</a:t>
            </a:r>
            <a:r>
              <a:rPr kumimoji="1" lang="en-US" altLang="ja-JP" sz="1000" dirty="0">
                <a:latin typeface="BIZ UDPゴシック" panose="020B0400000000000000" pitchFamily="50" charset="-128"/>
                <a:ea typeface="BIZ UDPゴシック" panose="020B0400000000000000" pitchFamily="50" charset="-128"/>
              </a:rPr>
              <a:t>537.9</a:t>
            </a:r>
            <a:r>
              <a:rPr kumimoji="1" lang="ja-JP" altLang="en-US" sz="1000" dirty="0">
                <a:latin typeface="BIZ UDPゴシック" panose="020B0400000000000000" pitchFamily="50" charset="-128"/>
                <a:ea typeface="BIZ UDPゴシック" panose="020B0400000000000000" pitchFamily="50" charset="-128"/>
              </a:rPr>
              <a:t>分となっている。</a:t>
            </a:r>
          </a:p>
        </p:txBody>
      </p:sp>
      <p:sp>
        <p:nvSpPr>
          <p:cNvPr id="13" name="正方形/長方形 12">
            <a:extLst>
              <a:ext uri="{FF2B5EF4-FFF2-40B4-BE49-F238E27FC236}">
                <a16:creationId xmlns:a16="http://schemas.microsoft.com/office/drawing/2014/main" id="{6D038A3C-AD90-2CF6-E089-80355BCC6E43}"/>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1FD288AA-380A-DD69-5095-68DFF7DA50EC}"/>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五方向 21">
            <a:extLst>
              <a:ext uri="{FF2B5EF4-FFF2-40B4-BE49-F238E27FC236}">
                <a16:creationId xmlns:a16="http://schemas.microsoft.com/office/drawing/2014/main" id="{4CBDEC8B-5A2C-F85D-187D-970857430861}"/>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23" name="楕円 22">
            <a:extLst>
              <a:ext uri="{FF2B5EF4-FFF2-40B4-BE49-F238E27FC236}">
                <a16:creationId xmlns:a16="http://schemas.microsoft.com/office/drawing/2014/main" id="{4695C3A6-FAB6-103C-4278-03BCAFEBE079}"/>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1" name="タイトル 10">
            <a:extLst>
              <a:ext uri="{FF2B5EF4-FFF2-40B4-BE49-F238E27FC236}">
                <a16:creationId xmlns:a16="http://schemas.microsoft.com/office/drawing/2014/main" id="{DCE686DE-4769-3538-C337-1CE7A1B12AC3}"/>
              </a:ext>
            </a:extLst>
          </p:cNvPr>
          <p:cNvSpPr>
            <a:spLocks noGrp="1"/>
          </p:cNvSpPr>
          <p:nvPr>
            <p:ph type="title"/>
          </p:nvPr>
        </p:nvSpPr>
        <p:spPr>
          <a:xfrm>
            <a:off x="836712" y="221609"/>
            <a:ext cx="5164757" cy="590931"/>
          </a:xfrm>
        </p:spPr>
        <p:txBody>
          <a:bodyPr/>
          <a:lstStyle/>
          <a:p>
            <a:pPr algn="ctr"/>
            <a:r>
              <a:rPr lang="ja-JP" altLang="en-US" dirty="0">
                <a:solidFill>
                  <a:srgbClr val="006600"/>
                </a:solidFill>
              </a:rPr>
              <a:t>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600" dirty="0">
                <a:solidFill>
                  <a:srgbClr val="C00000"/>
                </a:solidFill>
              </a:rPr>
              <a:t>(2)</a:t>
            </a:r>
            <a:r>
              <a:rPr lang="ja-JP" altLang="en-US" sz="1600" dirty="0">
                <a:solidFill>
                  <a:srgbClr val="C00000"/>
                </a:solidFill>
              </a:rPr>
              <a:t>過去</a:t>
            </a:r>
            <a:r>
              <a:rPr lang="en-US" altLang="ja-JP" sz="1600" dirty="0">
                <a:solidFill>
                  <a:srgbClr val="C00000"/>
                </a:solidFill>
              </a:rPr>
              <a:t>30</a:t>
            </a:r>
            <a:r>
              <a:rPr lang="ja-JP" altLang="en-US" sz="1600" dirty="0">
                <a:solidFill>
                  <a:srgbClr val="C00000"/>
                </a:solidFill>
              </a:rPr>
              <a:t>日間の１日あたりのネット利用時間</a:t>
            </a:r>
            <a:endParaRPr lang="ja-JP" altLang="en-US" dirty="0"/>
          </a:p>
        </p:txBody>
      </p:sp>
    </p:spTree>
    <p:extLst>
      <p:ext uri="{BB962C8B-B14F-4D97-AF65-F5344CB8AC3E}">
        <p14:creationId xmlns:p14="http://schemas.microsoft.com/office/powerpoint/2010/main" val="3504829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692BF-2CB4-B902-AC6A-DBAB226BFFED}"/>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9174940-2C41-3593-C2D0-D81F2A7745AD}"/>
              </a:ext>
            </a:extLst>
          </p:cNvPr>
          <p:cNvSpPr>
            <a:spLocks noGrp="1"/>
          </p:cNvSpPr>
          <p:nvPr>
            <p:ph type="sldNum" sz="quarter" idx="12"/>
          </p:nvPr>
        </p:nvSpPr>
        <p:spPr/>
        <p:txBody>
          <a:bodyPr/>
          <a:lstStyle/>
          <a:p>
            <a:fld id="{4029B6DC-0FF4-4226-B551-65DC3A12FD06}" type="slidenum">
              <a:rPr kumimoji="1" lang="ja-JP" altLang="en-US" smtClean="0"/>
              <a:pPr/>
              <a:t>5</a:t>
            </a:fld>
            <a:endParaRPr kumimoji="1" lang="ja-JP" altLang="en-US"/>
          </a:p>
        </p:txBody>
      </p:sp>
      <p:sp>
        <p:nvSpPr>
          <p:cNvPr id="8" name="テキスト ボックス 7">
            <a:extLst>
              <a:ext uri="{FF2B5EF4-FFF2-40B4-BE49-F238E27FC236}">
                <a16:creationId xmlns:a16="http://schemas.microsoft.com/office/drawing/2014/main" id="{CFBC58B4-002E-EB81-C816-369E2B166B78}"/>
              </a:ext>
            </a:extLst>
          </p:cNvPr>
          <p:cNvSpPr txBox="1"/>
          <p:nvPr/>
        </p:nvSpPr>
        <p:spPr>
          <a:xfrm>
            <a:off x="188913" y="1100572"/>
            <a:ext cx="6480175" cy="1785104"/>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過去</a:t>
            </a:r>
            <a:r>
              <a:rPr kumimoji="1" lang="en-US" altLang="ja-JP" sz="1000" dirty="0">
                <a:latin typeface="BIZ UDPゴシック" panose="020B0400000000000000" pitchFamily="50" charset="-128"/>
                <a:ea typeface="BIZ UDPゴシック" panose="020B0400000000000000" pitchFamily="50" charset="-128"/>
              </a:rPr>
              <a:t>30</a:t>
            </a:r>
            <a:r>
              <a:rPr kumimoji="1" lang="ja-JP" altLang="en-US" sz="1000" dirty="0">
                <a:latin typeface="BIZ UDPゴシック" panose="020B0400000000000000" pitchFamily="50" charset="-128"/>
                <a:ea typeface="BIZ UDPゴシック" panose="020B0400000000000000" pitchFamily="50" charset="-128"/>
              </a:rPr>
              <a:t>日間に利用したネットサービスをみると、小・中・高生合計では「動画サイト」が</a:t>
            </a:r>
            <a:r>
              <a:rPr kumimoji="1" lang="en-US" altLang="ja-JP" sz="1000" dirty="0">
                <a:latin typeface="BIZ UDPゴシック" panose="020B0400000000000000" pitchFamily="50" charset="-128"/>
                <a:ea typeface="BIZ UDPゴシック" panose="020B0400000000000000" pitchFamily="50" charset="-128"/>
              </a:rPr>
              <a:t>81.6</a:t>
            </a:r>
            <a:r>
              <a:rPr kumimoji="1" lang="ja-JP" altLang="en-US" sz="1000" dirty="0">
                <a:latin typeface="BIZ UDPゴシック" panose="020B0400000000000000" pitchFamily="50" charset="-128"/>
                <a:ea typeface="BIZ UDPゴシック" panose="020B0400000000000000" pitchFamily="50" charset="-128"/>
              </a:rPr>
              <a:t>％と最も多く、以下、「ゲーム」（</a:t>
            </a:r>
            <a:r>
              <a:rPr kumimoji="1" lang="en-US" altLang="ja-JP" sz="1000" dirty="0">
                <a:latin typeface="BIZ UDPゴシック" panose="020B0400000000000000" pitchFamily="50" charset="-128"/>
                <a:ea typeface="BIZ UDPゴシック" panose="020B0400000000000000" pitchFamily="50" charset="-128"/>
              </a:rPr>
              <a:t>79.9</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60.7</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また、「</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」の利用を学年別にみると、小学生では</a:t>
            </a:r>
            <a:r>
              <a:rPr kumimoji="1" lang="en-US" altLang="ja-JP" sz="1000" dirty="0">
                <a:latin typeface="BIZ UDPゴシック" panose="020B0400000000000000" pitchFamily="50" charset="-128"/>
                <a:ea typeface="BIZ UDPゴシック" panose="020B0400000000000000" pitchFamily="50" charset="-128"/>
              </a:rPr>
              <a:t>25.2%</a:t>
            </a:r>
            <a:r>
              <a:rPr kumimoji="1" lang="ja-JP" altLang="en-US" sz="1000" dirty="0">
                <a:latin typeface="BIZ UDPゴシック" panose="020B0400000000000000" pitchFamily="50" charset="-128"/>
                <a:ea typeface="BIZ UDPゴシック" panose="020B0400000000000000" pitchFamily="50" charset="-128"/>
              </a:rPr>
              <a:t>であるのに対し、中学生では</a:t>
            </a:r>
            <a:r>
              <a:rPr kumimoji="1" lang="en-US" altLang="ja-JP" sz="1000" dirty="0">
                <a:latin typeface="BIZ UDPゴシック" panose="020B0400000000000000" pitchFamily="50" charset="-128"/>
                <a:ea typeface="BIZ UDPゴシック" panose="020B0400000000000000" pitchFamily="50" charset="-128"/>
              </a:rPr>
              <a:t>70.0%</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92.8%</a:t>
            </a:r>
            <a:r>
              <a:rPr kumimoji="1" lang="ja-JP" altLang="en-US" sz="1000" dirty="0">
                <a:latin typeface="BIZ UDPゴシック" panose="020B0400000000000000" pitchFamily="50" charset="-128"/>
                <a:ea typeface="BIZ UDPゴシック" panose="020B0400000000000000" pitchFamily="50" charset="-128"/>
              </a:rPr>
              <a:t>となっており、学年による違いがみられる。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過去３０日間に利用したネットサービスについて、「平日」における１日あたりの平均利用時間をみると、小・中・高生合計では「動画サイト」が</a:t>
            </a:r>
            <a:r>
              <a:rPr kumimoji="1" lang="en-US" altLang="ja-JP" sz="1000" dirty="0">
                <a:latin typeface="BIZ UDPゴシック" panose="020B0400000000000000" pitchFamily="50" charset="-128"/>
                <a:ea typeface="BIZ UDPゴシック" panose="020B0400000000000000" pitchFamily="50" charset="-128"/>
              </a:rPr>
              <a:t>97.6</a:t>
            </a:r>
            <a:r>
              <a:rPr kumimoji="1" lang="ja-JP" altLang="en-US" sz="1000" dirty="0">
                <a:latin typeface="BIZ UDPゴシック" panose="020B0400000000000000" pitchFamily="50" charset="-128"/>
                <a:ea typeface="BIZ UDPゴシック" panose="020B0400000000000000" pitchFamily="50" charset="-128"/>
              </a:rPr>
              <a:t>分で最も長く、以下、「</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」（８９．４分）、「ゲーム」（８３．７分）と続いている。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「休日」における</a:t>
            </a: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日あたりの平均利用時間をみると、小・中・高生合計では「動画サイト」が１６６．４分で最も長く、以下、「ゲーム」（１５４．２分）、「</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」（１４３．８分）と続いている。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47E17AA8-93A4-853D-56AE-567AB7DD2719}"/>
              </a:ext>
            </a:extLst>
          </p:cNvPr>
          <p:cNvSpPr/>
          <p:nvPr/>
        </p:nvSpPr>
        <p:spPr>
          <a:xfrm>
            <a:off x="862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8397EDBF-CD33-9853-1EB1-CEF75E3D5C0E}"/>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五方向 12">
            <a:extLst>
              <a:ext uri="{FF2B5EF4-FFF2-40B4-BE49-F238E27FC236}">
                <a16:creationId xmlns:a16="http://schemas.microsoft.com/office/drawing/2014/main" id="{E6059ED3-87E9-82D9-D702-B3F693433603}"/>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4" name="楕円 13">
            <a:extLst>
              <a:ext uri="{FF2B5EF4-FFF2-40B4-BE49-F238E27FC236}">
                <a16:creationId xmlns:a16="http://schemas.microsoft.com/office/drawing/2014/main" id="{519E2D64-2538-5606-52FD-4FDEE3166904}"/>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5" name="タイトル 10">
            <a:extLst>
              <a:ext uri="{FF2B5EF4-FFF2-40B4-BE49-F238E27FC236}">
                <a16:creationId xmlns:a16="http://schemas.microsoft.com/office/drawing/2014/main" id="{2B1A4213-068C-0920-CDF8-61F3B81E5657}"/>
              </a:ext>
            </a:extLst>
          </p:cNvPr>
          <p:cNvSpPr>
            <a:spLocks noGrp="1"/>
          </p:cNvSpPr>
          <p:nvPr>
            <p:ph type="title"/>
          </p:nvPr>
        </p:nvSpPr>
        <p:spPr>
          <a:xfrm>
            <a:off x="908720" y="229144"/>
            <a:ext cx="5361036" cy="590931"/>
          </a:xfrm>
        </p:spPr>
        <p:txBody>
          <a:bodyPr/>
          <a:lstStyle/>
          <a:p>
            <a:pPr algn="ctr"/>
            <a:r>
              <a:rPr lang="ja-JP" altLang="en-US" dirty="0">
                <a:solidFill>
                  <a:srgbClr val="006600"/>
                </a:solidFill>
              </a:rPr>
              <a:t>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600" dirty="0">
                <a:solidFill>
                  <a:srgbClr val="C00000"/>
                </a:solidFill>
              </a:rPr>
              <a:t>(3)</a:t>
            </a:r>
            <a:r>
              <a:rPr lang="ja-JP" altLang="en-US" sz="1600" dirty="0">
                <a:solidFill>
                  <a:srgbClr val="C00000"/>
                </a:solidFill>
              </a:rPr>
              <a:t>過去</a:t>
            </a:r>
            <a:r>
              <a:rPr lang="en-US" altLang="ja-JP" sz="1600" dirty="0">
                <a:solidFill>
                  <a:srgbClr val="C00000"/>
                </a:solidFill>
              </a:rPr>
              <a:t>30</a:t>
            </a:r>
            <a:r>
              <a:rPr lang="ja-JP" altLang="en-US" sz="1600" dirty="0">
                <a:solidFill>
                  <a:srgbClr val="C00000"/>
                </a:solidFill>
              </a:rPr>
              <a:t>日間に利用したネットサービスと利用時間</a:t>
            </a:r>
            <a:endParaRPr lang="ja-JP" altLang="en-US" dirty="0"/>
          </a:p>
        </p:txBody>
      </p:sp>
      <p:pic>
        <p:nvPicPr>
          <p:cNvPr id="3" name="図 2">
            <a:extLst>
              <a:ext uri="{FF2B5EF4-FFF2-40B4-BE49-F238E27FC236}">
                <a16:creationId xmlns:a16="http://schemas.microsoft.com/office/drawing/2014/main" id="{39322EAD-9457-2B22-39CC-279F171A49F3}"/>
              </a:ext>
            </a:extLst>
          </p:cNvPr>
          <p:cNvPicPr>
            <a:picLocks noChangeAspect="1"/>
          </p:cNvPicPr>
          <p:nvPr/>
        </p:nvPicPr>
        <p:blipFill>
          <a:blip r:embed="rId2"/>
          <a:stretch>
            <a:fillRect/>
          </a:stretch>
        </p:blipFill>
        <p:spPr>
          <a:xfrm>
            <a:off x="330224" y="3081338"/>
            <a:ext cx="6191250" cy="6261100"/>
          </a:xfrm>
          <a:prstGeom prst="rect">
            <a:avLst/>
          </a:prstGeom>
        </p:spPr>
      </p:pic>
    </p:spTree>
    <p:extLst>
      <p:ext uri="{BB962C8B-B14F-4D97-AF65-F5344CB8AC3E}">
        <p14:creationId xmlns:p14="http://schemas.microsoft.com/office/powerpoint/2010/main" val="2207149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24F6B-7EC7-0151-F31C-1F13E6E9F320}"/>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E601DF2-E3D8-C73C-58B4-C96D538B718F}"/>
              </a:ext>
            </a:extLst>
          </p:cNvPr>
          <p:cNvSpPr>
            <a:spLocks noGrp="1"/>
          </p:cNvSpPr>
          <p:nvPr>
            <p:ph type="sldNum" sz="quarter" idx="12"/>
          </p:nvPr>
        </p:nvSpPr>
        <p:spPr/>
        <p:txBody>
          <a:bodyPr/>
          <a:lstStyle/>
          <a:p>
            <a:fld id="{4029B6DC-0FF4-4226-B551-65DC3A12FD06}" type="slidenum">
              <a:rPr kumimoji="1" lang="ja-JP" altLang="en-US" smtClean="0"/>
              <a:pPr/>
              <a:t>6</a:t>
            </a:fld>
            <a:endParaRPr kumimoji="1" lang="ja-JP" altLang="en-US"/>
          </a:p>
        </p:txBody>
      </p:sp>
      <p:sp>
        <p:nvSpPr>
          <p:cNvPr id="7" name="テキスト ボックス 6">
            <a:extLst>
              <a:ext uri="{FF2B5EF4-FFF2-40B4-BE49-F238E27FC236}">
                <a16:creationId xmlns:a16="http://schemas.microsoft.com/office/drawing/2014/main" id="{BDF1C089-B915-AE70-8A70-A8A638C5B351}"/>
              </a:ext>
            </a:extLst>
          </p:cNvPr>
          <p:cNvSpPr txBox="1"/>
          <p:nvPr/>
        </p:nvSpPr>
        <p:spPr>
          <a:xfrm>
            <a:off x="189000" y="1187676"/>
            <a:ext cx="6480175" cy="1785104"/>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ゲームをよくやるかについて確認したところ、小・中・高生合計では「はい」（よくやる）が</a:t>
            </a:r>
            <a:r>
              <a:rPr kumimoji="1" lang="en-US" altLang="ja-JP" sz="1000" dirty="0">
                <a:latin typeface="BIZ UDPゴシック" panose="020B0400000000000000" pitchFamily="50" charset="-128"/>
                <a:ea typeface="BIZ UDPゴシック" panose="020B0400000000000000" pitchFamily="50" charset="-128"/>
              </a:rPr>
              <a:t>63.5</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学年別に「はい」（よくやる）と回答した割合をみると、小学生では</a:t>
            </a:r>
            <a:r>
              <a:rPr kumimoji="1" lang="en-US" altLang="ja-JP" sz="1000" dirty="0">
                <a:latin typeface="BIZ UDPゴシック" panose="020B0400000000000000" pitchFamily="50" charset="-128"/>
                <a:ea typeface="BIZ UDPゴシック" panose="020B0400000000000000" pitchFamily="50" charset="-128"/>
              </a:rPr>
              <a:t>73.1</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62.4</a:t>
            </a:r>
            <a:r>
              <a:rPr kumimoji="1" lang="ja-JP" altLang="en-US" sz="1000" dirty="0">
                <a:latin typeface="BIZ UDPゴシック" panose="020B0400000000000000" pitchFamily="50" charset="-128"/>
                <a:ea typeface="BIZ UDPゴシック" panose="020B0400000000000000" pitchFamily="50" charset="-128"/>
              </a:rPr>
              <a:t>％、高校生で</a:t>
            </a:r>
            <a:r>
              <a:rPr kumimoji="1" lang="en-US" altLang="ja-JP" sz="1000" dirty="0">
                <a:latin typeface="BIZ UDPゴシック" panose="020B0400000000000000" pitchFamily="50" charset="-128"/>
                <a:ea typeface="BIZ UDPゴシック" panose="020B0400000000000000" pitchFamily="50" charset="-128"/>
              </a:rPr>
              <a:t>53.2</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ゲームをよくやると回答した人に、よく遊ぶゲームのジャンルを確認しところ、小・中・高生合計では「シューティング」が</a:t>
            </a:r>
            <a:r>
              <a:rPr kumimoji="1" lang="en-US" altLang="ja-JP" sz="1000" dirty="0">
                <a:latin typeface="BIZ UDPゴシック" panose="020B0400000000000000" pitchFamily="50" charset="-128"/>
                <a:ea typeface="BIZ UDPゴシック" panose="020B0400000000000000" pitchFamily="50" charset="-128"/>
              </a:rPr>
              <a:t>52.0%</a:t>
            </a:r>
            <a:r>
              <a:rPr kumimoji="1" lang="ja-JP" altLang="en-US" sz="1000" dirty="0">
                <a:latin typeface="BIZ UDPゴシック" panose="020B0400000000000000" pitchFamily="50" charset="-128"/>
                <a:ea typeface="BIZ UDPゴシック" panose="020B0400000000000000" pitchFamily="50" charset="-128"/>
              </a:rPr>
              <a:t>と最も多く、以下、「アクション」（</a:t>
            </a:r>
            <a:r>
              <a:rPr kumimoji="1" lang="en-US" altLang="ja-JP" sz="1000" dirty="0">
                <a:latin typeface="BIZ UDPゴシック" panose="020B0400000000000000" pitchFamily="50" charset="-128"/>
                <a:ea typeface="BIZ UDPゴシック" panose="020B0400000000000000" pitchFamily="50" charset="-128"/>
              </a:rPr>
              <a:t>46.3</a:t>
            </a:r>
            <a:r>
              <a:rPr kumimoji="1" lang="ja-JP" altLang="en-US" sz="1000" dirty="0">
                <a:latin typeface="BIZ UDPゴシック" panose="020B0400000000000000" pitchFamily="50" charset="-128"/>
                <a:ea typeface="BIZ UDPゴシック" panose="020B0400000000000000" pitchFamily="50" charset="-128"/>
              </a:rPr>
              <a:t>％）、「サンドボックス系」（</a:t>
            </a:r>
            <a:r>
              <a:rPr kumimoji="1" lang="en-US" altLang="ja-JP" sz="1000" dirty="0">
                <a:latin typeface="BIZ UDPゴシック" panose="020B0400000000000000" pitchFamily="50" charset="-128"/>
                <a:ea typeface="BIZ UDPゴシック" panose="020B0400000000000000" pitchFamily="50" charset="-128"/>
              </a:rPr>
              <a:t>41.0</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ゲームをよくやると回答した人に、ゲーム中に一緒に利用する最も利用頻度の高いアプリを確認したところ、小・中・高生合計では「動画サイト」が</a:t>
            </a:r>
            <a:r>
              <a:rPr kumimoji="1" lang="en-US" altLang="ja-JP" sz="1000" dirty="0">
                <a:latin typeface="BIZ UDPゴシック" panose="020B0400000000000000" pitchFamily="50" charset="-128"/>
                <a:ea typeface="BIZ UDPゴシック" panose="020B0400000000000000" pitchFamily="50" charset="-128"/>
              </a:rPr>
              <a:t>33.0</a:t>
            </a:r>
            <a:r>
              <a:rPr kumimoji="1" lang="ja-JP" altLang="en-US" sz="1000" dirty="0">
                <a:latin typeface="BIZ UDPゴシック" panose="020B0400000000000000" pitchFamily="50" charset="-128"/>
                <a:ea typeface="BIZ UDPゴシック" panose="020B0400000000000000" pitchFamily="50" charset="-128"/>
              </a:rPr>
              <a:t>％と最も高く、以下、「ゲーム（</a:t>
            </a: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種類以上のゲームを同時に使用）」（</a:t>
            </a:r>
            <a:r>
              <a:rPr kumimoji="1" lang="en-US" altLang="ja-JP" sz="1000" dirty="0">
                <a:latin typeface="BIZ UDPゴシック" panose="020B0400000000000000" pitchFamily="50" charset="-128"/>
                <a:ea typeface="BIZ UDPゴシック" panose="020B0400000000000000" pitchFamily="50" charset="-128"/>
              </a:rPr>
              <a:t>18.6</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14.9</a:t>
            </a:r>
            <a:r>
              <a:rPr kumimoji="1" lang="ja-JP" altLang="en-US" sz="1000" dirty="0">
                <a:latin typeface="BIZ UDPゴシック" panose="020B0400000000000000" pitchFamily="50" charset="-128"/>
                <a:ea typeface="BIZ UDPゴシック" panose="020B0400000000000000" pitchFamily="50" charset="-128"/>
              </a:rPr>
              <a:t>％）と続く。なお、「一緒に利用するアプリはない」は</a:t>
            </a:r>
            <a:r>
              <a:rPr kumimoji="1" lang="en-US" altLang="ja-JP" sz="1000" dirty="0">
                <a:latin typeface="BIZ UDPゴシック" panose="020B0400000000000000" pitchFamily="50" charset="-128"/>
                <a:ea typeface="BIZ UDPゴシック" panose="020B0400000000000000" pitchFamily="50" charset="-128"/>
              </a:rPr>
              <a:t>25.3</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8" name="正方形/長方形 7">
            <a:extLst>
              <a:ext uri="{FF2B5EF4-FFF2-40B4-BE49-F238E27FC236}">
                <a16:creationId xmlns:a16="http://schemas.microsoft.com/office/drawing/2014/main" id="{272DBE0F-2E50-6F6E-A9D5-4D8331C0531F}"/>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DDD1A5C8-1AB2-A132-9500-C3F1C079380E}"/>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五方向 11">
            <a:extLst>
              <a:ext uri="{FF2B5EF4-FFF2-40B4-BE49-F238E27FC236}">
                <a16:creationId xmlns:a16="http://schemas.microsoft.com/office/drawing/2014/main" id="{B68B7BD9-54F9-017D-1D59-F907CA5FF38F}"/>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3" name="楕円 12">
            <a:extLst>
              <a:ext uri="{FF2B5EF4-FFF2-40B4-BE49-F238E27FC236}">
                <a16:creationId xmlns:a16="http://schemas.microsoft.com/office/drawing/2014/main" id="{E8AC44B4-CF3D-B17F-C51F-A3F1CEDA7670}"/>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4" name="タイトル 10">
            <a:extLst>
              <a:ext uri="{FF2B5EF4-FFF2-40B4-BE49-F238E27FC236}">
                <a16:creationId xmlns:a16="http://schemas.microsoft.com/office/drawing/2014/main" id="{30602B0C-7159-1996-B736-2559C1672394}"/>
              </a:ext>
            </a:extLst>
          </p:cNvPr>
          <p:cNvSpPr>
            <a:spLocks noGrp="1"/>
          </p:cNvSpPr>
          <p:nvPr>
            <p:ph type="title"/>
          </p:nvPr>
        </p:nvSpPr>
        <p:spPr>
          <a:xfrm>
            <a:off x="740309" y="243159"/>
            <a:ext cx="5636301" cy="563231"/>
          </a:xfrm>
        </p:spPr>
        <p:txBody>
          <a:bodyPr/>
          <a:lstStyle/>
          <a:p>
            <a:pPr algn="ctr"/>
            <a:r>
              <a:rPr lang="ja-JP" altLang="en-US" dirty="0">
                <a:solidFill>
                  <a:srgbClr val="006600"/>
                </a:solidFill>
              </a:rPr>
              <a:t>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400" dirty="0">
                <a:solidFill>
                  <a:srgbClr val="C00000"/>
                </a:solidFill>
              </a:rPr>
              <a:t>(4)</a:t>
            </a:r>
            <a:r>
              <a:rPr lang="ja-JP" altLang="en-US" sz="1400" dirty="0">
                <a:solidFill>
                  <a:srgbClr val="C00000"/>
                </a:solidFill>
              </a:rPr>
              <a:t>ゲームの実施状況、よく遊ぶゲームジャンルと併用アプリ</a:t>
            </a:r>
            <a:endParaRPr lang="ja-JP" altLang="en-US" sz="1400" dirty="0"/>
          </a:p>
        </p:txBody>
      </p:sp>
      <p:sp>
        <p:nvSpPr>
          <p:cNvPr id="3" name="テキスト ボックス 2">
            <a:extLst>
              <a:ext uri="{FF2B5EF4-FFF2-40B4-BE49-F238E27FC236}">
                <a16:creationId xmlns:a16="http://schemas.microsoft.com/office/drawing/2014/main" id="{845F4982-92EA-D044-374D-C29FFBB0CB97}"/>
              </a:ext>
            </a:extLst>
          </p:cNvPr>
          <p:cNvSpPr txBox="1"/>
          <p:nvPr/>
        </p:nvSpPr>
        <p:spPr>
          <a:xfrm>
            <a:off x="6395482" y="3404828"/>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17" name="テキスト ボックス 16">
            <a:extLst>
              <a:ext uri="{FF2B5EF4-FFF2-40B4-BE49-F238E27FC236}">
                <a16:creationId xmlns:a16="http://schemas.microsoft.com/office/drawing/2014/main" id="{0A9C5227-B5A7-6CB3-F89B-FB108714CE59}"/>
              </a:ext>
            </a:extLst>
          </p:cNvPr>
          <p:cNvSpPr txBox="1"/>
          <p:nvPr/>
        </p:nvSpPr>
        <p:spPr>
          <a:xfrm>
            <a:off x="6426768" y="4413520"/>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18" name="テキスト ボックス 17">
            <a:extLst>
              <a:ext uri="{FF2B5EF4-FFF2-40B4-BE49-F238E27FC236}">
                <a16:creationId xmlns:a16="http://schemas.microsoft.com/office/drawing/2014/main" id="{AA19F449-C86E-4979-1643-EBD41BA913EA}"/>
              </a:ext>
            </a:extLst>
          </p:cNvPr>
          <p:cNvSpPr txBox="1"/>
          <p:nvPr/>
        </p:nvSpPr>
        <p:spPr>
          <a:xfrm>
            <a:off x="6458054" y="7041812"/>
            <a:ext cx="319318" cy="215444"/>
          </a:xfrm>
          <a:prstGeom prst="rect">
            <a:avLst/>
          </a:prstGeom>
          <a:noFill/>
        </p:spPr>
        <p:txBody>
          <a:bodyPr wrap="none" rtlCol="0">
            <a:spAutoFit/>
          </a:bodyPr>
          <a:lstStyle/>
          <a:p>
            <a:r>
              <a:rPr kumimoji="1" lang="en-US" altLang="ja-JP" sz="800"/>
              <a:t>(%)</a:t>
            </a:r>
            <a:endParaRPr kumimoji="1" lang="ja-JP" altLang="en-US" sz="800"/>
          </a:p>
        </p:txBody>
      </p:sp>
      <p:pic>
        <p:nvPicPr>
          <p:cNvPr id="2" name="図 1">
            <a:extLst>
              <a:ext uri="{FF2B5EF4-FFF2-40B4-BE49-F238E27FC236}">
                <a16:creationId xmlns:a16="http://schemas.microsoft.com/office/drawing/2014/main" id="{FEB8F12F-A9C4-88D3-82F8-3D0ACBB498A7}"/>
              </a:ext>
            </a:extLst>
          </p:cNvPr>
          <p:cNvPicPr/>
          <p:nvPr/>
        </p:nvPicPr>
        <p:blipFill>
          <a:blip r:embed="rId2"/>
          <a:stretch>
            <a:fillRect/>
          </a:stretch>
        </p:blipFill>
        <p:spPr>
          <a:xfrm>
            <a:off x="189360" y="3407171"/>
            <a:ext cx="6480000" cy="5686289"/>
          </a:xfrm>
          <a:prstGeom prst="rect">
            <a:avLst/>
          </a:prstGeom>
        </p:spPr>
      </p:pic>
    </p:spTree>
    <p:extLst>
      <p:ext uri="{BB962C8B-B14F-4D97-AF65-F5344CB8AC3E}">
        <p14:creationId xmlns:p14="http://schemas.microsoft.com/office/powerpoint/2010/main" val="28125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C71B4-11A6-23A4-CBE5-9764DBD989C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3F7442A-706D-C2B9-A749-7D1D321ADED7}"/>
              </a:ext>
            </a:extLst>
          </p:cNvPr>
          <p:cNvSpPr>
            <a:spLocks noGrp="1"/>
          </p:cNvSpPr>
          <p:nvPr>
            <p:ph type="sldNum" sz="quarter" idx="12"/>
          </p:nvPr>
        </p:nvSpPr>
        <p:spPr/>
        <p:txBody>
          <a:bodyPr/>
          <a:lstStyle/>
          <a:p>
            <a:fld id="{4029B6DC-0FF4-4226-B551-65DC3A12FD06}" type="slidenum">
              <a:rPr kumimoji="1" lang="ja-JP" altLang="en-US" smtClean="0"/>
              <a:pPr/>
              <a:t>7</a:t>
            </a:fld>
            <a:endParaRPr kumimoji="1" lang="ja-JP" altLang="en-US"/>
          </a:p>
        </p:txBody>
      </p:sp>
      <p:sp>
        <p:nvSpPr>
          <p:cNvPr id="9" name="テキスト ボックス 8">
            <a:extLst>
              <a:ext uri="{FF2B5EF4-FFF2-40B4-BE49-F238E27FC236}">
                <a16:creationId xmlns:a16="http://schemas.microsoft.com/office/drawing/2014/main" id="{4E3A76A7-AB2E-B61C-17C8-F4D721F66625}"/>
              </a:ext>
            </a:extLst>
          </p:cNvPr>
          <p:cNvSpPr txBox="1"/>
          <p:nvPr/>
        </p:nvSpPr>
        <p:spPr>
          <a:xfrm>
            <a:off x="207567" y="1197548"/>
            <a:ext cx="6480175" cy="1631216"/>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の利用状況を確認したところ、小・中・高生合計では「はい」（利用している）が</a:t>
            </a:r>
            <a:r>
              <a:rPr kumimoji="1" lang="en-US" altLang="ja-JP" sz="1000" dirty="0">
                <a:latin typeface="BIZ UDPゴシック" panose="020B0400000000000000" pitchFamily="50" charset="-128"/>
                <a:ea typeface="BIZ UDPゴシック" panose="020B0400000000000000" pitchFamily="50" charset="-128"/>
              </a:rPr>
              <a:t>70.9</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学年別に「はい」（利用している）の割合をみると、小学生では</a:t>
            </a:r>
            <a:r>
              <a:rPr kumimoji="1" lang="en-US" altLang="ja-JP" sz="1000" dirty="0">
                <a:latin typeface="BIZ UDPゴシック" panose="020B0400000000000000" pitchFamily="50" charset="-128"/>
                <a:ea typeface="BIZ UDPゴシック" panose="020B0400000000000000" pitchFamily="50" charset="-128"/>
              </a:rPr>
              <a:t>38.4</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82.0</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97.2</a:t>
            </a:r>
            <a:r>
              <a:rPr kumimoji="1" lang="ja-JP" altLang="en-US" sz="1000" dirty="0">
                <a:latin typeface="BIZ UDPゴシック" panose="020B0400000000000000" pitchFamily="50" charset="-128"/>
                <a:ea typeface="BIZ UDPゴシック" panose="020B0400000000000000" pitchFamily="50" charset="-128"/>
              </a:rPr>
              <a:t>％となっている。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利用者に、</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で見知らぬ人とのやりとりをしたことがあるかを確認したところ、小・中・高生合計では「やりとりをしたことはない」が</a:t>
            </a:r>
            <a:r>
              <a:rPr kumimoji="1" lang="en-US" altLang="ja-JP" sz="1000" dirty="0">
                <a:latin typeface="BIZ UDPゴシック" panose="020B0400000000000000" pitchFamily="50" charset="-128"/>
                <a:ea typeface="BIZ UDPゴシック" panose="020B0400000000000000" pitchFamily="50" charset="-128"/>
              </a:rPr>
              <a:t>54.5%</a:t>
            </a:r>
            <a:r>
              <a:rPr kumimoji="1" lang="ja-JP" altLang="en-US" sz="1000" dirty="0">
                <a:latin typeface="BIZ UDPゴシック" panose="020B0400000000000000" pitchFamily="50" charset="-128"/>
                <a:ea typeface="BIZ UDPゴシック" panose="020B0400000000000000" pitchFamily="50" charset="-128"/>
              </a:rPr>
              <a:t>と最も多くなっており、「メッセージ」が</a:t>
            </a:r>
            <a:r>
              <a:rPr kumimoji="1" lang="en-US" altLang="ja-JP" sz="1000" dirty="0">
                <a:latin typeface="BIZ UDPゴシック" panose="020B0400000000000000" pitchFamily="50" charset="-128"/>
                <a:ea typeface="BIZ UDPゴシック" panose="020B0400000000000000" pitchFamily="50" charset="-128"/>
              </a:rPr>
              <a:t>44.1%</a:t>
            </a:r>
            <a:r>
              <a:rPr kumimoji="1" lang="ja-JP" altLang="en-US" sz="1000" dirty="0">
                <a:latin typeface="BIZ UDPゴシック" panose="020B0400000000000000" pitchFamily="50" charset="-128"/>
                <a:ea typeface="BIZ UDPゴシック" panose="020B0400000000000000" pitchFamily="50" charset="-128"/>
              </a:rPr>
              <a:t>で次ぐ。</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ネットサービスにおける課金先をみると、小・中・高生合計では「使っていない」が</a:t>
            </a:r>
            <a:r>
              <a:rPr kumimoji="1" lang="en-US" altLang="ja-JP" sz="1000" dirty="0">
                <a:latin typeface="BIZ UDPゴシック" panose="020B0400000000000000" pitchFamily="50" charset="-128"/>
                <a:ea typeface="BIZ UDPゴシック" panose="020B0400000000000000" pitchFamily="50" charset="-128"/>
              </a:rPr>
              <a:t>62.6</a:t>
            </a:r>
            <a:r>
              <a:rPr kumimoji="1" lang="ja-JP" altLang="en-US" sz="1000" dirty="0">
                <a:latin typeface="BIZ UDPゴシック" panose="020B0400000000000000" pitchFamily="50" charset="-128"/>
                <a:ea typeface="BIZ UDPゴシック" panose="020B0400000000000000" pitchFamily="50" charset="-128"/>
              </a:rPr>
              <a:t>％と半数以上を占めており、以下、「ゲーム内での課金」（</a:t>
            </a:r>
            <a:r>
              <a:rPr kumimoji="1" lang="en-US" altLang="ja-JP" sz="1000" dirty="0">
                <a:latin typeface="BIZ UDPゴシック" panose="020B0400000000000000" pitchFamily="50" charset="-128"/>
                <a:ea typeface="BIZ UDPゴシック" panose="020B0400000000000000" pitchFamily="50" charset="-128"/>
              </a:rPr>
              <a:t>28.6</a:t>
            </a:r>
            <a:r>
              <a:rPr kumimoji="1" lang="ja-JP" altLang="en-US" sz="1000" dirty="0">
                <a:latin typeface="BIZ UDPゴシック" panose="020B0400000000000000" pitchFamily="50" charset="-128"/>
                <a:ea typeface="BIZ UDPゴシック" panose="020B0400000000000000" pitchFamily="50" charset="-128"/>
              </a:rPr>
              <a:t>％）、「ゲームやアプリの購入」（</a:t>
            </a:r>
            <a:r>
              <a:rPr kumimoji="1" lang="en-US" altLang="ja-JP" sz="1000" dirty="0">
                <a:latin typeface="BIZ UDPゴシック" panose="020B0400000000000000" pitchFamily="50" charset="-128"/>
                <a:ea typeface="BIZ UDPゴシック" panose="020B0400000000000000" pitchFamily="50" charset="-128"/>
              </a:rPr>
              <a:t>15.9</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8A0326B9-9D60-B1FC-E77B-2A262074C5E2}"/>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22BE4170-8F7D-F337-47C3-5A4F2389003C}"/>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五方向 13">
            <a:extLst>
              <a:ext uri="{FF2B5EF4-FFF2-40B4-BE49-F238E27FC236}">
                <a16:creationId xmlns:a16="http://schemas.microsoft.com/office/drawing/2014/main" id="{176E0A22-FFBB-BAEB-2B08-AD12AC50E2D9}"/>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5" name="楕円 14">
            <a:extLst>
              <a:ext uri="{FF2B5EF4-FFF2-40B4-BE49-F238E27FC236}">
                <a16:creationId xmlns:a16="http://schemas.microsoft.com/office/drawing/2014/main" id="{8D5138CB-B412-E03F-333E-F96030044B91}"/>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8" name="タイトル 10">
            <a:extLst>
              <a:ext uri="{FF2B5EF4-FFF2-40B4-BE49-F238E27FC236}">
                <a16:creationId xmlns:a16="http://schemas.microsoft.com/office/drawing/2014/main" id="{60E23281-CBB5-9CD7-DB56-A1E1E7BF2101}"/>
              </a:ext>
            </a:extLst>
          </p:cNvPr>
          <p:cNvSpPr>
            <a:spLocks noGrp="1"/>
          </p:cNvSpPr>
          <p:nvPr>
            <p:ph type="title"/>
          </p:nvPr>
        </p:nvSpPr>
        <p:spPr>
          <a:xfrm>
            <a:off x="962563" y="229686"/>
            <a:ext cx="5164757" cy="563231"/>
          </a:xfrm>
        </p:spPr>
        <p:txBody>
          <a:bodyPr/>
          <a:lstStyle/>
          <a:p>
            <a:pPr algn="ctr"/>
            <a:r>
              <a:rPr lang="ja-JP" altLang="en-US" dirty="0">
                <a:solidFill>
                  <a:srgbClr val="006600"/>
                </a:solidFill>
              </a:rPr>
              <a:t>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400" dirty="0">
                <a:solidFill>
                  <a:srgbClr val="C00000"/>
                </a:solidFill>
              </a:rPr>
              <a:t>(5)SNS</a:t>
            </a:r>
            <a:r>
              <a:rPr lang="ja-JP" altLang="en-US" sz="1400" dirty="0">
                <a:solidFill>
                  <a:srgbClr val="C00000"/>
                </a:solidFill>
              </a:rPr>
              <a:t>の利用状況と見知らぬ人とのやりとりや課金の状況</a:t>
            </a:r>
            <a:endParaRPr lang="ja-JP" altLang="en-US" dirty="0">
              <a:solidFill>
                <a:srgbClr val="C00000"/>
              </a:solidFill>
            </a:endParaRPr>
          </a:p>
        </p:txBody>
      </p:sp>
      <p:pic>
        <p:nvPicPr>
          <p:cNvPr id="3" name="図 2">
            <a:extLst>
              <a:ext uri="{FF2B5EF4-FFF2-40B4-BE49-F238E27FC236}">
                <a16:creationId xmlns:a16="http://schemas.microsoft.com/office/drawing/2014/main" id="{FDE8C132-F054-DD04-27F9-826000E5C568}"/>
              </a:ext>
            </a:extLst>
          </p:cNvPr>
          <p:cNvPicPr/>
          <p:nvPr/>
        </p:nvPicPr>
        <p:blipFill>
          <a:blip r:embed="rId2"/>
          <a:stretch>
            <a:fillRect/>
          </a:stretch>
        </p:blipFill>
        <p:spPr>
          <a:xfrm>
            <a:off x="188640" y="3429000"/>
            <a:ext cx="6480000" cy="5975793"/>
          </a:xfrm>
          <a:prstGeom prst="rect">
            <a:avLst/>
          </a:prstGeom>
        </p:spPr>
      </p:pic>
      <p:sp>
        <p:nvSpPr>
          <p:cNvPr id="5" name="テキスト ボックス 4">
            <a:extLst>
              <a:ext uri="{FF2B5EF4-FFF2-40B4-BE49-F238E27FC236}">
                <a16:creationId xmlns:a16="http://schemas.microsoft.com/office/drawing/2014/main" id="{8DAD68F2-FD6E-3EFD-D27C-66A3E57331B9}"/>
              </a:ext>
            </a:extLst>
          </p:cNvPr>
          <p:cNvSpPr txBox="1"/>
          <p:nvPr/>
        </p:nvSpPr>
        <p:spPr>
          <a:xfrm>
            <a:off x="6332040" y="3404828"/>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6" name="テキスト ボックス 5">
            <a:extLst>
              <a:ext uri="{FF2B5EF4-FFF2-40B4-BE49-F238E27FC236}">
                <a16:creationId xmlns:a16="http://schemas.microsoft.com/office/drawing/2014/main" id="{9659B04F-B2F2-8628-BF99-53FE9D7C1DAB}"/>
              </a:ext>
            </a:extLst>
          </p:cNvPr>
          <p:cNvSpPr txBox="1"/>
          <p:nvPr/>
        </p:nvSpPr>
        <p:spPr>
          <a:xfrm>
            <a:off x="6332040" y="4485528"/>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8" name="テキスト ボックス 7">
            <a:extLst>
              <a:ext uri="{FF2B5EF4-FFF2-40B4-BE49-F238E27FC236}">
                <a16:creationId xmlns:a16="http://schemas.microsoft.com/office/drawing/2014/main" id="{DC857FFB-6569-6FE2-5969-4EECD6B6D7EF}"/>
              </a:ext>
            </a:extLst>
          </p:cNvPr>
          <p:cNvSpPr txBox="1"/>
          <p:nvPr/>
        </p:nvSpPr>
        <p:spPr>
          <a:xfrm>
            <a:off x="6332040" y="6105708"/>
            <a:ext cx="319318" cy="215444"/>
          </a:xfrm>
          <a:prstGeom prst="rect">
            <a:avLst/>
          </a:prstGeom>
          <a:noFill/>
        </p:spPr>
        <p:txBody>
          <a:bodyPr wrap="none" rtlCol="0">
            <a:spAutoFit/>
          </a:bodyPr>
          <a:lstStyle/>
          <a:p>
            <a:r>
              <a:rPr kumimoji="1" lang="en-US" altLang="ja-JP" sz="800"/>
              <a:t>(%)</a:t>
            </a:r>
            <a:endParaRPr kumimoji="1" lang="ja-JP" altLang="en-US" sz="800"/>
          </a:p>
        </p:txBody>
      </p:sp>
      <p:sp>
        <p:nvSpPr>
          <p:cNvPr id="20" name="テキスト ボックス 19">
            <a:extLst>
              <a:ext uri="{FF2B5EF4-FFF2-40B4-BE49-F238E27FC236}">
                <a16:creationId xmlns:a16="http://schemas.microsoft.com/office/drawing/2014/main" id="{2266276C-974F-CF42-AED4-973BEC4501F3}"/>
              </a:ext>
            </a:extLst>
          </p:cNvPr>
          <p:cNvSpPr txBox="1"/>
          <p:nvPr/>
        </p:nvSpPr>
        <p:spPr>
          <a:xfrm>
            <a:off x="6332040" y="7725888"/>
            <a:ext cx="319318" cy="215444"/>
          </a:xfrm>
          <a:prstGeom prst="rect">
            <a:avLst/>
          </a:prstGeom>
          <a:noFill/>
        </p:spPr>
        <p:txBody>
          <a:bodyPr wrap="none" rtlCol="0">
            <a:spAutoFit/>
          </a:bodyPr>
          <a:lstStyle/>
          <a:p>
            <a:r>
              <a:rPr kumimoji="1" lang="en-US" altLang="ja-JP" sz="800"/>
              <a:t>(%)</a:t>
            </a:r>
            <a:endParaRPr kumimoji="1" lang="ja-JP" altLang="en-US" sz="800"/>
          </a:p>
        </p:txBody>
      </p:sp>
    </p:spTree>
    <p:extLst>
      <p:ext uri="{BB962C8B-B14F-4D97-AF65-F5344CB8AC3E}">
        <p14:creationId xmlns:p14="http://schemas.microsoft.com/office/powerpoint/2010/main" val="1762074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5FFE0-F0DB-37F4-6FBA-49772FE22B2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16DE603-F541-6162-D42E-66B4934FFD00}"/>
              </a:ext>
            </a:extLst>
          </p:cNvPr>
          <p:cNvSpPr>
            <a:spLocks noGrp="1"/>
          </p:cNvSpPr>
          <p:nvPr>
            <p:ph type="sldNum" sz="quarter" idx="12"/>
          </p:nvPr>
        </p:nvSpPr>
        <p:spPr/>
        <p:txBody>
          <a:bodyPr/>
          <a:lstStyle/>
          <a:p>
            <a:fld id="{4029B6DC-0FF4-4226-B551-65DC3A12FD06}" type="slidenum">
              <a:rPr kumimoji="1" lang="ja-JP" altLang="en-US" smtClean="0"/>
              <a:pPr/>
              <a:t>8</a:t>
            </a:fld>
            <a:endParaRPr kumimoji="1" lang="ja-JP" altLang="en-US"/>
          </a:p>
        </p:txBody>
      </p:sp>
      <p:sp>
        <p:nvSpPr>
          <p:cNvPr id="7" name="テキスト ボックス 6">
            <a:extLst>
              <a:ext uri="{FF2B5EF4-FFF2-40B4-BE49-F238E27FC236}">
                <a16:creationId xmlns:a16="http://schemas.microsoft.com/office/drawing/2014/main" id="{8BF981DD-1F27-9073-D4D5-FCB3165A6BCF}"/>
              </a:ext>
            </a:extLst>
          </p:cNvPr>
          <p:cNvSpPr txBox="1"/>
          <p:nvPr/>
        </p:nvSpPr>
        <p:spPr>
          <a:xfrm>
            <a:off x="168881" y="1136576"/>
            <a:ext cx="6480175" cy="2246769"/>
          </a:xfrm>
          <a:prstGeom prst="rect">
            <a:avLst/>
          </a:prstGeom>
          <a:solidFill>
            <a:srgbClr val="FFFFCC"/>
          </a:solidFill>
        </p:spPr>
        <p:txBody>
          <a:bodyPr wrap="square" rtlCol="0">
            <a:spAutoFit/>
          </a:bodyPr>
          <a:lstStyle/>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ネットの利用時間の制限状況をみると、小・中・高生合計では「はい」（制限がある）が３９．２％、小学生では５７．８％、中学生では４２．４％、高校生では１２．６％となっている。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見ることができないサイトや機能制限の状況を確認したところ、小・中・高生合計では「制限はない」が５１．６％と最も多く、以下、「サイトの制限がある」（３５．５％）、「</a:t>
            </a:r>
            <a:r>
              <a:rPr kumimoji="1" lang="en-US" altLang="ja-JP" sz="1000" dirty="0">
                <a:latin typeface="BIZ UDPゴシック" panose="020B0400000000000000" pitchFamily="50" charset="-128"/>
                <a:ea typeface="BIZ UDPゴシック" panose="020B0400000000000000" pitchFamily="50" charset="-128"/>
              </a:rPr>
              <a:t>SNS</a:t>
            </a:r>
            <a:r>
              <a:rPr kumimoji="1" lang="ja-JP" altLang="en-US" sz="1000" dirty="0">
                <a:latin typeface="BIZ UDPゴシック" panose="020B0400000000000000" pitchFamily="50" charset="-128"/>
                <a:ea typeface="BIZ UDPゴシック" panose="020B0400000000000000" pitchFamily="50" charset="-128"/>
              </a:rPr>
              <a:t>ができない」（１３．９％）となっている。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また、「サイトの制限はない」の割合を学年別にみると、小学生では</a:t>
            </a:r>
            <a:r>
              <a:rPr kumimoji="1" lang="en-US" altLang="ja-JP" sz="1000" dirty="0">
                <a:latin typeface="BIZ UDPゴシック" panose="020B0400000000000000" pitchFamily="50" charset="-128"/>
                <a:ea typeface="BIZ UDPゴシック" panose="020B0400000000000000" pitchFamily="50" charset="-128"/>
              </a:rPr>
              <a:t>38.8%</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47.8%</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72.0%</a:t>
            </a:r>
            <a:r>
              <a:rPr kumimoji="1" lang="ja-JP" altLang="en-US" sz="1000" dirty="0">
                <a:latin typeface="BIZ UDPゴシック" panose="020B0400000000000000" pitchFamily="50" charset="-128"/>
                <a:ea typeface="BIZ UDPゴシック" panose="020B0400000000000000" pitchFamily="50" charset="-128"/>
              </a:rPr>
              <a:t>となっている。</a:t>
            </a: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利用している端末の制限状況をみると、小・中・高生合計では、「何も制限をされていない」が４６．４％と最も多く、</a:t>
            </a:r>
            <a:br>
              <a:rPr kumimoji="1" lang="en-US" altLang="ja-JP" sz="1000" dirty="0">
                <a:latin typeface="BIZ UDPゴシック" panose="020B0400000000000000" pitchFamily="50" charset="-128"/>
                <a:ea typeface="BIZ UDPゴシック" panose="020B0400000000000000" pitchFamily="50" charset="-128"/>
              </a:rPr>
            </a:br>
            <a:r>
              <a:rPr kumimoji="1" lang="ja-JP" altLang="en-US" sz="1000" dirty="0">
                <a:latin typeface="BIZ UDPゴシック" panose="020B0400000000000000" pitchFamily="50" charset="-128"/>
                <a:ea typeface="BIZ UDPゴシック" panose="020B0400000000000000" pitchFamily="50" charset="-128"/>
              </a:rPr>
              <a:t>以下、「端末上の制限」（</a:t>
            </a:r>
            <a:r>
              <a:rPr kumimoji="1" lang="en-US" altLang="ja-JP" sz="1000" dirty="0">
                <a:latin typeface="BIZ UDPゴシック" panose="020B0400000000000000" pitchFamily="50" charset="-128"/>
                <a:ea typeface="BIZ UDPゴシック" panose="020B0400000000000000" pitchFamily="50" charset="-128"/>
              </a:rPr>
              <a:t>30.0</a:t>
            </a:r>
            <a:r>
              <a:rPr kumimoji="1" lang="ja-JP" altLang="en-US" sz="1000" dirty="0">
                <a:latin typeface="BIZ UDPゴシック" panose="020B0400000000000000" pitchFamily="50" charset="-128"/>
                <a:ea typeface="BIZ UDPゴシック" panose="020B0400000000000000" pitchFamily="50" charset="-128"/>
              </a:rPr>
              <a:t>％）、「家族に注意される」（</a:t>
            </a:r>
            <a:r>
              <a:rPr kumimoji="1" lang="en-US" altLang="ja-JP" sz="1000" dirty="0">
                <a:latin typeface="BIZ UDPゴシック" panose="020B0400000000000000" pitchFamily="50" charset="-128"/>
                <a:ea typeface="BIZ UDPゴシック" panose="020B0400000000000000" pitchFamily="50" charset="-128"/>
              </a:rPr>
              <a:t>14.2</a:t>
            </a:r>
            <a:r>
              <a:rPr kumimoji="1" lang="ja-JP" altLang="en-US" sz="1000" dirty="0">
                <a:latin typeface="BIZ UDPゴシック" panose="020B0400000000000000" pitchFamily="50" charset="-128"/>
                <a:ea typeface="BIZ UDPゴシック" panose="020B0400000000000000" pitchFamily="50" charset="-128"/>
              </a:rPr>
              <a:t>％）と続いている。</a:t>
            </a:r>
            <a:endParaRPr kumimoji="1" lang="en-US" altLang="ja-JP" sz="1000" dirty="0">
              <a:latin typeface="BIZ UDPゴシック" panose="020B0400000000000000" pitchFamily="50" charset="-128"/>
              <a:ea typeface="BIZ UDPゴシック" panose="020B0400000000000000" pitchFamily="50" charset="-128"/>
            </a:endParaRPr>
          </a:p>
          <a:p>
            <a:pPr marL="171450" indent="-171450" algn="just">
              <a:spcBef>
                <a:spcPts val="1200"/>
              </a:spcBef>
              <a:buFont typeface="Wingdings" panose="05000000000000000000" pitchFamily="2" charset="2"/>
              <a:buChar char="l"/>
            </a:pPr>
            <a:r>
              <a:rPr kumimoji="1" lang="ja-JP" altLang="en-US" sz="1000" dirty="0">
                <a:latin typeface="BIZ UDPゴシック" panose="020B0400000000000000" pitchFamily="50" charset="-128"/>
                <a:ea typeface="BIZ UDPゴシック" panose="020B0400000000000000" pitchFamily="50" charset="-128"/>
              </a:rPr>
              <a:t>利用している端末の制限解除の方法について認知状況を確認したところ、小・中・高生合計では「はい」（知っている）が１８．８％、小学生では</a:t>
            </a:r>
            <a:r>
              <a:rPr kumimoji="1" lang="en-US" altLang="ja-JP" sz="1000" dirty="0">
                <a:latin typeface="BIZ UDPゴシック" panose="020B0400000000000000" pitchFamily="50" charset="-128"/>
                <a:ea typeface="BIZ UDPゴシック" panose="020B0400000000000000" pitchFamily="50" charset="-128"/>
              </a:rPr>
              <a:t>14.7</a:t>
            </a:r>
            <a:r>
              <a:rPr kumimoji="1" lang="ja-JP" altLang="en-US" sz="1000" dirty="0">
                <a:latin typeface="BIZ UDPゴシック" panose="020B0400000000000000" pitchFamily="50" charset="-128"/>
                <a:ea typeface="BIZ UDPゴシック" panose="020B0400000000000000" pitchFamily="50" charset="-128"/>
              </a:rPr>
              <a:t>％、中学生では</a:t>
            </a:r>
            <a:r>
              <a:rPr kumimoji="1" lang="en-US" altLang="ja-JP" sz="1000" dirty="0">
                <a:latin typeface="BIZ UDPゴシック" panose="020B0400000000000000" pitchFamily="50" charset="-128"/>
                <a:ea typeface="BIZ UDPゴシック" panose="020B0400000000000000" pitchFamily="50" charset="-128"/>
              </a:rPr>
              <a:t>18.6</a:t>
            </a:r>
            <a:r>
              <a:rPr kumimoji="1" lang="ja-JP" altLang="en-US" sz="1000" dirty="0">
                <a:latin typeface="BIZ UDPゴシック" panose="020B0400000000000000" pitchFamily="50" charset="-128"/>
                <a:ea typeface="BIZ UDPゴシック" panose="020B0400000000000000" pitchFamily="50" charset="-128"/>
              </a:rPr>
              <a:t>％、高校生では</a:t>
            </a:r>
            <a:r>
              <a:rPr kumimoji="1" lang="en-US" altLang="ja-JP" sz="1000" dirty="0">
                <a:latin typeface="BIZ UDPゴシック" panose="020B0400000000000000" pitchFamily="50" charset="-128"/>
                <a:ea typeface="BIZ UDPゴシック" panose="020B0400000000000000" pitchFamily="50" charset="-128"/>
              </a:rPr>
              <a:t>24.1</a:t>
            </a:r>
            <a:r>
              <a:rPr kumimoji="1" lang="ja-JP" altLang="en-US" sz="1000" dirty="0">
                <a:latin typeface="BIZ UDPゴシック" panose="020B0400000000000000" pitchFamily="50" charset="-128"/>
                <a:ea typeface="BIZ UDPゴシック" panose="020B0400000000000000" pitchFamily="50" charset="-128"/>
              </a:rPr>
              <a:t>％となっている。</a:t>
            </a:r>
          </a:p>
        </p:txBody>
      </p:sp>
      <p:sp>
        <p:nvSpPr>
          <p:cNvPr id="8" name="正方形/長方形 7">
            <a:extLst>
              <a:ext uri="{FF2B5EF4-FFF2-40B4-BE49-F238E27FC236}">
                <a16:creationId xmlns:a16="http://schemas.microsoft.com/office/drawing/2014/main" id="{42F38327-3643-9E06-09A5-01D37889E1FD}"/>
              </a:ext>
            </a:extLst>
          </p:cNvPr>
          <p:cNvSpPr/>
          <p:nvPr/>
        </p:nvSpPr>
        <p:spPr>
          <a:xfrm>
            <a:off x="0" y="0"/>
            <a:ext cx="6858000" cy="991448"/>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2A46AD4F-4242-BAA7-6B9D-B1451CA0A612}"/>
              </a:ext>
            </a:extLst>
          </p:cNvPr>
          <p:cNvSpPr/>
          <p:nvPr/>
        </p:nvSpPr>
        <p:spPr>
          <a:xfrm>
            <a:off x="257906" y="208563"/>
            <a:ext cx="6335886" cy="6054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五方向 11">
            <a:extLst>
              <a:ext uri="{FF2B5EF4-FFF2-40B4-BE49-F238E27FC236}">
                <a16:creationId xmlns:a16="http://schemas.microsoft.com/office/drawing/2014/main" id="{1DCB45A1-9072-1A7D-F1D2-02121969560E}"/>
              </a:ext>
            </a:extLst>
          </p:cNvPr>
          <p:cNvSpPr/>
          <p:nvPr/>
        </p:nvSpPr>
        <p:spPr>
          <a:xfrm>
            <a:off x="140710" y="115442"/>
            <a:ext cx="1272065" cy="427024"/>
          </a:xfrm>
          <a:prstGeom prst="homePlat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テーマ</a:t>
            </a:r>
          </a:p>
        </p:txBody>
      </p:sp>
      <p:sp>
        <p:nvSpPr>
          <p:cNvPr id="13" name="楕円 12">
            <a:extLst>
              <a:ext uri="{FF2B5EF4-FFF2-40B4-BE49-F238E27FC236}">
                <a16:creationId xmlns:a16="http://schemas.microsoft.com/office/drawing/2014/main" id="{E3002F97-7EF5-0B6B-BC96-0A3F929D66FA}"/>
              </a:ext>
            </a:extLst>
          </p:cNvPr>
          <p:cNvSpPr/>
          <p:nvPr/>
        </p:nvSpPr>
        <p:spPr>
          <a:xfrm>
            <a:off x="791736" y="130191"/>
            <a:ext cx="349334" cy="349334"/>
          </a:xfrm>
          <a:prstGeom prst="ellipse">
            <a:avLst/>
          </a:prstGeom>
          <a:solidFill>
            <a:schemeClr val="accent4">
              <a:lumMod val="20000"/>
              <a:lumOff val="80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lumMod val="75000"/>
                    <a:lumOff val="25000"/>
                  </a:schemeClr>
                </a:solidFill>
                <a:latin typeface="BIZ UDPゴシック" panose="020B0400000000000000" pitchFamily="50" charset="-128"/>
                <a:ea typeface="BIZ UDPゴシック" panose="020B0400000000000000" pitchFamily="50" charset="-128"/>
              </a:rPr>
              <a:t>1</a:t>
            </a:r>
            <a:endParaRPr kumimoji="1" lang="ja-JP" altLang="en-US" sz="1400" b="1">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4" name="タイトル 10">
            <a:extLst>
              <a:ext uri="{FF2B5EF4-FFF2-40B4-BE49-F238E27FC236}">
                <a16:creationId xmlns:a16="http://schemas.microsoft.com/office/drawing/2014/main" id="{094473D3-6DBC-B76B-DE8A-EB143FD2AD62}"/>
              </a:ext>
            </a:extLst>
          </p:cNvPr>
          <p:cNvSpPr>
            <a:spLocks noGrp="1"/>
          </p:cNvSpPr>
          <p:nvPr>
            <p:ph type="title"/>
          </p:nvPr>
        </p:nvSpPr>
        <p:spPr>
          <a:xfrm>
            <a:off x="900331" y="238390"/>
            <a:ext cx="5164757" cy="590931"/>
          </a:xfrm>
        </p:spPr>
        <p:txBody>
          <a:bodyPr/>
          <a:lstStyle/>
          <a:p>
            <a:pPr algn="ctr"/>
            <a:r>
              <a:rPr lang="ja-JP" altLang="en-US" dirty="0">
                <a:solidFill>
                  <a:srgbClr val="006600"/>
                </a:solidFill>
              </a:rPr>
              <a:t>小中高生のネット利用</a:t>
            </a:r>
            <a:r>
              <a:rPr lang="ja-JP" altLang="en-US" sz="2000" dirty="0">
                <a:solidFill>
                  <a:schemeClr val="accent6">
                    <a:lumMod val="50000"/>
                  </a:schemeClr>
                </a:solidFill>
              </a:rPr>
              <a:t>等</a:t>
            </a:r>
            <a:r>
              <a:rPr lang="ja-JP" altLang="en-US" dirty="0">
                <a:solidFill>
                  <a:srgbClr val="006600"/>
                </a:solidFill>
              </a:rPr>
              <a:t>の</a:t>
            </a:r>
            <a:r>
              <a:rPr lang="ja-JP" altLang="en-US" dirty="0">
                <a:solidFill>
                  <a:schemeClr val="accent6">
                    <a:lumMod val="50000"/>
                  </a:schemeClr>
                </a:solidFill>
              </a:rPr>
              <a:t>状況</a:t>
            </a:r>
            <a:br>
              <a:rPr lang="en-US" altLang="ja-JP" dirty="0">
                <a:solidFill>
                  <a:srgbClr val="006600"/>
                </a:solidFill>
              </a:rPr>
            </a:br>
            <a:r>
              <a:rPr lang="en-US" altLang="ja-JP" sz="1600" dirty="0">
                <a:solidFill>
                  <a:srgbClr val="C00000"/>
                </a:solidFill>
              </a:rPr>
              <a:t>(6)</a:t>
            </a:r>
            <a:r>
              <a:rPr lang="ja-JP" altLang="en-US" sz="1600" dirty="0">
                <a:solidFill>
                  <a:srgbClr val="C00000"/>
                </a:solidFill>
              </a:rPr>
              <a:t>ネットの時間制限や機能制限等の状況</a:t>
            </a:r>
            <a:endParaRPr lang="ja-JP" altLang="en-US" strike="sngStrike" dirty="0">
              <a:solidFill>
                <a:srgbClr val="C00000"/>
              </a:solidFill>
            </a:endParaRPr>
          </a:p>
        </p:txBody>
      </p:sp>
      <p:grpSp>
        <p:nvGrpSpPr>
          <p:cNvPr id="3" name="グループ化 2">
            <a:extLst>
              <a:ext uri="{FF2B5EF4-FFF2-40B4-BE49-F238E27FC236}">
                <a16:creationId xmlns:a16="http://schemas.microsoft.com/office/drawing/2014/main" id="{BFAEC796-7E29-D2E5-9A85-58E7BC8A65EC}"/>
              </a:ext>
            </a:extLst>
          </p:cNvPr>
          <p:cNvGrpSpPr/>
          <p:nvPr/>
        </p:nvGrpSpPr>
        <p:grpSpPr>
          <a:xfrm>
            <a:off x="188640" y="3692860"/>
            <a:ext cx="6725286" cy="4770471"/>
            <a:chOff x="-675456" y="3229687"/>
            <a:chExt cx="6725286" cy="4770471"/>
          </a:xfrm>
        </p:grpSpPr>
        <p:sp>
          <p:nvSpPr>
            <p:cNvPr id="5" name="テキスト ボックス 4">
              <a:extLst>
                <a:ext uri="{FF2B5EF4-FFF2-40B4-BE49-F238E27FC236}">
                  <a16:creationId xmlns:a16="http://schemas.microsoft.com/office/drawing/2014/main" id="{3F005335-16D4-CCE8-29A0-D18A28FF21FD}"/>
                </a:ext>
              </a:extLst>
            </p:cNvPr>
            <p:cNvSpPr txBox="1"/>
            <p:nvPr/>
          </p:nvSpPr>
          <p:spPr>
            <a:xfrm>
              <a:off x="5553236" y="3229687"/>
              <a:ext cx="460590" cy="215444"/>
            </a:xfrm>
            <a:prstGeom prst="rect">
              <a:avLst/>
            </a:prstGeom>
            <a:noFill/>
          </p:spPr>
          <p:txBody>
            <a:bodyPr wrap="square" rtlCol="0">
              <a:spAutoFit/>
            </a:bodyPr>
            <a:lstStyle/>
            <a:p>
              <a:r>
                <a:rPr kumimoji="1" lang="en-US" altLang="ja-JP" sz="800" dirty="0"/>
                <a:t>(%)</a:t>
              </a:r>
              <a:endParaRPr kumimoji="1" lang="ja-JP" altLang="en-US" sz="800" dirty="0"/>
            </a:p>
          </p:txBody>
        </p:sp>
        <p:sp>
          <p:nvSpPr>
            <p:cNvPr id="15" name="テキスト ボックス 14">
              <a:extLst>
                <a:ext uri="{FF2B5EF4-FFF2-40B4-BE49-F238E27FC236}">
                  <a16:creationId xmlns:a16="http://schemas.microsoft.com/office/drawing/2014/main" id="{672D6588-35D3-632E-FBF9-C4BE513E8A3E}"/>
                </a:ext>
              </a:extLst>
            </p:cNvPr>
            <p:cNvSpPr txBox="1"/>
            <p:nvPr/>
          </p:nvSpPr>
          <p:spPr>
            <a:xfrm>
              <a:off x="5553236" y="4317266"/>
              <a:ext cx="460590" cy="215444"/>
            </a:xfrm>
            <a:prstGeom prst="rect">
              <a:avLst/>
            </a:prstGeom>
            <a:noFill/>
          </p:spPr>
          <p:txBody>
            <a:bodyPr wrap="square" rtlCol="0">
              <a:spAutoFit/>
            </a:bodyPr>
            <a:lstStyle/>
            <a:p>
              <a:r>
                <a:rPr kumimoji="1" lang="en-US" altLang="ja-JP" sz="800" dirty="0"/>
                <a:t>(%)</a:t>
              </a:r>
              <a:endParaRPr kumimoji="1" lang="ja-JP" altLang="en-US" sz="800" dirty="0"/>
            </a:p>
          </p:txBody>
        </p:sp>
        <p:sp>
          <p:nvSpPr>
            <p:cNvPr id="16" name="テキスト ボックス 15">
              <a:extLst>
                <a:ext uri="{FF2B5EF4-FFF2-40B4-BE49-F238E27FC236}">
                  <a16:creationId xmlns:a16="http://schemas.microsoft.com/office/drawing/2014/main" id="{9E0D4678-6F5A-D876-7E3E-DDFC6AB379CF}"/>
                </a:ext>
              </a:extLst>
            </p:cNvPr>
            <p:cNvSpPr txBox="1"/>
            <p:nvPr/>
          </p:nvSpPr>
          <p:spPr>
            <a:xfrm>
              <a:off x="5553236" y="5943268"/>
              <a:ext cx="424586" cy="215444"/>
            </a:xfrm>
            <a:prstGeom prst="rect">
              <a:avLst/>
            </a:prstGeom>
            <a:noFill/>
          </p:spPr>
          <p:txBody>
            <a:bodyPr wrap="square" rtlCol="0">
              <a:spAutoFit/>
            </a:bodyPr>
            <a:lstStyle/>
            <a:p>
              <a:r>
                <a:rPr kumimoji="1" lang="en-US" altLang="ja-JP" sz="800"/>
                <a:t>(%)</a:t>
              </a:r>
              <a:endParaRPr kumimoji="1" lang="ja-JP" altLang="en-US" sz="800"/>
            </a:p>
          </p:txBody>
        </p:sp>
        <p:sp>
          <p:nvSpPr>
            <p:cNvPr id="17" name="テキスト ボックス 16">
              <a:extLst>
                <a:ext uri="{FF2B5EF4-FFF2-40B4-BE49-F238E27FC236}">
                  <a16:creationId xmlns:a16="http://schemas.microsoft.com/office/drawing/2014/main" id="{C7AF0612-C5AA-A607-EEBF-2BE4ED8160CB}"/>
                </a:ext>
              </a:extLst>
            </p:cNvPr>
            <p:cNvSpPr txBox="1"/>
            <p:nvPr/>
          </p:nvSpPr>
          <p:spPr>
            <a:xfrm>
              <a:off x="5553236" y="7401272"/>
              <a:ext cx="496594" cy="215444"/>
            </a:xfrm>
            <a:prstGeom prst="rect">
              <a:avLst/>
            </a:prstGeom>
            <a:noFill/>
          </p:spPr>
          <p:txBody>
            <a:bodyPr wrap="square" rtlCol="0">
              <a:spAutoFit/>
            </a:bodyPr>
            <a:lstStyle/>
            <a:p>
              <a:r>
                <a:rPr kumimoji="1" lang="en-US" altLang="ja-JP" sz="800" dirty="0"/>
                <a:t>(%)</a:t>
              </a:r>
              <a:endParaRPr kumimoji="1" lang="ja-JP" altLang="en-US" sz="800" dirty="0"/>
            </a:p>
          </p:txBody>
        </p:sp>
        <p:pic>
          <p:nvPicPr>
            <p:cNvPr id="2" name="図 1">
              <a:extLst>
                <a:ext uri="{FF2B5EF4-FFF2-40B4-BE49-F238E27FC236}">
                  <a16:creationId xmlns:a16="http://schemas.microsoft.com/office/drawing/2014/main" id="{C9239247-6088-B365-1288-0FAFB01F604C}"/>
                </a:ext>
              </a:extLst>
            </p:cNvPr>
            <p:cNvPicPr/>
            <p:nvPr/>
          </p:nvPicPr>
          <p:blipFill>
            <a:blip r:embed="rId2"/>
            <a:stretch>
              <a:fillRect/>
            </a:stretch>
          </p:blipFill>
          <p:spPr>
            <a:xfrm>
              <a:off x="-675456" y="3253267"/>
              <a:ext cx="6480000" cy="4746891"/>
            </a:xfrm>
            <a:prstGeom prst="rect">
              <a:avLst/>
            </a:prstGeom>
          </p:spPr>
        </p:pic>
      </p:grpSp>
    </p:spTree>
    <p:extLst>
      <p:ext uri="{BB962C8B-B14F-4D97-AF65-F5344CB8AC3E}">
        <p14:creationId xmlns:p14="http://schemas.microsoft.com/office/powerpoint/2010/main" val="36871585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6683</TotalTime>
  <Words>10331</Words>
  <Application>Microsoft Office PowerPoint</Application>
  <PresentationFormat>A4 210 x 297 mm</PresentationFormat>
  <Paragraphs>377</Paragraphs>
  <Slides>41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41</vt:i4>
      </vt:variant>
    </vt:vector>
  </HeadingPairs>
  <TitlesOfParts>
    <vt:vector size="48" baseType="lpstr">
      <vt:lpstr>BIZ UDPゴシック</vt:lpstr>
      <vt:lpstr>BIZ UDゴシック</vt:lpstr>
      <vt:lpstr>游ゴシック</vt:lpstr>
      <vt:lpstr>Arial</vt:lpstr>
      <vt:lpstr>Times New Roman</vt:lpstr>
      <vt:lpstr>Wingdings</vt:lpstr>
      <vt:lpstr>Office テーマ</vt:lpstr>
      <vt:lpstr>栃木県インターネット及びゲームに関連する 依存に係る調査　報告書（概要版）　</vt:lpstr>
      <vt:lpstr>小中高生のネット利用等の状況</vt:lpstr>
      <vt:lpstr>PowerPoint プレゼンテーション</vt:lpstr>
      <vt:lpstr>　　　　　小中高生のネット利用等の状況 (1)ネットサービス初回利用年齢と自分専用端末の保有状況、使用した機器の状況</vt:lpstr>
      <vt:lpstr>小中高生のネット利用等の状況 (2)過去30日間の１日あたりのネット利用時間</vt:lpstr>
      <vt:lpstr>小中高生のネット利用等の状況 (3)過去30日間に利用したネットサービスと利用時間</vt:lpstr>
      <vt:lpstr>小中高生のネット利用等の状況 (4)ゲームの実施状況、よく遊ぶゲームジャンルと併用アプリ</vt:lpstr>
      <vt:lpstr>小中高生のネット利用等の状況 (5)SNSの利用状況と見知らぬ人とのやりとりや課金の状況</vt:lpstr>
      <vt:lpstr>小中高生のネット利用等の状況 (6)ネットの時間制限や機能制限等の状況</vt:lpstr>
      <vt:lpstr>ネット利用による生活への影響 (1)生活関連要因別にみたインターネット利用による生活への影響</vt:lpstr>
      <vt:lpstr>ネット利用による生活への影響 (2)ネット依存の状況</vt:lpstr>
      <vt:lpstr>ネット利用による生活への影響 (3)ゲーム行動症（ゲーム依存）の状況</vt:lpstr>
      <vt:lpstr>ネット利用による生活への影響 (4)睡眠の状況①</vt:lpstr>
      <vt:lpstr>ネット利用による生活への影響 (4)睡眠の状況②</vt:lpstr>
      <vt:lpstr>ネット利用による生活への影響 (5)「気分が落ち込む」あるいは「やる気が出ない」／ 不安で、外出や集団への参加が嫌だと感じる児童・生徒の状況①</vt:lpstr>
      <vt:lpstr>PowerPoint プレゼンテーション</vt:lpstr>
      <vt:lpstr>ネット利用による生活への影響 (6)ネットの使い方における家族からの注意の状況</vt:lpstr>
      <vt:lpstr>ネット利用に関する教育やネットに関連する認知状況 (1)ネットの危険性に関する教育の受講状況等</vt:lpstr>
      <vt:lpstr>ネット利用に関する教育やネットに関連する認知状況 　　　　(2)ゲーム行動症の認知状況</vt:lpstr>
      <vt:lpstr>ネット利用に関する教育やネットに関連する認知状況 　　　　　(3) eスポーツの認知状況</vt:lpstr>
      <vt:lpstr>医療機関の状況</vt:lpstr>
      <vt:lpstr>PowerPoint プレゼンテーション</vt:lpstr>
      <vt:lpstr>医療機関の状況 (1) 回答した医療機関に関する基本情報</vt:lpstr>
      <vt:lpstr>医療機関の状況 (2)ゲーム・ネット依存症の診療状況</vt:lpstr>
      <vt:lpstr>医療機関の状況 (3)ゲーム・ネット依存症の診療に携わる医師・スタッフ数</vt:lpstr>
      <vt:lpstr>PowerPoint プレゼンテーション</vt:lpstr>
      <vt:lpstr>医師から見たゲーム・ネット依存症 (1)ゲーム・ネット依存症に関する認識</vt:lpstr>
      <vt:lpstr>医師から見たゲーム・ネット依存症 (2)直近12か月間における患者数</vt:lpstr>
      <vt:lpstr>医師から見たゲーム・ネット依存症 (3)使用時間等に関する提案／治療効果の評価基準</vt:lpstr>
      <vt:lpstr>医師から見たゲーム・ネット依存症 (4)ゲーム・ネット依存症の診療を行う中での課題 </vt:lpstr>
      <vt:lpstr>PowerPoint プレゼンテーション</vt:lpstr>
      <vt:lpstr>ゲーム・ネット依存症患者の特徴等 (1)主訴と受診経緯／ゲーム時間が長くなる背景にある問題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ゲーム・ネット依存症患者の特徴等 (8) 「ゲーム関連問題」を抱える患者が利用している医療・福祉サービス</vt:lpstr>
      <vt:lpstr>    栃木県インターネット及びゲームに関連する依存に係る調査　報告書（概要版）  令和７（２０２５）年７月    【問い合わせ先】　栃木県保健福祉部障害福祉課  〒320-8501　栃木県宇都宮市塙田１－１－20  電話　０２８－６２３－３０93　　FAX　０２８－６２３－３０５２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栃木県インターネットやゲームに関連する依存に係る実態調査 報告書＜概要版＞　</dc:title>
  <dc:creator>拓也 山下</dc:creator>
  <cp:lastModifiedBy>小川　晃寛</cp:lastModifiedBy>
  <cp:revision>137</cp:revision>
  <cp:lastPrinted>2025-07-15T02:38:05Z</cp:lastPrinted>
  <dcterms:created xsi:type="dcterms:W3CDTF">2025-01-06T05:36:49Z</dcterms:created>
  <dcterms:modified xsi:type="dcterms:W3CDTF">2025-07-16T07:55:24Z</dcterms:modified>
</cp:coreProperties>
</file>