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5" r:id="rId1"/>
  </p:sldMasterIdLst>
  <p:notesMasterIdLst>
    <p:notesMasterId r:id="rId5"/>
  </p:notesMasterIdLst>
  <p:handoutMasterIdLst>
    <p:handoutMasterId r:id="rId6"/>
  </p:handoutMasterIdLst>
  <p:sldIdLst>
    <p:sldId id="273" r:id="rId2"/>
    <p:sldId id="269" r:id="rId3"/>
    <p:sldId id="272" r:id="rId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56" autoAdjust="0"/>
    <p:restoredTop sz="91655" autoAdjust="0"/>
  </p:normalViewPr>
  <p:slideViewPr>
    <p:cSldViewPr snapToGrid="0">
      <p:cViewPr varScale="1">
        <p:scale>
          <a:sx n="65" d="100"/>
          <a:sy n="65" d="100"/>
        </p:scale>
        <p:origin x="32"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0FC8888-4A81-6612-F725-D70C1443D137}"/>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5C30DE1-CA55-4938-BD42-2FCE6B955EA8}"/>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A51F4D9-BC0A-4AAD-B6D8-647B7C2A4122}" type="datetimeFigureOut">
              <a:rPr kumimoji="1" lang="ja-JP" altLang="en-US" smtClean="0"/>
              <a:t>2025/8/26</a:t>
            </a:fld>
            <a:endParaRPr kumimoji="1" lang="ja-JP" altLang="en-US"/>
          </a:p>
        </p:txBody>
      </p:sp>
      <p:sp>
        <p:nvSpPr>
          <p:cNvPr id="4" name="フッター プレースホルダー 3">
            <a:extLst>
              <a:ext uri="{FF2B5EF4-FFF2-40B4-BE49-F238E27FC236}">
                <a16:creationId xmlns:a16="http://schemas.microsoft.com/office/drawing/2014/main" id="{DE99A391-BC8E-7299-E7DA-B630104EB7BC}"/>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F1C44A1-28CD-52C2-2A7E-9AB79125813E}"/>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8CEB4B5-4E1A-4980-8F42-2DC42DA26269}" type="slidenum">
              <a:rPr kumimoji="1" lang="ja-JP" altLang="en-US" smtClean="0"/>
              <a:t>‹#›</a:t>
            </a:fld>
            <a:endParaRPr kumimoji="1" lang="ja-JP" altLang="en-US"/>
          </a:p>
        </p:txBody>
      </p:sp>
    </p:spTree>
    <p:extLst>
      <p:ext uri="{BB962C8B-B14F-4D97-AF65-F5344CB8AC3E}">
        <p14:creationId xmlns:p14="http://schemas.microsoft.com/office/powerpoint/2010/main" val="1234733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5448" cy="497838"/>
          </a:xfrm>
          <a:prstGeom prst="rect">
            <a:avLst/>
          </a:prstGeom>
        </p:spPr>
        <p:txBody>
          <a:bodyPr vert="horz" lIns="91286" tIns="45642" rIns="91286" bIns="456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3"/>
            <a:ext cx="2945448" cy="497838"/>
          </a:xfrm>
          <a:prstGeom prst="rect">
            <a:avLst/>
          </a:prstGeom>
        </p:spPr>
        <p:txBody>
          <a:bodyPr vert="horz" lIns="91286" tIns="45642" rIns="91286" bIns="45642" rtlCol="0"/>
          <a:lstStyle>
            <a:lvl1pPr algn="r">
              <a:defRPr sz="1200"/>
            </a:lvl1pPr>
          </a:lstStyle>
          <a:p>
            <a:fld id="{D777E412-A7E4-446F-A2C8-056C12D662BD}" type="datetimeFigureOut">
              <a:rPr kumimoji="1" lang="ja-JP" altLang="en-US" smtClean="0"/>
              <a:t>2025/8/26</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286" tIns="45642" rIns="91286" bIns="45642"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86" tIns="45642" rIns="91286" bIns="456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286" tIns="45642" rIns="91286" bIns="456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1"/>
            <a:ext cx="2945448" cy="497838"/>
          </a:xfrm>
          <a:prstGeom prst="rect">
            <a:avLst/>
          </a:prstGeom>
        </p:spPr>
        <p:txBody>
          <a:bodyPr vert="horz" lIns="91286" tIns="45642" rIns="91286" bIns="45642" rtlCol="0" anchor="b"/>
          <a:lstStyle>
            <a:lvl1pPr algn="r">
              <a:defRPr sz="1200"/>
            </a:lvl1pPr>
          </a:lstStyle>
          <a:p>
            <a:fld id="{9527C5D5-4C34-4DCB-9BBC-96018714DCD0}" type="slidenum">
              <a:rPr kumimoji="1" lang="ja-JP" altLang="en-US" smtClean="0"/>
              <a:t>‹#›</a:t>
            </a:fld>
            <a:endParaRPr kumimoji="1" lang="ja-JP" altLang="en-US"/>
          </a:p>
        </p:txBody>
      </p:sp>
    </p:spTree>
    <p:extLst>
      <p:ext uri="{BB962C8B-B14F-4D97-AF65-F5344CB8AC3E}">
        <p14:creationId xmlns:p14="http://schemas.microsoft.com/office/powerpoint/2010/main" val="26113566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27C5D5-4C34-4DCB-9BBC-96018714DCD0}" type="slidenum">
              <a:rPr kumimoji="1" lang="ja-JP" altLang="en-US" smtClean="0"/>
              <a:t>1</a:t>
            </a:fld>
            <a:endParaRPr kumimoji="1" lang="ja-JP" altLang="en-US"/>
          </a:p>
        </p:txBody>
      </p:sp>
    </p:spTree>
    <p:extLst>
      <p:ext uri="{BB962C8B-B14F-4D97-AF65-F5344CB8AC3E}">
        <p14:creationId xmlns:p14="http://schemas.microsoft.com/office/powerpoint/2010/main" val="4007418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27C5D5-4C34-4DCB-9BBC-96018714DCD0}" type="slidenum">
              <a:rPr kumimoji="1" lang="ja-JP" altLang="en-US" smtClean="0"/>
              <a:t>2</a:t>
            </a:fld>
            <a:endParaRPr kumimoji="1" lang="ja-JP" altLang="en-US"/>
          </a:p>
        </p:txBody>
      </p:sp>
    </p:spTree>
    <p:extLst>
      <p:ext uri="{BB962C8B-B14F-4D97-AF65-F5344CB8AC3E}">
        <p14:creationId xmlns:p14="http://schemas.microsoft.com/office/powerpoint/2010/main" val="2087168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27C5D5-4C34-4DCB-9BBC-96018714DCD0}" type="slidenum">
              <a:rPr kumimoji="1" lang="ja-JP" altLang="en-US" smtClean="0"/>
              <a:t>3</a:t>
            </a:fld>
            <a:endParaRPr kumimoji="1" lang="ja-JP" altLang="en-US"/>
          </a:p>
        </p:txBody>
      </p:sp>
    </p:spTree>
    <p:extLst>
      <p:ext uri="{BB962C8B-B14F-4D97-AF65-F5344CB8AC3E}">
        <p14:creationId xmlns:p14="http://schemas.microsoft.com/office/powerpoint/2010/main" val="50344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F342B2B-3C3A-432E-8304-99156A60B043}"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B4CDB8-6F48-4634-BBCB-17DA42A7B364}" type="slidenum">
              <a:rPr lang="ja-JP" altLang="en-US" smtClean="0"/>
              <a:pPr/>
              <a:t>‹#›</a:t>
            </a:fld>
            <a:endParaRPr lang="ja-JP" altLang="en-US"/>
          </a:p>
        </p:txBody>
      </p:sp>
    </p:spTree>
    <p:extLst>
      <p:ext uri="{BB962C8B-B14F-4D97-AF65-F5344CB8AC3E}">
        <p14:creationId xmlns:p14="http://schemas.microsoft.com/office/powerpoint/2010/main" val="36259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6AEE36-F574-40E7-9F2D-5636B2383644}"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1880877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A56C9C-C28D-4EA0-9CF3-9DCCE8FBCF23}"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1648275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ADFF5D-5D33-405E-AFC4-573301408D62}"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B4CDB8-6F48-4634-BBCB-17DA42A7B364}" type="slidenum">
              <a:rPr lang="ja-JP" altLang="en-US" smtClean="0"/>
              <a:pPr/>
              <a:t>‹#›</a:t>
            </a:fld>
            <a:endParaRPr lang="ja-JP" altLang="en-US"/>
          </a:p>
        </p:txBody>
      </p:sp>
    </p:spTree>
    <p:extLst>
      <p:ext uri="{BB962C8B-B14F-4D97-AF65-F5344CB8AC3E}">
        <p14:creationId xmlns:p14="http://schemas.microsoft.com/office/powerpoint/2010/main" val="234106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5D74D4-5211-4EEB-A379-B4DACE7162FE}"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48795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15AC55-AD13-4ABB-853B-A41D718F1A24}"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148533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55C23F6-33E0-4164-A2AA-6AB11F22E288}" type="datetime1">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1387083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53C513-0975-4D32-8C56-10CB1C68B648}" type="datetime1">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396373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3723B-9891-4112-85BF-D4C9DD7DEE00}" type="datetime1">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361296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581944-2D2E-403E-A3EB-FF8FC0D87238}"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56226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BC97A0-DAE4-43C5-B2E0-94D9F6212B9D}"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131455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00721-E4EF-42E5-9DC5-5A84B1730B96}" type="datetime1">
              <a:rPr kumimoji="1" lang="ja-JP" altLang="en-US" smtClean="0"/>
              <a:t>2025/8/26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4CDB8-6F48-4634-BBCB-17DA42A7B364}" type="slidenum">
              <a:rPr kumimoji="1" lang="ja-JP" altLang="en-US" smtClean="0"/>
              <a:t>‹#›</a:t>
            </a:fld>
            <a:endParaRPr kumimoji="1" lang="ja-JP" altLang="en-US"/>
          </a:p>
        </p:txBody>
      </p:sp>
    </p:spTree>
    <p:extLst>
      <p:ext uri="{BB962C8B-B14F-4D97-AF65-F5344CB8AC3E}">
        <p14:creationId xmlns:p14="http://schemas.microsoft.com/office/powerpoint/2010/main" val="2496837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880" y="341743"/>
            <a:ext cx="11443122" cy="427049"/>
          </a:xfrm>
          <a:noFill/>
        </p:spPr>
        <p:txBody>
          <a:bodyPr>
            <a:normAutofit/>
          </a:bodyPr>
          <a:lstStyle/>
          <a:p>
            <a:pPr algn="ctr"/>
            <a:r>
              <a:rPr lang="ja-JP" altLang="ja-JP" sz="2000" b="1" u="sng" dirty="0">
                <a:latin typeface="メイリオ" panose="020B0604030504040204" pitchFamily="50" charset="-128"/>
                <a:ea typeface="メイリオ" panose="020B0604030504040204" pitchFamily="50" charset="-128"/>
              </a:rPr>
              <a:t>令和</a:t>
            </a:r>
            <a:r>
              <a:rPr lang="ja-JP" altLang="en-US" sz="2000" b="1" u="sng" dirty="0">
                <a:latin typeface="メイリオ" panose="020B0604030504040204" pitchFamily="50" charset="-128"/>
                <a:ea typeface="メイリオ" panose="020B0604030504040204" pitchFamily="50" charset="-128"/>
              </a:rPr>
              <a:t>６</a:t>
            </a:r>
            <a:r>
              <a:rPr lang="en-US" altLang="ja-JP" sz="2000" b="1" u="sng" dirty="0">
                <a:latin typeface="メイリオ" panose="020B0604030504040204" pitchFamily="50" charset="-128"/>
                <a:ea typeface="メイリオ" panose="020B0604030504040204" pitchFamily="50" charset="-128"/>
                <a:cs typeface="Arial" panose="020B0604020202020204" pitchFamily="34" charset="0"/>
              </a:rPr>
              <a:t>(2024)</a:t>
            </a:r>
            <a:r>
              <a:rPr lang="ja-JP" altLang="ja-JP" sz="2000" b="1" u="sng" dirty="0">
                <a:latin typeface="メイリオ" panose="020B0604030504040204" pitchFamily="50" charset="-128"/>
                <a:ea typeface="メイリオ" panose="020B0604030504040204" pitchFamily="50" charset="-128"/>
              </a:rPr>
              <a:t>年度食の安全・安心・信頼性の確保に向けた施策に関する報告書（概要）</a:t>
            </a:r>
            <a:endParaRPr lang="ja-JP" altLang="en-US" sz="2000" b="1" u="sng"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80679" y="1300554"/>
            <a:ext cx="11122867" cy="888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hangingPunct="0">
              <a:lnSpc>
                <a:spcPts val="2600"/>
              </a:lnSpc>
            </a:pPr>
            <a:r>
              <a:rPr lang="ja-JP" altLang="en-US" sz="1500" dirty="0">
                <a:solidFill>
                  <a:schemeClr val="tx1"/>
                </a:solidFill>
                <a:latin typeface="メイリオ" panose="020B0604030504040204" pitchFamily="50" charset="-128"/>
                <a:ea typeface="メイリオ" panose="020B0604030504040204" pitchFamily="50" charset="-128"/>
              </a:rPr>
              <a:t>　 </a:t>
            </a:r>
            <a:r>
              <a:rPr lang="ja-JP" altLang="ja-JP" sz="1500" dirty="0">
                <a:solidFill>
                  <a:schemeClr val="tx1"/>
                </a:solidFill>
                <a:latin typeface="メイリオ" panose="020B0604030504040204" pitchFamily="50" charset="-128"/>
                <a:ea typeface="メイリオ" panose="020B0604030504040204" pitchFamily="50" charset="-128"/>
              </a:rPr>
              <a:t>本報告は、「とちぎ食の安全・安心・信頼性の確保に関する条例」第</a:t>
            </a:r>
            <a:r>
              <a:rPr lang="ja-JP" altLang="en-US" sz="1500" dirty="0">
                <a:solidFill>
                  <a:schemeClr val="tx1"/>
                </a:solidFill>
                <a:latin typeface="メイリオ" panose="020B0604030504040204" pitchFamily="50" charset="-128"/>
                <a:ea typeface="メイリオ" panose="020B0604030504040204" pitchFamily="50" charset="-128"/>
              </a:rPr>
              <a:t>８</a:t>
            </a:r>
            <a:r>
              <a:rPr lang="ja-JP" altLang="ja-JP" sz="1500" dirty="0">
                <a:solidFill>
                  <a:schemeClr val="tx1"/>
                </a:solidFill>
                <a:latin typeface="メイリオ" panose="020B0604030504040204" pitchFamily="50" charset="-128"/>
                <a:ea typeface="メイリオ" panose="020B0604030504040204" pitchFamily="50" charset="-128"/>
              </a:rPr>
              <a:t>条に基づき策定した「とちぎ食の安全・安心・信頼性の確保に関する基本計画（４期計画）」の実施状況等について取りまとめたもので、同第</a:t>
            </a:r>
            <a:r>
              <a:rPr lang="en-US" altLang="ja-JP" sz="1500" dirty="0">
                <a:solidFill>
                  <a:schemeClr val="tx1"/>
                </a:solidFill>
                <a:latin typeface="メイリオ" panose="020B0604030504040204" pitchFamily="50" charset="-128"/>
                <a:ea typeface="メイリオ" panose="020B0604030504040204" pitchFamily="50" charset="-128"/>
              </a:rPr>
              <a:t>18</a:t>
            </a:r>
            <a:r>
              <a:rPr lang="ja-JP" altLang="ja-JP" sz="1500" dirty="0">
                <a:solidFill>
                  <a:schemeClr val="tx1"/>
                </a:solidFill>
                <a:latin typeface="メイリオ" panose="020B0604030504040204" pitchFamily="50" charset="-128"/>
                <a:ea typeface="メイリオ" panose="020B0604030504040204" pitchFamily="50" charset="-128"/>
              </a:rPr>
              <a:t>条に基づき毎年度県議会に報告するものです。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60158" y="2345498"/>
            <a:ext cx="389850" cy="338554"/>
          </a:xfrm>
          <a:prstGeom prst="rect">
            <a:avLst/>
          </a:prstGeom>
          <a:noFill/>
        </p:spPr>
        <p:txBody>
          <a:bodyPr wrap="none" rtlCol="0">
            <a:spAutoFit/>
          </a:bodyPr>
          <a:lstStyle/>
          <a:p>
            <a:r>
              <a:rPr lang="ja-JP" altLang="en-US" sz="1600" dirty="0"/>
              <a:t>　</a:t>
            </a:r>
            <a:endParaRPr lang="ja-JP" altLang="en-US" sz="1200" u="sng" dirty="0">
              <a:latin typeface="ＭＳ Ｐ明朝" panose="02020600040205080304" pitchFamily="18" charset="-128"/>
              <a:ea typeface="ＭＳ Ｐ明朝" panose="02020600040205080304" pitchFamily="18" charset="-128"/>
            </a:endParaRPr>
          </a:p>
        </p:txBody>
      </p:sp>
      <p:sp>
        <p:nvSpPr>
          <p:cNvPr id="24" name="テキスト ボックス 23"/>
          <p:cNvSpPr txBox="1"/>
          <p:nvPr/>
        </p:nvSpPr>
        <p:spPr>
          <a:xfrm>
            <a:off x="580679" y="2720582"/>
            <a:ext cx="11122867" cy="1066959"/>
          </a:xfrm>
          <a:prstGeom prst="rect">
            <a:avLst/>
          </a:prstGeom>
          <a:noFill/>
        </p:spPr>
        <p:txBody>
          <a:bodyPr wrap="square" rtlCol="0">
            <a:spAutoFit/>
          </a:bodyPr>
          <a:lstStyle/>
          <a:p>
            <a:pPr fontAlgn="base" hangingPunct="0">
              <a:lnSpc>
                <a:spcPts val="2600"/>
              </a:lnSpc>
            </a:pPr>
            <a:r>
              <a:rPr lang="ja-JP" altLang="en-US" sz="1500" dirty="0">
                <a:latin typeface="メイリオ" panose="020B0604030504040204" pitchFamily="50" charset="-128"/>
                <a:ea typeface="メイリオ" panose="020B0604030504040204" pitchFamily="50" charset="-128"/>
              </a:rPr>
              <a:t>　</a:t>
            </a:r>
            <a:r>
              <a:rPr lang="ja-JP" altLang="ja-JP" sz="1500" dirty="0">
                <a:latin typeface="メイリオ" panose="020B0604030504040204" pitchFamily="50" charset="-128"/>
                <a:ea typeface="メイリオ" panose="020B0604030504040204" pitchFamily="50" charset="-128"/>
              </a:rPr>
              <a:t>４期計画では、食の安全の確保に向けた施策を継続的に推進することを基本に据えながら、生産から消費に至る各段階における施策を総合的かつ計画的に推進するため、３つの基本目標に</a:t>
            </a:r>
            <a:r>
              <a:rPr lang="en-US" altLang="ja-JP" sz="1500" dirty="0">
                <a:latin typeface="メイリオ" panose="020B0604030504040204" pitchFamily="50" charset="-128"/>
                <a:ea typeface="メイリオ" panose="020B0604030504040204" pitchFamily="50" charset="-128"/>
              </a:rPr>
              <a:t>14</a:t>
            </a:r>
            <a:r>
              <a:rPr lang="ja-JP" altLang="ja-JP" sz="1500" dirty="0">
                <a:latin typeface="メイリオ" panose="020B0604030504040204" pitchFamily="50" charset="-128"/>
                <a:ea typeface="メイリオ" panose="020B0604030504040204" pitchFamily="50" charset="-128"/>
              </a:rPr>
              <a:t>の施策目標を設定し、</a:t>
            </a:r>
            <a:r>
              <a:rPr lang="en-US" altLang="ja-JP" sz="1500" dirty="0">
                <a:latin typeface="メイリオ" panose="020B0604030504040204" pitchFamily="50" charset="-128"/>
                <a:ea typeface="メイリオ" panose="020B0604030504040204" pitchFamily="50" charset="-128"/>
              </a:rPr>
              <a:t>45</a:t>
            </a:r>
            <a:r>
              <a:rPr lang="ja-JP" altLang="ja-JP" sz="1500" dirty="0">
                <a:latin typeface="メイリオ" panose="020B0604030504040204" pitchFamily="50" charset="-128"/>
                <a:ea typeface="メイリオ" panose="020B0604030504040204" pitchFamily="50" charset="-128"/>
              </a:rPr>
              <a:t>の個別事業を実施しています。</a:t>
            </a:r>
          </a:p>
          <a:p>
            <a:pPr>
              <a:lnSpc>
                <a:spcPts val="2600"/>
              </a:lnSpc>
            </a:pPr>
            <a:r>
              <a:rPr lang="en-US" altLang="ja-JP" sz="1500" dirty="0">
                <a:latin typeface="メイリオ" panose="020B0604030504040204" pitchFamily="50" charset="-128"/>
                <a:ea typeface="メイリオ" panose="020B0604030504040204" pitchFamily="50" charset="-128"/>
              </a:rPr>
              <a:t>    </a:t>
            </a:r>
            <a:r>
              <a:rPr lang="ja-JP" altLang="ja-JP" sz="1500" dirty="0">
                <a:latin typeface="メイリオ" panose="020B0604030504040204" pitchFamily="50" charset="-128"/>
                <a:ea typeface="メイリオ" panose="020B0604030504040204" pitchFamily="50" charset="-128"/>
              </a:rPr>
              <a:t>※計画の期間　令和３</a:t>
            </a:r>
            <a:r>
              <a:rPr lang="en-US" altLang="ja-JP" sz="1500" dirty="0">
                <a:latin typeface="メイリオ" panose="020B0604030504040204" pitchFamily="50" charset="-128"/>
                <a:ea typeface="メイリオ" panose="020B0604030504040204" pitchFamily="50" charset="-128"/>
              </a:rPr>
              <a:t>(2021)</a:t>
            </a:r>
            <a:r>
              <a:rPr lang="ja-JP" altLang="ja-JP" sz="1500" dirty="0">
                <a:latin typeface="メイリオ" panose="020B0604030504040204" pitchFamily="50" charset="-128"/>
                <a:ea typeface="メイリオ" panose="020B0604030504040204" pitchFamily="50" charset="-128"/>
              </a:rPr>
              <a:t>年度から令和７</a:t>
            </a:r>
            <a:r>
              <a:rPr lang="en-US" altLang="ja-JP" sz="1500" dirty="0">
                <a:latin typeface="メイリオ" panose="020B0604030504040204" pitchFamily="50" charset="-128"/>
                <a:ea typeface="メイリオ" panose="020B0604030504040204" pitchFamily="50" charset="-128"/>
              </a:rPr>
              <a:t>(2025)</a:t>
            </a:r>
            <a:r>
              <a:rPr lang="ja-JP" altLang="ja-JP" sz="1500" dirty="0">
                <a:latin typeface="メイリオ" panose="020B0604030504040204" pitchFamily="50" charset="-128"/>
                <a:ea typeface="メイリオ" panose="020B0604030504040204" pitchFamily="50" charset="-128"/>
              </a:rPr>
              <a:t>年度までの</a:t>
            </a:r>
            <a:r>
              <a:rPr lang="ja-JP" altLang="en-US" sz="1500" dirty="0">
                <a:latin typeface="メイリオ" panose="020B0604030504040204" pitchFamily="50" charset="-128"/>
                <a:ea typeface="メイリオ" panose="020B0604030504040204" pitchFamily="50" charset="-128"/>
              </a:rPr>
              <a:t>５か</a:t>
            </a:r>
            <a:r>
              <a:rPr lang="ja-JP" altLang="ja-JP" sz="1500" dirty="0">
                <a:latin typeface="メイリオ" panose="020B0604030504040204" pitchFamily="50" charset="-128"/>
                <a:ea typeface="メイリオ" panose="020B0604030504040204" pitchFamily="50" charset="-128"/>
              </a:rPr>
              <a:t>年</a:t>
            </a:r>
            <a:endParaRPr lang="en-US" altLang="ja-JP" sz="15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8782554" y="801998"/>
            <a:ext cx="2920992" cy="338554"/>
          </a:xfrm>
          <a:prstGeom prst="rect">
            <a:avLst/>
          </a:prstGeom>
          <a:noFill/>
        </p:spPr>
        <p:txBody>
          <a:bodyPr wrap="none" rtlCol="0">
            <a:spAutoFit/>
          </a:bodyPr>
          <a:lstStyle/>
          <a:p>
            <a:r>
              <a:rPr kumimoji="1" lang="ja-JP" altLang="en-US" sz="1600" b="1" dirty="0">
                <a:latin typeface="メイリオ" panose="020B0604030504040204" pitchFamily="50" charset="-128"/>
                <a:ea typeface="メイリオ" panose="020B0604030504040204" pitchFamily="50" charset="-128"/>
              </a:rPr>
              <a:t>保健福祉部 医薬・生活衛生課</a:t>
            </a:r>
            <a:endParaRPr kumimoji="1" lang="en-US" altLang="ja-JP" sz="16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580679" y="2285424"/>
            <a:ext cx="2550142" cy="338554"/>
          </a:xfrm>
          <a:prstGeom prst="rect">
            <a:avLst/>
          </a:prstGeom>
          <a:solidFill>
            <a:srgbClr val="002060"/>
          </a:solidFill>
          <a:ln>
            <a:noFill/>
          </a:ln>
        </p:spPr>
        <p:txBody>
          <a:bodyPr wrap="square" rtlCol="0">
            <a:spAutoFit/>
          </a:bodyPr>
          <a:lstStyle/>
          <a:p>
            <a:r>
              <a:rPr lang="ja-JP" altLang="ja-JP" sz="1600" b="1" dirty="0">
                <a:solidFill>
                  <a:schemeClr val="bg1"/>
                </a:solidFill>
                <a:latin typeface="メイリオ" panose="020B0604030504040204" pitchFamily="50" charset="-128"/>
                <a:ea typeface="メイリオ" panose="020B0604030504040204" pitchFamily="50" charset="-128"/>
              </a:rPr>
              <a:t>１　</a:t>
            </a:r>
            <a:r>
              <a:rPr lang="en-US" altLang="ja-JP" sz="1600" b="1" dirty="0">
                <a:solidFill>
                  <a:schemeClr val="bg1"/>
                </a:solidFill>
                <a:latin typeface="メイリオ" panose="020B0604030504040204" pitchFamily="50" charset="-128"/>
                <a:ea typeface="メイリオ" panose="020B0604030504040204" pitchFamily="50" charset="-128"/>
              </a:rPr>
              <a:t>4</a:t>
            </a:r>
            <a:r>
              <a:rPr lang="ja-JP" altLang="ja-JP" sz="1600" b="1" dirty="0">
                <a:solidFill>
                  <a:schemeClr val="bg1"/>
                </a:solidFill>
                <a:latin typeface="メイリオ" panose="020B0604030504040204" pitchFamily="50" charset="-128"/>
                <a:ea typeface="メイリオ" panose="020B0604030504040204" pitchFamily="50" charset="-128"/>
              </a:rPr>
              <a:t>期計画</a:t>
            </a:r>
            <a:r>
              <a:rPr lang="ja-JP" altLang="ja-JP" sz="1600" b="1" baseline="30000" dirty="0">
                <a:solidFill>
                  <a:schemeClr val="bg1"/>
                </a:solidFill>
                <a:latin typeface="メイリオ" panose="020B0604030504040204" pitchFamily="50" charset="-128"/>
                <a:ea typeface="メイリオ" panose="020B0604030504040204" pitchFamily="50" charset="-128"/>
              </a:rPr>
              <a:t>※</a:t>
            </a:r>
            <a:r>
              <a:rPr lang="ja-JP" altLang="ja-JP" sz="1600" b="1" dirty="0">
                <a:solidFill>
                  <a:schemeClr val="bg1"/>
                </a:solidFill>
                <a:latin typeface="メイリオ" panose="020B0604030504040204" pitchFamily="50" charset="-128"/>
                <a:ea typeface="メイリオ" panose="020B0604030504040204" pitchFamily="50" charset="-128"/>
              </a:rPr>
              <a:t>の施策体系</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80680" y="4026332"/>
            <a:ext cx="5281034" cy="338554"/>
          </a:xfrm>
          <a:prstGeom prst="rect">
            <a:avLst/>
          </a:prstGeom>
          <a:solidFill>
            <a:srgbClr val="002060"/>
          </a:solidFill>
          <a:ln>
            <a:noFill/>
          </a:ln>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２</a:t>
            </a:r>
            <a:r>
              <a:rPr lang="ja-JP" altLang="ja-JP" sz="1600" b="1" dirty="0">
                <a:solidFill>
                  <a:schemeClr val="bg1"/>
                </a:solidFill>
                <a:latin typeface="メイリオ" panose="020B0604030504040204" pitchFamily="50" charset="-128"/>
                <a:ea typeface="メイリオ" panose="020B0604030504040204" pitchFamily="50" charset="-128"/>
              </a:rPr>
              <a:t>　</a:t>
            </a:r>
            <a:r>
              <a:rPr lang="ja-JP" altLang="en-US" sz="1600" b="1" dirty="0">
                <a:solidFill>
                  <a:schemeClr val="bg1"/>
                </a:solidFill>
                <a:latin typeface="メイリオ" panose="020B0604030504040204" pitchFamily="50" charset="-128"/>
                <a:ea typeface="メイリオ" panose="020B0604030504040204" pitchFamily="50" charset="-128"/>
              </a:rPr>
              <a:t>令和６</a:t>
            </a:r>
            <a:r>
              <a:rPr lang="en-US" altLang="ja-JP" sz="1600" b="1" dirty="0">
                <a:solidFill>
                  <a:schemeClr val="bg1"/>
                </a:solidFill>
                <a:latin typeface="メイリオ" panose="020B0604030504040204" pitchFamily="50" charset="-128"/>
                <a:ea typeface="メイリオ" panose="020B0604030504040204" pitchFamily="50" charset="-128"/>
              </a:rPr>
              <a:t>(2024)</a:t>
            </a:r>
            <a:r>
              <a:rPr lang="ja-JP" altLang="en-US" sz="1600" b="1" dirty="0">
                <a:solidFill>
                  <a:schemeClr val="bg1"/>
                </a:solidFill>
                <a:latin typeface="メイリオ" panose="020B0604030504040204" pitchFamily="50" charset="-128"/>
                <a:ea typeface="メイリオ" panose="020B0604030504040204" pitchFamily="50" charset="-128"/>
              </a:rPr>
              <a:t>年度における</a:t>
            </a:r>
            <a:r>
              <a:rPr lang="ja-JP" altLang="ja-JP" sz="1600" b="1" dirty="0">
                <a:solidFill>
                  <a:schemeClr val="bg1"/>
                </a:solidFill>
                <a:latin typeface="メイリオ" panose="020B0604030504040204" pitchFamily="50" charset="-128"/>
                <a:ea typeface="メイリオ" panose="020B0604030504040204" pitchFamily="50" charset="-128"/>
              </a:rPr>
              <a:t>事業実績及び達成状況</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80679" y="4461488"/>
            <a:ext cx="11277946" cy="2067233"/>
          </a:xfrm>
          <a:prstGeom prst="rect">
            <a:avLst/>
          </a:prstGeom>
          <a:noFill/>
        </p:spPr>
        <p:txBody>
          <a:bodyPr wrap="square" rtlCol="0">
            <a:spAutoFit/>
          </a:bodyPr>
          <a:lstStyle/>
          <a:p>
            <a:pPr fontAlgn="base" hangingPunct="0">
              <a:lnSpc>
                <a:spcPts val="2600"/>
              </a:lnSpc>
            </a:pPr>
            <a:r>
              <a:rPr lang="ja-JP" altLang="en-US" dirty="0"/>
              <a:t>　</a:t>
            </a:r>
            <a:r>
              <a:rPr lang="ja-JP" altLang="ja-JP" sz="1500" dirty="0">
                <a:latin typeface="メイリオ" panose="020B0604030504040204" pitchFamily="50" charset="-128"/>
                <a:ea typeface="メイリオ" panose="020B0604030504040204" pitchFamily="50" charset="-128"/>
              </a:rPr>
              <a:t>施策目標の事業実績及び達成状況は、この個別事業において</a:t>
            </a:r>
            <a:r>
              <a:rPr lang="en-US" altLang="ja-JP" sz="1500" dirty="0">
                <a:latin typeface="メイリオ" panose="020B0604030504040204" pitchFamily="50" charset="-128"/>
                <a:ea typeface="メイリオ" panose="020B0604030504040204" pitchFamily="50" charset="-128"/>
              </a:rPr>
              <a:t>20</a:t>
            </a:r>
            <a:r>
              <a:rPr lang="ja-JP" altLang="ja-JP" sz="1500" dirty="0">
                <a:latin typeface="メイリオ" panose="020B0604030504040204" pitchFamily="50" charset="-128"/>
                <a:ea typeface="メイリオ" panose="020B0604030504040204" pitchFamily="50" charset="-128"/>
              </a:rPr>
              <a:t>の項目を指標として４期計画の最終年度（令和７</a:t>
            </a:r>
            <a:r>
              <a:rPr lang="en-US" altLang="ja-JP" sz="1500" dirty="0">
                <a:latin typeface="メイリオ" panose="020B0604030504040204" pitchFamily="50" charset="-128"/>
                <a:ea typeface="メイリオ" panose="020B0604030504040204" pitchFamily="50" charset="-128"/>
              </a:rPr>
              <a:t>(2025)</a:t>
            </a:r>
            <a:r>
              <a:rPr lang="ja-JP" altLang="ja-JP" sz="1500" dirty="0">
                <a:latin typeface="メイリオ" panose="020B0604030504040204" pitchFamily="50" charset="-128"/>
                <a:ea typeface="メイリオ" panose="020B0604030504040204" pitchFamily="50" charset="-128"/>
              </a:rPr>
              <a:t>年度）における目標値を設定していますが、年度ごとに進捗管理を行うこととしています。　</a:t>
            </a:r>
          </a:p>
          <a:p>
            <a:pPr hangingPunct="0">
              <a:lnSpc>
                <a:spcPts val="2600"/>
              </a:lnSpc>
            </a:pPr>
            <a:r>
              <a:rPr lang="ja-JP" altLang="ja-JP" sz="1500" dirty="0">
                <a:latin typeface="メイリオ" panose="020B0604030504040204" pitchFamily="50" charset="-128"/>
                <a:ea typeface="メイリオ" panose="020B0604030504040204" pitchFamily="50" charset="-128"/>
              </a:rPr>
              <a:t>　令和</a:t>
            </a:r>
            <a:r>
              <a:rPr lang="ja-JP" altLang="en-US" sz="1500" dirty="0">
                <a:latin typeface="メイリオ" panose="020B0604030504040204" pitchFamily="50" charset="-128"/>
                <a:ea typeface="メイリオ" panose="020B0604030504040204" pitchFamily="50" charset="-128"/>
              </a:rPr>
              <a:t>６</a:t>
            </a:r>
            <a:r>
              <a:rPr lang="en-US" altLang="ja-JP" sz="1500" dirty="0">
                <a:latin typeface="メイリオ" panose="020B0604030504040204" pitchFamily="50" charset="-128"/>
                <a:ea typeface="メイリオ" panose="020B0604030504040204" pitchFamily="50" charset="-128"/>
              </a:rPr>
              <a:t>(2024)</a:t>
            </a:r>
            <a:r>
              <a:rPr lang="ja-JP" altLang="ja-JP" sz="1500" dirty="0">
                <a:latin typeface="メイリオ" panose="020B0604030504040204" pitchFamily="50" charset="-128"/>
                <a:ea typeface="メイリオ" panose="020B0604030504040204" pitchFamily="50" charset="-128"/>
              </a:rPr>
              <a:t>年度</a:t>
            </a:r>
            <a:r>
              <a:rPr lang="ja-JP" altLang="en-US" sz="1500" dirty="0">
                <a:latin typeface="メイリオ" panose="020B0604030504040204" pitchFamily="50" charset="-128"/>
                <a:ea typeface="メイリオ" panose="020B0604030504040204" pitchFamily="50" charset="-128"/>
              </a:rPr>
              <a:t>は、全ての指標</a:t>
            </a:r>
            <a:r>
              <a:rPr lang="ja-JP" altLang="ja-JP" sz="1500" dirty="0">
                <a:latin typeface="メイリオ" panose="020B0604030504040204" pitchFamily="50" charset="-128"/>
                <a:ea typeface="メイリオ" panose="020B0604030504040204" pitchFamily="50" charset="-128"/>
              </a:rPr>
              <a:t>に</a:t>
            </a:r>
            <a:r>
              <a:rPr lang="ja-JP" altLang="en-US" sz="1500" dirty="0">
                <a:latin typeface="メイリオ" panose="020B0604030504040204" pitchFamily="50" charset="-128"/>
                <a:ea typeface="メイリオ" panose="020B0604030504040204" pitchFamily="50" charset="-128"/>
              </a:rPr>
              <a:t>対して</a:t>
            </a:r>
            <a:r>
              <a:rPr lang="ja-JP" altLang="ja-JP" sz="1500" dirty="0">
                <a:latin typeface="メイリオ" panose="020B0604030504040204" pitchFamily="50" charset="-128"/>
                <a:ea typeface="メイリオ" panose="020B0604030504040204" pitchFamily="50" charset="-128"/>
              </a:rPr>
              <a:t>目標を達成することができました。</a:t>
            </a:r>
            <a:endParaRPr lang="en-US" altLang="ja-JP" sz="1500" dirty="0">
              <a:latin typeface="メイリオ" panose="020B0604030504040204" pitchFamily="50" charset="-128"/>
              <a:ea typeface="メイリオ" panose="020B0604030504040204" pitchFamily="50" charset="-128"/>
            </a:endParaRPr>
          </a:p>
          <a:p>
            <a:pPr hangingPunct="0">
              <a:lnSpc>
                <a:spcPts val="2600"/>
              </a:lnSpc>
            </a:pPr>
            <a:r>
              <a:rPr lang="ja-JP" altLang="en-US" sz="1500" dirty="0">
                <a:latin typeface="メイリオ" panose="020B0604030504040204" pitchFamily="50" charset="-128"/>
                <a:ea typeface="メイリオ" panose="020B0604030504040204" pitchFamily="50" charset="-128"/>
              </a:rPr>
              <a:t>　なお、人獣共通感染症のサーベイランスの強化については、</a:t>
            </a:r>
            <a:r>
              <a:rPr lang="en-US" altLang="ja-JP" sz="1500" dirty="0">
                <a:latin typeface="メイリオ" panose="020B0604030504040204" pitchFamily="50" charset="-128"/>
                <a:ea typeface="メイリオ" panose="020B0604030504040204" pitchFamily="50" charset="-128"/>
              </a:rPr>
              <a:t>26</a:t>
            </a:r>
            <a:r>
              <a:rPr lang="ja-JP" altLang="en-US" sz="1500" dirty="0">
                <a:latin typeface="メイリオ" panose="020B0604030504040204" pitchFamily="50" charset="-128"/>
                <a:ea typeface="メイリオ" panose="020B0604030504040204" pitchFamily="50" charset="-128"/>
              </a:rPr>
              <a:t>戸（目標：</a:t>
            </a:r>
            <a:r>
              <a:rPr lang="en-US" altLang="ja-JP" sz="1500" dirty="0">
                <a:latin typeface="メイリオ" panose="020B0604030504040204" pitchFamily="50" charset="-128"/>
                <a:ea typeface="メイリオ" panose="020B0604030504040204" pitchFamily="50" charset="-128"/>
              </a:rPr>
              <a:t>30</a:t>
            </a:r>
            <a:r>
              <a:rPr lang="ja-JP" altLang="en-US" sz="1500" dirty="0">
                <a:latin typeface="メイリオ" panose="020B0604030504040204" pitchFamily="50" charset="-128"/>
                <a:ea typeface="メイリオ" panose="020B0604030504040204" pitchFamily="50" charset="-128"/>
              </a:rPr>
              <a:t>戸</a:t>
            </a:r>
            <a:r>
              <a:rPr lang="en-US" altLang="ja-JP" sz="1500" dirty="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年間）という実績ですが、令和６年に改正された特定家畜伝染病防疫指針（目標値設定のベースになったもの）において規定された実施すべき件数を上回る検査が実施されています。　　</a:t>
            </a:r>
            <a:endParaRPr lang="ja-JP" altLang="ja-JP" sz="1500" dirty="0">
              <a:latin typeface="メイリオ" panose="020B0604030504040204" pitchFamily="50" charset="-128"/>
              <a:ea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id="{46E89346-DFED-9BF2-F40B-CC54C4BDF888}"/>
              </a:ext>
            </a:extLst>
          </p:cNvPr>
          <p:cNvSpPr>
            <a:spLocks noGrp="1"/>
          </p:cNvSpPr>
          <p:nvPr>
            <p:ph type="sldNum" sz="quarter" idx="12"/>
          </p:nvPr>
        </p:nvSpPr>
        <p:spPr>
          <a:xfrm>
            <a:off x="9448800" y="6492875"/>
            <a:ext cx="2743200" cy="365125"/>
          </a:xfrm>
        </p:spPr>
        <p:txBody>
          <a:bodyPr/>
          <a:lstStyle/>
          <a:p>
            <a:fld id="{3EB4CDB8-6F48-4634-BBCB-17DA42A7B364}" type="slidenum">
              <a:rPr lang="ja-JP" altLang="en-US" sz="1600" smtClean="0"/>
              <a:pPr/>
              <a:t>1</a:t>
            </a:fld>
            <a:endParaRPr lang="ja-JP" altLang="en-US" sz="1600" dirty="0"/>
          </a:p>
        </p:txBody>
      </p:sp>
    </p:spTree>
    <p:extLst>
      <p:ext uri="{BB962C8B-B14F-4D97-AF65-F5344CB8AC3E}">
        <p14:creationId xmlns:p14="http://schemas.microsoft.com/office/powerpoint/2010/main" val="141118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60158" y="2345498"/>
            <a:ext cx="389850" cy="338554"/>
          </a:xfrm>
          <a:prstGeom prst="rect">
            <a:avLst/>
          </a:prstGeom>
          <a:noFill/>
        </p:spPr>
        <p:txBody>
          <a:bodyPr wrap="none" rtlCol="0">
            <a:spAutoFit/>
          </a:bodyPr>
          <a:lstStyle/>
          <a:p>
            <a:r>
              <a:rPr lang="ja-JP" altLang="en-US" sz="1600" dirty="0"/>
              <a:t>　</a:t>
            </a:r>
            <a:endParaRPr lang="ja-JP" altLang="en-US" sz="1200" u="sng" dirty="0">
              <a:latin typeface="ＭＳ Ｐ明朝" panose="02020600040205080304" pitchFamily="18" charset="-128"/>
              <a:ea typeface="ＭＳ Ｐ明朝" panose="02020600040205080304"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470449127"/>
              </p:ext>
            </p:extLst>
          </p:nvPr>
        </p:nvGraphicFramePr>
        <p:xfrm>
          <a:off x="255083" y="160472"/>
          <a:ext cx="11747288" cy="6402428"/>
        </p:xfrm>
        <a:graphic>
          <a:graphicData uri="http://schemas.openxmlformats.org/drawingml/2006/table">
            <a:tbl>
              <a:tblPr>
                <a:tableStyleId>{5C22544A-7EE6-4342-B048-85BDC9FD1C3A}</a:tableStyleId>
              </a:tblPr>
              <a:tblGrid>
                <a:gridCol w="2772000">
                  <a:extLst>
                    <a:ext uri="{9D8B030D-6E8A-4147-A177-3AD203B41FA5}">
                      <a16:colId xmlns:a16="http://schemas.microsoft.com/office/drawing/2014/main" val="868206809"/>
                    </a:ext>
                  </a:extLst>
                </a:gridCol>
                <a:gridCol w="3644747">
                  <a:extLst>
                    <a:ext uri="{9D8B030D-6E8A-4147-A177-3AD203B41FA5}">
                      <a16:colId xmlns:a16="http://schemas.microsoft.com/office/drawing/2014/main" val="3562783767"/>
                    </a:ext>
                  </a:extLst>
                </a:gridCol>
                <a:gridCol w="589819">
                  <a:extLst>
                    <a:ext uri="{9D8B030D-6E8A-4147-A177-3AD203B41FA5}">
                      <a16:colId xmlns:a16="http://schemas.microsoft.com/office/drawing/2014/main" val="3190273184"/>
                    </a:ext>
                  </a:extLst>
                </a:gridCol>
                <a:gridCol w="589819">
                  <a:extLst>
                    <a:ext uri="{9D8B030D-6E8A-4147-A177-3AD203B41FA5}">
                      <a16:colId xmlns:a16="http://schemas.microsoft.com/office/drawing/2014/main" val="2934917277"/>
                    </a:ext>
                  </a:extLst>
                </a:gridCol>
                <a:gridCol w="589819">
                  <a:extLst>
                    <a:ext uri="{9D8B030D-6E8A-4147-A177-3AD203B41FA5}">
                      <a16:colId xmlns:a16="http://schemas.microsoft.com/office/drawing/2014/main" val="3464296470"/>
                    </a:ext>
                  </a:extLst>
                </a:gridCol>
                <a:gridCol w="589819">
                  <a:extLst>
                    <a:ext uri="{9D8B030D-6E8A-4147-A177-3AD203B41FA5}">
                      <a16:colId xmlns:a16="http://schemas.microsoft.com/office/drawing/2014/main" val="1537141693"/>
                    </a:ext>
                  </a:extLst>
                </a:gridCol>
                <a:gridCol w="631265">
                  <a:extLst>
                    <a:ext uri="{9D8B030D-6E8A-4147-A177-3AD203B41FA5}">
                      <a16:colId xmlns:a16="http://schemas.microsoft.com/office/drawing/2014/main" val="3287528456"/>
                    </a:ext>
                  </a:extLst>
                </a:gridCol>
                <a:gridCol w="2340000">
                  <a:extLst>
                    <a:ext uri="{9D8B030D-6E8A-4147-A177-3AD203B41FA5}">
                      <a16:colId xmlns:a16="http://schemas.microsoft.com/office/drawing/2014/main" val="2942950456"/>
                    </a:ext>
                  </a:extLst>
                </a:gridCol>
              </a:tblGrid>
              <a:tr h="540000">
                <a:tc gridSpan="2">
                  <a:txBody>
                    <a:bodyPr/>
                    <a:lstStyle/>
                    <a:p>
                      <a:pPr algn="ctr" fontAlgn="ctr"/>
                      <a:r>
                        <a:rPr lang="ja-JP" altLang="en-US" sz="1050" b="1" u="none" strike="noStrike" dirty="0">
                          <a:effectLst/>
                          <a:latin typeface="Arial" panose="020B0604020202020204" pitchFamily="34" charset="0"/>
                          <a:cs typeface="Arial" panose="020B0604020202020204" pitchFamily="34" charset="0"/>
                        </a:rPr>
                        <a:t>指標名</a:t>
                      </a:r>
                      <a:endParaRPr lang="ja-JP" altLang="en-US"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R3</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(2021)</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R4</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(2022)</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R5</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(2023)</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R6</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(2024)</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目標値</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p>
                      <a:pPr algn="ctr" fontAlgn="ctr"/>
                      <a:r>
                        <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R7</a:t>
                      </a:r>
                    </a:p>
                    <a:p>
                      <a:pPr algn="ctr" fontAlgn="ctr"/>
                      <a:r>
                        <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(2025)</a:t>
                      </a:r>
                      <a:endParaRPr lang="ja-JP" altLang="en-US"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kumimoji="1" lang="ja-JP" altLang="ja-JP" sz="1050" b="1" kern="1200" dirty="0">
                          <a:solidFill>
                            <a:schemeClr val="dk1"/>
                          </a:solidFill>
                          <a:effectLst/>
                          <a:latin typeface="メイリオ" panose="020B0604030504040204" pitchFamily="50" charset="-128"/>
                          <a:ea typeface="メイリオ" panose="020B0604030504040204" pitchFamily="50" charset="-128"/>
                          <a:cs typeface="+mn-cs"/>
                        </a:rPr>
                        <a:t>目標値の考え方</a:t>
                      </a:r>
                      <a:endParaRPr lang="ja-JP" altLang="en-US" sz="1050" b="1" i="0" u="none" strike="noStrike" dirty="0">
                        <a:effectLst/>
                        <a:latin typeface="メイリオ" panose="020B0604030504040204" pitchFamily="50" charset="-128"/>
                        <a:ea typeface="メイリオ"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1432552"/>
                  </a:ext>
                </a:extLst>
              </a:tr>
              <a:tr h="248156">
                <a:tc gridSpan="8">
                  <a:txBody>
                    <a:bodyPr/>
                    <a:lstStyle/>
                    <a:p>
                      <a:pPr algn="l" fontAlgn="ctr"/>
                      <a:r>
                        <a:rPr lang="ja-JP" altLang="en-US" sz="1000" b="1" u="none" strike="noStrike" baseline="0" dirty="0">
                          <a:effectLst/>
                        </a:rPr>
                        <a:t>  </a:t>
                      </a:r>
                      <a:r>
                        <a:rPr lang="ja-JP" altLang="en-US" sz="1100" b="1" u="none" strike="noStrike" dirty="0">
                          <a:effectLst/>
                          <a:latin typeface="ＭＳ ゴシック" panose="020B0609070205080204" pitchFamily="49" charset="-128"/>
                          <a:ea typeface="ＭＳ ゴシック" panose="020B0609070205080204" pitchFamily="49" charset="-128"/>
                        </a:rPr>
                        <a:t>基本目標１　</a:t>
                      </a:r>
                      <a:r>
                        <a:rPr kumimoji="1" lang="ja-JP" altLang="ja-JP" sz="1100" b="1" kern="1200" dirty="0">
                          <a:solidFill>
                            <a:schemeClr val="dk1"/>
                          </a:solidFill>
                          <a:effectLst/>
                          <a:latin typeface="ＭＳ ゴシック" panose="020B0609070205080204" pitchFamily="49" charset="-128"/>
                          <a:ea typeface="ＭＳ ゴシック" panose="020B0609070205080204" pitchFamily="49" charset="-128"/>
                          <a:cs typeface="+mn-cs"/>
                        </a:rPr>
                        <a:t>生産から販売に至る各段階における食の安全</a:t>
                      </a:r>
                      <a:r>
                        <a:rPr kumimoji="1" lang="ja-JP" altLang="en-US" sz="1100" b="1" kern="1200" dirty="0">
                          <a:solidFill>
                            <a:schemeClr val="dk1"/>
                          </a:solidFill>
                          <a:effectLst/>
                          <a:latin typeface="ＭＳ ゴシック" panose="020B0609070205080204" pitchFamily="49" charset="-128"/>
                          <a:ea typeface="ＭＳ ゴシック" panose="020B0609070205080204" pitchFamily="49" charset="-128"/>
                          <a:cs typeface="+mn-cs"/>
                        </a:rPr>
                        <a:t>の</a:t>
                      </a:r>
                      <a:r>
                        <a:rPr kumimoji="1" lang="ja-JP" altLang="ja-JP" sz="1100" b="1" kern="1200" dirty="0">
                          <a:solidFill>
                            <a:schemeClr val="dk1"/>
                          </a:solidFill>
                          <a:effectLst/>
                          <a:latin typeface="ＭＳ ゴシック" panose="020B0609070205080204" pitchFamily="49" charset="-128"/>
                          <a:ea typeface="ＭＳ ゴシック" panose="020B0609070205080204" pitchFamily="49" charset="-128"/>
                          <a:cs typeface="+mn-cs"/>
                        </a:rPr>
                        <a:t>確保</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5916955"/>
                  </a:ext>
                </a:extLst>
              </a:tr>
              <a:tr h="200025">
                <a:tc gridSpan="8">
                  <a:txBody>
                    <a:bodyPr/>
                    <a:lstStyle/>
                    <a:p>
                      <a:pPr algn="l" fontAlgn="ctr"/>
                      <a:r>
                        <a:rPr kumimoji="1" lang="ja-JP" altLang="ja-JP" sz="1100" kern="1200" dirty="0">
                          <a:solidFill>
                            <a:schemeClr val="dk1"/>
                          </a:solidFill>
                          <a:effectLst/>
                          <a:latin typeface="ＭＳ ゴシック" panose="020B0609070205080204" pitchFamily="49" charset="-128"/>
                          <a:ea typeface="ＭＳ ゴシック" panose="020B0609070205080204" pitchFamily="49" charset="-128"/>
                          <a:cs typeface="+mn-cs"/>
                        </a:rPr>
                        <a:t>（１）生産段階での安全確保</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08050"/>
                  </a:ext>
                </a:extLst>
              </a:tr>
              <a:tr h="360000">
                <a:tc rowSpan="3">
                  <a:txBody>
                    <a:bodyPr/>
                    <a:lstStyle/>
                    <a:p>
                      <a:pPr algn="l" fontAlgn="ctr"/>
                      <a:r>
                        <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①安全で、環境に調和した農産物の生産の推進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hangingPunct="0"/>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ア．県ＧＡＰ規範に基づく取組及び農場点検を行う組織</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農政部経営技術課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  39% </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  47% </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  49% </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  51% </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60%</a:t>
                      </a:r>
                      <a:endParaRPr lang="ja-JP" altLang="en-US" sz="900" b="0"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取り組む組織の割合を基準年から倍増させる</a:t>
                      </a:r>
                    </a:p>
                  </a:txBody>
                  <a:tcPr marL="62865" marR="62865" marT="0"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170487"/>
                  </a:ext>
                </a:extLst>
              </a:tr>
              <a:tr h="360000">
                <a:tc vMerge="1">
                  <a:txBody>
                    <a:bodyPr/>
                    <a:lstStyle/>
                    <a:p>
                      <a:endParaRPr kumimoji="1" lang="ja-JP" altLang="en-US"/>
                    </a:p>
                  </a:txBody>
                  <a:tcPr/>
                </a:tc>
                <a:tc>
                  <a:txBody>
                    <a:bodyPr/>
                    <a:lstStyle/>
                    <a:p>
                      <a:pPr algn="l" hangingPunct="0"/>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イ．農薬使用者・農薬販売者に対する立入検査数</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農政部経営技術課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216</a:t>
                      </a:r>
                      <a:r>
                        <a:rPr lang="ja-JP" altLang="en-US" sz="900" u="none" strike="noStrike"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206</a:t>
                      </a:r>
                      <a:r>
                        <a:rPr lang="ja-JP" altLang="en-US" sz="900" u="none" strike="noStrike"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207</a:t>
                      </a:r>
                      <a:r>
                        <a:rPr lang="ja-JP" altLang="en-US" sz="900" u="none" strike="noStrike"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207</a:t>
                      </a:r>
                      <a:r>
                        <a:rPr lang="ja-JP" altLang="en-US" sz="900" u="none" strike="noStrike"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200</a:t>
                      </a:r>
                      <a:r>
                        <a:rPr lang="ja-JP" altLang="en-US"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件</a:t>
                      </a: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a:t>
                      </a:r>
                    </a:p>
                    <a:p>
                      <a:pPr algn="ctr" fontAlgn="ctr"/>
                      <a:r>
                        <a:rPr lang="ja-JP" altLang="en-US"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年間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農薬販売業者</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約</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1000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件</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に対して概ね</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年に</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回巡回</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96799"/>
                  </a:ext>
                </a:extLst>
              </a:tr>
              <a:tr h="360000">
                <a:tc vMerge="1">
                  <a:txBody>
                    <a:bodyPr/>
                    <a:lstStyle/>
                    <a:p>
                      <a:pPr algn="l" fontAlgn="ctr"/>
                      <a:endParaRPr lang="ja-JP" altLang="en-US" sz="1050" b="0" i="0" u="none" strike="noStrike" dirty="0">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ウ．天敵農薬の使用面積</a:t>
                      </a:r>
                      <a:endPar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農政部経営技術課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1,217ha</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1,158ha</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1,208ha</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1,285ha</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effectLst/>
                          <a:latin typeface="Arial" panose="020B0604020202020204" pitchFamily="34" charset="0"/>
                          <a:ea typeface="ＭＳ Ｐゴシック" panose="020B0600070205080204" pitchFamily="50" charset="-128"/>
                          <a:cs typeface="Arial" panose="020B0604020202020204" pitchFamily="34" charset="0"/>
                        </a:rPr>
                        <a:t>1,300ha</a:t>
                      </a:r>
                      <a:endParaRPr lang="ja-JP" altLang="en-US" sz="900" b="0"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年間</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50ha</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増やす</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565537"/>
                  </a:ext>
                </a:extLst>
              </a:tr>
              <a:tr h="360000">
                <a:tc rowSpan="3">
                  <a:txBody>
                    <a:bodyPr/>
                    <a:lstStyle/>
                    <a:p>
                      <a:pPr algn="l" fontAlgn="ctr"/>
                      <a:r>
                        <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②安全で、環境に調和した畜産物の生産の推進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u="none" strike="noStrike" dirty="0">
                          <a:effectLst/>
                          <a:latin typeface="メイリオ" panose="020B0604030504040204" pitchFamily="50" charset="-128"/>
                          <a:ea typeface="メイリオ" panose="020B0604030504040204" pitchFamily="50" charset="-128"/>
                        </a:rPr>
                        <a:t>ア．動物用医薬品、飼料に関する指導・検査数</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農政部畜産振興課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baseline="0" dirty="0">
                          <a:effectLst/>
                          <a:latin typeface="Arial" panose="020B0604020202020204" pitchFamily="34" charset="0"/>
                          <a:cs typeface="Arial" panose="020B0604020202020204" pitchFamily="34" charset="0"/>
                        </a:rPr>
                        <a:t>185</a:t>
                      </a:r>
                      <a:r>
                        <a:rPr lang="ja-JP" altLang="en-US" sz="900" u="none" strike="noStrike" baseline="0"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baseline="0" dirty="0">
                          <a:effectLst/>
                          <a:latin typeface="Arial" panose="020B0604020202020204" pitchFamily="34" charset="0"/>
                          <a:cs typeface="Arial" panose="020B0604020202020204" pitchFamily="34" charset="0"/>
                        </a:rPr>
                        <a:t>156</a:t>
                      </a:r>
                      <a:r>
                        <a:rPr lang="ja-JP" altLang="en-US" sz="900" u="none" strike="noStrike" baseline="0"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baseline="0" dirty="0">
                          <a:effectLst/>
                          <a:latin typeface="Arial" panose="020B0604020202020204" pitchFamily="34" charset="0"/>
                          <a:cs typeface="Arial" panose="020B0604020202020204" pitchFamily="34" charset="0"/>
                        </a:rPr>
                        <a:t>122</a:t>
                      </a:r>
                      <a:r>
                        <a:rPr lang="ja-JP" altLang="en-US" sz="900" u="none" strike="noStrike" baseline="0"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baseline="0" dirty="0">
                          <a:effectLst/>
                          <a:latin typeface="Arial" panose="020B0604020202020204" pitchFamily="34" charset="0"/>
                          <a:cs typeface="Arial" panose="020B0604020202020204" pitchFamily="34" charset="0"/>
                        </a:rPr>
                        <a:t>137</a:t>
                      </a:r>
                      <a:r>
                        <a:rPr lang="ja-JP" altLang="en-US" sz="900" u="none" strike="noStrike" baseline="0" dirty="0">
                          <a:effectLst/>
                          <a:latin typeface="Arial" panose="020B0604020202020204" pitchFamily="34" charset="0"/>
                          <a:cs typeface="Arial" panose="020B0604020202020204" pitchFamily="34" charset="0"/>
                        </a:rPr>
                        <a:t>件</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動物用医薬品の立入検査を重点化し、年間</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100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件を指導</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3718442"/>
                  </a:ext>
                </a:extLst>
              </a:tr>
              <a:tr h="360000">
                <a:tc vMerge="1">
                  <a:txBody>
                    <a:bodyPr/>
                    <a:lstStyle/>
                    <a:p>
                      <a:endParaRPr kumimoji="1" lang="ja-JP" altLang="en-US"/>
                    </a:p>
                  </a:txBody>
                  <a:tcPr/>
                </a:tc>
                <a:tc>
                  <a:txBody>
                    <a:bodyPr/>
                    <a:lstStyle/>
                    <a:p>
                      <a:pPr algn="l" fontAlgn="ctr"/>
                      <a:r>
                        <a:rPr lang="ja-JP" altLang="en-US" sz="900" b="0" u="none" strike="noStrike" dirty="0">
                          <a:effectLst/>
                          <a:latin typeface="メイリオ" panose="020B0604030504040204" pitchFamily="50" charset="-128"/>
                          <a:ea typeface="メイリオ" panose="020B0604030504040204" pitchFamily="50" charset="-128"/>
                        </a:rPr>
                        <a:t>イ．</a:t>
                      </a:r>
                      <a:r>
                        <a:rPr lang="en-US" altLang="ja-JP" sz="900" b="0" u="none" strike="noStrike" dirty="0">
                          <a:effectLst/>
                          <a:latin typeface="メイリオ" panose="020B0604030504040204" pitchFamily="50" charset="-128"/>
                          <a:ea typeface="メイリオ" panose="020B0604030504040204" pitchFamily="50" charset="-128"/>
                        </a:rPr>
                        <a:t>HACCP </a:t>
                      </a:r>
                      <a:r>
                        <a:rPr lang="ja-JP" altLang="en-US" sz="900" b="0" u="none" strike="noStrike" dirty="0">
                          <a:effectLst/>
                          <a:latin typeface="メイリオ" panose="020B0604030504040204" pitchFamily="50" charset="-128"/>
                          <a:ea typeface="メイリオ" panose="020B0604030504040204" pitchFamily="50" charset="-128"/>
                        </a:rPr>
                        <a:t>方式に基づく管理手法の指導（農家指導実施件数）</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農政部畜産振興課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21</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22</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19</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19</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15</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戸</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県内の農場</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HACCP</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取組農家数</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9495375"/>
                  </a:ext>
                </a:extLst>
              </a:tr>
              <a:tr h="36000">
                <a:tc vMerge="1">
                  <a:txBody>
                    <a:bodyPr/>
                    <a:lstStyle/>
                    <a:p>
                      <a:endParaRPr kumimoji="1" lang="ja-JP" altLang="en-US"/>
                    </a:p>
                  </a:txBody>
                  <a:tcPr/>
                </a:tc>
                <a:tc>
                  <a:txBody>
                    <a:bodyPr/>
                    <a:lstStyle/>
                    <a:p>
                      <a:pPr algn="l" fontAlgn="ctr"/>
                      <a:r>
                        <a:rPr lang="ja-JP" altLang="en-US" sz="900" b="0" u="none" strike="noStrike" dirty="0">
                          <a:effectLst/>
                          <a:latin typeface="メイリオ" panose="020B0604030504040204" pitchFamily="50" charset="-128"/>
                          <a:ea typeface="メイリオ" panose="020B0604030504040204" pitchFamily="50" charset="-128"/>
                        </a:rPr>
                        <a:t>ウ．人獣共通感染症のサーベイランスの強化（家</a:t>
                      </a:r>
                      <a:r>
                        <a:rPr lang="ja-JP" altLang="en-US" sz="900" b="0" u="none" strike="noStrike" dirty="0" err="1">
                          <a:effectLst/>
                          <a:latin typeface="メイリオ" panose="020B0604030504040204" pitchFamily="50" charset="-128"/>
                          <a:ea typeface="メイリオ" panose="020B0604030504040204" pitchFamily="50" charset="-128"/>
                        </a:rPr>
                        <a:t>きん</a:t>
                      </a:r>
                      <a:r>
                        <a:rPr lang="ja-JP" altLang="en-US" sz="900" b="0" u="none" strike="noStrike" dirty="0">
                          <a:effectLst/>
                          <a:latin typeface="メイリオ" panose="020B0604030504040204" pitchFamily="50" charset="-128"/>
                          <a:ea typeface="メイリオ" panose="020B0604030504040204" pitchFamily="50" charset="-128"/>
                        </a:rPr>
                        <a:t>飼養農場に対する高病原性鳥インフルエンザウイルス検査実施件数）</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農政部畜産振興課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39</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39</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39</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u="none" strike="noStrike" dirty="0">
                          <a:effectLst/>
                          <a:latin typeface="Arial" panose="020B0604020202020204" pitchFamily="34" charset="0"/>
                          <a:cs typeface="Arial" panose="020B0604020202020204" pitchFamily="34" charset="0"/>
                        </a:rPr>
                        <a:t>26</a:t>
                      </a:r>
                      <a:r>
                        <a:rPr lang="ja-JP" altLang="en-US" sz="900" u="none" strike="noStrike" dirty="0">
                          <a:effectLst/>
                          <a:latin typeface="Arial" panose="020B0604020202020204" pitchFamily="34" charset="0"/>
                          <a:cs typeface="Arial" panose="020B0604020202020204" pitchFamily="34" charset="0"/>
                        </a:rPr>
                        <a:t>戸</a:t>
                      </a:r>
                      <a:endParaRPr lang="en-US" altLang="ja-JP" sz="90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30</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戸</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対象農家</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(30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戸</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を毎年検査</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7931471"/>
                  </a:ext>
                </a:extLst>
              </a:tr>
              <a:tr h="360000">
                <a:tc rowSpan="2">
                  <a:txBody>
                    <a:bodyPr/>
                    <a:lstStyle/>
                    <a:p>
                      <a:pPr algn="l" fontAlgn="ctr"/>
                      <a:r>
                        <a:rPr kumimoji="1" lang="ja-JP" altLang="en-US" sz="900" kern="1200" baseline="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③安全で、環境に調和した水産物の生産の推進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u="none" strike="noStrike" dirty="0">
                          <a:effectLst/>
                          <a:latin typeface="メイリオ" panose="020B0604030504040204" pitchFamily="50" charset="-128"/>
                          <a:ea typeface="メイリオ" panose="020B0604030504040204" pitchFamily="50" charset="-128"/>
                        </a:rPr>
                        <a:t>ア．養殖等経営体に対する養殖衛生管理指導</a:t>
                      </a:r>
                      <a:endParaRPr lang="en-US" altLang="ja-JP" sz="900" b="0" u="none" strike="noStrike" dirty="0">
                        <a:effectLst/>
                        <a:latin typeface="メイリオ" panose="020B0604030504040204" pitchFamily="50" charset="-128"/>
                        <a:ea typeface="メイリオ" panose="020B0604030504040204" pitchFamily="50" charset="-128"/>
                      </a:endParaRPr>
                    </a:p>
                    <a:p>
                      <a:pPr algn="l" fontAlgn="ct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農政部農村振興課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全養殖等経営体</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(58) </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に対する検査の実施率</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7252005"/>
                  </a:ext>
                </a:extLst>
              </a:tr>
              <a:tr h="360000">
                <a:tc vMerge="1">
                  <a:txBody>
                    <a:bodyPr/>
                    <a:lstStyle/>
                    <a:p>
                      <a:endParaRPr kumimoji="1" lang="ja-JP" altLang="en-US"/>
                    </a:p>
                  </a:txBody>
                  <a:tcPr/>
                </a:tc>
                <a:tc>
                  <a:txBody>
                    <a:bodyPr/>
                    <a:lstStyle/>
                    <a:p>
                      <a:pPr algn="l" fontAlgn="ctr"/>
                      <a:r>
                        <a:rPr lang="ja-JP" altLang="en-US" sz="900" b="0" u="none" strike="noStrike" dirty="0">
                          <a:effectLst/>
                          <a:latin typeface="メイリオ" panose="020B0604030504040204" pitchFamily="50" charset="-128"/>
                          <a:ea typeface="メイリオ" panose="020B0604030504040204" pitchFamily="50" charset="-128"/>
                        </a:rPr>
                        <a:t>イ．各漁協管内における放射性物質モニタリング検査</a:t>
                      </a:r>
                      <a:br>
                        <a:rPr lang="ja-JP" altLang="en-US" sz="900" b="0" u="none" strike="noStrike" dirty="0">
                          <a:effectLst/>
                          <a:latin typeface="メイリオ" panose="020B0604030504040204" pitchFamily="50" charset="-128"/>
                          <a:ea typeface="メイリオ" panose="020B0604030504040204" pitchFamily="50" charset="-128"/>
                        </a:rPr>
                      </a:b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農政部農村振興課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全漁協</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(20)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管内に対する検査の実施率</a:t>
                      </a: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487057"/>
                  </a:ext>
                </a:extLst>
              </a:tr>
              <a:tr h="360000">
                <a:tc>
                  <a:txBody>
                    <a:bodyPr/>
                    <a:lstStyle/>
                    <a:p>
                      <a:pPr algn="l" fontAlgn="ctr"/>
                      <a:r>
                        <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④安全で、環境に調和した特用林産物の生産の推進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ア．野生山菜・きのこ販売所の巡回</a:t>
                      </a:r>
                      <a:endPar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環境森林部林業木材産業課</a:t>
                      </a:r>
                      <a:r>
                        <a:rPr lang="en-US" altLang="ja-JP" sz="900" b="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9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9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hangingPunct="0">
                        <a:lnSpc>
                          <a:spcPts val="1200"/>
                        </a:lnSpc>
                        <a:spcAft>
                          <a:spcPts val="0"/>
                        </a:spcAft>
                      </a:pPr>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巡回対象の販売所</a:t>
                      </a:r>
                      <a:r>
                        <a:rPr kumimoji="1" lang="en-US" altLang="ja-JP" sz="800" kern="1200" dirty="0">
                          <a:solidFill>
                            <a:schemeClr val="dk1"/>
                          </a:solidFill>
                          <a:effectLst/>
                          <a:latin typeface="メイリオ" panose="020B0604030504040204" pitchFamily="50" charset="-128"/>
                          <a:ea typeface="メイリオ" panose="020B0604030504040204" pitchFamily="50" charset="-128"/>
                          <a:cs typeface="+mn-cs"/>
                        </a:rPr>
                        <a:t>(R2</a:t>
                      </a:r>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時点で</a:t>
                      </a:r>
                      <a:r>
                        <a:rPr kumimoji="1" lang="en-US" altLang="ja-JP" sz="800" kern="1200" dirty="0">
                          <a:solidFill>
                            <a:schemeClr val="dk1"/>
                          </a:solidFill>
                          <a:effectLst/>
                          <a:latin typeface="メイリオ" panose="020B0604030504040204" pitchFamily="50" charset="-128"/>
                          <a:ea typeface="メイリオ" panose="020B0604030504040204" pitchFamily="50" charset="-128"/>
                          <a:cs typeface="+mn-cs"/>
                        </a:rPr>
                        <a:t>191</a:t>
                      </a:r>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カ所</a:t>
                      </a:r>
                      <a:r>
                        <a:rPr kumimoji="1" lang="en-US" altLang="ja-JP" sz="8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全てを年１回以上指導</a:t>
                      </a:r>
                      <a:endPar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9617800"/>
                  </a:ext>
                </a:extLst>
              </a:tr>
              <a:tr h="242888">
                <a:tc gridSpan="8">
                  <a:txBody>
                    <a:bodyPr/>
                    <a:lstStyle/>
                    <a:p>
                      <a:pPr algn="l" fontAlgn="ctr"/>
                      <a:r>
                        <a:rPr kumimoji="1" lang="ja-JP" altLang="ja-JP" sz="11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1100" kern="1200" dirty="0">
                          <a:solidFill>
                            <a:schemeClr val="dk1"/>
                          </a:solidFill>
                          <a:effectLst/>
                          <a:latin typeface="ＭＳ ゴシック" panose="020B0609070205080204" pitchFamily="49" charset="-128"/>
                          <a:ea typeface="ＭＳ ゴシック" panose="020B0609070205080204" pitchFamily="49" charset="-128"/>
                          <a:cs typeface="+mn-cs"/>
                        </a:rPr>
                        <a:t>２</a:t>
                      </a:r>
                      <a:r>
                        <a:rPr kumimoji="1" lang="ja-JP" altLang="ja-JP" sz="1100" kern="1200" dirty="0">
                          <a:solidFill>
                            <a:schemeClr val="dk1"/>
                          </a:solidFill>
                          <a:effectLst/>
                          <a:latin typeface="ＭＳ ゴシック" panose="020B0609070205080204" pitchFamily="49" charset="-128"/>
                          <a:ea typeface="ＭＳ ゴシック" panose="020B0609070205080204" pitchFamily="49" charset="-128"/>
                          <a:cs typeface="+mn-cs"/>
                        </a:rPr>
                        <a:t>）製造・加工・流通・販売段階での安全確保</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402147892"/>
                  </a:ext>
                </a:extLst>
              </a:tr>
              <a:tr h="486029">
                <a:tc rowSpan="4">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①食品等事業者による衛生管理の推進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u="none" strike="noStrike" dirty="0">
                          <a:effectLst/>
                          <a:latin typeface="メイリオ" panose="020B0604030504040204" pitchFamily="50" charset="-128"/>
                          <a:ea typeface="メイリオ" panose="020B0604030504040204" pitchFamily="50" charset="-128"/>
                        </a:rPr>
                        <a:t>ア．大規模事業者</a:t>
                      </a:r>
                      <a:r>
                        <a:rPr lang="en-US" altLang="ja-JP" sz="900" b="0" u="none" strike="noStrike" dirty="0">
                          <a:effectLst/>
                          <a:latin typeface="メイリオ" panose="020B0604030504040204" pitchFamily="50" charset="-128"/>
                          <a:ea typeface="メイリオ" panose="020B0604030504040204" pitchFamily="50" charset="-128"/>
                        </a:rPr>
                        <a:t>(HACCP</a:t>
                      </a:r>
                      <a:r>
                        <a:rPr lang="ja-JP" altLang="en-US" sz="900" b="0" u="none" strike="noStrike" dirty="0">
                          <a:effectLst/>
                          <a:latin typeface="メイリオ" panose="020B0604030504040204" pitchFamily="50" charset="-128"/>
                          <a:ea typeface="メイリオ" panose="020B0604030504040204" pitchFamily="50" charset="-128"/>
                        </a:rPr>
                        <a:t>に基づく衛生管理を実施する施設</a:t>
                      </a:r>
                      <a:r>
                        <a:rPr lang="en-US" altLang="ja-JP"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err="1">
                          <a:effectLst/>
                          <a:latin typeface="メイリオ" panose="020B0604030504040204" pitchFamily="50" charset="-128"/>
                          <a:ea typeface="メイリオ" panose="020B0604030504040204" pitchFamily="50" charset="-128"/>
                        </a:rPr>
                        <a:t>への</a:t>
                      </a:r>
                      <a:r>
                        <a:rPr lang="ja-JP" altLang="en-US" sz="900" b="0" u="none" strike="noStrike" dirty="0">
                          <a:effectLst/>
                          <a:latin typeface="メイリオ" panose="020B0604030504040204" pitchFamily="50" charset="-128"/>
                          <a:ea typeface="メイリオ" panose="020B0604030504040204" pitchFamily="50" charset="-128"/>
                        </a:rPr>
                        <a:t>専門監視件数</a:t>
                      </a: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保健福祉部医薬・</a:t>
                      </a:r>
                      <a:r>
                        <a:rPr lang="zh-TW" altLang="en-US" sz="900" b="0" u="none" strike="noStrike" dirty="0">
                          <a:effectLst/>
                          <a:latin typeface="メイリオ" panose="020B0604030504040204" pitchFamily="50" charset="-128"/>
                          <a:ea typeface="メイリオ" panose="020B0604030504040204" pitchFamily="50" charset="-128"/>
                        </a:rPr>
                        <a:t>生活衛生課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施設</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18</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施設</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23</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施設</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22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施設</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施設</a:t>
                      </a:r>
                      <a:endPar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endParaRPr>
                    </a:p>
                    <a:p>
                      <a:pPr algn="ctr" hangingPunct="0">
                        <a:lnSpc>
                          <a:spcPts val="800"/>
                        </a:lnSpc>
                        <a:spcAft>
                          <a:spcPts val="0"/>
                        </a:spcAft>
                      </a:pP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大規模事業者</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約</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100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件</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を対象に</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年間で全施設の監視指導を実施する</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6258555"/>
                  </a:ext>
                </a:extLst>
              </a:tr>
              <a:tr h="486029">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イ．小規模事業者</a:t>
                      </a:r>
                      <a:r>
                        <a:rPr lang="en-US" altLang="ja-JP" sz="900" u="none" strike="noStrike" dirty="0">
                          <a:effectLst/>
                          <a:latin typeface="メイリオ" panose="020B0604030504040204" pitchFamily="50" charset="-128"/>
                          <a:ea typeface="メイリオ" panose="020B0604030504040204" pitchFamily="50" charset="-128"/>
                        </a:rPr>
                        <a:t>(HACCP</a:t>
                      </a:r>
                      <a:r>
                        <a:rPr lang="ja-JP" altLang="en-US" sz="900" u="none" strike="noStrike" dirty="0">
                          <a:effectLst/>
                          <a:latin typeface="メイリオ" panose="020B0604030504040204" pitchFamily="50" charset="-128"/>
                          <a:ea typeface="メイリオ" panose="020B0604030504040204" pitchFamily="50" charset="-128"/>
                        </a:rPr>
                        <a:t>の考え方を取り入れた衛生管理を実施する施設</a:t>
                      </a:r>
                      <a:r>
                        <a:rPr lang="en-US" altLang="ja-JP" sz="900" u="none" strike="noStrike" dirty="0">
                          <a:effectLst/>
                          <a:latin typeface="メイリオ" panose="020B0604030504040204" pitchFamily="50" charset="-128"/>
                          <a:ea typeface="メイリオ" panose="020B0604030504040204" pitchFamily="50" charset="-128"/>
                        </a:rPr>
                        <a:t>)</a:t>
                      </a:r>
                      <a:r>
                        <a:rPr lang="ja-JP" altLang="en-US" sz="900" u="none" strike="noStrike" dirty="0">
                          <a:effectLst/>
                          <a:latin typeface="メイリオ" panose="020B0604030504040204" pitchFamily="50" charset="-128"/>
                          <a:ea typeface="メイリオ" panose="020B0604030504040204" pitchFamily="50" charset="-128"/>
                        </a:rPr>
                        <a:t>の</a:t>
                      </a:r>
                      <a:r>
                        <a:rPr lang="en-US" altLang="ja-JP" sz="900" u="none" strike="noStrike" dirty="0">
                          <a:effectLst/>
                          <a:latin typeface="メイリオ" panose="020B0604030504040204" pitchFamily="50" charset="-128"/>
                          <a:ea typeface="メイリオ" panose="020B0604030504040204" pitchFamily="50" charset="-128"/>
                        </a:rPr>
                        <a:t>HACCP</a:t>
                      </a:r>
                      <a:r>
                        <a:rPr lang="ja-JP" altLang="en-US" sz="900" u="none" strike="noStrike" dirty="0">
                          <a:effectLst/>
                          <a:latin typeface="メイリオ" panose="020B0604030504040204" pitchFamily="50" charset="-128"/>
                          <a:ea typeface="メイリオ" panose="020B0604030504040204" pitchFamily="50" charset="-128"/>
                        </a:rPr>
                        <a:t>の取組具合の確認（点検５項目）</a:t>
                      </a:r>
                      <a:br>
                        <a:rPr lang="zh-TW" altLang="en-US" sz="900" u="none" strike="noStrike" dirty="0">
                          <a:effectLst/>
                          <a:latin typeface="メイリオ" panose="020B0604030504040204" pitchFamily="50" charset="-128"/>
                          <a:ea typeface="メイリオ" panose="020B0604030504040204" pitchFamily="50" charset="-128"/>
                        </a:rPr>
                      </a:b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保健福祉部医薬・</a:t>
                      </a:r>
                      <a:r>
                        <a:rPr lang="zh-TW" altLang="en-US" sz="900" b="0" u="none" strike="noStrike" dirty="0">
                          <a:effectLst/>
                          <a:latin typeface="メイリオ" panose="020B0604030504040204" pitchFamily="50" charset="-128"/>
                          <a:ea typeface="メイリオ" panose="020B0604030504040204" pitchFamily="50" charset="-128"/>
                        </a:rPr>
                        <a:t>生活衛生課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2.7</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9</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3.1</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3.4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indent="-66040" algn="ctr" hangingPunct="0">
                        <a:lnSpc>
                          <a:spcPts val="800"/>
                        </a:lnSpc>
                        <a:spcAft>
                          <a:spcPts val="0"/>
                        </a:spcAft>
                      </a:pPr>
                      <a:r>
                        <a:rPr lang="ja-JP" sz="7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平均４項目</a:t>
                      </a:r>
                      <a:endParaRPr lang="ja-JP" sz="7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indent="-66040" algn="ctr" hangingPunct="0">
                        <a:lnSpc>
                          <a:spcPts val="800"/>
                        </a:lnSpc>
                        <a:spcAft>
                          <a:spcPts val="0"/>
                        </a:spcAft>
                      </a:pPr>
                      <a:r>
                        <a:rPr lang="ja-JP" sz="7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以上の実施</a:t>
                      </a:r>
                      <a:endParaRPr lang="ja-JP" sz="7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点検</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項目に対する取組具合を年度で評価する</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13762"/>
                  </a:ext>
                </a:extLst>
              </a:tr>
              <a:tr h="486029">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ウ．保育所等の施設指導を通じた食物アレルギー発症時の緊急対応に係わる体制整備支援</a:t>
                      </a: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保健福祉部健康増進課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施設指導時に体制整備に係る支援を行った割合</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4993188"/>
                  </a:ext>
                </a:extLst>
              </a:tr>
              <a:tr h="414592">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エ．学校給食関係者対象の衛生管理や食物アレルギーについての研修の実施</a:t>
                      </a: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教育委員会学校安全課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２回</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spcAft>
                          <a:spcPts val="0"/>
                        </a:spcAft>
                      </a:pPr>
                      <a:r>
                        <a:rPr lang="ja-JP" alt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１</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spcAft>
                          <a:spcPts val="0"/>
                        </a:spcAft>
                      </a:pPr>
                      <a:r>
                        <a:rPr lang="ja-JP" alt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２</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spcAft>
                          <a:spcPts val="0"/>
                        </a:spcAft>
                      </a:pPr>
                      <a:r>
                        <a:rPr lang="ja-JP" alt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２</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ts val="800"/>
                        </a:lnSpc>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年１回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以上</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栄養教諭、学校栄養職員、給食主任等対象に実施</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5810546"/>
                  </a:ext>
                </a:extLst>
              </a:tr>
            </a:tbl>
          </a:graphicData>
        </a:graphic>
      </p:graphicFrame>
      <p:sp>
        <p:nvSpPr>
          <p:cNvPr id="2" name="スライド番号プレースホルダー 1">
            <a:extLst>
              <a:ext uri="{FF2B5EF4-FFF2-40B4-BE49-F238E27FC236}">
                <a16:creationId xmlns:a16="http://schemas.microsoft.com/office/drawing/2014/main" id="{5912F3B6-27F8-E8AD-AFE8-984181C200C9}"/>
              </a:ext>
            </a:extLst>
          </p:cNvPr>
          <p:cNvSpPr>
            <a:spLocks noGrp="1"/>
          </p:cNvSpPr>
          <p:nvPr>
            <p:ph type="sldNum" sz="quarter" idx="12"/>
          </p:nvPr>
        </p:nvSpPr>
        <p:spPr>
          <a:xfrm>
            <a:off x="9448800" y="6492875"/>
            <a:ext cx="2743200" cy="365125"/>
          </a:xfrm>
        </p:spPr>
        <p:txBody>
          <a:bodyPr/>
          <a:lstStyle/>
          <a:p>
            <a:fld id="{3EB4CDB8-6F48-4634-BBCB-17DA42A7B364}" type="slidenum">
              <a:rPr lang="ja-JP" altLang="en-US" sz="1600" smtClean="0"/>
              <a:pPr/>
              <a:t>2</a:t>
            </a:fld>
            <a:endParaRPr lang="ja-JP" altLang="en-US" sz="1600" dirty="0"/>
          </a:p>
        </p:txBody>
      </p:sp>
    </p:spTree>
    <p:extLst>
      <p:ext uri="{BB962C8B-B14F-4D97-AF65-F5344CB8AC3E}">
        <p14:creationId xmlns:p14="http://schemas.microsoft.com/office/powerpoint/2010/main" val="1549379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矢印コネクタ 9"/>
          <p:cNvCxnSpPr/>
          <p:nvPr/>
        </p:nvCxnSpPr>
        <p:spPr>
          <a:xfrm>
            <a:off x="12352338" y="9813097"/>
            <a:ext cx="5499538" cy="0"/>
          </a:xfrm>
          <a:prstGeom prst="straightConnector1">
            <a:avLst/>
          </a:prstGeom>
          <a:ln w="28575">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12196763" y="9768646"/>
            <a:ext cx="6918814" cy="0"/>
          </a:xfrm>
          <a:prstGeom prst="straightConnector1">
            <a:avLst/>
          </a:prstGeom>
          <a:ln w="28575">
            <a:solidFill>
              <a:sysClr val="windowText" lastClr="00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extLst>
              <p:ext uri="{D42A27DB-BD31-4B8C-83A1-F6EECF244321}">
                <p14:modId xmlns:p14="http://schemas.microsoft.com/office/powerpoint/2010/main" val="354961869"/>
              </p:ext>
            </p:extLst>
          </p:nvPr>
        </p:nvGraphicFramePr>
        <p:xfrm>
          <a:off x="137096" y="183779"/>
          <a:ext cx="11858400" cy="4000291"/>
        </p:xfrm>
        <a:graphic>
          <a:graphicData uri="http://schemas.openxmlformats.org/drawingml/2006/table">
            <a:tbl>
              <a:tblPr>
                <a:tableStyleId>{5C22544A-7EE6-4342-B048-85BDC9FD1C3A}</a:tableStyleId>
              </a:tblPr>
              <a:tblGrid>
                <a:gridCol w="2772000">
                  <a:extLst>
                    <a:ext uri="{9D8B030D-6E8A-4147-A177-3AD203B41FA5}">
                      <a16:colId xmlns:a16="http://schemas.microsoft.com/office/drawing/2014/main" val="4170496686"/>
                    </a:ext>
                  </a:extLst>
                </a:gridCol>
                <a:gridCol w="3776400">
                  <a:extLst>
                    <a:ext uri="{9D8B030D-6E8A-4147-A177-3AD203B41FA5}">
                      <a16:colId xmlns:a16="http://schemas.microsoft.com/office/drawing/2014/main" val="1432057552"/>
                    </a:ext>
                  </a:extLst>
                </a:gridCol>
                <a:gridCol w="565200">
                  <a:extLst>
                    <a:ext uri="{9D8B030D-6E8A-4147-A177-3AD203B41FA5}">
                      <a16:colId xmlns:a16="http://schemas.microsoft.com/office/drawing/2014/main" val="2985293208"/>
                    </a:ext>
                  </a:extLst>
                </a:gridCol>
                <a:gridCol w="601200">
                  <a:extLst>
                    <a:ext uri="{9D8B030D-6E8A-4147-A177-3AD203B41FA5}">
                      <a16:colId xmlns:a16="http://schemas.microsoft.com/office/drawing/2014/main" val="3370580045"/>
                    </a:ext>
                  </a:extLst>
                </a:gridCol>
                <a:gridCol w="601200">
                  <a:extLst>
                    <a:ext uri="{9D8B030D-6E8A-4147-A177-3AD203B41FA5}">
                      <a16:colId xmlns:a16="http://schemas.microsoft.com/office/drawing/2014/main" val="2391927506"/>
                    </a:ext>
                  </a:extLst>
                </a:gridCol>
                <a:gridCol w="601200">
                  <a:extLst>
                    <a:ext uri="{9D8B030D-6E8A-4147-A177-3AD203B41FA5}">
                      <a16:colId xmlns:a16="http://schemas.microsoft.com/office/drawing/2014/main" val="1059024650"/>
                    </a:ext>
                  </a:extLst>
                </a:gridCol>
                <a:gridCol w="601200">
                  <a:extLst>
                    <a:ext uri="{9D8B030D-6E8A-4147-A177-3AD203B41FA5}">
                      <a16:colId xmlns:a16="http://schemas.microsoft.com/office/drawing/2014/main" val="813596741"/>
                    </a:ext>
                  </a:extLst>
                </a:gridCol>
                <a:gridCol w="2340000">
                  <a:extLst>
                    <a:ext uri="{9D8B030D-6E8A-4147-A177-3AD203B41FA5}">
                      <a16:colId xmlns:a16="http://schemas.microsoft.com/office/drawing/2014/main" val="1994256074"/>
                    </a:ext>
                  </a:extLst>
                </a:gridCol>
              </a:tblGrid>
              <a:tr h="552018">
                <a:tc gridSpan="2">
                  <a:txBody>
                    <a:bodyPr/>
                    <a:lstStyle/>
                    <a:p>
                      <a:pPr algn="ctr" fontAlgn="ctr"/>
                      <a:r>
                        <a:rPr lang="ja-JP" altLang="en-US" sz="1100" b="1" u="none" strike="noStrike" dirty="0">
                          <a:effectLst/>
                        </a:rPr>
                        <a:t>指標名</a:t>
                      </a:r>
                      <a:endParaRPr lang="ja-JP" altLang="en-US" sz="1100" b="1"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kumimoji="1" lang="ja-JP" altLang="en-US"/>
                    </a:p>
                  </a:txBody>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R3</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(2021)</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R4</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(2022)</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R5</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(2023)</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1050" b="1" u="none" strike="noStrike" dirty="0">
                          <a:effectLst/>
                          <a:latin typeface="Arial" panose="020B0604020202020204" pitchFamily="34" charset="0"/>
                          <a:cs typeface="Arial" panose="020B0604020202020204" pitchFamily="34" charset="0"/>
                        </a:rPr>
                        <a:t>R6</a:t>
                      </a:r>
                      <a:br>
                        <a:rPr lang="en-US" altLang="ja-JP" sz="1050" b="1" u="none" strike="noStrike" dirty="0">
                          <a:effectLst/>
                          <a:latin typeface="Arial" panose="020B0604020202020204" pitchFamily="34" charset="0"/>
                          <a:cs typeface="Arial" panose="020B0604020202020204" pitchFamily="34" charset="0"/>
                        </a:rPr>
                      </a:br>
                      <a:r>
                        <a:rPr lang="en-US" altLang="ja-JP" sz="1050" b="1" u="none" strike="noStrike" dirty="0">
                          <a:effectLst/>
                          <a:latin typeface="Arial" panose="020B0604020202020204" pitchFamily="34" charset="0"/>
                          <a:cs typeface="Arial" panose="020B0604020202020204" pitchFamily="34" charset="0"/>
                        </a:rPr>
                        <a:t>(2024)</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目標値</a:t>
                      </a:r>
                      <a:endPar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p>
                      <a:pPr algn="ctr" fontAlgn="ctr"/>
                      <a:r>
                        <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R7</a:t>
                      </a:r>
                    </a:p>
                    <a:p>
                      <a:pPr algn="ctr" fontAlgn="ctr"/>
                      <a:r>
                        <a:rPr lang="en-US" altLang="ja-JP"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rPr>
                        <a:t>(2025)</a:t>
                      </a:r>
                      <a:endParaRPr lang="ja-JP" altLang="en-US" sz="1050" b="1" i="0" u="none" strike="noStrike" dirty="0">
                        <a:effectLst/>
                        <a:latin typeface="Arial" panose="020B0604020202020204" pitchFamily="34" charset="0"/>
                        <a:ea typeface="ＭＳ Ｐゴシック" panose="020B0600070205080204" pitchFamily="50" charset="-128"/>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kumimoji="1" lang="ja-JP" altLang="ja-JP" sz="1050" b="1" kern="1200" dirty="0">
                          <a:solidFill>
                            <a:schemeClr val="dk1"/>
                          </a:solidFill>
                          <a:effectLst/>
                          <a:latin typeface="メイリオ" panose="020B0604030504040204" pitchFamily="50" charset="-128"/>
                          <a:ea typeface="メイリオ" panose="020B0604030504040204" pitchFamily="50" charset="-128"/>
                          <a:cs typeface="+mn-cs"/>
                        </a:rPr>
                        <a:t>目標値の考え方</a:t>
                      </a:r>
                      <a:endParaRPr lang="ja-JP" altLang="en-US" sz="1050" b="1" i="0" u="none" strike="noStrike" dirty="0">
                        <a:effectLst/>
                        <a:latin typeface="メイリオ" panose="020B0604030504040204" pitchFamily="50" charset="-128"/>
                        <a:ea typeface="メイリオ"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78261876"/>
                  </a:ext>
                </a:extLst>
              </a:tr>
              <a:tr h="368012">
                <a:tc rowSpan="3">
                  <a:txBody>
                    <a:bodyPr/>
                    <a:lstStyle/>
                    <a:p>
                      <a:pPr algn="l" fontAlgn="ctr"/>
                      <a:r>
                        <a:rPr kumimoji="1" lang="en-US" altLang="ja-JP" sz="9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②食品等事業者に対する監視指導の充実</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ア．食品関係施設に対する監視指導</a:t>
                      </a:r>
                      <a:br>
                        <a:rPr lang="en-US" altLang="ja-JP" sz="900" u="none" strike="noStrike" dirty="0">
                          <a:effectLst/>
                          <a:latin typeface="メイリオ" panose="020B0604030504040204" pitchFamily="50" charset="-128"/>
                          <a:ea typeface="メイリオ" panose="020B0604030504040204" pitchFamily="50" charset="-128"/>
                        </a:rPr>
                      </a:b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保健福祉部医薬・</a:t>
                      </a:r>
                      <a:r>
                        <a:rPr lang="zh-TW" altLang="en-US" sz="900" b="0" u="none" strike="noStrike" dirty="0">
                          <a:effectLst/>
                          <a:latin typeface="メイリオ" panose="020B0604030504040204" pitchFamily="50" charset="-128"/>
                          <a:ea typeface="メイリオ" panose="020B0604030504040204" pitchFamily="50" charset="-128"/>
                        </a:rPr>
                        <a:t>生活衛生課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69</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(5,159</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74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4,852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99</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5,915</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105</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6,474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algn="just" hangingPunct="0"/>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栃木県食品衛生</a:t>
                      </a:r>
                      <a:r>
                        <a:rPr kumimoji="1" lang="ja-JP" altLang="ja-JP" sz="800" kern="1200">
                          <a:solidFill>
                            <a:schemeClr val="dk1"/>
                          </a:solidFill>
                          <a:effectLst/>
                          <a:latin typeface="メイリオ" panose="020B0604030504040204" pitchFamily="50" charset="-128"/>
                          <a:ea typeface="メイリオ" panose="020B0604030504040204" pitchFamily="50" charset="-128"/>
                          <a:cs typeface="+mn-cs"/>
                        </a:rPr>
                        <a:t>監視指導計</a:t>
                      </a:r>
                      <a:r>
                        <a:rPr kumimoji="1" lang="ja-JP" altLang="en-US" sz="800" kern="1200">
                          <a:solidFill>
                            <a:schemeClr val="dk1"/>
                          </a:solidFill>
                          <a:effectLst/>
                          <a:latin typeface="メイリオ" panose="020B0604030504040204" pitchFamily="50" charset="-128"/>
                          <a:ea typeface="メイリオ" panose="020B0604030504040204" pitchFamily="50" charset="-128"/>
                          <a:cs typeface="+mn-cs"/>
                        </a:rPr>
                        <a:t>画</a:t>
                      </a:r>
                      <a:r>
                        <a:rPr kumimoji="1" lang="ja-JP" altLang="ja-JP" sz="800" kern="1200">
                          <a:solidFill>
                            <a:schemeClr val="dk1"/>
                          </a:solidFill>
                          <a:effectLst/>
                          <a:latin typeface="メイリオ" panose="020B0604030504040204" pitchFamily="50" charset="-128"/>
                          <a:ea typeface="メイリオ" panose="020B0604030504040204" pitchFamily="50" charset="-128"/>
                          <a:cs typeface="+mn-cs"/>
                        </a:rPr>
                        <a:t>等</a:t>
                      </a:r>
                      <a:r>
                        <a:rPr kumimoji="1" lang="ja-JP" altLang="ja-JP" sz="800" kern="1200" dirty="0">
                          <a:solidFill>
                            <a:schemeClr val="dk1"/>
                          </a:solidFill>
                          <a:effectLst/>
                          <a:latin typeface="メイリオ" panose="020B0604030504040204" pitchFamily="50" charset="-128"/>
                          <a:ea typeface="メイリオ" panose="020B0604030504040204" pitchFamily="50" charset="-128"/>
                          <a:cs typeface="+mn-cs"/>
                        </a:rPr>
                        <a:t>に基づく監視指導件数、検査件数に対する達成率</a:t>
                      </a:r>
                      <a:endParaRPr lang="ja-JP" altLang="en-US" sz="800" b="0" i="0" u="none" strike="noStrike" dirty="0">
                        <a:effectLst/>
                        <a:latin typeface="メイリオ" panose="020B0604030504040204" pitchFamily="50" charset="-128"/>
                        <a:ea typeface="メイリオ" panose="020B0604030504040204" pitchFamily="50" charset="-128"/>
                      </a:endParaRPr>
                    </a:p>
                  </a:txBody>
                  <a:tcPr marL="64800" marR="64800" marT="6650"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3595213"/>
                  </a:ext>
                </a:extLst>
              </a:tr>
              <a:tr h="368012">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effectLst/>
                          <a:latin typeface="メイリオ" panose="020B0604030504040204" pitchFamily="50" charset="-128"/>
                          <a:ea typeface="メイリオ" panose="020B0604030504040204" pitchFamily="50" charset="-128"/>
                        </a:rPr>
                        <a:t>イ．食品表示合同監視指導</a:t>
                      </a:r>
                      <a:r>
                        <a:rPr lang="en-US" altLang="ja-JP" sz="900" b="0" i="0" u="none" strike="noStrike" dirty="0">
                          <a:effectLst/>
                          <a:latin typeface="メイリオ" panose="020B0604030504040204" pitchFamily="50" charset="-128"/>
                          <a:ea typeface="メイリオ" panose="020B0604030504040204" pitchFamily="50" charset="-128"/>
                        </a:rPr>
                        <a:t>(</a:t>
                      </a:r>
                      <a:r>
                        <a:rPr lang="ja-JP" altLang="en-US" sz="900" b="0" i="0" u="none" strike="noStrike" dirty="0">
                          <a:effectLst/>
                          <a:latin typeface="メイリオ" panose="020B0604030504040204" pitchFamily="50" charset="-128"/>
                          <a:ea typeface="メイリオ" panose="020B0604030504040204" pitchFamily="50" charset="-128"/>
                        </a:rPr>
                        <a:t>健康増進法に基づく虚偽誇大表示の監視も同時に実施</a:t>
                      </a:r>
                      <a:r>
                        <a:rPr lang="en-US" altLang="ja-JP" sz="900" b="0" i="0" u="none" strike="noStrike" dirty="0">
                          <a:effectLst/>
                          <a:latin typeface="メイリオ" panose="020B0604030504040204" pitchFamily="50" charset="-128"/>
                          <a:ea typeface="メイリオ" panose="020B0604030504040204" pitchFamily="50" charset="-128"/>
                        </a:rPr>
                        <a:t>)</a:t>
                      </a:r>
                      <a:r>
                        <a:rPr lang="en-US" altLang="zh-TW" sz="900" b="0" u="none" strike="noStrike" dirty="0">
                          <a:effectLst/>
                          <a:latin typeface="メイリオ" panose="020B0604030504040204" pitchFamily="50" charset="-128"/>
                          <a:ea typeface="メイリオ" panose="020B0604030504040204" pitchFamily="50" charset="-128"/>
                        </a:rPr>
                        <a:t> 【</a:t>
                      </a:r>
                      <a:r>
                        <a:rPr lang="ja-JP" altLang="en-US" sz="900" b="0" u="none" strike="noStrike" dirty="0">
                          <a:effectLst/>
                          <a:latin typeface="メイリオ" panose="020B0604030504040204" pitchFamily="50" charset="-128"/>
                          <a:ea typeface="メイリオ" panose="020B0604030504040204" pitchFamily="50" charset="-128"/>
                        </a:rPr>
                        <a:t>保健福祉部医薬・</a:t>
                      </a:r>
                      <a:r>
                        <a:rPr lang="zh-TW" altLang="en-US" sz="900" b="0" u="none" strike="noStrike" dirty="0">
                          <a:effectLst/>
                          <a:latin typeface="メイリオ" panose="020B0604030504040204" pitchFamily="50" charset="-128"/>
                          <a:ea typeface="メイリオ" panose="020B0604030504040204" pitchFamily="50" charset="-128"/>
                        </a:rPr>
                        <a:t>生活衛生課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71</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en-US" alt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(61</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店舗</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61</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en-US" alt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52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店舗</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114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en-US" alt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98</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店舗</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113</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en-US" alt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54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店舗</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p>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20862"/>
                  </a:ext>
                </a:extLst>
              </a:tr>
              <a:tr h="368012">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rPr>
                        <a:t>ウ．食品検査の実施</a:t>
                      </a: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900" b="0" u="none" strike="noStrike" dirty="0">
                          <a:effectLst/>
                          <a:latin typeface="メイリオ" panose="020B0604030504040204" pitchFamily="50" charset="-128"/>
                          <a:ea typeface="メイリオ" panose="020B0604030504040204" pitchFamily="50" charset="-128"/>
                        </a:rPr>
                        <a:t>【</a:t>
                      </a:r>
                      <a:r>
                        <a:rPr lang="ja-JP" altLang="en-US" sz="900" b="0" u="none" strike="noStrike" dirty="0">
                          <a:effectLst/>
                          <a:latin typeface="メイリオ" panose="020B0604030504040204" pitchFamily="50" charset="-128"/>
                          <a:ea typeface="メイリオ" panose="020B0604030504040204" pitchFamily="50" charset="-128"/>
                        </a:rPr>
                        <a:t>保健福祉部医薬・</a:t>
                      </a:r>
                      <a:r>
                        <a:rPr lang="zh-TW" altLang="en-US" sz="900" b="0" u="none" strike="noStrike" dirty="0">
                          <a:effectLst/>
                          <a:latin typeface="メイリオ" panose="020B0604030504040204" pitchFamily="50" charset="-128"/>
                          <a:ea typeface="メイリオ" panose="020B0604030504040204" pitchFamily="50" charset="-128"/>
                        </a:rPr>
                        <a:t>生活衛生課</a:t>
                      </a:r>
                      <a:r>
                        <a:rPr lang="en-US" altLang="zh-TW" sz="900" b="0" u="none" strike="noStrike" dirty="0">
                          <a:effectLst/>
                          <a:latin typeface="メイリオ" panose="020B0604030504040204" pitchFamily="50" charset="-128"/>
                          <a:ea typeface="メイリオ" panose="020B0604030504040204" pitchFamily="50" charset="-128"/>
                        </a:rPr>
                        <a:t>】</a:t>
                      </a:r>
                      <a:endParaRPr lang="en-US" altLang="zh-TW" sz="900" b="0" i="0" u="none" strike="noStrike" dirty="0">
                        <a:effectLst/>
                        <a:latin typeface="メイリオ" panose="020B0604030504040204" pitchFamily="50" charset="-128"/>
                        <a:ea typeface="メイリオ" panose="020B0604030504040204" pitchFamily="50" charset="-128"/>
                      </a:endParaRPr>
                    </a:p>
                  </a:txBody>
                  <a:tcPr marL="64800" marR="64800" marT="720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47</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(1,475</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79</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796</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103</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2,230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104</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1,877</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件</a:t>
                      </a:r>
                      <a:r>
                        <a:rPr lang="en-US"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endParaRPr lang="ja-JP" sz="105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100</a:t>
                      </a: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a:t>
                      </a:r>
                    </a:p>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年間</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614738641"/>
                  </a:ext>
                </a:extLst>
              </a:tr>
              <a:tr h="253928">
                <a:tc gridSpan="8">
                  <a:txBody>
                    <a:bodyPr/>
                    <a:lstStyle/>
                    <a:p>
                      <a:pPr algn="l" fontAlgn="ctr"/>
                      <a:r>
                        <a:rPr kumimoji="1" lang="ja-JP" altLang="ja-JP" sz="1100" b="1" kern="1200" dirty="0">
                          <a:solidFill>
                            <a:schemeClr val="dk1"/>
                          </a:solidFill>
                          <a:effectLst/>
                          <a:latin typeface="ＭＳ ゴシック" panose="020B0609070205080204" pitchFamily="49" charset="-128"/>
                          <a:ea typeface="ＭＳ ゴシック" panose="020B0609070205080204" pitchFamily="49" charset="-128"/>
                          <a:cs typeface="+mn-cs"/>
                        </a:rPr>
                        <a:t>基本目標２　食の安全と信頼を支えるための体制の充実及び連携強化</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10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tc>
                <a:extLst>
                  <a:ext uri="{0D108BD9-81ED-4DB2-BD59-A6C34878D82A}">
                    <a16:rowId xmlns:a16="http://schemas.microsoft.com/office/drawing/2014/main" val="2850165655"/>
                  </a:ext>
                </a:extLst>
              </a:tr>
              <a:tr h="206087">
                <a:tc gridSpan="8">
                  <a:txBody>
                    <a:bodyPr/>
                    <a:lstStyle/>
                    <a:p>
                      <a:pPr algn="l" fontAlgn="ctr"/>
                      <a:r>
                        <a:rPr kumimoji="1" lang="ja-JP" altLang="ja-JP" sz="1100" kern="1200" dirty="0">
                          <a:solidFill>
                            <a:schemeClr val="dk1"/>
                          </a:solidFill>
                          <a:effectLst/>
                          <a:latin typeface="ＭＳ ゴシック" panose="020B0609070205080204" pitchFamily="49" charset="-128"/>
                          <a:ea typeface="ＭＳ ゴシック" panose="020B0609070205080204" pitchFamily="49" charset="-128"/>
                          <a:cs typeface="+mn-cs"/>
                        </a:rPr>
                        <a:t>（１）体制の充実及び関係機関の連携強化（平常時の対応）</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58548223"/>
                  </a:ext>
                </a:extLst>
              </a:tr>
              <a:tr h="368012">
                <a:tc rowSpan="2">
                  <a:txBody>
                    <a:bodyPr/>
                    <a:lstStyle/>
                    <a:p>
                      <a:pPr algn="l" fontAlgn="ctr"/>
                      <a:r>
                        <a:rPr kumimoji="1" lang="ja-JP" altLang="en-US" sz="900" kern="1200" baseline="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②監視指導体制及び検査体制の充実・強化</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ア．残留農薬一斉分析における検査項目数の維持</a:t>
                      </a:r>
                      <a:endParaRPr lang="en-US" altLang="ja-JP" sz="900" u="none" strike="noStrike" dirty="0">
                        <a:effectLst/>
                        <a:latin typeface="メイリオ" panose="020B0604030504040204" pitchFamily="50" charset="-128"/>
                        <a:ea typeface="メイリオ" panose="020B0604030504040204" pitchFamily="50" charset="-128"/>
                      </a:endParaRPr>
                    </a:p>
                    <a:p>
                      <a:pPr algn="l" fontAlgn="ctr"/>
                      <a:r>
                        <a:rPr lang="en-US" altLang="ja-JP" sz="900" u="none" strike="noStrike" dirty="0">
                          <a:effectLst/>
                          <a:latin typeface="メイリオ" panose="020B0604030504040204" pitchFamily="50" charset="-128"/>
                          <a:ea typeface="メイリオ" panose="020B0604030504040204" pitchFamily="50" charset="-128"/>
                        </a:rPr>
                        <a:t>【</a:t>
                      </a:r>
                      <a:r>
                        <a:rPr lang="ja-JP" altLang="en-US" sz="900" u="none" strike="noStrike" dirty="0">
                          <a:effectLst/>
                          <a:latin typeface="メイリオ" panose="020B0604030504040204" pitchFamily="50" charset="-128"/>
                          <a:ea typeface="メイリオ" panose="020B0604030504040204" pitchFamily="50" charset="-128"/>
                        </a:rPr>
                        <a:t>保健福祉部医薬・生活衛生課</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66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303</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303</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30</a:t>
                      </a: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7</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311</a:t>
                      </a:r>
                    </a:p>
                    <a:p>
                      <a:pPr algn="ctr" hangingPunct="0">
                        <a:lnSpc>
                          <a:spcPts val="1200"/>
                        </a:lnSpc>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270</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項目以上</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国内及び海外で主に使用されている農薬の項目数</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5618951"/>
                  </a:ext>
                </a:extLst>
              </a:tr>
              <a:tr h="368012">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rPr>
                        <a:t>イ．食品表示関係者会議等での事例検討会の実施</a:t>
                      </a:r>
                      <a:endParaRPr lang="en-US" altLang="ja-JP" sz="900" b="0" i="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a:t>
                      </a:r>
                      <a:r>
                        <a:rPr lang="ja-JP" altLang="en-US" sz="900" u="none" strike="noStrike" dirty="0">
                          <a:effectLst/>
                          <a:latin typeface="メイリオ" panose="020B0604030504040204" pitchFamily="50" charset="-128"/>
                          <a:ea typeface="メイリオ" panose="020B0604030504040204" pitchFamily="50" charset="-128"/>
                        </a:rPr>
                        <a:t>保健福祉部医薬・生活衛生課</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66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1</a:t>
                      </a: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年１回</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p>
                      <a:pPr algn="ctr" hangingPunct="0">
                        <a:lnSpc>
                          <a:spcPts val="800"/>
                        </a:lnSpc>
                        <a:spcAft>
                          <a:spcPts val="0"/>
                        </a:spcAft>
                      </a:pPr>
                      <a:r>
                        <a:rPr lang="ja-JP" sz="800" dirty="0">
                          <a:solidFill>
                            <a:srgbClr val="000000"/>
                          </a:solidFill>
                          <a:effectLst/>
                          <a:latin typeface="Arial" panose="020B0604020202020204" pitchFamily="34" charset="0"/>
                          <a:ea typeface="ＭＳ Ｐゴシック" panose="020B0600070205080204" pitchFamily="50" charset="-128"/>
                          <a:cs typeface="Arial" panose="020B0604020202020204" pitchFamily="34" charset="0"/>
                        </a:rPr>
                        <a:t>以上</a:t>
                      </a:r>
                      <a:endParaRPr lang="ja-JP" sz="8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食品表示関係職員の資質向上と監視指導体制の充実強化を目的として開催</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158432"/>
                  </a:ext>
                </a:extLst>
              </a:tr>
              <a:tr h="206087">
                <a:tc gridSpan="8">
                  <a:txBody>
                    <a:bodyPr/>
                    <a:lstStyle/>
                    <a:p>
                      <a:pPr algn="l" fontAlgn="ctr"/>
                      <a:r>
                        <a:rPr kumimoji="1" lang="ja-JP" altLang="ja-JP" sz="1100" b="1" kern="1200" dirty="0">
                          <a:solidFill>
                            <a:schemeClr val="dk1"/>
                          </a:solidFill>
                          <a:effectLst/>
                          <a:latin typeface="ＭＳ ゴシック" panose="020B0609070205080204" pitchFamily="49" charset="-128"/>
                          <a:ea typeface="ＭＳ ゴシック" panose="020B0609070205080204" pitchFamily="49" charset="-128"/>
                          <a:cs typeface="+mn-cs"/>
                        </a:rPr>
                        <a:t>基本目標３　消費者の食に対する信頼性の確保</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8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tc>
                <a:tc hMerge="1">
                  <a:txBody>
                    <a:bodyPr/>
                    <a:lstStyle/>
                    <a:p>
                      <a:pPr algn="l" fontAlgn="ctr"/>
                      <a:endParaRPr lang="ja-JP" altLang="en-US" sz="1000" b="0" i="0" u="none" strike="noStrike" dirty="0">
                        <a:effectLst/>
                        <a:latin typeface="ＭＳ Ｐゴシック" panose="020B0600070205080204" pitchFamily="50" charset="-128"/>
                        <a:ea typeface="ＭＳ Ｐゴシック" panose="020B0600070205080204" pitchFamily="50" charset="-128"/>
                      </a:endParaRPr>
                    </a:p>
                  </a:txBody>
                  <a:tcPr marL="6650" marR="6650" marT="6650" marB="0" anchor="ctr"/>
                </a:tc>
                <a:extLst>
                  <a:ext uri="{0D108BD9-81ED-4DB2-BD59-A6C34878D82A}">
                    <a16:rowId xmlns:a16="http://schemas.microsoft.com/office/drawing/2014/main" val="3313478225"/>
                  </a:ext>
                </a:extLst>
              </a:tr>
              <a:tr h="206087">
                <a:tc gridSpan="8">
                  <a:txBody>
                    <a:bodyPr/>
                    <a:lstStyle/>
                    <a:p>
                      <a:pPr algn="l" fontAlgn="ctr"/>
                      <a:r>
                        <a:rPr kumimoji="1" lang="ja-JP" altLang="ja-JP" sz="1100" kern="1200" dirty="0">
                          <a:solidFill>
                            <a:schemeClr val="dk1"/>
                          </a:solidFill>
                          <a:effectLst/>
                          <a:latin typeface="ＭＳ ゴシック" panose="020B0609070205080204" pitchFamily="49" charset="-128"/>
                          <a:ea typeface="ＭＳ ゴシック" panose="020B0609070205080204" pitchFamily="49" charset="-128"/>
                          <a:cs typeface="+mn-cs"/>
                        </a:rPr>
                        <a:t>（１）消費者、事業者、行政間の情報の共有</a:t>
                      </a:r>
                      <a:endParaRPr lang="ja-JP" altLang="en-US" sz="1100" b="1" i="0" u="none" strike="noStrike" dirty="0">
                        <a:effectLst/>
                        <a:latin typeface="ＭＳ ゴシック" panose="020B0609070205080204" pitchFamily="49" charset="-128"/>
                        <a:ea typeface="ＭＳ ゴシック" panose="020B0609070205080204" pitchFamily="49"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2937693"/>
                  </a:ext>
                </a:extLst>
              </a:tr>
              <a:tr h="368012">
                <a:tc rowSpan="2">
                  <a:txBody>
                    <a:bodyPr/>
                    <a:lstStyle/>
                    <a:p>
                      <a:pPr algn="l" fontAlgn="ctr"/>
                      <a:r>
                        <a:rPr kumimoji="1" lang="ja-JP" altLang="en-US" sz="900" kern="1200" baseline="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900" kern="1200" dirty="0">
                          <a:solidFill>
                            <a:schemeClr val="dk1"/>
                          </a:solidFill>
                          <a:effectLst/>
                          <a:latin typeface="メイリオ" panose="020B0604030504040204" pitchFamily="50" charset="-128"/>
                          <a:ea typeface="メイリオ" panose="020B0604030504040204" pitchFamily="50" charset="-128"/>
                          <a:cs typeface="+mn-cs"/>
                        </a:rPr>
                        <a:t>①消費者、事業者、行政間の情報の共有の推進</a:t>
                      </a:r>
                      <a:endParaRPr lang="ja-JP" altLang="en-US" sz="9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ア．食の安全に関する情報発信回数</a:t>
                      </a:r>
                      <a:br>
                        <a:rPr lang="ja-JP" altLang="en-US" sz="900" u="none" strike="noStrike" dirty="0">
                          <a:effectLst/>
                          <a:latin typeface="メイリオ" panose="020B0604030504040204" pitchFamily="50" charset="-128"/>
                          <a:ea typeface="メイリオ" panose="020B0604030504040204" pitchFamily="50" charset="-128"/>
                        </a:rPr>
                      </a:br>
                      <a:r>
                        <a:rPr lang="en-US" altLang="ja-JP" sz="900" u="none" strike="noStrike" dirty="0">
                          <a:effectLst/>
                          <a:latin typeface="メイリオ" panose="020B0604030504040204" pitchFamily="50" charset="-128"/>
                          <a:ea typeface="メイリオ" panose="020B0604030504040204" pitchFamily="50" charset="-128"/>
                        </a:rPr>
                        <a:t>【</a:t>
                      </a:r>
                      <a:r>
                        <a:rPr lang="ja-JP" altLang="en-US" sz="900" u="none" strike="noStrike" dirty="0">
                          <a:effectLst/>
                          <a:latin typeface="メイリオ" panose="020B0604030504040204" pitchFamily="50" charset="-128"/>
                          <a:ea typeface="メイリオ" panose="020B0604030504040204" pitchFamily="50" charset="-128"/>
                        </a:rPr>
                        <a:t>保健福祉部医薬・生活衛生課</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66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92</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82</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60</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71</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en-US" sz="6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50</a:t>
                      </a:r>
                      <a:r>
                        <a:rPr lang="ja-JP" sz="6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回以上</a:t>
                      </a:r>
                      <a:endParaRPr lang="en-US" altLang="ja-JP" sz="6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algn="ctr" hangingPunct="0">
                        <a:lnSpc>
                          <a:spcPts val="800"/>
                        </a:lnSpc>
                        <a:spcAft>
                          <a:spcPts val="0"/>
                        </a:spcAft>
                      </a:pP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年間</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週１回以上の発信</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6029086"/>
                  </a:ext>
                </a:extLst>
              </a:tr>
              <a:tr h="368012">
                <a:tc vMerge="1">
                  <a:txBody>
                    <a:bodyPr/>
                    <a:lstStyle/>
                    <a:p>
                      <a:pPr algn="l" fontAlgn="ctr"/>
                      <a:endParaRPr lang="ja-JP" altLang="en-US" sz="1000" b="0" i="0" u="none" strike="noStrike" dirty="0">
                        <a:effectLst/>
                        <a:latin typeface="メイリオ" panose="020B0604030504040204" pitchFamily="50" charset="-128"/>
                        <a:ea typeface="メイリオ" panose="020B0604030504040204" pitchFamily="50" charset="-128"/>
                      </a:endParaRPr>
                    </a:p>
                  </a:txBody>
                  <a:tcPr marL="6650" marR="6650" marT="66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イ．県内小中学校を対象とした講習会の実施市町数</a:t>
                      </a:r>
                      <a:br>
                        <a:rPr lang="zh-TW" altLang="en-US" sz="900" u="none" strike="noStrike" dirty="0">
                          <a:effectLst/>
                          <a:latin typeface="メイリオ" panose="020B0604030504040204" pitchFamily="50" charset="-128"/>
                          <a:ea typeface="メイリオ" panose="020B0604030504040204" pitchFamily="50" charset="-128"/>
                        </a:rPr>
                      </a:br>
                      <a:r>
                        <a:rPr lang="en-US" altLang="ja-JP" sz="900" u="none" strike="noStrike" dirty="0">
                          <a:effectLst/>
                          <a:latin typeface="メイリオ" panose="020B0604030504040204" pitchFamily="50" charset="-128"/>
                          <a:ea typeface="メイリオ" panose="020B0604030504040204" pitchFamily="50" charset="-128"/>
                        </a:rPr>
                        <a:t>【</a:t>
                      </a:r>
                      <a:r>
                        <a:rPr lang="ja-JP" altLang="en-US" sz="900" u="none" strike="noStrike" dirty="0">
                          <a:effectLst/>
                          <a:latin typeface="メイリオ" panose="020B0604030504040204" pitchFamily="50" charset="-128"/>
                          <a:ea typeface="メイリオ" panose="020B0604030504040204" pitchFamily="50" charset="-128"/>
                        </a:rPr>
                        <a:t>保健福祉部医薬・生活衛生課</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effectLst/>
                        <a:latin typeface="メイリオ" panose="020B0604030504040204" pitchFamily="50" charset="-128"/>
                        <a:ea typeface="メイリオ" panose="020B0604030504040204" pitchFamily="50" charset="-128"/>
                      </a:endParaRPr>
                    </a:p>
                  </a:txBody>
                  <a:tcPr marL="64800" marR="64800" marT="665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11</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市町</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10</a:t>
                      </a:r>
                      <a:r>
                        <a:rPr lang="ja-JP" alt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町</a:t>
                      </a:r>
                      <a:endPar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algn="ctr" hangingPunct="0">
                        <a:lnSpc>
                          <a:spcPts val="1200"/>
                        </a:lnSpc>
                        <a:spcAft>
                          <a:spcPts val="0"/>
                        </a:spcAft>
                      </a:pP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（累計</a:t>
                      </a:r>
                      <a:r>
                        <a:rPr lang="en-US" alt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14</a:t>
                      </a: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市町）</a:t>
                      </a:r>
                      <a:endParaRPr 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ja-JP" alt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７市</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町</a:t>
                      </a:r>
                      <a:endPar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algn="ctr" hangingPunct="0">
                        <a:lnSpc>
                          <a:spcPts val="1200"/>
                        </a:lnSpc>
                        <a:spcAft>
                          <a:spcPts val="0"/>
                        </a:spcAft>
                      </a:pP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（累計</a:t>
                      </a:r>
                      <a:r>
                        <a:rPr lang="en-US" alt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15</a:t>
                      </a: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市町）</a:t>
                      </a:r>
                      <a:endParaRPr 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1200"/>
                        </a:lnSpc>
                        <a:spcAft>
                          <a:spcPts val="0"/>
                        </a:spcAft>
                      </a:pPr>
                      <a:r>
                        <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11</a:t>
                      </a:r>
                      <a:r>
                        <a:rPr lang="ja-JP" alt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町</a:t>
                      </a:r>
                      <a:endParaRPr lang="en-US" alt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algn="ctr" hangingPunct="0">
                        <a:lnSpc>
                          <a:spcPts val="1200"/>
                        </a:lnSpc>
                        <a:spcAft>
                          <a:spcPts val="0"/>
                        </a:spcAft>
                      </a:pP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（累計</a:t>
                      </a:r>
                      <a:r>
                        <a:rPr lang="en-US" alt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19</a:t>
                      </a:r>
                      <a:r>
                        <a:rPr lang="ja-JP" altLang="en-US"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市町）</a:t>
                      </a:r>
                      <a:endParaRPr lang="ja-JP" sz="5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hangingPunct="0">
                        <a:lnSpc>
                          <a:spcPts val="8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５市町</a:t>
                      </a:r>
                    </a:p>
                    <a:p>
                      <a:pPr algn="ctr" hangingPunct="0">
                        <a:lnSpc>
                          <a:spcPts val="800"/>
                        </a:lnSpc>
                        <a:spcAft>
                          <a:spcPts val="0"/>
                        </a:spcAft>
                      </a:pP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年間</a:t>
                      </a:r>
                    </a:p>
                  </a:txBody>
                  <a:tcPr marL="62865" marR="6286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hangingPunct="0">
                        <a:lnSpc>
                          <a:spcPts val="1200"/>
                        </a:lnSpc>
                        <a:spcAft>
                          <a:spcPts val="0"/>
                        </a:spcAft>
                      </a:pP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宇都宮市を除く</a:t>
                      </a:r>
                      <a:r>
                        <a:rPr lang="en-US"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24</a:t>
                      </a:r>
                      <a:r>
                        <a:rPr lang="ja-JP" sz="8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市町を５年で一巡する</a:t>
                      </a:r>
                      <a:endParaRPr lang="ja-JP" sz="105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2865" marR="6286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461178"/>
                  </a:ext>
                </a:extLst>
              </a:tr>
            </a:tbl>
          </a:graphicData>
        </a:graphic>
      </p:graphicFrame>
      <p:sp>
        <p:nvSpPr>
          <p:cNvPr id="6" name="正方形/長方形 5"/>
          <p:cNvSpPr/>
          <p:nvPr/>
        </p:nvSpPr>
        <p:spPr>
          <a:xfrm>
            <a:off x="405740" y="4517519"/>
            <a:ext cx="4680610" cy="40694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b="1" dirty="0">
                <a:latin typeface="メイリオ" panose="020B0604030504040204" pitchFamily="50" charset="-128"/>
                <a:ea typeface="メイリオ" panose="020B0604030504040204" pitchFamily="50" charset="-128"/>
              </a:rPr>
              <a:t>３　令和</a:t>
            </a:r>
            <a:r>
              <a:rPr lang="ja-JP" altLang="en-US" sz="1600" b="1" dirty="0">
                <a:latin typeface="メイリオ" panose="020B0604030504040204" pitchFamily="50" charset="-128"/>
                <a:ea typeface="メイリオ" panose="020B0604030504040204" pitchFamily="50" charset="-128"/>
              </a:rPr>
              <a:t>７</a:t>
            </a:r>
            <a:r>
              <a:rPr lang="en-US" altLang="ja-JP" sz="1600" b="1" dirty="0">
                <a:latin typeface="メイリオ" panose="020B0604030504040204" pitchFamily="50" charset="-128"/>
                <a:ea typeface="メイリオ" panose="020B0604030504040204" pitchFamily="50" charset="-128"/>
              </a:rPr>
              <a:t>(2025)</a:t>
            </a:r>
            <a:r>
              <a:rPr lang="ja-JP" altLang="ja-JP" sz="1600" b="1" dirty="0">
                <a:latin typeface="メイリオ" panose="020B0604030504040204" pitchFamily="50" charset="-128"/>
                <a:ea typeface="メイリオ" panose="020B0604030504040204" pitchFamily="50" charset="-128"/>
              </a:rPr>
              <a:t>年度における主な施策の展開</a:t>
            </a:r>
            <a:endParaRPr lang="ja-JP" altLang="ja-JP" sz="1600" b="1"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405740" y="5017392"/>
            <a:ext cx="11499382" cy="733534"/>
          </a:xfrm>
          <a:prstGeom prst="rect">
            <a:avLst/>
          </a:prstGeom>
          <a:noFill/>
        </p:spPr>
        <p:txBody>
          <a:bodyPr wrap="square" rtlCol="0">
            <a:spAutoFit/>
          </a:bodyPr>
          <a:lstStyle/>
          <a:p>
            <a:pPr fontAlgn="base" hangingPunct="0">
              <a:lnSpc>
                <a:spcPts val="2600"/>
              </a:lnSpc>
            </a:pPr>
            <a:r>
              <a:rPr lang="ja-JP" altLang="en-US" sz="1500" dirty="0">
                <a:latin typeface="メイリオ" panose="020B0604030504040204" pitchFamily="50" charset="-128"/>
                <a:ea typeface="メイリオ" panose="020B0604030504040204" pitchFamily="50" charset="-128"/>
              </a:rPr>
              <a:t>　</a:t>
            </a:r>
            <a:r>
              <a:rPr lang="ja-JP" altLang="ja-JP" sz="1500" dirty="0">
                <a:latin typeface="メイリオ" panose="020B0604030504040204" pitchFamily="50" charset="-128"/>
                <a:ea typeface="メイリオ" panose="020B0604030504040204" pitchFamily="50" charset="-128"/>
              </a:rPr>
              <a:t>食の安全・安心に係る情勢の変化や国の施策等を踏まえるとともに、より一層、食の安全・安心・信頼性を確保するため、各種施策を総合的かつ計画的に推進して参ります。</a:t>
            </a:r>
            <a:endParaRPr lang="en-US" altLang="ja-JP" sz="15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AC1C8952-54E8-347A-FF76-AF9A72B91E41}"/>
              </a:ext>
            </a:extLst>
          </p:cNvPr>
          <p:cNvSpPr>
            <a:spLocks noGrp="1"/>
          </p:cNvSpPr>
          <p:nvPr>
            <p:ph type="sldNum" sz="quarter" idx="12"/>
          </p:nvPr>
        </p:nvSpPr>
        <p:spPr>
          <a:xfrm>
            <a:off x="9448800" y="6491658"/>
            <a:ext cx="2743200" cy="365125"/>
          </a:xfrm>
        </p:spPr>
        <p:txBody>
          <a:bodyPr/>
          <a:lstStyle/>
          <a:p>
            <a:fld id="{3EB4CDB8-6F48-4634-BBCB-17DA42A7B364}" type="slidenum">
              <a:rPr lang="ja-JP" altLang="en-US" sz="1600" smtClean="0"/>
              <a:pPr/>
              <a:t>3</a:t>
            </a:fld>
            <a:endParaRPr lang="ja-JP" altLang="en-US" sz="1600" dirty="0"/>
          </a:p>
        </p:txBody>
      </p:sp>
    </p:spTree>
    <p:extLst>
      <p:ext uri="{BB962C8B-B14F-4D97-AF65-F5344CB8AC3E}">
        <p14:creationId xmlns:p14="http://schemas.microsoft.com/office/powerpoint/2010/main" val="12506310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3131</TotalTime>
  <Words>1609</Words>
  <Application>Microsoft Office PowerPoint</Application>
  <PresentationFormat>ワイド画面</PresentationFormat>
  <Paragraphs>230</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ＭＳ Ｐ明朝</vt:lpstr>
      <vt:lpstr>ＭＳ ゴシック</vt:lpstr>
      <vt:lpstr>メイリオ</vt:lpstr>
      <vt:lpstr>游ゴシック</vt:lpstr>
      <vt:lpstr>Arial</vt:lpstr>
      <vt:lpstr>Calibri</vt:lpstr>
      <vt:lpstr>Calibri Light</vt:lpstr>
      <vt:lpstr>Office テーマ</vt:lpstr>
      <vt:lpstr>令和６(2024)年度食の安全・安心・信頼性の確保に向けた施策に関する報告書（概要）</vt:lpstr>
      <vt:lpstr>PowerPoint プレゼンテーション</vt:lpstr>
      <vt:lpstr>PowerPoint プレゼンテーション</vt:lpstr>
    </vt:vector>
  </TitlesOfParts>
  <Company>栃木県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次期とちぎＩＣＴ推進プランの基本的な考え方</dc:title>
  <dc:creator>関口　嵩</dc:creator>
  <cp:lastModifiedBy>桑野　寛子</cp:lastModifiedBy>
  <cp:revision>275</cp:revision>
  <cp:lastPrinted>2024-08-14T02:38:40Z</cp:lastPrinted>
  <dcterms:created xsi:type="dcterms:W3CDTF">2019-12-04T00:58:07Z</dcterms:created>
  <dcterms:modified xsi:type="dcterms:W3CDTF">2025-08-26T02:51:43Z</dcterms:modified>
</cp:coreProperties>
</file>