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 id="259"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2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21F4E5-0A48-03E3-0A47-DFE394B8314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CE7CE97-C3D2-BD5C-3B57-46EC391C2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CE5CEBB-B6BE-B6A0-51FC-1C0C11C7EC9D}"/>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2DD6D1FC-3C24-2242-0C5A-85DFA6F37F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4F277E-F3B0-8CB0-1242-A1C091E82135}"/>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3604953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82977D-444B-D068-6EE7-836D8E7E5C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BEB7897-FF1F-9424-589F-B206B0B3E7C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E94082-4B6D-1FF8-F37D-71911FC5BACA}"/>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7AC7C3A2-A281-46BA-6EFA-D6EA31DD713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967AC5-A0CF-E5C4-4BAC-76EBBF7FFA03}"/>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57508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9F0FCB3-9CB0-80DC-9ACB-C109E88EC7E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028A2C9-A36A-0862-EC78-05B630E4442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DB2E85D-7871-AEF8-5B1E-7BFDD94C864D}"/>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0717BC1E-27A2-36E6-74EC-29528E07AAF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E54BAD9-7ABD-49CF-3B75-977F6029A7AE}"/>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418724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343DC9-E0E9-3349-E849-645928B1880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AB09416-D3F3-703B-1A4D-A781E07B6BF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363FB3-34C6-470B-4350-CAA19D83DB60}"/>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92BEE9EB-A45E-4ADA-2922-F471E74D7B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837C82-0BA0-8611-CBBE-545F933894C9}"/>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422871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D4A839-6309-4CA2-8C6A-9D0564AB692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BAB3C55-2EA1-7749-6469-8D13EB675F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4DC35AB-B213-2640-8972-B8C9A321BA0B}"/>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8E970140-DE41-D1E3-EC33-BE576CBC96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06C7F88-7F92-AD7F-FA3B-9F3EFE09071B}"/>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1954526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DAC51D-14EB-0BDC-384D-EC1231C5028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4708C75-DF7E-228D-8341-A8A7272A0C0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6AA622C-9AAF-0802-218C-61BE6B0566F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C39E5C0-06B9-9410-D228-862FCEBE1881}"/>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6" name="フッター プレースホルダー 5">
            <a:extLst>
              <a:ext uri="{FF2B5EF4-FFF2-40B4-BE49-F238E27FC236}">
                <a16:creationId xmlns:a16="http://schemas.microsoft.com/office/drawing/2014/main" id="{D8865F58-C08D-221A-BF28-87ABEDEECCB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D9915BA-8CD7-AD71-14D8-7E83C5221456}"/>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331430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98ADFC-23F7-AF6A-CC41-6518E5C2299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29AA90-DEBD-A219-5DAD-AABE148A27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A043D0B-9C1A-CA37-E73A-2839D95D925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4931005-3B59-6C7F-DA2F-5A8B43B6E1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8B08D0E-3EC8-2D4A-F04E-234E5EE0596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F1FAA8F-E5DE-29DD-CD7A-80743EA854F9}"/>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8" name="フッター プレースホルダー 7">
            <a:extLst>
              <a:ext uri="{FF2B5EF4-FFF2-40B4-BE49-F238E27FC236}">
                <a16:creationId xmlns:a16="http://schemas.microsoft.com/office/drawing/2014/main" id="{7A7F18A1-6790-7F62-C4D0-AAF80C40420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BDCC6F7-D572-FF58-0D65-49148CE78EB4}"/>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207600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A05F9C-801A-2669-09FC-EB20449EB95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B9767D5-A5BA-E376-D0A3-3D45CE68CC1E}"/>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4" name="フッター プレースホルダー 3">
            <a:extLst>
              <a:ext uri="{FF2B5EF4-FFF2-40B4-BE49-F238E27FC236}">
                <a16:creationId xmlns:a16="http://schemas.microsoft.com/office/drawing/2014/main" id="{FF1EECAD-6F2D-BE3F-D40A-8813B4527C9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6FF1074-25B7-045D-523E-763F023270B4}"/>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1831865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A9230F2-4348-6EAE-6D86-C894DF0D650E}"/>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3" name="フッター プレースホルダー 2">
            <a:extLst>
              <a:ext uri="{FF2B5EF4-FFF2-40B4-BE49-F238E27FC236}">
                <a16:creationId xmlns:a16="http://schemas.microsoft.com/office/drawing/2014/main" id="{85D44F58-1312-7983-1667-A032146900F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7807451-C388-F72B-77AC-AF3690A71305}"/>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946355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518308-0C32-3862-B92E-C6CD246A04A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B2B537-FC41-B205-8809-9DD7AB85AC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701869B-A380-9854-61BE-A8EDCFEAE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FB4F84B-82D2-B65C-7031-C5F9A9B02173}"/>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6" name="フッター プレースホルダー 5">
            <a:extLst>
              <a:ext uri="{FF2B5EF4-FFF2-40B4-BE49-F238E27FC236}">
                <a16:creationId xmlns:a16="http://schemas.microsoft.com/office/drawing/2014/main" id="{5FBD686F-9372-496D-B56A-81898D5EA6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11D1351-E8A6-3E0A-9147-B0A001E24331}"/>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181070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5DD97A-AE9C-7D85-AEBF-03FB8635571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09F88E6-2938-0F82-6C81-02674441D5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5FE9047-17DA-58FD-0762-491599024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AFD5FC-237C-5CA0-FC45-3D430C93D7DA}"/>
              </a:ext>
            </a:extLst>
          </p:cNvPr>
          <p:cNvSpPr>
            <a:spLocks noGrp="1"/>
          </p:cNvSpPr>
          <p:nvPr>
            <p:ph type="dt" sz="half" idx="10"/>
          </p:nvPr>
        </p:nvSpPr>
        <p:spPr/>
        <p:txBody>
          <a:bodyPr/>
          <a:lstStyle/>
          <a:p>
            <a:fld id="{008B0EB9-2155-4637-BFC0-5447FAA18186}" type="datetimeFigureOut">
              <a:rPr kumimoji="1" lang="ja-JP" altLang="en-US" smtClean="0"/>
              <a:t>2024/2/15</a:t>
            </a:fld>
            <a:endParaRPr kumimoji="1" lang="ja-JP" altLang="en-US"/>
          </a:p>
        </p:txBody>
      </p:sp>
      <p:sp>
        <p:nvSpPr>
          <p:cNvPr id="6" name="フッター プレースホルダー 5">
            <a:extLst>
              <a:ext uri="{FF2B5EF4-FFF2-40B4-BE49-F238E27FC236}">
                <a16:creationId xmlns:a16="http://schemas.microsoft.com/office/drawing/2014/main" id="{75FB1F5E-22F5-5C05-C8F0-949B4602686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AD44BCA-4BBE-B889-F235-B2DFDCA40AFA}"/>
              </a:ext>
            </a:extLst>
          </p:cNvPr>
          <p:cNvSpPr>
            <a:spLocks noGrp="1"/>
          </p:cNvSpPr>
          <p:nvPr>
            <p:ph type="sldNum" sz="quarter" idx="12"/>
          </p:nvPr>
        </p:nvSpPr>
        <p:spPr/>
        <p:txBody>
          <a:body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568026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175898E-BDFB-BB2D-4490-94177650D1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4A1D87D-BFD2-12C2-510C-4A4D542B17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83DD6E3-5154-DDA1-2EF7-7B699E721B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B0EB9-2155-4637-BFC0-5447FAA18186}" type="datetimeFigureOut">
              <a:rPr kumimoji="1" lang="ja-JP" altLang="en-US" smtClean="0"/>
              <a:t>2024/2/15</a:t>
            </a:fld>
            <a:endParaRPr kumimoji="1" lang="ja-JP" altLang="en-US"/>
          </a:p>
        </p:txBody>
      </p:sp>
      <p:sp>
        <p:nvSpPr>
          <p:cNvPr id="5" name="フッター プレースホルダー 4">
            <a:extLst>
              <a:ext uri="{FF2B5EF4-FFF2-40B4-BE49-F238E27FC236}">
                <a16:creationId xmlns:a16="http://schemas.microsoft.com/office/drawing/2014/main" id="{DDD5E2FC-7E8B-EF76-B949-85B34C348C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7DDEBAE-7F73-6AE7-3856-679A66D50D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B242D-D3EF-4FB4-875B-B91117723CC4}" type="slidenum">
              <a:rPr kumimoji="1" lang="ja-JP" altLang="en-US" smtClean="0"/>
              <a:t>‹#›</a:t>
            </a:fld>
            <a:endParaRPr kumimoji="1" lang="ja-JP" altLang="en-US"/>
          </a:p>
        </p:txBody>
      </p:sp>
    </p:spTree>
    <p:extLst>
      <p:ext uri="{BB962C8B-B14F-4D97-AF65-F5344CB8AC3E}">
        <p14:creationId xmlns:p14="http://schemas.microsoft.com/office/powerpoint/2010/main" val="1656024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2F4D11-A1D8-6125-709F-63656441B68A}"/>
              </a:ext>
            </a:extLst>
          </p:cNvPr>
          <p:cNvSpPr>
            <a:spLocks noGrp="1"/>
          </p:cNvSpPr>
          <p:nvPr>
            <p:ph type="ctrTitle"/>
          </p:nvPr>
        </p:nvSpPr>
        <p:spPr/>
        <p:txBody>
          <a:bodyPr/>
          <a:lstStyle/>
          <a:p>
            <a:r>
              <a:rPr kumimoji="1" lang="ja-JP" altLang="en-US" dirty="0"/>
              <a:t>給食関係の届出並びに</a:t>
            </a:r>
            <a:br>
              <a:rPr kumimoji="1" lang="en-US" altLang="ja-JP" dirty="0"/>
            </a:br>
            <a:r>
              <a:rPr kumimoji="1" lang="ja-JP" altLang="en-US" dirty="0"/>
              <a:t>運営について</a:t>
            </a:r>
          </a:p>
        </p:txBody>
      </p:sp>
      <p:sp>
        <p:nvSpPr>
          <p:cNvPr id="3" name="字幕 2">
            <a:extLst>
              <a:ext uri="{FF2B5EF4-FFF2-40B4-BE49-F238E27FC236}">
                <a16:creationId xmlns:a16="http://schemas.microsoft.com/office/drawing/2014/main" id="{3767BDF1-45E7-9EBE-260F-A1D2069302E8}"/>
              </a:ext>
            </a:extLst>
          </p:cNvPr>
          <p:cNvSpPr>
            <a:spLocks noGrp="1"/>
          </p:cNvSpPr>
          <p:nvPr>
            <p:ph type="subTitle" idx="1"/>
          </p:nvPr>
        </p:nvSpPr>
        <p:spPr>
          <a:xfrm>
            <a:off x="1524000" y="4753154"/>
            <a:ext cx="9144000" cy="504645"/>
          </a:xfrm>
        </p:spPr>
        <p:txBody>
          <a:bodyPr/>
          <a:lstStyle/>
          <a:p>
            <a:r>
              <a:rPr kumimoji="1" lang="ja-JP" altLang="en-US" dirty="0"/>
              <a:t>栃木県保健福祉部健康増進課</a:t>
            </a:r>
          </a:p>
        </p:txBody>
      </p:sp>
    </p:spTree>
    <p:extLst>
      <p:ext uri="{BB962C8B-B14F-4D97-AF65-F5344CB8AC3E}">
        <p14:creationId xmlns:p14="http://schemas.microsoft.com/office/powerpoint/2010/main" val="1267170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CFCA45-183F-EC16-32DB-05056EB4A676}"/>
              </a:ext>
            </a:extLst>
          </p:cNvPr>
          <p:cNvSpPr>
            <a:spLocks noGrp="1"/>
          </p:cNvSpPr>
          <p:nvPr>
            <p:ph type="title"/>
          </p:nvPr>
        </p:nvSpPr>
        <p:spPr>
          <a:xfrm>
            <a:off x="838200" y="483310"/>
            <a:ext cx="10515600" cy="694932"/>
          </a:xfrm>
        </p:spPr>
        <p:txBody>
          <a:bodyPr>
            <a:normAutofit fontScale="90000"/>
          </a:bodyPr>
          <a:lstStyle/>
          <a:p>
            <a:pPr algn="ctr"/>
            <a:r>
              <a:rPr kumimoji="1" lang="ja-JP" altLang="en-US" dirty="0"/>
              <a:t>給食施設の区分</a:t>
            </a:r>
          </a:p>
        </p:txBody>
      </p:sp>
      <p:graphicFrame>
        <p:nvGraphicFramePr>
          <p:cNvPr id="4" name="表 4">
            <a:extLst>
              <a:ext uri="{FF2B5EF4-FFF2-40B4-BE49-F238E27FC236}">
                <a16:creationId xmlns:a16="http://schemas.microsoft.com/office/drawing/2014/main" id="{6DE36D28-9EDB-E46A-FB6B-29F6C3E69A00}"/>
              </a:ext>
            </a:extLst>
          </p:cNvPr>
          <p:cNvGraphicFramePr>
            <a:graphicFrameLocks noGrp="1"/>
          </p:cNvGraphicFramePr>
          <p:nvPr>
            <p:extLst>
              <p:ext uri="{D42A27DB-BD31-4B8C-83A1-F6EECF244321}">
                <p14:modId xmlns:p14="http://schemas.microsoft.com/office/powerpoint/2010/main" val="3181033486"/>
              </p:ext>
            </p:extLst>
          </p:nvPr>
        </p:nvGraphicFramePr>
        <p:xfrm>
          <a:off x="386316" y="1292327"/>
          <a:ext cx="11419368" cy="5310492"/>
        </p:xfrm>
        <a:graphic>
          <a:graphicData uri="http://schemas.openxmlformats.org/drawingml/2006/table">
            <a:tbl>
              <a:tblPr firstRow="1" bandRow="1">
                <a:tableStyleId>{5940675A-B579-460E-94D1-54222C63F5DA}</a:tableStyleId>
              </a:tblPr>
              <a:tblGrid>
                <a:gridCol w="1489945">
                  <a:extLst>
                    <a:ext uri="{9D8B030D-6E8A-4147-A177-3AD203B41FA5}">
                      <a16:colId xmlns:a16="http://schemas.microsoft.com/office/drawing/2014/main" val="1913723849"/>
                    </a:ext>
                  </a:extLst>
                </a:gridCol>
                <a:gridCol w="2042505">
                  <a:extLst>
                    <a:ext uri="{9D8B030D-6E8A-4147-A177-3AD203B41FA5}">
                      <a16:colId xmlns:a16="http://schemas.microsoft.com/office/drawing/2014/main" val="233150936"/>
                    </a:ext>
                  </a:extLst>
                </a:gridCol>
                <a:gridCol w="5758424">
                  <a:extLst>
                    <a:ext uri="{9D8B030D-6E8A-4147-A177-3AD203B41FA5}">
                      <a16:colId xmlns:a16="http://schemas.microsoft.com/office/drawing/2014/main" val="4280691053"/>
                    </a:ext>
                  </a:extLst>
                </a:gridCol>
                <a:gridCol w="2128494">
                  <a:extLst>
                    <a:ext uri="{9D8B030D-6E8A-4147-A177-3AD203B41FA5}">
                      <a16:colId xmlns:a16="http://schemas.microsoft.com/office/drawing/2014/main" val="1585341342"/>
                    </a:ext>
                  </a:extLst>
                </a:gridCol>
              </a:tblGrid>
              <a:tr h="421417">
                <a:tc>
                  <a:txBody>
                    <a:bodyPr/>
                    <a:lstStyle/>
                    <a:p>
                      <a:endParaRPr kumimoji="1" lang="ja-JP" altLang="en-US" sz="1800" dirty="0"/>
                    </a:p>
                  </a:txBody>
                  <a:tcPr>
                    <a:solidFill>
                      <a:schemeClr val="accent1">
                        <a:lumMod val="20000"/>
                        <a:lumOff val="80000"/>
                      </a:schemeClr>
                    </a:solidFill>
                  </a:tcPr>
                </a:tc>
                <a:tc>
                  <a:txBody>
                    <a:bodyPr/>
                    <a:lstStyle/>
                    <a:p>
                      <a:pPr algn="ctr"/>
                      <a:r>
                        <a:rPr kumimoji="1" lang="ja-JP" altLang="en-US" sz="1800" dirty="0"/>
                        <a:t>食数区分</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栄養士配置規定条文</a:t>
                      </a:r>
                      <a:r>
                        <a:rPr kumimoji="1" lang="en-US" altLang="ja-JP" sz="1800" dirty="0"/>
                        <a:t>(</a:t>
                      </a:r>
                      <a:r>
                        <a:rPr kumimoji="1" lang="ja-JP" altLang="en-US" sz="1800" dirty="0"/>
                        <a:t>抜粋･要約</a:t>
                      </a:r>
                      <a:r>
                        <a:rPr kumimoji="1" lang="en-US" altLang="ja-JP" sz="1800" dirty="0"/>
                        <a:t>)</a:t>
                      </a:r>
                      <a:endParaRPr kumimoji="1" lang="ja-JP" altLang="en-US" sz="1800" dirty="0"/>
                    </a:p>
                  </a:txBody>
                  <a:tcPr anchor="ctr">
                    <a:solidFill>
                      <a:schemeClr val="accent1">
                        <a:lumMod val="20000"/>
                        <a:lumOff val="80000"/>
                      </a:schemeClr>
                    </a:solidFill>
                  </a:tcPr>
                </a:tc>
                <a:tc>
                  <a:txBody>
                    <a:bodyPr/>
                    <a:lstStyle/>
                    <a:p>
                      <a:pPr algn="ctr"/>
                      <a:r>
                        <a:rPr kumimoji="1" lang="ja-JP" altLang="en-US" sz="1800" dirty="0"/>
                        <a:t>関係法令</a:t>
                      </a:r>
                    </a:p>
                  </a:txBody>
                  <a:tcPr anchor="ctr">
                    <a:solidFill>
                      <a:schemeClr val="accent1">
                        <a:lumMod val="20000"/>
                        <a:lumOff val="80000"/>
                      </a:schemeClr>
                    </a:solidFill>
                  </a:tcPr>
                </a:tc>
                <a:extLst>
                  <a:ext uri="{0D108BD9-81ED-4DB2-BD59-A6C34878D82A}">
                    <a16:rowId xmlns:a16="http://schemas.microsoft.com/office/drawing/2014/main" val="467910363"/>
                  </a:ext>
                </a:extLst>
              </a:tr>
              <a:tr h="1550079">
                <a:tc rowSpan="2">
                  <a:txBody>
                    <a:bodyPr/>
                    <a:lstStyle/>
                    <a:p>
                      <a:pPr algn="l"/>
                      <a:r>
                        <a:rPr kumimoji="1" lang="ja-JP" altLang="en-US" sz="1800" dirty="0"/>
                        <a:t>特定給食</a:t>
                      </a:r>
                      <a:endParaRPr kumimoji="1" lang="en-US" altLang="ja-JP" sz="1800" dirty="0"/>
                    </a:p>
                    <a:p>
                      <a:pPr algn="l"/>
                      <a:r>
                        <a:rPr kumimoji="1" lang="ja-JP" altLang="en-US" sz="1800" dirty="0"/>
                        <a:t>施設</a:t>
                      </a:r>
                      <a:endParaRPr kumimoji="1" lang="en-US" altLang="ja-JP" sz="1800" dirty="0"/>
                    </a:p>
                  </a:txBody>
                  <a:tcPr anchor="ctr">
                    <a:solidFill>
                      <a:schemeClr val="accent1">
                        <a:lumMod val="20000"/>
                        <a:lumOff val="80000"/>
                      </a:schemeClr>
                    </a:solidFill>
                  </a:tcPr>
                </a:tc>
                <a:tc row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1" lang="ja-JP" altLang="en-US" sz="1800" dirty="0"/>
                        <a:t>継続的に１回</a:t>
                      </a:r>
                      <a:r>
                        <a:rPr kumimoji="1" lang="en-US" altLang="ja-JP" sz="1800" dirty="0"/>
                        <a:t>100</a:t>
                      </a:r>
                      <a:r>
                        <a:rPr kumimoji="1" lang="ja-JP" altLang="en-US" sz="1800" dirty="0"/>
                        <a:t>食以上又は１日</a:t>
                      </a:r>
                      <a:r>
                        <a:rPr kumimoji="1" lang="en-US" altLang="ja-JP" sz="1800" dirty="0"/>
                        <a:t>250</a:t>
                      </a:r>
                      <a:r>
                        <a:rPr kumimoji="1" lang="ja-JP" altLang="en-US" sz="1800" dirty="0"/>
                        <a:t>食以上の食事を供給する施設</a:t>
                      </a:r>
                    </a:p>
                    <a:p>
                      <a:pPr fontAlgn="base"/>
                      <a:endParaRPr kumimoji="1" lang="ja-JP" altLang="en-US" sz="1800" b="0" i="0" kern="1200" dirty="0">
                        <a:solidFill>
                          <a:schemeClr val="tx1"/>
                        </a:solidFill>
                        <a:effectLst/>
                        <a:latin typeface="+mn-lt"/>
                        <a:ea typeface="+mn-ea"/>
                        <a:cs typeface="+mn-cs"/>
                      </a:endParaRPr>
                    </a:p>
                  </a:txBody>
                  <a:tcPr anchor="ctr"/>
                </a:tc>
                <a:tc>
                  <a:txBody>
                    <a:bodyPr/>
                    <a:lstStyle/>
                    <a:p>
                      <a:pPr fontAlgn="base"/>
                      <a:r>
                        <a:rPr kumimoji="1" lang="ja-JP" altLang="en-US" sz="1800" b="0" i="0" kern="1200" dirty="0">
                          <a:solidFill>
                            <a:schemeClr val="tx1"/>
                          </a:solidFill>
                          <a:effectLst/>
                          <a:latin typeface="+mn-lt"/>
                          <a:ea typeface="+mn-ea"/>
                          <a:cs typeface="+mn-cs"/>
                        </a:rPr>
                        <a:t>①特定給食施設の設置者は、栄養士又は管理栄養士を置くように努めなければならない。</a:t>
                      </a:r>
                      <a:endParaRPr kumimoji="1" lang="en-US" altLang="ja-JP" sz="1800" b="0" i="0" kern="1200" dirty="0">
                        <a:solidFill>
                          <a:schemeClr val="tx1"/>
                        </a:solidFill>
                        <a:effectLst/>
                        <a:latin typeface="+mn-lt"/>
                        <a:ea typeface="+mn-ea"/>
                        <a:cs typeface="+mn-cs"/>
                      </a:endParaRPr>
                    </a:p>
                    <a:p>
                      <a:pPr fontAlgn="base"/>
                      <a:r>
                        <a:rPr kumimoji="1" lang="ja-JP" altLang="en-US" sz="1800" b="0" i="0" kern="1200" dirty="0">
                          <a:solidFill>
                            <a:schemeClr val="tx1"/>
                          </a:solidFill>
                          <a:effectLst/>
                          <a:latin typeface="+mn-lt"/>
                          <a:ea typeface="+mn-ea"/>
                          <a:cs typeface="+mn-cs"/>
                        </a:rPr>
                        <a:t>②１回</a:t>
                      </a:r>
                      <a:r>
                        <a:rPr kumimoji="1" lang="en-US" altLang="ja-JP" sz="1800" b="0" i="0" kern="1200" dirty="0">
                          <a:solidFill>
                            <a:schemeClr val="tx1"/>
                          </a:solidFill>
                          <a:effectLst/>
                          <a:latin typeface="+mn-lt"/>
                          <a:ea typeface="+mn-ea"/>
                          <a:cs typeface="+mn-cs"/>
                        </a:rPr>
                        <a:t>300</a:t>
                      </a:r>
                      <a:r>
                        <a:rPr kumimoji="1" lang="ja-JP" altLang="en-US" sz="1800" b="0" i="0" kern="1200" dirty="0">
                          <a:solidFill>
                            <a:schemeClr val="tx1"/>
                          </a:solidFill>
                          <a:effectLst/>
                          <a:latin typeface="+mn-lt"/>
                          <a:ea typeface="+mn-ea"/>
                          <a:cs typeface="+mn-cs"/>
                        </a:rPr>
                        <a:t>食以上又は１日</a:t>
                      </a:r>
                      <a:r>
                        <a:rPr kumimoji="1" lang="en-US" altLang="ja-JP" sz="1800" b="0" i="0" kern="1200" dirty="0">
                          <a:solidFill>
                            <a:schemeClr val="tx1"/>
                          </a:solidFill>
                          <a:effectLst/>
                          <a:latin typeface="+mn-lt"/>
                          <a:ea typeface="+mn-ea"/>
                          <a:cs typeface="+mn-cs"/>
                        </a:rPr>
                        <a:t>750</a:t>
                      </a:r>
                      <a:r>
                        <a:rPr kumimoji="1" lang="ja-JP" altLang="en-US" sz="1800" b="0" i="0" kern="1200" dirty="0">
                          <a:solidFill>
                            <a:schemeClr val="tx1"/>
                          </a:solidFill>
                          <a:effectLst/>
                          <a:latin typeface="+mn-lt"/>
                          <a:ea typeface="+mn-ea"/>
                          <a:cs typeface="+mn-cs"/>
                        </a:rPr>
                        <a:t>食以上の食事を供給する施設は、栄養士のうち少なくとも一人は管理栄養士であるよう努めなければならない。</a:t>
                      </a:r>
                      <a:endParaRPr kumimoji="1" lang="en-US" altLang="ja-JP" sz="1800" b="0" i="0" kern="1200" dirty="0">
                        <a:solidFill>
                          <a:schemeClr val="tx1"/>
                        </a:solidFill>
                        <a:effectLst/>
                        <a:latin typeface="+mn-lt"/>
                        <a:ea typeface="+mn-ea"/>
                        <a:cs typeface="+mn-cs"/>
                      </a:endParaRPr>
                    </a:p>
                  </a:txBody>
                  <a:tcPr anchor="ctr">
                    <a:lnB w="12700" cap="flat" cmpd="sng" algn="ctr">
                      <a:solidFill>
                        <a:schemeClr val="tx1"/>
                      </a:solidFill>
                      <a:prstDash val="dot"/>
                      <a:round/>
                      <a:headEnd type="none" w="med" len="med"/>
                      <a:tailEnd type="none" w="med" len="med"/>
                    </a:lnB>
                  </a:tcPr>
                </a:tc>
                <a:tc>
                  <a:txBody>
                    <a:bodyPr/>
                    <a:lstStyle/>
                    <a:p>
                      <a:pPr fontAlgn="base"/>
                      <a:r>
                        <a:rPr kumimoji="1" lang="ja-JP" altLang="en-US" sz="1600" b="0" i="0" kern="1200" dirty="0">
                          <a:solidFill>
                            <a:schemeClr val="tx1"/>
                          </a:solidFill>
                          <a:effectLst/>
                          <a:latin typeface="+mn-lt"/>
                          <a:ea typeface="+mn-ea"/>
                          <a:cs typeface="+mn-cs"/>
                        </a:rPr>
                        <a:t>健康増進法第</a:t>
                      </a:r>
                      <a:r>
                        <a:rPr kumimoji="1" lang="en-US" altLang="ja-JP" sz="1600" b="0" i="0" kern="1200" dirty="0">
                          <a:solidFill>
                            <a:schemeClr val="tx1"/>
                          </a:solidFill>
                          <a:effectLst/>
                          <a:latin typeface="+mn-lt"/>
                          <a:ea typeface="+mn-ea"/>
                          <a:cs typeface="+mn-cs"/>
                        </a:rPr>
                        <a:t>21</a:t>
                      </a:r>
                      <a:r>
                        <a:rPr kumimoji="1" lang="ja-JP" altLang="en-US" sz="1600" b="0" i="0" kern="1200" dirty="0">
                          <a:solidFill>
                            <a:schemeClr val="tx1"/>
                          </a:solidFill>
                          <a:effectLst/>
                          <a:latin typeface="+mn-lt"/>
                          <a:ea typeface="+mn-ea"/>
                          <a:cs typeface="+mn-cs"/>
                        </a:rPr>
                        <a:t>条第２項</a:t>
                      </a:r>
                      <a:endParaRPr kumimoji="1" lang="en-US" altLang="ja-JP" sz="1600" b="0" i="0" kern="1200" dirty="0">
                        <a:solidFill>
                          <a:schemeClr val="tx1"/>
                        </a:solidFill>
                        <a:effectLst/>
                        <a:latin typeface="+mn-lt"/>
                        <a:ea typeface="+mn-ea"/>
                        <a:cs typeface="+mn-cs"/>
                      </a:endParaRPr>
                    </a:p>
                    <a:p>
                      <a:pPr fontAlgn="base"/>
                      <a:r>
                        <a:rPr kumimoji="1" lang="ja-JP" altLang="en-US" sz="1600" b="0" i="0" kern="1200" dirty="0">
                          <a:solidFill>
                            <a:schemeClr val="tx1"/>
                          </a:solidFill>
                          <a:effectLst/>
                          <a:latin typeface="+mn-lt"/>
                          <a:ea typeface="+mn-ea"/>
                          <a:cs typeface="+mn-cs"/>
                        </a:rPr>
                        <a:t>同法施行規則第５条、第８条</a:t>
                      </a:r>
                      <a:endParaRPr kumimoji="1" lang="en-US" altLang="ja-JP" sz="1600" b="0" i="0" kern="1200" dirty="0">
                        <a:solidFill>
                          <a:schemeClr val="tx1"/>
                        </a:solidFill>
                        <a:effectLst/>
                        <a:latin typeface="+mn-lt"/>
                        <a:ea typeface="+mn-ea"/>
                        <a:cs typeface="+mn-cs"/>
                      </a:endParaRPr>
                    </a:p>
                  </a:txBody>
                  <a:tcPr anchor="ctr">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val="622975463"/>
                  </a:ext>
                </a:extLst>
              </a:tr>
              <a:tr h="2103731">
                <a:tc vMerge="1">
                  <a:txBody>
                    <a:bodyPr/>
                    <a:lstStyle/>
                    <a:p>
                      <a:endParaRPr kumimoji="1" lang="ja-JP" altLang="en-US"/>
                    </a:p>
                  </a:txBody>
                  <a:tcPr/>
                </a:tc>
                <a:tc vMerge="1">
                  <a:txBody>
                    <a:bodyPr/>
                    <a:lstStyle/>
                    <a:p>
                      <a:endParaRPr kumimoji="1" lang="ja-JP" altLang="en-US"/>
                    </a:p>
                  </a:txBody>
                  <a:tcPr/>
                </a:tc>
                <a:tc>
                  <a:txBody>
                    <a:bodyPr/>
                    <a:lstStyle/>
                    <a:p>
                      <a:pPr fontAlgn="base"/>
                      <a:r>
                        <a:rPr kumimoji="1" lang="ja-JP" altLang="en-US" sz="1800" b="0" i="0" u="sng" kern="1200" dirty="0">
                          <a:solidFill>
                            <a:schemeClr val="tx1"/>
                          </a:solidFill>
                          <a:effectLst/>
                          <a:latin typeface="+mn-lt"/>
                          <a:ea typeface="+mn-ea"/>
                          <a:cs typeface="+mn-cs"/>
                        </a:rPr>
                        <a:t>管理栄養士を置かなければならない施設</a:t>
                      </a:r>
                      <a:endParaRPr kumimoji="1" lang="en-US" altLang="ja-JP" sz="1800" b="0" i="0" u="sng" kern="1200" dirty="0">
                        <a:solidFill>
                          <a:schemeClr val="tx1"/>
                        </a:solidFill>
                        <a:effectLst/>
                        <a:latin typeface="+mn-lt"/>
                        <a:ea typeface="+mn-ea"/>
                        <a:cs typeface="+mn-cs"/>
                      </a:endParaRPr>
                    </a:p>
                    <a:p>
                      <a:pPr fontAlgn="base"/>
                      <a:r>
                        <a:rPr kumimoji="1" lang="ja-JP" altLang="en-US" sz="1800" b="0" i="0" kern="1200" dirty="0">
                          <a:solidFill>
                            <a:schemeClr val="tx1"/>
                          </a:solidFill>
                          <a:effectLst/>
                          <a:latin typeface="+mn-lt"/>
                          <a:ea typeface="+mn-ea"/>
                          <a:cs typeface="+mn-cs"/>
                        </a:rPr>
                        <a:t>①医学的な管理を必要とする者に食事を供給する特定給食施設であって、継続的に１回</a:t>
                      </a:r>
                      <a:r>
                        <a:rPr kumimoji="1" lang="en-US" altLang="ja-JP" sz="1800" b="0" i="0" kern="1200" dirty="0">
                          <a:solidFill>
                            <a:schemeClr val="tx1"/>
                          </a:solidFill>
                          <a:effectLst/>
                          <a:latin typeface="+mn-lt"/>
                          <a:ea typeface="+mn-ea"/>
                          <a:cs typeface="+mn-cs"/>
                        </a:rPr>
                        <a:t>300</a:t>
                      </a:r>
                      <a:r>
                        <a:rPr kumimoji="1" lang="ja-JP" altLang="en-US" sz="1800" b="0" i="0" kern="1200" dirty="0">
                          <a:solidFill>
                            <a:schemeClr val="tx1"/>
                          </a:solidFill>
                          <a:effectLst/>
                          <a:latin typeface="+mn-lt"/>
                          <a:ea typeface="+mn-ea"/>
                          <a:cs typeface="+mn-cs"/>
                        </a:rPr>
                        <a:t>食以上又は１日</a:t>
                      </a:r>
                      <a:r>
                        <a:rPr kumimoji="1" lang="en-US" altLang="ja-JP" sz="1800" b="0" i="0" kern="1200" dirty="0">
                          <a:solidFill>
                            <a:schemeClr val="tx1"/>
                          </a:solidFill>
                          <a:effectLst/>
                          <a:latin typeface="+mn-lt"/>
                          <a:ea typeface="+mn-ea"/>
                          <a:cs typeface="+mn-cs"/>
                        </a:rPr>
                        <a:t>750</a:t>
                      </a:r>
                      <a:r>
                        <a:rPr kumimoji="1" lang="ja-JP" altLang="en-US" sz="1800" b="0" i="0" kern="1200" dirty="0">
                          <a:solidFill>
                            <a:schemeClr val="tx1"/>
                          </a:solidFill>
                          <a:effectLst/>
                          <a:latin typeface="+mn-lt"/>
                          <a:ea typeface="+mn-ea"/>
                          <a:cs typeface="+mn-cs"/>
                        </a:rPr>
                        <a:t>食以上の食事を供給するもの</a:t>
                      </a:r>
                    </a:p>
                    <a:p>
                      <a:pPr fontAlgn="base"/>
                      <a:r>
                        <a:rPr kumimoji="1" lang="ja-JP" altLang="en-US" sz="1800" b="0" i="0" kern="1200" dirty="0">
                          <a:solidFill>
                            <a:schemeClr val="tx1"/>
                          </a:solidFill>
                          <a:effectLst/>
                          <a:latin typeface="+mn-lt"/>
                          <a:ea typeface="+mn-ea"/>
                          <a:cs typeface="+mn-cs"/>
                        </a:rPr>
                        <a:t>②①以外の管理栄養士による特別な栄養管理を必要とする特定給食施設であって、継続的に１回</a:t>
                      </a:r>
                      <a:r>
                        <a:rPr kumimoji="1" lang="en-US" altLang="ja-JP" sz="1800" b="0" i="0" kern="1200" dirty="0">
                          <a:solidFill>
                            <a:schemeClr val="tx1"/>
                          </a:solidFill>
                          <a:effectLst/>
                          <a:latin typeface="+mn-lt"/>
                          <a:ea typeface="+mn-ea"/>
                          <a:cs typeface="+mn-cs"/>
                        </a:rPr>
                        <a:t>500</a:t>
                      </a:r>
                      <a:r>
                        <a:rPr kumimoji="1" lang="ja-JP" altLang="en-US" sz="1800" b="0" i="0" kern="1200" dirty="0">
                          <a:solidFill>
                            <a:schemeClr val="tx1"/>
                          </a:solidFill>
                          <a:effectLst/>
                          <a:latin typeface="+mn-lt"/>
                          <a:ea typeface="+mn-ea"/>
                          <a:cs typeface="+mn-cs"/>
                        </a:rPr>
                        <a:t>食以上又は１日</a:t>
                      </a:r>
                      <a:r>
                        <a:rPr kumimoji="1" lang="en-US" altLang="ja-JP" sz="1800" b="0" i="0" kern="1200" dirty="0">
                          <a:solidFill>
                            <a:schemeClr val="tx1"/>
                          </a:solidFill>
                          <a:effectLst/>
                          <a:latin typeface="+mn-lt"/>
                          <a:ea typeface="+mn-ea"/>
                          <a:cs typeface="+mn-cs"/>
                        </a:rPr>
                        <a:t>1,500</a:t>
                      </a:r>
                      <a:r>
                        <a:rPr kumimoji="1" lang="ja-JP" altLang="en-US" sz="1800" b="0" i="0" kern="1200" dirty="0">
                          <a:solidFill>
                            <a:schemeClr val="tx1"/>
                          </a:solidFill>
                          <a:effectLst/>
                          <a:latin typeface="+mn-lt"/>
                          <a:ea typeface="+mn-ea"/>
                          <a:cs typeface="+mn-cs"/>
                        </a:rPr>
                        <a:t>食以上の食事を供給するもの</a:t>
                      </a:r>
                    </a:p>
                  </a:txBody>
                  <a:tcPr anchor="ctr">
                    <a:lnT w="12700" cap="flat" cmpd="sng" algn="ctr">
                      <a:solidFill>
                        <a:schemeClr val="tx1"/>
                      </a:solidFill>
                      <a:prstDash val="dot"/>
                      <a:round/>
                      <a:headEnd type="none" w="med" len="med"/>
                      <a:tailEnd type="none" w="med" len="med"/>
                    </a:lnT>
                  </a:tcPr>
                </a:tc>
                <a:tc>
                  <a:txBody>
                    <a:bodyPr/>
                    <a:lstStyle/>
                    <a:p>
                      <a:pPr fontAlgn="base"/>
                      <a:r>
                        <a:rPr kumimoji="1" lang="ja-JP" altLang="en-US" sz="1600" b="0" i="0" kern="1200" dirty="0">
                          <a:solidFill>
                            <a:schemeClr val="tx1"/>
                          </a:solidFill>
                          <a:effectLst/>
                          <a:latin typeface="+mn-lt"/>
                          <a:ea typeface="+mn-ea"/>
                          <a:cs typeface="+mn-cs"/>
                        </a:rPr>
                        <a:t>健康増進法第</a:t>
                      </a:r>
                      <a:r>
                        <a:rPr kumimoji="1" lang="en-US" altLang="ja-JP" sz="1600" b="0" i="0" kern="1200" dirty="0">
                          <a:solidFill>
                            <a:schemeClr val="tx1"/>
                          </a:solidFill>
                          <a:effectLst/>
                          <a:latin typeface="+mn-lt"/>
                          <a:ea typeface="+mn-ea"/>
                          <a:cs typeface="+mn-cs"/>
                        </a:rPr>
                        <a:t>20</a:t>
                      </a:r>
                      <a:r>
                        <a:rPr kumimoji="1" lang="ja-JP" altLang="en-US" sz="1600" b="0" i="0" kern="1200" dirty="0">
                          <a:solidFill>
                            <a:schemeClr val="tx1"/>
                          </a:solidFill>
                          <a:effectLst/>
                          <a:latin typeface="+mn-lt"/>
                          <a:ea typeface="+mn-ea"/>
                          <a:cs typeface="+mn-cs"/>
                        </a:rPr>
                        <a:t>条第１項</a:t>
                      </a:r>
                      <a:endParaRPr kumimoji="1" lang="en-US" altLang="ja-JP" sz="1600" b="0" i="0" kern="1200" dirty="0">
                        <a:solidFill>
                          <a:schemeClr val="tx1"/>
                        </a:solidFill>
                        <a:effectLst/>
                        <a:latin typeface="+mn-lt"/>
                        <a:ea typeface="+mn-ea"/>
                        <a:cs typeface="+mn-cs"/>
                      </a:endParaRPr>
                    </a:p>
                    <a:p>
                      <a:pPr fontAlgn="base"/>
                      <a:r>
                        <a:rPr kumimoji="1" lang="ja-JP" altLang="en-US" sz="1600" b="0" i="0" kern="1200" dirty="0">
                          <a:solidFill>
                            <a:schemeClr val="tx1"/>
                          </a:solidFill>
                          <a:effectLst/>
                          <a:latin typeface="+mn-lt"/>
                          <a:ea typeface="+mn-ea"/>
                          <a:cs typeface="+mn-cs"/>
                        </a:rPr>
                        <a:t>同法施行規則第５条、第７条</a:t>
                      </a:r>
                      <a:endParaRPr kumimoji="1" lang="en-US" altLang="ja-JP" sz="1600" b="0" i="0" kern="1200" dirty="0">
                        <a:solidFill>
                          <a:schemeClr val="tx1"/>
                        </a:solidFill>
                        <a:effectLst/>
                        <a:latin typeface="+mn-lt"/>
                        <a:ea typeface="+mn-ea"/>
                        <a:cs typeface="+mn-cs"/>
                      </a:endParaRPr>
                    </a:p>
                  </a:txBody>
                  <a:tcPr anchor="ctr">
                    <a:lnT w="12700" cap="flat" cmpd="sng" algn="ctr">
                      <a:solidFill>
                        <a:schemeClr val="tx1"/>
                      </a:solidFill>
                      <a:prstDash val="dot"/>
                      <a:round/>
                      <a:headEnd type="none" w="med" len="med"/>
                      <a:tailEnd type="none" w="med" len="med"/>
                    </a:lnT>
                  </a:tcPr>
                </a:tc>
                <a:extLst>
                  <a:ext uri="{0D108BD9-81ED-4DB2-BD59-A6C34878D82A}">
                    <a16:rowId xmlns:a16="http://schemas.microsoft.com/office/drawing/2014/main" val="470724428"/>
                  </a:ext>
                </a:extLst>
              </a:tr>
              <a:tr h="1235265">
                <a:tc>
                  <a:txBody>
                    <a:bodyPr/>
                    <a:lstStyle/>
                    <a:p>
                      <a:pPr algn="l"/>
                      <a:r>
                        <a:rPr kumimoji="1" lang="ja-JP" altLang="en-US" sz="1800" dirty="0"/>
                        <a:t>その他の</a:t>
                      </a:r>
                      <a:endParaRPr kumimoji="1" lang="en-US" altLang="ja-JP" sz="1800" dirty="0"/>
                    </a:p>
                    <a:p>
                      <a:pPr algn="l"/>
                      <a:r>
                        <a:rPr kumimoji="1" lang="ja-JP" altLang="en-US" sz="1800" dirty="0"/>
                        <a:t>給食施設</a:t>
                      </a:r>
                    </a:p>
                  </a:txBody>
                  <a:tcPr anchor="ctr">
                    <a:solidFill>
                      <a:schemeClr val="accent1">
                        <a:lumMod val="20000"/>
                        <a:lumOff val="80000"/>
                      </a:schemeClr>
                    </a:solidFill>
                  </a:tcPr>
                </a:tc>
                <a:tc>
                  <a:txBody>
                    <a:bodyPr/>
                    <a:lstStyle/>
                    <a:p>
                      <a:pPr algn="l"/>
                      <a:r>
                        <a:rPr kumimoji="1" lang="ja-JP" altLang="en-US" sz="1800" dirty="0"/>
                        <a:t>継続的に１回</a:t>
                      </a:r>
                      <a:r>
                        <a:rPr kumimoji="1" lang="en-US" altLang="ja-JP" sz="1800" dirty="0"/>
                        <a:t>50</a:t>
                      </a:r>
                      <a:r>
                        <a:rPr kumimoji="1" lang="ja-JP" altLang="en-US" sz="1800" dirty="0"/>
                        <a:t>食以上又は１日</a:t>
                      </a:r>
                      <a:r>
                        <a:rPr kumimoji="1" lang="en-US" altLang="ja-JP" sz="1800" dirty="0"/>
                        <a:t>100</a:t>
                      </a:r>
                      <a:r>
                        <a:rPr kumimoji="1" lang="ja-JP" altLang="en-US" sz="1800" dirty="0"/>
                        <a:t>食以上の食事を提供する施設</a:t>
                      </a:r>
                    </a:p>
                  </a:txBody>
                  <a:tcPr anchor="ctr"/>
                </a:tc>
                <a:tc>
                  <a:txBody>
                    <a:bodyPr/>
                    <a:lstStyle/>
                    <a:p>
                      <a:pPr algn="l"/>
                      <a:endParaRPr kumimoji="1" lang="ja-JP" altLang="en-US" sz="1600" dirty="0"/>
                    </a:p>
                  </a:txBody>
                  <a:tcPr anchor="ctr"/>
                </a:tc>
                <a:tc>
                  <a:txBody>
                    <a:bodyPr/>
                    <a:lstStyle/>
                    <a:p>
                      <a:pPr algn="l"/>
                      <a:r>
                        <a:rPr kumimoji="1" lang="ja-JP" altLang="en-US" sz="1600" dirty="0"/>
                        <a:t>栃木県特定給食施設等指導要綱</a:t>
                      </a:r>
                    </a:p>
                  </a:txBody>
                  <a:tcPr anchor="ctr"/>
                </a:tc>
                <a:extLst>
                  <a:ext uri="{0D108BD9-81ED-4DB2-BD59-A6C34878D82A}">
                    <a16:rowId xmlns:a16="http://schemas.microsoft.com/office/drawing/2014/main" val="4259641944"/>
                  </a:ext>
                </a:extLst>
              </a:tr>
            </a:tbl>
          </a:graphicData>
        </a:graphic>
      </p:graphicFrame>
    </p:spTree>
    <p:extLst>
      <p:ext uri="{BB962C8B-B14F-4D97-AF65-F5344CB8AC3E}">
        <p14:creationId xmlns:p14="http://schemas.microsoft.com/office/powerpoint/2010/main" val="205674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CFCA45-183F-EC16-32DB-05056EB4A676}"/>
              </a:ext>
            </a:extLst>
          </p:cNvPr>
          <p:cNvSpPr>
            <a:spLocks noGrp="1"/>
          </p:cNvSpPr>
          <p:nvPr>
            <p:ph type="title"/>
          </p:nvPr>
        </p:nvSpPr>
        <p:spPr>
          <a:xfrm>
            <a:off x="838200" y="418288"/>
            <a:ext cx="10515600" cy="694932"/>
          </a:xfrm>
        </p:spPr>
        <p:txBody>
          <a:bodyPr>
            <a:normAutofit fontScale="90000"/>
          </a:bodyPr>
          <a:lstStyle/>
          <a:p>
            <a:pPr algn="ctr"/>
            <a:r>
              <a:rPr kumimoji="1" lang="ja-JP" altLang="en-US" dirty="0"/>
              <a:t>管理栄養士・栄養士配置基準</a:t>
            </a:r>
            <a:r>
              <a:rPr kumimoji="1" lang="en-US" altLang="ja-JP" sz="3600" dirty="0"/>
              <a:t>(</a:t>
            </a:r>
            <a:r>
              <a:rPr kumimoji="1" lang="ja-JP" altLang="en-US" sz="3600" dirty="0"/>
              <a:t>介護保険施設</a:t>
            </a:r>
            <a:r>
              <a:rPr kumimoji="1" lang="en-US" altLang="ja-JP" sz="3600" dirty="0"/>
              <a:t>)</a:t>
            </a:r>
            <a:endParaRPr kumimoji="1" lang="ja-JP" altLang="en-US" dirty="0"/>
          </a:p>
        </p:txBody>
      </p:sp>
      <p:graphicFrame>
        <p:nvGraphicFramePr>
          <p:cNvPr id="4" name="表 4">
            <a:extLst>
              <a:ext uri="{FF2B5EF4-FFF2-40B4-BE49-F238E27FC236}">
                <a16:creationId xmlns:a16="http://schemas.microsoft.com/office/drawing/2014/main" id="{6DE36D28-9EDB-E46A-FB6B-29F6C3E69A00}"/>
              </a:ext>
            </a:extLst>
          </p:cNvPr>
          <p:cNvGraphicFramePr>
            <a:graphicFrameLocks noGrp="1"/>
          </p:cNvGraphicFramePr>
          <p:nvPr>
            <p:extLst>
              <p:ext uri="{D42A27DB-BD31-4B8C-83A1-F6EECF244321}">
                <p14:modId xmlns:p14="http://schemas.microsoft.com/office/powerpoint/2010/main" val="3241256461"/>
              </p:ext>
            </p:extLst>
          </p:nvPr>
        </p:nvGraphicFramePr>
        <p:xfrm>
          <a:off x="630865" y="1358467"/>
          <a:ext cx="10930270" cy="4946640"/>
        </p:xfrm>
        <a:graphic>
          <a:graphicData uri="http://schemas.openxmlformats.org/drawingml/2006/table">
            <a:tbl>
              <a:tblPr firstRow="1" bandRow="1">
                <a:tableStyleId>{5940675A-B579-460E-94D1-54222C63F5DA}</a:tableStyleId>
              </a:tblPr>
              <a:tblGrid>
                <a:gridCol w="2490464">
                  <a:extLst>
                    <a:ext uri="{9D8B030D-6E8A-4147-A177-3AD203B41FA5}">
                      <a16:colId xmlns:a16="http://schemas.microsoft.com/office/drawing/2014/main" val="1913723849"/>
                    </a:ext>
                  </a:extLst>
                </a:gridCol>
                <a:gridCol w="4846001">
                  <a:extLst>
                    <a:ext uri="{9D8B030D-6E8A-4147-A177-3AD203B41FA5}">
                      <a16:colId xmlns:a16="http://schemas.microsoft.com/office/drawing/2014/main" val="1885831728"/>
                    </a:ext>
                  </a:extLst>
                </a:gridCol>
                <a:gridCol w="3593805">
                  <a:extLst>
                    <a:ext uri="{9D8B030D-6E8A-4147-A177-3AD203B41FA5}">
                      <a16:colId xmlns:a16="http://schemas.microsoft.com/office/drawing/2014/main" val="1585341342"/>
                    </a:ext>
                  </a:extLst>
                </a:gridCol>
              </a:tblGrid>
              <a:tr h="425735">
                <a:tc>
                  <a:txBody>
                    <a:bodyPr/>
                    <a:lstStyle/>
                    <a:p>
                      <a:endParaRPr lang="ja-JP" altLang="en-US" dirty="0"/>
                    </a:p>
                  </a:txBody>
                  <a:tcPr>
                    <a:solidFill>
                      <a:schemeClr val="accent1">
                        <a:lumMod val="20000"/>
                        <a:lumOff val="80000"/>
                      </a:schemeClr>
                    </a:solidFill>
                  </a:tcPr>
                </a:tc>
                <a:tc>
                  <a:txBody>
                    <a:bodyPr/>
                    <a:lstStyle/>
                    <a:p>
                      <a:pPr algn="ctr"/>
                      <a:r>
                        <a:rPr lang="ja-JP" altLang="en-US" dirty="0"/>
                        <a:t>配置規定条文</a:t>
                      </a:r>
                      <a:r>
                        <a:rPr lang="en-US" altLang="ja-JP" dirty="0"/>
                        <a:t>(</a:t>
                      </a:r>
                      <a:r>
                        <a:rPr lang="ja-JP" altLang="en-US" dirty="0"/>
                        <a:t>抜粋･要約</a:t>
                      </a:r>
                      <a:r>
                        <a:rPr lang="en-US" altLang="ja-JP" dirty="0"/>
                        <a:t>)</a:t>
                      </a:r>
                      <a:endParaRPr lang="ja-JP" altLang="en-US" dirty="0"/>
                    </a:p>
                  </a:txBody>
                  <a:tcPr anchor="ctr">
                    <a:solidFill>
                      <a:schemeClr val="accent1">
                        <a:lumMod val="20000"/>
                        <a:lumOff val="80000"/>
                      </a:schemeClr>
                    </a:solidFill>
                  </a:tcPr>
                </a:tc>
                <a:tc>
                  <a:txBody>
                    <a:bodyPr/>
                    <a:lstStyle/>
                    <a:p>
                      <a:pPr algn="ctr"/>
                      <a:r>
                        <a:rPr lang="ja-JP" altLang="en-US" dirty="0"/>
                        <a:t>配置規定法令</a:t>
                      </a:r>
                    </a:p>
                  </a:txBody>
                  <a:tcPr anchor="ctr">
                    <a:solidFill>
                      <a:schemeClr val="accent1">
                        <a:lumMod val="20000"/>
                        <a:lumOff val="80000"/>
                      </a:schemeClr>
                    </a:solidFill>
                  </a:tcPr>
                </a:tc>
                <a:extLst>
                  <a:ext uri="{0D108BD9-81ED-4DB2-BD59-A6C34878D82A}">
                    <a16:rowId xmlns:a16="http://schemas.microsoft.com/office/drawing/2014/main" val="467910363"/>
                  </a:ext>
                </a:extLst>
              </a:tr>
              <a:tr h="1520484">
                <a:tc>
                  <a:txBody>
                    <a:bodyPr/>
                    <a:lstStyle/>
                    <a:p>
                      <a:pPr algn="l"/>
                      <a:r>
                        <a:rPr kumimoji="1" lang="ja-JP" altLang="en-US" dirty="0"/>
                        <a:t>指定介護老人福祉施設</a:t>
                      </a:r>
                    </a:p>
                  </a:txBody>
                  <a:tcPr anchor="ctr">
                    <a:solidFill>
                      <a:schemeClr val="accent1">
                        <a:lumMod val="20000"/>
                        <a:lumOff val="80000"/>
                      </a:schemeClr>
                    </a:solidFill>
                  </a:tcPr>
                </a:tc>
                <a:tc>
                  <a:txBody>
                    <a:bodyPr/>
                    <a:lstStyle/>
                    <a:p>
                      <a:pPr algn="l"/>
                      <a:r>
                        <a:rPr kumimoji="1" lang="ja-JP" altLang="en-US" u="sng" dirty="0"/>
                        <a:t>栄養士または管理栄養士　１人以上</a:t>
                      </a:r>
                      <a:endParaRPr kumimoji="1" lang="en-US" altLang="ja-JP" u="sng" dirty="0"/>
                    </a:p>
                    <a:p>
                      <a:pPr algn="l"/>
                      <a:r>
                        <a:rPr kumimoji="1" lang="ja-JP" altLang="en-US" sz="1200" b="0" i="0" kern="1200" dirty="0">
                          <a:solidFill>
                            <a:schemeClr val="tx1"/>
                          </a:solidFill>
                          <a:effectLst/>
                          <a:latin typeface="+mn-lt"/>
                          <a:ea typeface="+mn-ea"/>
                          <a:cs typeface="+mn-cs"/>
                        </a:rPr>
                        <a:t>入所定員が四十人を超えない指定介護老人福祉施設にあっては、他の社会福祉施設等の栄養士又は管理栄養士との連携を図ることにより当該指定介護老人福祉施設の効果的な運営を期待することができる場合であって、入所者の処遇に支障がないときは、栄養士又は管理栄養士を置かないことができる。</a:t>
                      </a:r>
                      <a:endParaRPr kumimoji="1" lang="ja-JP" altLang="en-US" sz="1200" dirty="0"/>
                    </a:p>
                  </a:txBody>
                  <a:tcPr anchor="ctr"/>
                </a:tc>
                <a:tc>
                  <a:txBody>
                    <a:bodyPr/>
                    <a:lstStyle/>
                    <a:p>
                      <a:pPr algn="l"/>
                      <a:r>
                        <a:rPr kumimoji="1" lang="ja-JP" altLang="en-US" dirty="0"/>
                        <a:t>指定介護老人福祉施設の人員、設備及び運営に関する基準</a:t>
                      </a:r>
                      <a:endParaRPr kumimoji="1" lang="en-US" altLang="ja-JP" dirty="0"/>
                    </a:p>
                    <a:p>
                      <a:pPr algn="l"/>
                      <a:r>
                        <a:rPr kumimoji="1" lang="ja-JP" altLang="en-US" sz="1600" dirty="0"/>
                        <a:t>（平成</a:t>
                      </a:r>
                      <a:r>
                        <a:rPr kumimoji="1" lang="en-US" altLang="ja-JP" sz="1600" dirty="0"/>
                        <a:t>11</a:t>
                      </a:r>
                      <a:r>
                        <a:rPr kumimoji="1" lang="ja-JP" altLang="en-US" sz="1600" dirty="0"/>
                        <a:t>年厚生省令第</a:t>
                      </a:r>
                      <a:r>
                        <a:rPr kumimoji="1" lang="en-US" altLang="ja-JP" sz="1600" dirty="0"/>
                        <a:t>39</a:t>
                      </a:r>
                      <a:r>
                        <a:rPr kumimoji="1" lang="ja-JP" altLang="en-US" sz="1600" dirty="0"/>
                        <a:t>号第</a:t>
                      </a:r>
                      <a:r>
                        <a:rPr kumimoji="1" lang="en-US" altLang="ja-JP" sz="1600" dirty="0"/>
                        <a:t>2</a:t>
                      </a:r>
                      <a:r>
                        <a:rPr kumimoji="1" lang="ja-JP" altLang="en-US" sz="1600" dirty="0"/>
                        <a:t>条）</a:t>
                      </a:r>
                    </a:p>
                  </a:txBody>
                  <a:tcPr anchor="ctr"/>
                </a:tc>
                <a:extLst>
                  <a:ext uri="{0D108BD9-81ED-4DB2-BD59-A6C34878D82A}">
                    <a16:rowId xmlns:a16="http://schemas.microsoft.com/office/drawing/2014/main" val="622975463"/>
                  </a:ext>
                </a:extLst>
              </a:tr>
              <a:tr h="2067858">
                <a:tc>
                  <a:txBody>
                    <a:bodyPr/>
                    <a:lstStyle/>
                    <a:p>
                      <a:pPr algn="l"/>
                      <a:r>
                        <a:rPr kumimoji="1" lang="ja-JP" altLang="en-US" dirty="0"/>
                        <a:t>介護老人保健施設</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u="sng" dirty="0"/>
                        <a:t>栄養士または管理栄養士　入所定員</a:t>
                      </a:r>
                      <a:r>
                        <a:rPr kumimoji="1" lang="en-US" altLang="ja-JP" u="sng" dirty="0"/>
                        <a:t>100</a:t>
                      </a:r>
                      <a:r>
                        <a:rPr kumimoji="1" lang="ja-JP" altLang="en-US" u="sng" dirty="0"/>
                        <a:t>人以上で１人以上</a:t>
                      </a:r>
                      <a:endParaRPr kumimoji="1" lang="en-US" altLang="ja-JP" u="sng" dirty="0"/>
                    </a:p>
                    <a:p>
                      <a:pPr algn="l"/>
                      <a:r>
                        <a:rPr kumimoji="1" lang="ja-JP" altLang="en-US" sz="1200" dirty="0"/>
                        <a:t>サテライト型小規模介護老人保健施設</a:t>
                      </a:r>
                      <a:r>
                        <a:rPr kumimoji="1" lang="en-US" altLang="ja-JP" sz="1200" dirty="0"/>
                        <a:t>(</a:t>
                      </a:r>
                      <a:r>
                        <a:rPr kumimoji="1" lang="ja-JP" altLang="en-US" sz="1200" dirty="0"/>
                        <a:t>本体施設とは別の場所で運営され、入所者の在宅への復帰の支援を目的とする定員二十九人以下の介護老人保健施設</a:t>
                      </a:r>
                      <a:r>
                        <a:rPr kumimoji="1" lang="en-US" altLang="ja-JP" sz="1200" dirty="0"/>
                        <a:t>)</a:t>
                      </a:r>
                      <a:r>
                        <a:rPr kumimoji="1" lang="ja-JP" altLang="en-US" sz="1200" dirty="0"/>
                        <a:t>のについては、本体施設</a:t>
                      </a:r>
                      <a:r>
                        <a:rPr kumimoji="1" lang="en-US" altLang="ja-JP" sz="1200" dirty="0"/>
                        <a:t>(</a:t>
                      </a:r>
                      <a:r>
                        <a:rPr kumimoji="1" lang="ja-JP" altLang="en-US" sz="1200" dirty="0"/>
                        <a:t>介護老人保健施設･介護医療院･病院</a:t>
                      </a:r>
                      <a:r>
                        <a:rPr kumimoji="1" lang="en-US" altLang="ja-JP" sz="1200" dirty="0"/>
                        <a:t>)</a:t>
                      </a:r>
                      <a:r>
                        <a:rPr kumimoji="1" lang="ja-JP" altLang="en-US" sz="1200" dirty="0"/>
                        <a:t>と密接な連携が確保され、本体施設の職員により当該サテライト型小規模介護老人保健施設の入所者の処遇が適切に行われると認められるときは、栄養士又は管理栄養士を置かないことができる。</a:t>
                      </a:r>
                    </a:p>
                  </a:txBody>
                  <a:tcPr anchor="ctr"/>
                </a:tc>
                <a:tc>
                  <a:txBody>
                    <a:bodyPr/>
                    <a:lstStyle/>
                    <a:p>
                      <a:pPr algn="l"/>
                      <a:r>
                        <a:rPr kumimoji="1" lang="ja-JP" altLang="en-US" dirty="0"/>
                        <a:t>介護老人保健施設の人員、設備及び運営に関する基準</a:t>
                      </a:r>
                      <a:endParaRPr kumimoji="1" lang="en-US" altLang="ja-JP" dirty="0"/>
                    </a:p>
                    <a:p>
                      <a:pPr algn="l"/>
                      <a:r>
                        <a:rPr kumimoji="1" lang="ja-JP" altLang="en-US" sz="1600" dirty="0"/>
                        <a:t>（平成</a:t>
                      </a:r>
                      <a:r>
                        <a:rPr kumimoji="1" lang="en-US" altLang="ja-JP" sz="1600" dirty="0"/>
                        <a:t>11</a:t>
                      </a:r>
                      <a:r>
                        <a:rPr kumimoji="1" lang="ja-JP" altLang="en-US" sz="1600" dirty="0"/>
                        <a:t>年厚生省令第</a:t>
                      </a:r>
                      <a:r>
                        <a:rPr kumimoji="1" lang="en-US" altLang="ja-JP" sz="1600" dirty="0"/>
                        <a:t>40</a:t>
                      </a:r>
                      <a:r>
                        <a:rPr kumimoji="1" lang="ja-JP" altLang="en-US" sz="1600" dirty="0"/>
                        <a:t>号第</a:t>
                      </a:r>
                      <a:r>
                        <a:rPr kumimoji="1" lang="en-US" altLang="ja-JP" sz="1600" dirty="0"/>
                        <a:t>2</a:t>
                      </a:r>
                      <a:r>
                        <a:rPr kumimoji="1" lang="ja-JP" altLang="en-US" sz="1600" dirty="0"/>
                        <a:t>条）</a:t>
                      </a:r>
                    </a:p>
                  </a:txBody>
                  <a:tcPr anchor="ctr"/>
                </a:tc>
                <a:extLst>
                  <a:ext uri="{0D108BD9-81ED-4DB2-BD59-A6C34878D82A}">
                    <a16:rowId xmlns:a16="http://schemas.microsoft.com/office/drawing/2014/main" val="4259641944"/>
                  </a:ext>
                </a:extLst>
              </a:tr>
              <a:tr h="932563">
                <a:tc>
                  <a:txBody>
                    <a:bodyPr/>
                    <a:lstStyle/>
                    <a:p>
                      <a:pPr algn="l"/>
                      <a:r>
                        <a:rPr kumimoji="1" lang="ja-JP" altLang="en-US" dirty="0"/>
                        <a:t>介護医療院</a:t>
                      </a:r>
                    </a:p>
                  </a:txBody>
                  <a:tcPr anchor="c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u="sng" dirty="0"/>
                        <a:t>栄養士または管理栄養士　入所定員</a:t>
                      </a:r>
                      <a:r>
                        <a:rPr kumimoji="1" lang="en-US" altLang="ja-JP" u="sng" dirty="0"/>
                        <a:t>100</a:t>
                      </a:r>
                      <a:r>
                        <a:rPr kumimoji="1" lang="ja-JP" altLang="en-US" u="sng" dirty="0"/>
                        <a:t>人以上で１人以上</a:t>
                      </a:r>
                      <a:endParaRPr kumimoji="1" lang="en-US" altLang="ja-JP" u="sng"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介護医療院の人員、設備及び運営に関する基準</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（平成</a:t>
                      </a:r>
                      <a:r>
                        <a:rPr kumimoji="1" lang="en-US" altLang="ja-JP" sz="1600" dirty="0"/>
                        <a:t>30</a:t>
                      </a:r>
                      <a:r>
                        <a:rPr kumimoji="1" lang="ja-JP" altLang="en-US" sz="1600" dirty="0"/>
                        <a:t>年厚生省令第</a:t>
                      </a:r>
                      <a:r>
                        <a:rPr kumimoji="1" lang="en-US" altLang="ja-JP" sz="1600" dirty="0"/>
                        <a:t>5</a:t>
                      </a:r>
                      <a:r>
                        <a:rPr kumimoji="1" lang="ja-JP" altLang="en-US" sz="1600" dirty="0"/>
                        <a:t>号第４条）</a:t>
                      </a:r>
                    </a:p>
                  </a:txBody>
                  <a:tcPr anchor="ctr"/>
                </a:tc>
                <a:extLst>
                  <a:ext uri="{0D108BD9-81ED-4DB2-BD59-A6C34878D82A}">
                    <a16:rowId xmlns:a16="http://schemas.microsoft.com/office/drawing/2014/main" val="1306297925"/>
                  </a:ext>
                </a:extLst>
              </a:tr>
            </a:tbl>
          </a:graphicData>
        </a:graphic>
      </p:graphicFrame>
    </p:spTree>
    <p:extLst>
      <p:ext uri="{BB962C8B-B14F-4D97-AF65-F5344CB8AC3E}">
        <p14:creationId xmlns:p14="http://schemas.microsoft.com/office/powerpoint/2010/main" val="4286724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DD80F0-4870-1906-E06D-2DBF3E8EF6E0}"/>
              </a:ext>
            </a:extLst>
          </p:cNvPr>
          <p:cNvSpPr>
            <a:spLocks noGrp="1"/>
          </p:cNvSpPr>
          <p:nvPr>
            <p:ph type="title"/>
          </p:nvPr>
        </p:nvSpPr>
        <p:spPr>
          <a:xfrm>
            <a:off x="361507" y="334348"/>
            <a:ext cx="10515600" cy="719396"/>
          </a:xfrm>
        </p:spPr>
        <p:txBody>
          <a:bodyPr>
            <a:normAutofit/>
          </a:bodyPr>
          <a:lstStyle/>
          <a:p>
            <a:pPr algn="ctr"/>
            <a:r>
              <a:rPr kumimoji="1" lang="ja-JP" altLang="en-US" sz="3600" dirty="0"/>
              <a:t>給食施設届出が必要な事項等</a:t>
            </a:r>
          </a:p>
        </p:txBody>
      </p:sp>
      <p:graphicFrame>
        <p:nvGraphicFramePr>
          <p:cNvPr id="4" name="表 4">
            <a:extLst>
              <a:ext uri="{FF2B5EF4-FFF2-40B4-BE49-F238E27FC236}">
                <a16:creationId xmlns:a16="http://schemas.microsoft.com/office/drawing/2014/main" id="{EA2FE65D-7BA3-4AA7-4B9E-0DF3E0C88FA7}"/>
              </a:ext>
            </a:extLst>
          </p:cNvPr>
          <p:cNvGraphicFramePr>
            <a:graphicFrameLocks noGrp="1"/>
          </p:cNvGraphicFramePr>
          <p:nvPr>
            <p:extLst>
              <p:ext uri="{D42A27DB-BD31-4B8C-83A1-F6EECF244321}">
                <p14:modId xmlns:p14="http://schemas.microsoft.com/office/powerpoint/2010/main" val="62567885"/>
              </p:ext>
            </p:extLst>
          </p:nvPr>
        </p:nvGraphicFramePr>
        <p:xfrm>
          <a:off x="636182" y="1084522"/>
          <a:ext cx="10919636" cy="5288633"/>
        </p:xfrm>
        <a:graphic>
          <a:graphicData uri="http://schemas.openxmlformats.org/drawingml/2006/table">
            <a:tbl>
              <a:tblPr firstRow="1" bandRow="1">
                <a:tableStyleId>{5940675A-B579-460E-94D1-54222C63F5DA}</a:tableStyleId>
              </a:tblPr>
              <a:tblGrid>
                <a:gridCol w="839973">
                  <a:extLst>
                    <a:ext uri="{9D8B030D-6E8A-4147-A177-3AD203B41FA5}">
                      <a16:colId xmlns:a16="http://schemas.microsoft.com/office/drawing/2014/main" val="2520830809"/>
                    </a:ext>
                  </a:extLst>
                </a:gridCol>
                <a:gridCol w="1711842">
                  <a:extLst>
                    <a:ext uri="{9D8B030D-6E8A-4147-A177-3AD203B41FA5}">
                      <a16:colId xmlns:a16="http://schemas.microsoft.com/office/drawing/2014/main" val="1633684992"/>
                    </a:ext>
                  </a:extLst>
                </a:gridCol>
                <a:gridCol w="2222204">
                  <a:extLst>
                    <a:ext uri="{9D8B030D-6E8A-4147-A177-3AD203B41FA5}">
                      <a16:colId xmlns:a16="http://schemas.microsoft.com/office/drawing/2014/main" val="2913526728"/>
                    </a:ext>
                  </a:extLst>
                </a:gridCol>
                <a:gridCol w="3891516">
                  <a:extLst>
                    <a:ext uri="{9D8B030D-6E8A-4147-A177-3AD203B41FA5}">
                      <a16:colId xmlns:a16="http://schemas.microsoft.com/office/drawing/2014/main" val="3782528424"/>
                    </a:ext>
                  </a:extLst>
                </a:gridCol>
                <a:gridCol w="2254101">
                  <a:extLst>
                    <a:ext uri="{9D8B030D-6E8A-4147-A177-3AD203B41FA5}">
                      <a16:colId xmlns:a16="http://schemas.microsoft.com/office/drawing/2014/main" val="951515712"/>
                    </a:ext>
                  </a:extLst>
                </a:gridCol>
              </a:tblGrid>
              <a:tr h="51036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solidFill>
                      <a:schemeClr val="accent1">
                        <a:lumMod val="20000"/>
                        <a:lumOff val="80000"/>
                      </a:schemeClr>
                    </a:solid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開始（又は再開）</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変更</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休止（又は廃止）</a:t>
                      </a:r>
                    </a:p>
                  </a:txBody>
                  <a:tcPr anchor="ctr">
                    <a:solidFill>
                      <a:schemeClr val="accent1">
                        <a:lumMod val="20000"/>
                        <a:lumOff val="80000"/>
                      </a:schemeClr>
                    </a:solidFill>
                  </a:tcPr>
                </a:tc>
                <a:extLst>
                  <a:ext uri="{0D108BD9-81ED-4DB2-BD59-A6C34878D82A}">
                    <a16:rowId xmlns:a16="http://schemas.microsoft.com/office/drawing/2014/main" val="3233062852"/>
                  </a:ext>
                </a:extLst>
              </a:tr>
              <a:tr h="990954">
                <a:tc gridSpan="2">
                  <a:txBody>
                    <a:bodyPr/>
                    <a:lstStyle/>
                    <a:p>
                      <a:pPr algn="ctr"/>
                      <a:r>
                        <a:rPr kumimoji="1" lang="ja-JP" altLang="en-US" dirty="0"/>
                        <a:t>届出対象事項</a:t>
                      </a:r>
                    </a:p>
                  </a:txBody>
                  <a:tcPr anchor="ctr">
                    <a:solidFill>
                      <a:schemeClr val="accent1">
                        <a:lumMod val="20000"/>
                        <a:lumOff val="80000"/>
                      </a:schemeClr>
                    </a:solidFill>
                  </a:tcPr>
                </a:tc>
                <a:tc hMerge="1">
                  <a:txBody>
                    <a:bodyPr/>
                    <a:lstStyle/>
                    <a:p>
                      <a:endParaRPr kumimoji="1" lang="ja-JP" altLang="en-US"/>
                    </a:p>
                  </a:txBody>
                  <a:tcPr/>
                </a:tc>
                <a:tc>
                  <a:txBody>
                    <a:bodyPr/>
                    <a:lstStyle/>
                    <a:p>
                      <a:r>
                        <a:rPr kumimoji="1" lang="ja-JP" altLang="en-US" dirty="0"/>
                        <a:t>給食施設の開始</a:t>
                      </a:r>
                      <a:endParaRPr kumimoji="1" lang="en-US" altLang="ja-JP" dirty="0"/>
                    </a:p>
                    <a:p>
                      <a:r>
                        <a:rPr kumimoji="1" lang="ja-JP" altLang="en-US" dirty="0"/>
                        <a:t>（又は再開）</a:t>
                      </a:r>
                    </a:p>
                  </a:txBody>
                  <a:tcPr anchor="ctr"/>
                </a:tc>
                <a:tc>
                  <a:txBody>
                    <a:bodyPr/>
                    <a:lstStyle/>
                    <a:p>
                      <a:r>
                        <a:rPr kumimoji="1" lang="ja-JP" altLang="en-US" dirty="0"/>
                        <a:t>・給食施設の名称</a:t>
                      </a:r>
                      <a:endParaRPr kumimoji="1" lang="en-US" altLang="ja-JP" dirty="0"/>
                    </a:p>
                    <a:p>
                      <a:r>
                        <a:rPr kumimoji="1" lang="ja-JP" altLang="en-US" dirty="0"/>
                        <a:t>・設置者氏名並びに設置者住所</a:t>
                      </a:r>
                      <a:endParaRPr kumimoji="1" lang="en-US" altLang="ja-JP" dirty="0"/>
                    </a:p>
                    <a:p>
                      <a:r>
                        <a:rPr kumimoji="1" lang="ja-JP" altLang="en-US" dirty="0"/>
                        <a:t>・給食施設の種類</a:t>
                      </a:r>
                      <a:endParaRPr kumimoji="1" lang="en-US" altLang="ja-JP" dirty="0"/>
                    </a:p>
                    <a:p>
                      <a:r>
                        <a:rPr kumimoji="1" lang="ja-JP" altLang="en-US" dirty="0"/>
                        <a:t>・給食の運営方式や委託先</a:t>
                      </a:r>
                      <a:endParaRPr kumimoji="1" lang="en-US" altLang="ja-JP" dirty="0"/>
                    </a:p>
                    <a:p>
                      <a:r>
                        <a:rPr kumimoji="1" lang="ja-JP" altLang="en-US" dirty="0"/>
                        <a:t>・給食対象者</a:t>
                      </a:r>
                      <a:endParaRPr kumimoji="1" lang="en-US" altLang="ja-JP" dirty="0"/>
                    </a:p>
                    <a:p>
                      <a:r>
                        <a:rPr kumimoji="1" lang="ja-JP" altLang="en-US" dirty="0"/>
                        <a:t>・給食施設の構造</a:t>
                      </a:r>
                      <a:endParaRPr kumimoji="1" lang="en-US" altLang="ja-JP" dirty="0"/>
                    </a:p>
                    <a:p>
                      <a:r>
                        <a:rPr kumimoji="1" lang="ja-JP" altLang="en-US" dirty="0"/>
                        <a:t>・管理栄養士及び栄養士の員数</a:t>
                      </a:r>
                    </a:p>
                  </a:txBody>
                  <a:tcPr anchor="ctr"/>
                </a:tc>
                <a:tc>
                  <a:txBody>
                    <a:bodyPr/>
                    <a:lstStyle/>
                    <a:p>
                      <a:r>
                        <a:rPr kumimoji="1" lang="ja-JP" altLang="en-US" dirty="0"/>
                        <a:t>給食施設の休止</a:t>
                      </a:r>
                      <a:endParaRPr kumimoji="1" lang="en-US" altLang="ja-JP" dirty="0"/>
                    </a:p>
                    <a:p>
                      <a:r>
                        <a:rPr kumimoji="1" lang="ja-JP" altLang="en-US" dirty="0"/>
                        <a:t>（又は廃止）</a:t>
                      </a:r>
                    </a:p>
                  </a:txBody>
                  <a:tcPr anchor="ctr"/>
                </a:tc>
                <a:extLst>
                  <a:ext uri="{0D108BD9-81ED-4DB2-BD59-A6C34878D82A}">
                    <a16:rowId xmlns:a16="http://schemas.microsoft.com/office/drawing/2014/main" val="3243817364"/>
                  </a:ext>
                </a:extLst>
              </a:tr>
              <a:tr h="495477">
                <a:tc rowSpan="2">
                  <a:txBody>
                    <a:bodyPr/>
                    <a:lstStyle/>
                    <a:p>
                      <a:pPr algn="ctr"/>
                      <a:r>
                        <a:rPr kumimoji="1" lang="ja-JP" altLang="en-US" dirty="0"/>
                        <a:t>提出様式</a:t>
                      </a:r>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r>
                        <a:rPr kumimoji="1" lang="ja-JP" altLang="en-US" dirty="0"/>
                        <a:t>特定給食施設</a:t>
                      </a:r>
                    </a:p>
                  </a:txBody>
                  <a:tcPr anchor="ctr">
                    <a:lnL w="12700" cap="flat" cmpd="sng" algn="ctr">
                      <a:solidFill>
                        <a:schemeClr val="tx1"/>
                      </a:solidFill>
                      <a:prstDash val="dot"/>
                      <a:round/>
                      <a:headEnd type="none" w="med" len="med"/>
                      <a:tailEnd type="none" w="med" len="med"/>
                    </a:lnL>
                    <a:lnB w="12700" cap="flat" cmpd="sng" algn="ctr">
                      <a:solidFill>
                        <a:schemeClr val="tx1"/>
                      </a:solidFill>
                      <a:prstDash val="dot"/>
                      <a:round/>
                      <a:headEnd type="none" w="med" len="med"/>
                      <a:tailEnd type="none" w="med" len="med"/>
                    </a:lnB>
                    <a:solidFill>
                      <a:schemeClr val="accent1">
                        <a:lumMod val="20000"/>
                        <a:lumOff val="80000"/>
                      </a:schemeClr>
                    </a:solidFill>
                  </a:tcPr>
                </a:tc>
                <a:tc>
                  <a:txBody>
                    <a:bodyPr/>
                    <a:lstStyle/>
                    <a:p>
                      <a:r>
                        <a:rPr kumimoji="1" lang="ja-JP" altLang="en-US" dirty="0"/>
                        <a:t>別記様式第２号</a:t>
                      </a:r>
                      <a:endParaRPr kumimoji="1" lang="en-US" altLang="ja-JP" dirty="0"/>
                    </a:p>
                    <a:p>
                      <a:r>
                        <a:rPr kumimoji="1" lang="ja-JP" altLang="en-US" dirty="0"/>
                        <a:t>（第</a:t>
                      </a:r>
                      <a:r>
                        <a:rPr kumimoji="1" lang="en-US" altLang="ja-JP" dirty="0"/>
                        <a:t>3</a:t>
                      </a:r>
                      <a:r>
                        <a:rPr kumimoji="1" lang="ja-JP" altLang="en-US" dirty="0"/>
                        <a:t>条関係）</a:t>
                      </a:r>
                    </a:p>
                  </a:txBody>
                  <a:tcPr anchor="ctr">
                    <a:lnB w="12700" cap="flat" cmpd="sng" algn="ctr">
                      <a:solidFill>
                        <a:schemeClr val="tx1"/>
                      </a:solidFill>
                      <a:prstDash val="dot"/>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別記様式第３号（第</a:t>
                      </a:r>
                      <a:r>
                        <a:rPr kumimoji="1" lang="en-US" altLang="ja-JP" dirty="0"/>
                        <a:t>3</a:t>
                      </a:r>
                      <a:r>
                        <a:rPr kumimoji="1" lang="ja-JP" altLang="en-US" dirty="0"/>
                        <a:t>条関係）</a:t>
                      </a:r>
                    </a:p>
                    <a:p>
                      <a:endParaRPr kumimoji="1" lang="ja-JP" altLang="en-US" dirty="0"/>
                    </a:p>
                  </a:txBody>
                  <a:tcPr anchor="ctr">
                    <a:lnB w="12700" cap="flat" cmpd="sng" algn="ctr">
                      <a:solidFill>
                        <a:schemeClr val="tx1"/>
                      </a:solidFill>
                      <a:prstDash val="dot"/>
                      <a:round/>
                      <a:headEnd type="none" w="med" len="med"/>
                      <a:tailEnd type="none" w="med" len="med"/>
                    </a:lnB>
                  </a:tcPr>
                </a:tc>
                <a:tc>
                  <a:txBody>
                    <a:bodyPr/>
                    <a:lstStyle/>
                    <a:p>
                      <a:r>
                        <a:rPr kumimoji="1" lang="ja-JP" altLang="en-US" dirty="0"/>
                        <a:t>別記様式第４号</a:t>
                      </a:r>
                      <a:endParaRPr kumimoji="1" lang="en-US" altLang="ja-JP" dirty="0"/>
                    </a:p>
                    <a:p>
                      <a:r>
                        <a:rPr kumimoji="1" lang="ja-JP" altLang="en-US" dirty="0"/>
                        <a:t>（第３条関係）</a:t>
                      </a:r>
                    </a:p>
                  </a:txBody>
                  <a:tcPr anchor="ctr">
                    <a:lnB w="12700" cap="flat" cmpd="sng" algn="ctr">
                      <a:solidFill>
                        <a:schemeClr val="tx1"/>
                      </a:solidFill>
                      <a:prstDash val="dot"/>
                      <a:round/>
                      <a:headEnd type="none" w="med" len="med"/>
                      <a:tailEnd type="none" w="med" len="med"/>
                    </a:lnB>
                  </a:tcPr>
                </a:tc>
                <a:extLst>
                  <a:ext uri="{0D108BD9-81ED-4DB2-BD59-A6C34878D82A}">
                    <a16:rowId xmlns:a16="http://schemas.microsoft.com/office/drawing/2014/main" val="2350450604"/>
                  </a:ext>
                </a:extLst>
              </a:tr>
              <a:tr h="495477">
                <a:tc vMerge="1">
                  <a:txBody>
                    <a:bodyPr/>
                    <a:lstStyle/>
                    <a:p>
                      <a:endParaRPr kumimoji="1" lang="ja-JP" altLang="en-US"/>
                    </a:p>
                  </a:txBody>
                  <a:tcPr/>
                </a:tc>
                <a:tc>
                  <a:txBody>
                    <a:bodyPr/>
                    <a:lstStyle/>
                    <a:p>
                      <a:pPr algn="ctr"/>
                      <a:r>
                        <a:rPr kumimoji="1" lang="ja-JP" altLang="en-US" dirty="0"/>
                        <a:t>その他の給食施設</a:t>
                      </a:r>
                    </a:p>
                  </a:txBody>
                  <a:tcPr anchor="ctr">
                    <a:lnL w="12700" cap="flat" cmpd="sng" algn="ctr">
                      <a:solidFill>
                        <a:schemeClr val="tx1"/>
                      </a:solidFill>
                      <a:prstDash val="dot"/>
                      <a:round/>
                      <a:headEnd type="none" w="med" len="med"/>
                      <a:tailEnd type="none" w="med" len="med"/>
                    </a:lnL>
                    <a:lnT w="12700" cap="flat" cmpd="sng" algn="ctr">
                      <a:solidFill>
                        <a:schemeClr val="tx1"/>
                      </a:solidFill>
                      <a:prstDash val="dot"/>
                      <a:round/>
                      <a:headEnd type="none" w="med" len="med"/>
                      <a:tailEnd type="none" w="med" len="med"/>
                    </a:lnT>
                    <a:solidFill>
                      <a:schemeClr val="accent1">
                        <a:lumMod val="20000"/>
                        <a:lumOff val="80000"/>
                      </a:schemeClr>
                    </a:solidFill>
                  </a:tcPr>
                </a:tc>
                <a:tc>
                  <a:txBody>
                    <a:bodyPr/>
                    <a:lstStyle/>
                    <a:p>
                      <a:r>
                        <a:rPr kumimoji="1" lang="ja-JP" altLang="en-US" dirty="0"/>
                        <a:t>別記様式第１号</a:t>
                      </a:r>
                    </a:p>
                  </a:txBody>
                  <a:tcPr anchor="ctr">
                    <a:lnT w="12700" cap="flat" cmpd="sng" algn="ctr">
                      <a:solidFill>
                        <a:schemeClr val="tx1"/>
                      </a:solidFill>
                      <a:prstDash val="dot"/>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別記様式第２号</a:t>
                      </a:r>
                    </a:p>
                  </a:txBody>
                  <a:tcPr anchor="ctr">
                    <a:lnT w="12700" cap="flat" cmpd="sng" algn="ctr">
                      <a:solidFill>
                        <a:schemeClr val="tx1"/>
                      </a:solidFill>
                      <a:prstDash val="dot"/>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別記様式第３号</a:t>
                      </a:r>
                    </a:p>
                  </a:txBody>
                  <a:tcPr anchor="ctr">
                    <a:lnT w="12700" cap="flat" cmpd="sng" algn="ctr">
                      <a:solidFill>
                        <a:schemeClr val="tx1"/>
                      </a:solidFill>
                      <a:prstDash val="dot"/>
                      <a:round/>
                      <a:headEnd type="none" w="med" len="med"/>
                      <a:tailEnd type="none" w="med" len="med"/>
                    </a:lnT>
                  </a:tcPr>
                </a:tc>
                <a:extLst>
                  <a:ext uri="{0D108BD9-81ED-4DB2-BD59-A6C34878D82A}">
                    <a16:rowId xmlns:a16="http://schemas.microsoft.com/office/drawing/2014/main" val="624478026"/>
                  </a:ext>
                </a:extLst>
              </a:tr>
              <a:tr h="495477">
                <a:tc gridSpan="2">
                  <a:txBody>
                    <a:bodyPr/>
                    <a:lstStyle/>
                    <a:p>
                      <a:pPr algn="ctr"/>
                      <a:r>
                        <a:rPr kumimoji="1" lang="ja-JP" altLang="en-US" dirty="0"/>
                        <a:t>提出者</a:t>
                      </a:r>
                    </a:p>
                  </a:txBody>
                  <a:tcPr anchor="ctr">
                    <a:solidFill>
                      <a:schemeClr val="accent1">
                        <a:lumMod val="20000"/>
                        <a:lumOff val="80000"/>
                      </a:schemeClr>
                    </a:solidFill>
                  </a:tcPr>
                </a:tc>
                <a:tc hMerge="1">
                  <a:txBody>
                    <a:bodyPr/>
                    <a:lstStyle/>
                    <a:p>
                      <a:endParaRPr kumimoji="1" lang="ja-JP" altLang="en-US"/>
                    </a:p>
                  </a:txBody>
                  <a:tcPr/>
                </a:tc>
                <a:tc gridSpan="3">
                  <a:txBody>
                    <a:bodyPr/>
                    <a:lstStyle/>
                    <a:p>
                      <a:pPr algn="ctr"/>
                      <a:r>
                        <a:rPr kumimoji="1" lang="ja-JP" altLang="en-US" dirty="0"/>
                        <a:t>給食施設の設置者</a:t>
                      </a:r>
                    </a:p>
                  </a:txBody>
                  <a:tcPr anchor="ctr"/>
                </a:tc>
                <a:tc hMerge="1">
                  <a:txBody>
                    <a:bodyPr/>
                    <a:lstStyle/>
                    <a:p>
                      <a:endParaRPr kumimoji="1" lang="ja-JP" altLang="en-US" dirty="0"/>
                    </a:p>
                  </a:txBody>
                  <a:tcPr anchor="ctr"/>
                </a:tc>
                <a:tc hMerge="1">
                  <a:txBody>
                    <a:bodyPr/>
                    <a:lstStyle/>
                    <a:p>
                      <a:endParaRPr kumimoji="1" lang="ja-JP" altLang="en-US" dirty="0"/>
                    </a:p>
                  </a:txBody>
                  <a:tcPr anchor="ctr"/>
                </a:tc>
                <a:extLst>
                  <a:ext uri="{0D108BD9-81ED-4DB2-BD59-A6C34878D82A}">
                    <a16:rowId xmlns:a16="http://schemas.microsoft.com/office/drawing/2014/main" val="1942662249"/>
                  </a:ext>
                </a:extLst>
              </a:tr>
              <a:tr h="495477">
                <a:tc gridSpan="2">
                  <a:txBody>
                    <a:bodyPr/>
                    <a:lstStyle/>
                    <a:p>
                      <a:pPr algn="ctr"/>
                      <a:r>
                        <a:rPr kumimoji="1" lang="ja-JP" altLang="en-US" dirty="0"/>
                        <a:t>提出期限</a:t>
                      </a:r>
                    </a:p>
                  </a:txBody>
                  <a:tcPr anchor="ctr">
                    <a:solidFill>
                      <a:schemeClr val="accent1">
                        <a:lumMod val="20000"/>
                        <a:lumOff val="80000"/>
                      </a:schemeClr>
                    </a:solidFill>
                  </a:tcPr>
                </a:tc>
                <a:tc hMerge="1">
                  <a:txBody>
                    <a:bodyPr/>
                    <a:lstStyle/>
                    <a:p>
                      <a:endParaRPr kumimoji="1" lang="ja-JP" altLang="en-US"/>
                    </a:p>
                  </a:txBody>
                  <a:tcPr/>
                </a:tc>
                <a:tc gridSpan="3">
                  <a:txBody>
                    <a:bodyPr/>
                    <a:lstStyle/>
                    <a:p>
                      <a:pPr algn="ctr"/>
                      <a:r>
                        <a:rPr kumimoji="1" lang="ja-JP" altLang="en-US" dirty="0"/>
                        <a:t>開始･変更･休止等の事項が生じた日から１月以内</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6372864"/>
                  </a:ext>
                </a:extLst>
              </a:tr>
              <a:tr h="495477">
                <a:tc gridSpan="2">
                  <a:txBody>
                    <a:bodyPr/>
                    <a:lstStyle/>
                    <a:p>
                      <a:pPr algn="ctr"/>
                      <a:r>
                        <a:rPr kumimoji="1" lang="ja-JP" altLang="en-US" dirty="0"/>
                        <a:t>提出･問合せ先</a:t>
                      </a:r>
                    </a:p>
                  </a:txBody>
                  <a:tcPr anchor="ctr">
                    <a:solidFill>
                      <a:schemeClr val="accent1">
                        <a:lumMod val="20000"/>
                        <a:lumOff val="80000"/>
                      </a:schemeClr>
                    </a:solidFill>
                  </a:tcPr>
                </a:tc>
                <a:tc hMerge="1">
                  <a:txBody>
                    <a:bodyPr/>
                    <a:lstStyle/>
                    <a:p>
                      <a:endParaRPr kumimoji="1" lang="ja-JP" altLang="en-US"/>
                    </a:p>
                  </a:txBody>
                  <a:tcPr/>
                </a:tc>
                <a:tc gridSpan="3">
                  <a:txBody>
                    <a:bodyPr/>
                    <a:lstStyle/>
                    <a:p>
                      <a:pPr algn="ctr"/>
                      <a:r>
                        <a:rPr kumimoji="1" lang="ja-JP" altLang="en-US" dirty="0"/>
                        <a:t>管轄の広域健康福祉センター　健康対策課</a:t>
                      </a:r>
                    </a:p>
                  </a:txBody>
                  <a:tcPr anchor="ctr"/>
                </a:tc>
                <a:tc hMerge="1">
                  <a:txBody>
                    <a:bodyPr/>
                    <a:lstStyle/>
                    <a:p>
                      <a:endParaRPr kumimoji="1" lang="ja-JP" altLang="en-US" dirty="0"/>
                    </a:p>
                  </a:txBody>
                  <a:tcPr anchor="ctr"/>
                </a:tc>
                <a:tc hMerge="1">
                  <a:txBody>
                    <a:bodyPr/>
                    <a:lstStyle/>
                    <a:p>
                      <a:endParaRPr kumimoji="1" lang="ja-JP" altLang="en-US" dirty="0"/>
                    </a:p>
                  </a:txBody>
                  <a:tcPr anchor="ctr"/>
                </a:tc>
                <a:extLst>
                  <a:ext uri="{0D108BD9-81ED-4DB2-BD59-A6C34878D82A}">
                    <a16:rowId xmlns:a16="http://schemas.microsoft.com/office/drawing/2014/main" val="2477869959"/>
                  </a:ext>
                </a:extLst>
              </a:tr>
            </a:tbl>
          </a:graphicData>
        </a:graphic>
      </p:graphicFrame>
      <p:sp>
        <p:nvSpPr>
          <p:cNvPr id="7" name="テキスト ボックス 6">
            <a:extLst>
              <a:ext uri="{FF2B5EF4-FFF2-40B4-BE49-F238E27FC236}">
                <a16:creationId xmlns:a16="http://schemas.microsoft.com/office/drawing/2014/main" id="{D125E9C0-B870-F9BD-E8B9-30BA734E0B1C}"/>
              </a:ext>
            </a:extLst>
          </p:cNvPr>
          <p:cNvSpPr txBox="1"/>
          <p:nvPr/>
        </p:nvSpPr>
        <p:spPr>
          <a:xfrm>
            <a:off x="8915400" y="438191"/>
            <a:ext cx="2993065" cy="584775"/>
          </a:xfrm>
          <a:prstGeom prst="rect">
            <a:avLst/>
          </a:prstGeom>
          <a:noFill/>
        </p:spPr>
        <p:txBody>
          <a:bodyPr wrap="square" rtlCol="0">
            <a:spAutoFit/>
          </a:bodyPr>
          <a:lstStyle/>
          <a:p>
            <a:r>
              <a:rPr kumimoji="1" lang="en-US" altLang="ja-JP" sz="1600" dirty="0"/>
              <a:t>※</a:t>
            </a:r>
            <a:r>
              <a:rPr kumimoji="1" lang="ja-JP" altLang="en-US" sz="1600" dirty="0"/>
              <a:t>別途、食品衛生法に基づく届出が必要な場合があります。</a:t>
            </a:r>
          </a:p>
        </p:txBody>
      </p:sp>
    </p:spTree>
    <p:extLst>
      <p:ext uri="{BB962C8B-B14F-4D97-AF65-F5344CB8AC3E}">
        <p14:creationId xmlns:p14="http://schemas.microsoft.com/office/powerpoint/2010/main" val="363500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56242-83F0-3C06-FFBA-B3AD39FC054D}"/>
              </a:ext>
            </a:extLst>
          </p:cNvPr>
          <p:cNvSpPr>
            <a:spLocks noGrp="1"/>
          </p:cNvSpPr>
          <p:nvPr>
            <p:ph type="title"/>
          </p:nvPr>
        </p:nvSpPr>
        <p:spPr>
          <a:xfrm>
            <a:off x="838200" y="365125"/>
            <a:ext cx="10515600" cy="751847"/>
          </a:xfrm>
        </p:spPr>
        <p:txBody>
          <a:bodyPr>
            <a:normAutofit/>
          </a:bodyPr>
          <a:lstStyle/>
          <a:p>
            <a:pPr algn="ctr"/>
            <a:r>
              <a:rPr kumimoji="1" lang="ja-JP" altLang="en-US" sz="4000" dirty="0"/>
              <a:t>特定給食施設における栄養管理（抜粋）</a:t>
            </a:r>
          </a:p>
        </p:txBody>
      </p:sp>
      <p:sp>
        <p:nvSpPr>
          <p:cNvPr id="3" name="コンテンツ プレースホルダー 2">
            <a:extLst>
              <a:ext uri="{FF2B5EF4-FFF2-40B4-BE49-F238E27FC236}">
                <a16:creationId xmlns:a16="http://schemas.microsoft.com/office/drawing/2014/main" id="{21705C62-32DC-36A4-978B-C19C42B4869D}"/>
              </a:ext>
            </a:extLst>
          </p:cNvPr>
          <p:cNvSpPr>
            <a:spLocks noGrp="1"/>
          </p:cNvSpPr>
          <p:nvPr>
            <p:ph idx="1"/>
          </p:nvPr>
        </p:nvSpPr>
        <p:spPr>
          <a:xfrm>
            <a:off x="542258" y="1116972"/>
            <a:ext cx="11185452" cy="5624069"/>
          </a:xfrm>
          <a:ln>
            <a:solidFill>
              <a:schemeClr val="accent1"/>
            </a:solidFill>
          </a:ln>
        </p:spPr>
        <p:txBody>
          <a:bodyPr anchor="ctr">
            <a:noAutofit/>
          </a:bodyPr>
          <a:lstStyle/>
          <a:p>
            <a:pPr marL="0" indent="0">
              <a:buNone/>
            </a:pPr>
            <a:r>
              <a:rPr kumimoji="1" lang="ja-JP" altLang="en-US" sz="2000" b="1" u="sng" dirty="0">
                <a:latin typeface="+mn-ea"/>
              </a:rPr>
              <a:t>健康増進法第</a:t>
            </a:r>
            <a:r>
              <a:rPr kumimoji="1" lang="en-US" altLang="ja-JP" sz="2000" b="1" u="sng" dirty="0">
                <a:latin typeface="+mn-ea"/>
              </a:rPr>
              <a:t>21</a:t>
            </a:r>
            <a:r>
              <a:rPr kumimoji="1" lang="ja-JP" altLang="en-US" sz="2000" b="1" u="sng" dirty="0">
                <a:latin typeface="+mn-ea"/>
              </a:rPr>
              <a:t>条第３項</a:t>
            </a:r>
            <a:endParaRPr kumimoji="1" lang="en-US" altLang="ja-JP" sz="2000" b="1" u="sng" dirty="0">
              <a:latin typeface="+mn-ea"/>
            </a:endParaRPr>
          </a:p>
          <a:p>
            <a:pPr marL="0" indent="0">
              <a:buNone/>
            </a:pPr>
            <a:r>
              <a:rPr lang="ja-JP" altLang="en-US" sz="1800" dirty="0">
                <a:latin typeface="+mn-ea"/>
              </a:rPr>
              <a:t>　</a:t>
            </a:r>
            <a:r>
              <a:rPr lang="ja-JP" altLang="en-US" sz="1800" b="0" i="0" u="sng" dirty="0">
                <a:effectLst/>
                <a:uFill>
                  <a:solidFill>
                    <a:srgbClr val="FF0000"/>
                  </a:solidFill>
                </a:uFill>
                <a:latin typeface="+mn-ea"/>
              </a:rPr>
              <a:t>特定給食施設の設置者</a:t>
            </a:r>
            <a:r>
              <a:rPr lang="ja-JP" altLang="en-US" sz="1800" b="0" i="0" dirty="0">
                <a:solidFill>
                  <a:srgbClr val="323232"/>
                </a:solidFill>
                <a:effectLst/>
                <a:latin typeface="+mn-ea"/>
              </a:rPr>
              <a:t>は、厚生労働省令で定める基準に従って、</a:t>
            </a:r>
            <a:r>
              <a:rPr lang="ja-JP" altLang="en-US" sz="1800" b="0" i="0" u="sng" dirty="0">
                <a:solidFill>
                  <a:srgbClr val="323232"/>
                </a:solidFill>
                <a:effectLst/>
                <a:uFill>
                  <a:solidFill>
                    <a:srgbClr val="FF0000"/>
                  </a:solidFill>
                </a:uFill>
                <a:latin typeface="+mn-ea"/>
              </a:rPr>
              <a:t>適切な栄養管理を行わなければならない</a:t>
            </a:r>
            <a:r>
              <a:rPr lang="ja-JP" altLang="en-US" sz="1800" b="0" i="0" dirty="0">
                <a:solidFill>
                  <a:srgbClr val="323232"/>
                </a:solidFill>
                <a:effectLst/>
                <a:uFill>
                  <a:solidFill>
                    <a:srgbClr val="FF0000"/>
                  </a:solidFill>
                </a:uFill>
                <a:latin typeface="+mn-ea"/>
              </a:rPr>
              <a:t>。</a:t>
            </a:r>
            <a:endParaRPr lang="en-US" altLang="ja-JP" sz="1800" b="0" i="0" dirty="0">
              <a:solidFill>
                <a:srgbClr val="323232"/>
              </a:solidFill>
              <a:effectLst/>
              <a:uFill>
                <a:solidFill>
                  <a:srgbClr val="FF0000"/>
                </a:solidFill>
              </a:uFill>
              <a:latin typeface="+mn-ea"/>
            </a:endParaRPr>
          </a:p>
          <a:p>
            <a:pPr marL="0" indent="0">
              <a:buNone/>
            </a:pPr>
            <a:endParaRPr lang="en-US" altLang="ja-JP" sz="1800" b="0" i="0" dirty="0">
              <a:solidFill>
                <a:srgbClr val="323232"/>
              </a:solidFill>
              <a:effectLst/>
              <a:latin typeface="+mn-ea"/>
            </a:endParaRPr>
          </a:p>
          <a:p>
            <a:pPr marL="0" indent="0">
              <a:buNone/>
            </a:pPr>
            <a:r>
              <a:rPr lang="ja-JP" altLang="en-US" sz="2000" b="1" u="sng" dirty="0">
                <a:latin typeface="+mn-ea"/>
              </a:rPr>
              <a:t>健康増進法施行規則第９条</a:t>
            </a:r>
            <a:endParaRPr lang="en-US" altLang="ja-JP" sz="2000" b="1" u="sng" dirty="0">
              <a:latin typeface="+mn-ea"/>
            </a:endParaRPr>
          </a:p>
          <a:p>
            <a:pPr marL="0" indent="0" algn="l" fontAlgn="base">
              <a:buNone/>
            </a:pPr>
            <a:r>
              <a:rPr lang="ja-JP" altLang="en-US" sz="1800" b="0" i="0" dirty="0">
                <a:solidFill>
                  <a:srgbClr val="323232"/>
                </a:solidFill>
                <a:effectLst/>
                <a:latin typeface="+mn-ea"/>
              </a:rPr>
              <a:t>　法第二十一条第三項の厚生労働省令で定める基準は、次のとおりとする。</a:t>
            </a:r>
            <a:endParaRPr lang="en-US" altLang="ja-JP" sz="1800" b="0" i="0" dirty="0">
              <a:solidFill>
                <a:srgbClr val="323232"/>
              </a:solidFill>
              <a:effectLst/>
              <a:latin typeface="+mn-ea"/>
            </a:endParaRPr>
          </a:p>
          <a:p>
            <a:pPr marL="0" indent="0" algn="l" fontAlgn="base">
              <a:buNone/>
            </a:pPr>
            <a:r>
              <a:rPr lang="ja-JP" altLang="en-US" sz="1800" i="0" dirty="0">
                <a:solidFill>
                  <a:srgbClr val="323232"/>
                </a:solidFill>
                <a:effectLst/>
                <a:latin typeface="+mn-ea"/>
              </a:rPr>
              <a:t>一　当該特定給食施設を利用して食事の供給を受ける者（以下「利用者」という。）の身体の状況、栄養状態、生活習慣等（以下「身体の状況等」という。）を定期的に把握し、これらに基づき、適当な熱量及び栄養素の量を満たす食事の提供及びその品質管理を行うとともに、これらの評価を行うよう努めること。</a:t>
            </a:r>
          </a:p>
          <a:p>
            <a:pPr marL="0" indent="0" algn="l" fontAlgn="base">
              <a:buNone/>
            </a:pPr>
            <a:r>
              <a:rPr lang="ja-JP" altLang="en-US" sz="1800" i="0" dirty="0">
                <a:solidFill>
                  <a:srgbClr val="323232"/>
                </a:solidFill>
                <a:effectLst/>
                <a:latin typeface="+mn-ea"/>
              </a:rPr>
              <a:t>二　食事の献立は、身体の状況等のほか、利用者の日常の食事の摂取量、嗜好等に配慮して作成するよう努めること。</a:t>
            </a:r>
          </a:p>
          <a:p>
            <a:pPr marL="0" indent="0" algn="l" fontAlgn="base">
              <a:buNone/>
            </a:pPr>
            <a:r>
              <a:rPr lang="ja-JP" altLang="en-US" sz="1800" i="0" dirty="0">
                <a:solidFill>
                  <a:srgbClr val="323232"/>
                </a:solidFill>
                <a:effectLst/>
                <a:latin typeface="+mn-ea"/>
              </a:rPr>
              <a:t>三　献立表の掲示並びに熱量及びたんぱく質、脂質、食塩等の主な栄養成分の表示等により、利用者に対して、栄養に関する情報の提供を行うこと。</a:t>
            </a:r>
          </a:p>
          <a:p>
            <a:pPr marL="0" indent="0" algn="l" fontAlgn="base">
              <a:buNone/>
            </a:pPr>
            <a:r>
              <a:rPr lang="ja-JP" altLang="en-US" sz="1800" i="0" dirty="0">
                <a:solidFill>
                  <a:srgbClr val="323232"/>
                </a:solidFill>
                <a:effectLst/>
                <a:latin typeface="+mn-ea"/>
              </a:rPr>
              <a:t>四　献立表その他必要な帳簿等を適正に作成し、当該施設に備え付けること。</a:t>
            </a:r>
          </a:p>
          <a:p>
            <a:pPr marL="0" indent="0" algn="l" fontAlgn="base">
              <a:buNone/>
            </a:pPr>
            <a:r>
              <a:rPr lang="ja-JP" altLang="en-US" sz="1800" i="0" dirty="0">
                <a:solidFill>
                  <a:srgbClr val="323232"/>
                </a:solidFill>
                <a:effectLst/>
                <a:latin typeface="+mn-ea"/>
              </a:rPr>
              <a:t>五　衛生の管理については、食品衛生法（昭和二十二年法律第二百三十三号）その他関係法令の定めるところによること。</a:t>
            </a:r>
          </a:p>
        </p:txBody>
      </p:sp>
    </p:spTree>
    <p:extLst>
      <p:ext uri="{BB962C8B-B14F-4D97-AF65-F5344CB8AC3E}">
        <p14:creationId xmlns:p14="http://schemas.microsoft.com/office/powerpoint/2010/main" val="1594794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56242-83F0-3C06-FFBA-B3AD39FC054D}"/>
              </a:ext>
            </a:extLst>
          </p:cNvPr>
          <p:cNvSpPr>
            <a:spLocks noGrp="1"/>
          </p:cNvSpPr>
          <p:nvPr>
            <p:ph type="title"/>
          </p:nvPr>
        </p:nvSpPr>
        <p:spPr>
          <a:xfrm>
            <a:off x="838200" y="306368"/>
            <a:ext cx="10515600" cy="751847"/>
          </a:xfrm>
        </p:spPr>
        <p:txBody>
          <a:bodyPr>
            <a:normAutofit/>
          </a:bodyPr>
          <a:lstStyle/>
          <a:p>
            <a:pPr algn="ctr"/>
            <a:r>
              <a:rPr kumimoji="1" lang="ja-JP" altLang="en-US" sz="4000" dirty="0"/>
              <a:t>給食施設に関するお問い合わせ先</a:t>
            </a:r>
          </a:p>
        </p:txBody>
      </p:sp>
      <p:graphicFrame>
        <p:nvGraphicFramePr>
          <p:cNvPr id="8" name="コンテンツ プレースホルダ 4">
            <a:extLst>
              <a:ext uri="{FF2B5EF4-FFF2-40B4-BE49-F238E27FC236}">
                <a16:creationId xmlns:a16="http://schemas.microsoft.com/office/drawing/2014/main" id="{8DA6E88E-7D40-139F-E1F2-4ADA8D200BC9}"/>
              </a:ext>
            </a:extLst>
          </p:cNvPr>
          <p:cNvGraphicFramePr>
            <a:graphicFrameLocks/>
          </p:cNvGraphicFramePr>
          <p:nvPr>
            <p:extLst>
              <p:ext uri="{D42A27DB-BD31-4B8C-83A1-F6EECF244321}">
                <p14:modId xmlns:p14="http://schemas.microsoft.com/office/powerpoint/2010/main" val="1730876917"/>
              </p:ext>
            </p:extLst>
          </p:nvPr>
        </p:nvGraphicFramePr>
        <p:xfrm>
          <a:off x="1377270" y="3047672"/>
          <a:ext cx="9437460" cy="3683657"/>
        </p:xfrm>
        <a:graphic>
          <a:graphicData uri="http://schemas.openxmlformats.org/drawingml/2006/table">
            <a:tbl>
              <a:tblPr bandRow="1">
                <a:tableStyleId>{5940675A-B579-460E-94D1-54222C63F5DA}</a:tableStyleId>
              </a:tblPr>
              <a:tblGrid>
                <a:gridCol w="5291143">
                  <a:extLst>
                    <a:ext uri="{9D8B030D-6E8A-4147-A177-3AD203B41FA5}">
                      <a16:colId xmlns:a16="http://schemas.microsoft.com/office/drawing/2014/main" val="20000"/>
                    </a:ext>
                  </a:extLst>
                </a:gridCol>
                <a:gridCol w="4146317">
                  <a:extLst>
                    <a:ext uri="{9D8B030D-6E8A-4147-A177-3AD203B41FA5}">
                      <a16:colId xmlns:a16="http://schemas.microsoft.com/office/drawing/2014/main" val="20001"/>
                    </a:ext>
                  </a:extLst>
                </a:gridCol>
              </a:tblGrid>
              <a:tr h="346073">
                <a:tc>
                  <a:txBody>
                    <a:bodyPr/>
                    <a:lstStyle/>
                    <a:p>
                      <a:pPr algn="ctr">
                        <a:lnSpc>
                          <a:spcPct val="100000"/>
                        </a:lnSpc>
                      </a:pPr>
                      <a:r>
                        <a:rPr kumimoji="1" lang="ja-JP" altLang="en-US" sz="1600" b="0" dirty="0">
                          <a:latin typeface="+mn-ea"/>
                          <a:ea typeface="+mn-ea"/>
                        </a:rPr>
                        <a:t>施設所在地</a:t>
                      </a:r>
                    </a:p>
                  </a:txBody>
                  <a:tcPr marL="68580" marR="68580" marT="34292" marB="34292" anchor="ctr">
                    <a:solidFill>
                      <a:schemeClr val="accent1">
                        <a:lumMod val="20000"/>
                        <a:lumOff val="80000"/>
                      </a:schemeClr>
                    </a:solidFill>
                  </a:tcPr>
                </a:tc>
                <a:tc>
                  <a:txBody>
                    <a:bodyPr/>
                    <a:lstStyle/>
                    <a:p>
                      <a:pPr algn="ctr">
                        <a:lnSpc>
                          <a:spcPct val="100000"/>
                        </a:lnSpc>
                      </a:pPr>
                      <a:r>
                        <a:rPr kumimoji="1" lang="ja-JP" altLang="en-US" sz="1600" b="0" dirty="0">
                          <a:latin typeface="+mn-ea"/>
                          <a:ea typeface="+mn-ea"/>
                        </a:rPr>
                        <a:t>管轄広域健康福祉センター</a:t>
                      </a:r>
                    </a:p>
                  </a:txBody>
                  <a:tcPr marL="68580" marR="68580" marT="34292" marB="34292" anchor="ctr">
                    <a:solidFill>
                      <a:schemeClr val="accent1">
                        <a:lumMod val="20000"/>
                        <a:lumOff val="80000"/>
                      </a:schemeClr>
                    </a:solidFill>
                  </a:tcPr>
                </a:tc>
                <a:extLst>
                  <a:ext uri="{0D108BD9-81ED-4DB2-BD59-A6C34878D82A}">
                    <a16:rowId xmlns:a16="http://schemas.microsoft.com/office/drawing/2014/main" val="2088022920"/>
                  </a:ext>
                </a:extLst>
              </a:tr>
              <a:tr h="475009">
                <a:tc>
                  <a:txBody>
                    <a:bodyPr/>
                    <a:lstStyle/>
                    <a:p>
                      <a:pPr>
                        <a:lnSpc>
                          <a:spcPct val="100000"/>
                        </a:lnSpc>
                      </a:pPr>
                      <a:r>
                        <a:rPr kumimoji="1" lang="ja-JP" altLang="en-US" sz="1600" b="0" dirty="0">
                          <a:latin typeface="+mn-ea"/>
                          <a:ea typeface="+mn-ea"/>
                        </a:rPr>
                        <a:t>鹿沼市、日光市</a:t>
                      </a:r>
                    </a:p>
                  </a:txBody>
                  <a:tcPr marL="68580" marR="68580" marT="34292" marB="34292" anchor="ctr"/>
                </a:tc>
                <a:tc>
                  <a:txBody>
                    <a:bodyPr/>
                    <a:lstStyle/>
                    <a:p>
                      <a:pPr>
                        <a:lnSpc>
                          <a:spcPct val="100000"/>
                        </a:lnSpc>
                      </a:pPr>
                      <a:r>
                        <a:rPr kumimoji="1" lang="ja-JP" altLang="en-US" sz="1600" b="0" dirty="0">
                          <a:latin typeface="+mn-ea"/>
                          <a:ea typeface="+mn-ea"/>
                        </a:rPr>
                        <a:t>県西健康福祉センター　健康対策課</a:t>
                      </a:r>
                      <a:endParaRPr kumimoji="1" lang="en-US" altLang="ja-JP" sz="1600" b="0" dirty="0">
                        <a:latin typeface="+mn-ea"/>
                        <a:ea typeface="+mn-ea"/>
                      </a:endParaRPr>
                    </a:p>
                    <a:p>
                      <a:pPr>
                        <a:lnSpc>
                          <a:spcPct val="100000"/>
                        </a:lnSpc>
                      </a:pPr>
                      <a:r>
                        <a:rPr kumimoji="1" lang="ja-JP" altLang="en-US" sz="1600" b="0" dirty="0">
                          <a:latin typeface="+mn-ea"/>
                          <a:ea typeface="+mn-ea"/>
                        </a:rPr>
                        <a:t>　　</a:t>
                      </a:r>
                      <a:r>
                        <a:rPr kumimoji="1" lang="en-US" altLang="ja-JP" sz="1600" b="0" dirty="0">
                          <a:latin typeface="+mn-ea"/>
                          <a:ea typeface="+mn-ea"/>
                        </a:rPr>
                        <a:t>TEL</a:t>
                      </a:r>
                      <a:r>
                        <a:rPr kumimoji="1" lang="ja-JP" altLang="en-US" sz="1600" b="0" dirty="0">
                          <a:latin typeface="+mn-ea"/>
                          <a:ea typeface="+mn-ea"/>
                        </a:rPr>
                        <a:t>　０２８９－６２－６２２５</a:t>
                      </a:r>
                    </a:p>
                  </a:txBody>
                  <a:tcPr marL="68580" marR="68580" marT="34292" marB="34292" anchor="ctr"/>
                </a:tc>
                <a:extLst>
                  <a:ext uri="{0D108BD9-81ED-4DB2-BD59-A6C34878D82A}">
                    <a16:rowId xmlns:a16="http://schemas.microsoft.com/office/drawing/2014/main" val="10000"/>
                  </a:ext>
                </a:extLst>
              </a:tr>
              <a:tr h="475009">
                <a:tc>
                  <a:txBody>
                    <a:bodyPr/>
                    <a:lstStyle/>
                    <a:p>
                      <a:pPr>
                        <a:lnSpc>
                          <a:spcPct val="100000"/>
                        </a:lnSpc>
                      </a:pPr>
                      <a:r>
                        <a:rPr kumimoji="1" lang="ja-JP" altLang="en-US" sz="1600" b="0" dirty="0">
                          <a:latin typeface="+mn-ea"/>
                          <a:ea typeface="+mn-ea"/>
                        </a:rPr>
                        <a:t>真岡市、益子町、茂木町、市貝町、芳賀町</a:t>
                      </a:r>
                      <a:endParaRPr kumimoji="1" lang="en-US" altLang="ja-JP" sz="1600" b="0" dirty="0">
                        <a:latin typeface="+mn-ea"/>
                        <a:ea typeface="+mn-ea"/>
                      </a:endParaRPr>
                    </a:p>
                  </a:txBody>
                  <a:tcPr marL="68580" marR="68580" marT="34292" marB="34292" anchor="ctr"/>
                </a:tc>
                <a:tc>
                  <a:txBody>
                    <a:bodyPr/>
                    <a:lstStyle/>
                    <a:p>
                      <a:pPr>
                        <a:lnSpc>
                          <a:spcPct val="100000"/>
                        </a:lnSpc>
                      </a:pPr>
                      <a:r>
                        <a:rPr kumimoji="1" lang="ja-JP" altLang="en-US" sz="1600" b="0" dirty="0">
                          <a:latin typeface="+mn-ea"/>
                          <a:ea typeface="+mn-ea"/>
                        </a:rPr>
                        <a:t>県東健康福祉センター　健康対策課</a:t>
                      </a:r>
                      <a:endParaRPr kumimoji="1" lang="en-US" altLang="ja-JP" sz="1600" b="0" dirty="0">
                        <a:latin typeface="+mn-ea"/>
                        <a:ea typeface="+mn-ea"/>
                      </a:endParaRPr>
                    </a:p>
                    <a:p>
                      <a:pPr>
                        <a:lnSpc>
                          <a:spcPct val="100000"/>
                        </a:lnSpc>
                      </a:pPr>
                      <a:r>
                        <a:rPr kumimoji="1" lang="ja-JP" altLang="en-US" sz="1600" b="0" dirty="0">
                          <a:latin typeface="+mn-ea"/>
                          <a:ea typeface="+mn-ea"/>
                        </a:rPr>
                        <a:t>　　</a:t>
                      </a:r>
                      <a:r>
                        <a:rPr kumimoji="1" lang="en-US" altLang="ja-JP" sz="1600" b="0" dirty="0">
                          <a:latin typeface="+mn-ea"/>
                          <a:ea typeface="+mn-ea"/>
                        </a:rPr>
                        <a:t>TEL</a:t>
                      </a:r>
                      <a:r>
                        <a:rPr kumimoji="1" lang="ja-JP" altLang="en-US" sz="1600" b="0" dirty="0">
                          <a:latin typeface="+mn-ea"/>
                          <a:ea typeface="+mn-ea"/>
                        </a:rPr>
                        <a:t>　０２８５－８２－３３２３</a:t>
                      </a:r>
                    </a:p>
                  </a:txBody>
                  <a:tcPr marL="68580" marR="68580" marT="34292" marB="34292" anchor="ctr"/>
                </a:tc>
                <a:extLst>
                  <a:ext uri="{0D108BD9-81ED-4DB2-BD59-A6C34878D82A}">
                    <a16:rowId xmlns:a16="http://schemas.microsoft.com/office/drawing/2014/main" val="10001"/>
                  </a:ext>
                </a:extLst>
              </a:tr>
              <a:tr h="495149">
                <a:tc>
                  <a:txBody>
                    <a:bodyPr/>
                    <a:lstStyle/>
                    <a:p>
                      <a:pPr>
                        <a:lnSpc>
                          <a:spcPct val="100000"/>
                        </a:lnSpc>
                      </a:pPr>
                      <a:r>
                        <a:rPr kumimoji="1" lang="ja-JP" altLang="en-US" sz="1600" b="0" dirty="0">
                          <a:latin typeface="+mn-ea"/>
                          <a:ea typeface="+mn-ea"/>
                        </a:rPr>
                        <a:t>栃木市、小山市、下野市、上三川町、壬生町、野木町</a:t>
                      </a:r>
                    </a:p>
                  </a:txBody>
                  <a:tcPr marL="68580" marR="68580" marT="34292" marB="34292" anchor="ctr"/>
                </a:tc>
                <a:tc>
                  <a:txBody>
                    <a:bodyPr/>
                    <a:lstStyle/>
                    <a:p>
                      <a:pPr>
                        <a:lnSpc>
                          <a:spcPct val="100000"/>
                        </a:lnSpc>
                      </a:pPr>
                      <a:r>
                        <a:rPr kumimoji="1" lang="ja-JP" altLang="en-US" sz="1600" b="0" dirty="0">
                          <a:latin typeface="+mn-ea"/>
                          <a:ea typeface="+mn-ea"/>
                        </a:rPr>
                        <a:t>県南健康福祉センター　健康対策課</a:t>
                      </a:r>
                      <a:endParaRPr kumimoji="1" lang="en-US" altLang="ja-JP" sz="1600" b="0" dirty="0">
                        <a:latin typeface="+mn-ea"/>
                        <a:ea typeface="+mn-ea"/>
                      </a:endParaRPr>
                    </a:p>
                    <a:p>
                      <a:pPr>
                        <a:lnSpc>
                          <a:spcPct val="100000"/>
                        </a:lnSpc>
                      </a:pPr>
                      <a:r>
                        <a:rPr kumimoji="1" lang="ja-JP" altLang="en-US" sz="1600" b="0" dirty="0">
                          <a:latin typeface="+mn-ea"/>
                          <a:ea typeface="+mn-ea"/>
                        </a:rPr>
                        <a:t>　　</a:t>
                      </a:r>
                      <a:r>
                        <a:rPr kumimoji="1" lang="en-US" altLang="ja-JP" sz="1600" b="0" dirty="0">
                          <a:latin typeface="+mn-ea"/>
                          <a:ea typeface="+mn-ea"/>
                        </a:rPr>
                        <a:t>TEL</a:t>
                      </a:r>
                      <a:r>
                        <a:rPr kumimoji="1" lang="ja-JP" altLang="en-US" sz="1600" b="0" dirty="0">
                          <a:latin typeface="+mn-ea"/>
                          <a:ea typeface="+mn-ea"/>
                        </a:rPr>
                        <a:t>　０２８５－２２－１５０９</a:t>
                      </a:r>
                    </a:p>
                  </a:txBody>
                  <a:tcPr marL="68580" marR="68580" marT="34292" marB="34292" anchor="ctr"/>
                </a:tc>
                <a:extLst>
                  <a:ext uri="{0D108BD9-81ED-4DB2-BD59-A6C34878D82A}">
                    <a16:rowId xmlns:a16="http://schemas.microsoft.com/office/drawing/2014/main" val="10002"/>
                  </a:ext>
                </a:extLst>
              </a:tr>
              <a:tr h="548081">
                <a:tc>
                  <a:txBody>
                    <a:bodyPr/>
                    <a:lstStyle/>
                    <a:p>
                      <a:pPr>
                        <a:lnSpc>
                          <a:spcPct val="100000"/>
                        </a:lnSpc>
                      </a:pPr>
                      <a:r>
                        <a:rPr kumimoji="1" lang="ja-JP" altLang="en-US" sz="1600" b="0" dirty="0">
                          <a:latin typeface="+mn-ea"/>
                          <a:ea typeface="+mn-ea"/>
                        </a:rPr>
                        <a:t>大田原市、矢板市、那須塩原市、さくら市、那須烏山市、塩谷町、高根沢町、那須町、那珂川町</a:t>
                      </a:r>
                    </a:p>
                  </a:txBody>
                  <a:tcPr marL="68580" marR="68580" marT="34292" marB="34292" anchor="ctr"/>
                </a:tc>
                <a:tc>
                  <a:txBody>
                    <a:bodyPr/>
                    <a:lstStyle/>
                    <a:p>
                      <a:pPr>
                        <a:lnSpc>
                          <a:spcPct val="100000"/>
                        </a:lnSpc>
                      </a:pPr>
                      <a:r>
                        <a:rPr kumimoji="1" lang="ja-JP" altLang="en-US" sz="1600" b="0" dirty="0">
                          <a:latin typeface="+mn-ea"/>
                          <a:ea typeface="+mn-ea"/>
                        </a:rPr>
                        <a:t>県北健康福祉センター　健康対策課</a:t>
                      </a:r>
                      <a:endParaRPr kumimoji="1" lang="en-US" altLang="ja-JP" sz="1600" b="0" dirty="0">
                        <a:latin typeface="+mn-ea"/>
                        <a:ea typeface="+mn-ea"/>
                      </a:endParaRPr>
                    </a:p>
                    <a:p>
                      <a:pPr>
                        <a:lnSpc>
                          <a:spcPct val="100000"/>
                        </a:lnSpc>
                      </a:pPr>
                      <a:r>
                        <a:rPr kumimoji="1" lang="ja-JP" altLang="en-US" sz="1600" b="0" dirty="0">
                          <a:latin typeface="+mn-ea"/>
                          <a:ea typeface="+mn-ea"/>
                        </a:rPr>
                        <a:t>　　</a:t>
                      </a:r>
                      <a:r>
                        <a:rPr kumimoji="1" lang="en-US" altLang="ja-JP" sz="1600" b="0" dirty="0">
                          <a:latin typeface="+mn-ea"/>
                          <a:ea typeface="+mn-ea"/>
                        </a:rPr>
                        <a:t>TEL</a:t>
                      </a:r>
                      <a:r>
                        <a:rPr kumimoji="1" lang="ja-JP" altLang="en-US" sz="1600" b="0" dirty="0">
                          <a:latin typeface="+mn-ea"/>
                          <a:ea typeface="+mn-ea"/>
                        </a:rPr>
                        <a:t>　０２８７－２２－２６７９</a:t>
                      </a:r>
                    </a:p>
                  </a:txBody>
                  <a:tcPr marL="68580" marR="68580" marT="34292" marB="34292" anchor="ctr"/>
                </a:tc>
                <a:extLst>
                  <a:ext uri="{0D108BD9-81ED-4DB2-BD59-A6C34878D82A}">
                    <a16:rowId xmlns:a16="http://schemas.microsoft.com/office/drawing/2014/main" val="10003"/>
                  </a:ext>
                </a:extLst>
              </a:tr>
              <a:tr h="475009">
                <a:tc>
                  <a:txBody>
                    <a:bodyPr/>
                    <a:lstStyle/>
                    <a:p>
                      <a:pPr>
                        <a:lnSpc>
                          <a:spcPct val="100000"/>
                        </a:lnSpc>
                      </a:pPr>
                      <a:r>
                        <a:rPr kumimoji="1" lang="ja-JP" altLang="en-US" sz="1600" b="0" dirty="0">
                          <a:latin typeface="+mn-ea"/>
                          <a:ea typeface="+mn-ea"/>
                        </a:rPr>
                        <a:t>足利市、佐野市</a:t>
                      </a:r>
                    </a:p>
                  </a:txBody>
                  <a:tcPr marL="68580" marR="68580" marT="34292" marB="34292" anchor="ctr"/>
                </a:tc>
                <a:tc>
                  <a:txBody>
                    <a:bodyPr/>
                    <a:lstStyle/>
                    <a:p>
                      <a:pPr>
                        <a:lnSpc>
                          <a:spcPct val="100000"/>
                        </a:lnSpc>
                      </a:pPr>
                      <a:r>
                        <a:rPr kumimoji="1" lang="ja-JP" altLang="en-US" sz="1600" b="0" dirty="0">
                          <a:latin typeface="+mn-ea"/>
                          <a:ea typeface="+mn-ea"/>
                        </a:rPr>
                        <a:t>安足健康福祉センター　健康対策課</a:t>
                      </a:r>
                      <a:endParaRPr kumimoji="1" lang="en-US" altLang="ja-JP" sz="1600" b="0" dirty="0">
                        <a:latin typeface="+mn-ea"/>
                        <a:ea typeface="+mn-ea"/>
                      </a:endParaRPr>
                    </a:p>
                    <a:p>
                      <a:pPr>
                        <a:lnSpc>
                          <a:spcPct val="100000"/>
                        </a:lnSpc>
                      </a:pPr>
                      <a:r>
                        <a:rPr kumimoji="1" lang="ja-JP" altLang="en-US" sz="1600" b="0" dirty="0">
                          <a:latin typeface="+mn-ea"/>
                          <a:ea typeface="+mn-ea"/>
                        </a:rPr>
                        <a:t>　　</a:t>
                      </a:r>
                      <a:r>
                        <a:rPr kumimoji="1" lang="en-US" altLang="ja-JP" sz="1600" b="0" dirty="0">
                          <a:latin typeface="+mn-ea"/>
                          <a:ea typeface="+mn-ea"/>
                        </a:rPr>
                        <a:t>TEL</a:t>
                      </a:r>
                      <a:r>
                        <a:rPr kumimoji="1" lang="ja-JP" altLang="en-US" sz="1600" b="0" dirty="0">
                          <a:latin typeface="+mn-ea"/>
                          <a:ea typeface="+mn-ea"/>
                        </a:rPr>
                        <a:t>　０２８４－４１－５８９５</a:t>
                      </a:r>
                    </a:p>
                  </a:txBody>
                  <a:tcPr marL="68580" marR="68580" marT="34292" marB="34292" anchor="ctr"/>
                </a:tc>
                <a:extLst>
                  <a:ext uri="{0D108BD9-81ED-4DB2-BD59-A6C34878D82A}">
                    <a16:rowId xmlns:a16="http://schemas.microsoft.com/office/drawing/2014/main" val="10004"/>
                  </a:ext>
                </a:extLst>
              </a:tr>
              <a:tr h="475009">
                <a:tc>
                  <a:txBody>
                    <a:bodyPr/>
                    <a:lstStyle/>
                    <a:p>
                      <a:pPr>
                        <a:lnSpc>
                          <a:spcPct val="100000"/>
                        </a:lnSpc>
                      </a:pPr>
                      <a:r>
                        <a:rPr kumimoji="1" lang="ja-JP" altLang="en-US" sz="1600" b="0" dirty="0">
                          <a:latin typeface="+mn-ea"/>
                          <a:ea typeface="+mn-ea"/>
                        </a:rPr>
                        <a:t>宇都宮市</a:t>
                      </a:r>
                    </a:p>
                  </a:txBody>
                  <a:tcPr marL="68580" marR="68580" marT="34292" marB="34292" anchor="ctr"/>
                </a:tc>
                <a:tc>
                  <a:txBody>
                    <a:bodyPr/>
                    <a:lstStyle/>
                    <a:p>
                      <a:pPr>
                        <a:lnSpc>
                          <a:spcPct val="100000"/>
                        </a:lnSpc>
                      </a:pPr>
                      <a:r>
                        <a:rPr kumimoji="1" lang="ja-JP" altLang="en-US" sz="1600" b="0" dirty="0">
                          <a:latin typeface="+mn-ea"/>
                          <a:ea typeface="+mn-ea"/>
                        </a:rPr>
                        <a:t>宇都宮市保健所　健康増進課</a:t>
                      </a:r>
                      <a:endParaRPr kumimoji="1" lang="en-US" altLang="ja-JP" sz="1600" b="0" dirty="0">
                        <a:latin typeface="+mn-ea"/>
                        <a:ea typeface="+mn-ea"/>
                      </a:endParaRPr>
                    </a:p>
                    <a:p>
                      <a:pPr>
                        <a:lnSpc>
                          <a:spcPct val="100000"/>
                        </a:lnSpc>
                      </a:pPr>
                      <a:r>
                        <a:rPr kumimoji="1" lang="ja-JP" altLang="en-US" sz="1600" b="0" dirty="0">
                          <a:latin typeface="+mn-ea"/>
                          <a:ea typeface="+mn-ea"/>
                        </a:rPr>
                        <a:t>　　</a:t>
                      </a:r>
                      <a:r>
                        <a:rPr kumimoji="1" lang="en-US" altLang="ja-JP" sz="1600" b="0" dirty="0">
                          <a:latin typeface="+mn-ea"/>
                          <a:ea typeface="+mn-ea"/>
                        </a:rPr>
                        <a:t>TEL</a:t>
                      </a:r>
                      <a:r>
                        <a:rPr kumimoji="1" lang="ja-JP" altLang="en-US" sz="1600" b="0" dirty="0">
                          <a:latin typeface="+mn-ea"/>
                          <a:ea typeface="+mn-ea"/>
                        </a:rPr>
                        <a:t>　０２８－６２６－１１２６</a:t>
                      </a:r>
                    </a:p>
                  </a:txBody>
                  <a:tcPr marL="68580" marR="68580" marT="34292" marB="34292" anchor="ctr"/>
                </a:tc>
                <a:extLst>
                  <a:ext uri="{0D108BD9-81ED-4DB2-BD59-A6C34878D82A}">
                    <a16:rowId xmlns:a16="http://schemas.microsoft.com/office/drawing/2014/main" val="2875201823"/>
                  </a:ext>
                </a:extLst>
              </a:tr>
            </a:tbl>
          </a:graphicData>
        </a:graphic>
      </p:graphicFrame>
      <p:sp>
        <p:nvSpPr>
          <p:cNvPr id="10" name="四角形: 角を丸くする 9">
            <a:extLst>
              <a:ext uri="{FF2B5EF4-FFF2-40B4-BE49-F238E27FC236}">
                <a16:creationId xmlns:a16="http://schemas.microsoft.com/office/drawing/2014/main" id="{36B601FA-964E-0E2B-B3BA-13A38E1B934D}"/>
              </a:ext>
            </a:extLst>
          </p:cNvPr>
          <p:cNvSpPr/>
          <p:nvPr/>
        </p:nvSpPr>
        <p:spPr>
          <a:xfrm>
            <a:off x="1223807" y="1026316"/>
            <a:ext cx="9744386" cy="1940168"/>
          </a:xfrm>
          <a:prstGeom prst="roundRect">
            <a:avLst>
              <a:gd name="adj" fmla="val 12180"/>
            </a:avLst>
          </a:prstGeom>
          <a:solidFill>
            <a:srgbClr val="CCECFF"/>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400" dirty="0"/>
              <a:t>広域健康福祉センターでは、次のような相談をお受けしています。</a:t>
            </a:r>
            <a:endParaRPr kumimoji="1" lang="en-US" altLang="ja-JP" sz="2400" dirty="0"/>
          </a:p>
          <a:p>
            <a:r>
              <a:rPr kumimoji="1" lang="ja-JP" altLang="en-US" sz="2400" b="1" dirty="0"/>
              <a:t>　＊給食施設の届出に関する相談</a:t>
            </a:r>
            <a:endParaRPr kumimoji="1" lang="en-US" altLang="ja-JP" sz="2400" b="1" dirty="0"/>
          </a:p>
          <a:p>
            <a:r>
              <a:rPr kumimoji="1" lang="ja-JP" altLang="en-US" sz="2400" b="1" dirty="0"/>
              <a:t>　＊給食施設の新築･改築に関する図面相談</a:t>
            </a:r>
            <a:endParaRPr kumimoji="1" lang="en-US" altLang="ja-JP" sz="2400" b="1" dirty="0"/>
          </a:p>
          <a:p>
            <a:r>
              <a:rPr kumimoji="1" lang="ja-JP" altLang="en-US" sz="2400" b="1" dirty="0"/>
              <a:t>　＊給食の栄養管理、衛生管理に関する相談　等</a:t>
            </a:r>
            <a:endParaRPr kumimoji="1" lang="en-US" altLang="ja-JP" sz="2400" b="1" dirty="0"/>
          </a:p>
          <a:p>
            <a:pPr algn="r"/>
            <a:r>
              <a:rPr kumimoji="1" lang="ja-JP" altLang="en-US" dirty="0"/>
              <a:t>なお、来所での御相談の際は、事前に御連絡ください。</a:t>
            </a:r>
          </a:p>
        </p:txBody>
      </p:sp>
    </p:spTree>
    <p:extLst>
      <p:ext uri="{BB962C8B-B14F-4D97-AF65-F5344CB8AC3E}">
        <p14:creationId xmlns:p14="http://schemas.microsoft.com/office/powerpoint/2010/main" val="37520311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1169</Words>
  <Application>Microsoft Office PowerPoint</Application>
  <PresentationFormat>ワイド画面</PresentationFormat>
  <Paragraphs>110</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給食関係の届出並びに 運営について</vt:lpstr>
      <vt:lpstr>給食施設の区分</vt:lpstr>
      <vt:lpstr>管理栄養士・栄養士配置基準(介護保険施設)</vt:lpstr>
      <vt:lpstr>給食施設届出が必要な事項等</vt:lpstr>
      <vt:lpstr>特定給食施設における栄養管理（抜粋）</vt:lpstr>
      <vt:lpstr>給食施設に関するお問い合わせ先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給食関係の届出並びに 運営について</dc:title>
  <dc:creator>小島　礼枝</dc:creator>
  <cp:lastModifiedBy>池内　寛子</cp:lastModifiedBy>
  <cp:revision>3</cp:revision>
  <cp:lastPrinted>2024-02-14T22:41:27Z</cp:lastPrinted>
  <dcterms:created xsi:type="dcterms:W3CDTF">2024-02-14T01:40:25Z</dcterms:created>
  <dcterms:modified xsi:type="dcterms:W3CDTF">2024-02-15T02:57:02Z</dcterms:modified>
</cp:coreProperties>
</file>