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51" d="100"/>
          <a:sy n="51" d="100"/>
        </p:scale>
        <p:origin x="2108" y="64"/>
      </p:cViewPr>
      <p:guideLst>
        <p:guide orient="horz" pos="3143"/>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294832" y="1621191"/>
            <a:ext cx="4268337" cy="3786111"/>
          </a:xfrm>
        </p:spPr>
        <p:txBody>
          <a:bodyPr anchor="b">
            <a:normAutofit/>
          </a:bodyPr>
          <a:lstStyle>
            <a:lvl1pPr algn="ctr">
              <a:defRPr sz="225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294832" y="5552023"/>
            <a:ext cx="4268337" cy="2042576"/>
          </a:xfrm>
        </p:spPr>
        <p:txBody>
          <a:bodyPr>
            <a:normAutofit/>
          </a:bodyPr>
          <a:lstStyle>
            <a:lvl1pPr marL="0" indent="0" algn="ctr">
              <a:buNone/>
              <a:defRPr sz="1013"/>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9/14/2026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7223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9/14/2026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62398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339402" y="799668"/>
            <a:ext cx="4653641" cy="5790574"/>
          </a:xfrm>
        </p:spPr>
        <p:txBody>
          <a:bodyPr anchor="t">
            <a:normAutofit/>
          </a:bodyPr>
          <a:lstStyle>
            <a:lvl1pPr>
              <a:defRPr sz="3038"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339401" y="6629225"/>
            <a:ext cx="4653641" cy="2000002"/>
          </a:xfrm>
        </p:spPr>
        <p:txBody>
          <a:bodyPr anchor="b">
            <a:normAutofit/>
          </a:bodyPr>
          <a:lstStyle>
            <a:lvl1pPr marL="0" indent="0">
              <a:buNone/>
              <a:defRPr sz="1125">
                <a:solidFill>
                  <a:schemeClr val="tx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9/14/2026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6055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44615" y="792480"/>
            <a:ext cx="6041898" cy="163548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344615"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9/14/2026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07172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42900" y="790683"/>
            <a:ext cx="6044506" cy="165142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42900" y="2434951"/>
            <a:ext cx="2901255" cy="808649"/>
          </a:xfrm>
        </p:spPr>
        <p:txBody>
          <a:bodyPr anchor="b">
            <a:normAutofit/>
          </a:bodyPr>
          <a:lstStyle>
            <a:lvl1pPr marL="0" indent="0">
              <a:lnSpc>
                <a:spcPct val="90000"/>
              </a:lnSpc>
              <a:buNone/>
              <a:defRPr sz="1125" b="1" cap="all"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342900" y="3447736"/>
            <a:ext cx="2901255" cy="5438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3471863" y="2434951"/>
            <a:ext cx="2915543" cy="808649"/>
          </a:xfrm>
        </p:spPr>
        <p:txBody>
          <a:bodyPr anchor="b">
            <a:normAutofit/>
          </a:bodyPr>
          <a:lstStyle>
            <a:lvl1pPr marL="0" indent="0">
              <a:lnSpc>
                <a:spcPct val="90000"/>
              </a:lnSpc>
              <a:buNone/>
              <a:defRPr sz="1125" b="1" cap="all"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3471862" y="3447736"/>
            <a:ext cx="2915544" cy="5438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9/14/2026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83474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9/14/2026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99768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9/14/2026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17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335903" y="799668"/>
            <a:ext cx="2022544" cy="2538618"/>
          </a:xfrm>
        </p:spPr>
        <p:txBody>
          <a:bodyPr anchor="t">
            <a:normAutofit/>
          </a:bodyPr>
          <a:lstStyle>
            <a:lvl1pPr>
              <a:defRPr sz="1575"/>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2888274" y="799668"/>
            <a:ext cx="3532354" cy="7924800"/>
          </a:xfrm>
        </p:spPr>
        <p:txBody>
          <a:bodyPr>
            <a:normAutofit/>
          </a:bodyPr>
          <a:lstStyle>
            <a:lvl1pPr>
              <a:defRPr sz="1575"/>
            </a:lvl1pPr>
            <a:lvl2pPr>
              <a:defRPr sz="1350"/>
            </a:lvl2pPr>
            <a:lvl3pPr>
              <a:defRPr sz="1125"/>
            </a:lvl3pPr>
            <a:lvl4pPr>
              <a:defRPr sz="1013"/>
            </a:lvl4pPr>
            <a:lvl5pPr>
              <a:defRPr sz="1013"/>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335903" y="3338286"/>
            <a:ext cx="2022544" cy="5386182"/>
          </a:xfrm>
        </p:spPr>
        <p:txBody>
          <a:bodyPr anchor="t">
            <a:normAutofit/>
          </a:bodyPr>
          <a:lstStyle>
            <a:lvl1pPr marL="0" indent="0">
              <a:buNone/>
              <a:defRPr sz="1013"/>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9/14/2026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20780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334328" y="805689"/>
            <a:ext cx="2022544" cy="3195563"/>
          </a:xfrm>
        </p:spPr>
        <p:txBody>
          <a:bodyPr anchor="t">
            <a:normAutofit/>
          </a:bodyPr>
          <a:lstStyle>
            <a:lvl1pPr>
              <a:defRPr sz="1575"/>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2848117" y="949149"/>
            <a:ext cx="3647074" cy="802519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342901" y="4082198"/>
            <a:ext cx="2016892" cy="4961144"/>
          </a:xfrm>
        </p:spPr>
        <p:txBody>
          <a:bodyPr anchor="b"/>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9/14/2026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4857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344615" y="792480"/>
            <a:ext cx="5915025" cy="1635484"/>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344615" y="2427965"/>
            <a:ext cx="5915025" cy="64943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9/14/2026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391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5419625" y="835607"/>
            <a:ext cx="1151458" cy="808667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471488" y="835607"/>
            <a:ext cx="4948137" cy="80866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9/14/2026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10955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44614" y="792480"/>
            <a:ext cx="5992638" cy="163548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44614" y="2477991"/>
            <a:ext cx="5992638" cy="66355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77152" y="9321004"/>
            <a:ext cx="1965552" cy="527403"/>
          </a:xfrm>
          <a:prstGeom prst="rect">
            <a:avLst/>
          </a:prstGeom>
        </p:spPr>
        <p:txBody>
          <a:bodyPr vert="horz" lIns="91440" tIns="45720" rIns="91440" bIns="45720" rtlCol="0" anchor="ctr"/>
          <a:lstStyle>
            <a:lvl1pPr algn="l">
              <a:defRPr sz="506">
                <a:solidFill>
                  <a:schemeClr val="tx1"/>
                </a:solidFill>
              </a:defRPr>
            </a:lvl1pPr>
          </a:lstStyle>
          <a:p>
            <a:fld id="{67F45AC6-C491-4585-A584-9CE2AF7D5500}" type="datetime1">
              <a:rPr lang="en-US" smtClean="0"/>
              <a:t>9/14/2026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993044" y="9321004"/>
            <a:ext cx="1578040" cy="527403"/>
          </a:xfrm>
          <a:prstGeom prst="rect">
            <a:avLst/>
          </a:prstGeom>
        </p:spPr>
        <p:txBody>
          <a:bodyPr vert="horz" lIns="91440" tIns="45720" rIns="91440" bIns="45720" rtlCol="0" anchor="ctr"/>
          <a:lstStyle>
            <a:lvl1pPr algn="r">
              <a:defRPr sz="506">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6543091" y="9321004"/>
            <a:ext cx="241429" cy="527403"/>
          </a:xfrm>
          <a:prstGeom prst="rect">
            <a:avLst/>
          </a:prstGeom>
        </p:spPr>
        <p:txBody>
          <a:bodyPr vert="horz" lIns="91440" tIns="45720" rIns="91440" bIns="45720" rtlCol="0" anchor="ctr"/>
          <a:lstStyle>
            <a:lvl1pPr algn="r">
              <a:defRPr sz="506">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445082638"/>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hf sldNum="0" hdr="0" ftr="0" dt="0"/>
  <p:txStyles>
    <p:titleStyle>
      <a:lvl1pPr algn="l" defTabSz="514350" rtl="0" eaLnBrk="1" latinLnBrk="0" hangingPunct="1">
        <a:lnSpc>
          <a:spcPct val="90000"/>
        </a:lnSpc>
        <a:spcBef>
          <a:spcPct val="0"/>
        </a:spcBef>
        <a:buNone/>
        <a:defRPr sz="2025" b="1" kern="1200">
          <a:solidFill>
            <a:schemeClr val="tx1"/>
          </a:solidFill>
          <a:latin typeface="+mj-lt"/>
          <a:ea typeface="+mj-ea"/>
          <a:cs typeface="+mj-cs"/>
        </a:defRPr>
      </a:lvl1pPr>
    </p:titleStyle>
    <p:bodyStyle>
      <a:lvl1pPr marL="128588" indent="-128588" algn="l" defTabSz="514350" rtl="0" eaLnBrk="1" latinLnBrk="0" hangingPunct="1">
        <a:lnSpc>
          <a:spcPct val="120000"/>
        </a:lnSpc>
        <a:spcBef>
          <a:spcPts val="563"/>
        </a:spcBef>
        <a:buFont typeface="Arial" panose="020B0604020202020204" pitchFamily="34" charset="0"/>
        <a:buChar char="•"/>
        <a:defRPr sz="1125" kern="1200">
          <a:solidFill>
            <a:schemeClr val="tx1"/>
          </a:solidFill>
          <a:latin typeface="+mn-lt"/>
          <a:ea typeface="+mn-ea"/>
          <a:cs typeface="+mn-cs"/>
        </a:defRPr>
      </a:lvl1pPr>
      <a:lvl2pPr marL="257175" indent="-128588" algn="l" defTabSz="514350" rtl="0" eaLnBrk="1" latinLnBrk="0" hangingPunct="1">
        <a:lnSpc>
          <a:spcPct val="120000"/>
        </a:lnSpc>
        <a:spcBef>
          <a:spcPts val="281"/>
        </a:spcBef>
        <a:buFont typeface="Arial" panose="020B0604020202020204" pitchFamily="34" charset="0"/>
        <a:buChar char="•"/>
        <a:defRPr sz="1013" kern="1200">
          <a:solidFill>
            <a:schemeClr val="tx1"/>
          </a:solidFill>
          <a:latin typeface="+mn-lt"/>
          <a:ea typeface="+mn-ea"/>
          <a:cs typeface="+mn-cs"/>
        </a:defRPr>
      </a:lvl2pPr>
      <a:lvl3pPr marL="385763" indent="-128588" algn="l" defTabSz="514350" rtl="0" eaLnBrk="1" latinLnBrk="0" hangingPunct="1">
        <a:lnSpc>
          <a:spcPct val="120000"/>
        </a:lnSpc>
        <a:spcBef>
          <a:spcPts val="281"/>
        </a:spcBef>
        <a:buFont typeface="Arial" panose="020B0604020202020204" pitchFamily="34" charset="0"/>
        <a:buChar char="•"/>
        <a:defRPr sz="900" kern="1200">
          <a:solidFill>
            <a:schemeClr val="tx1"/>
          </a:solidFill>
          <a:latin typeface="+mn-lt"/>
          <a:ea typeface="+mn-ea"/>
          <a:cs typeface="+mn-cs"/>
        </a:defRPr>
      </a:lvl3pPr>
      <a:lvl4pPr marL="514350" indent="-128588" algn="l" defTabSz="514350" rtl="0" eaLnBrk="1" latinLnBrk="0" hangingPunct="1">
        <a:lnSpc>
          <a:spcPct val="120000"/>
        </a:lnSpc>
        <a:spcBef>
          <a:spcPts val="281"/>
        </a:spcBef>
        <a:buFont typeface="Arial" panose="020B0604020202020204" pitchFamily="34" charset="0"/>
        <a:buChar char="•"/>
        <a:defRPr sz="788" kern="1200">
          <a:solidFill>
            <a:schemeClr val="tx1"/>
          </a:solidFill>
          <a:latin typeface="+mn-lt"/>
          <a:ea typeface="+mn-ea"/>
          <a:cs typeface="+mn-cs"/>
        </a:defRPr>
      </a:lvl4pPr>
      <a:lvl5pPr marL="642938" indent="-128588" algn="l" defTabSz="514350" rtl="0" eaLnBrk="1" latinLnBrk="0" hangingPunct="1">
        <a:lnSpc>
          <a:spcPct val="120000"/>
        </a:lnSpc>
        <a:spcBef>
          <a:spcPts val="281"/>
        </a:spcBef>
        <a:buFont typeface="Arial" panose="020B0604020202020204" pitchFamily="34" charset="0"/>
        <a:buChar char="•"/>
        <a:defRPr sz="675"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alpha val="40000"/>
          </a:schemeClr>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55BFA01-62DF-3C43-E6CF-F3D1994AF21D}"/>
              </a:ext>
            </a:extLst>
          </p:cNvPr>
          <p:cNvSpPr/>
          <p:nvPr/>
        </p:nvSpPr>
        <p:spPr>
          <a:xfrm>
            <a:off x="62631" y="509433"/>
            <a:ext cx="6725482" cy="1354217"/>
          </a:xfrm>
          <a:prstGeom prst="rect">
            <a:avLst/>
          </a:prstGeom>
          <a:noFill/>
          <a:ln>
            <a:noFill/>
          </a:ln>
          <a:effectLst/>
        </p:spPr>
        <p:txBody>
          <a:bodyPr wrap="square" lIns="0" tIns="0" rIns="0" bIns="0" anchor="ctr" anchorCtr="0">
            <a:spAutoFit/>
          </a:bodyPr>
          <a:lstStyle/>
          <a:p>
            <a:r>
              <a:rPr lang="ja-JP" altLang="en-US" sz="4400" b="1" kern="1000" dirty="0">
                <a:ln w="9525">
                  <a:solidFill>
                    <a:schemeClr val="bg1"/>
                  </a:solidFill>
                  <a:prstDash val="solid"/>
                </a:ln>
                <a:solidFill>
                  <a:schemeClr val="bg1"/>
                </a:solidFill>
                <a:latin typeface="+mn-ea"/>
              </a:rPr>
              <a:t>とちぎ空飛ぶクルマ</a:t>
            </a:r>
            <a:endParaRPr lang="en-US" altLang="ja-JP" sz="4400" b="1" kern="1000" dirty="0">
              <a:ln w="9525">
                <a:solidFill>
                  <a:schemeClr val="bg1"/>
                </a:solidFill>
                <a:prstDash val="solid"/>
              </a:ln>
              <a:solidFill>
                <a:schemeClr val="bg1"/>
              </a:solidFill>
              <a:latin typeface="+mn-ea"/>
            </a:endParaRPr>
          </a:p>
          <a:p>
            <a:pPr algn="ctr"/>
            <a:r>
              <a:rPr lang="ja-JP" altLang="en-US" sz="4400" b="1" kern="1000" dirty="0">
                <a:ln w="9525">
                  <a:solidFill>
                    <a:schemeClr val="bg1"/>
                  </a:solidFill>
                  <a:prstDash val="solid"/>
                </a:ln>
                <a:solidFill>
                  <a:schemeClr val="bg1"/>
                </a:solidFill>
                <a:latin typeface="+mn-ea"/>
              </a:rPr>
              <a:t>開発促進セミナー</a:t>
            </a:r>
          </a:p>
        </p:txBody>
      </p:sp>
      <p:sp>
        <p:nvSpPr>
          <p:cNvPr id="3" name="正方形/長方形 2">
            <a:extLst>
              <a:ext uri="{FF2B5EF4-FFF2-40B4-BE49-F238E27FC236}">
                <a16:creationId xmlns:a16="http://schemas.microsoft.com/office/drawing/2014/main" id="{7249F051-2289-8ABD-D7A1-84C777084006}"/>
              </a:ext>
            </a:extLst>
          </p:cNvPr>
          <p:cNvSpPr/>
          <p:nvPr/>
        </p:nvSpPr>
        <p:spPr>
          <a:xfrm>
            <a:off x="251941" y="90762"/>
            <a:ext cx="2583573" cy="442035"/>
          </a:xfrm>
          <a:prstGeom prst="rect">
            <a:avLst/>
          </a:prstGeom>
          <a:noFill/>
        </p:spPr>
        <p:txBody>
          <a:bodyPr wrap="none" lIns="72000" tIns="36000" rIns="72000" bIns="36000" anchor="ctr" anchorCtr="0">
            <a:spAutoFit/>
          </a:bodyPr>
          <a:lstStyle/>
          <a:p>
            <a:pPr algn="ctr"/>
            <a:r>
              <a:rPr lang="ja-JP" altLang="en-US" sz="2400" b="1" dirty="0">
                <a:ln>
                  <a:solidFill>
                    <a:sysClr val="windowText" lastClr="000000"/>
                  </a:solidFill>
                </a:ln>
                <a:solidFill>
                  <a:schemeClr val="bg1"/>
                </a:solidFill>
                <a:latin typeface="+mn-ea"/>
              </a:rPr>
              <a:t>令和８</a:t>
            </a:r>
            <a:r>
              <a:rPr lang="en-US" altLang="ja-JP" sz="2400" b="1" dirty="0">
                <a:ln>
                  <a:solidFill>
                    <a:sysClr val="windowText" lastClr="000000"/>
                  </a:solidFill>
                </a:ln>
                <a:solidFill>
                  <a:schemeClr val="bg1"/>
                </a:solidFill>
                <a:latin typeface="+mn-ea"/>
              </a:rPr>
              <a:t>(2026)</a:t>
            </a:r>
            <a:r>
              <a:rPr lang="ja-JP" altLang="en-US" sz="2400" b="1" dirty="0">
                <a:ln>
                  <a:solidFill>
                    <a:sysClr val="windowText" lastClr="000000"/>
                  </a:solidFill>
                </a:ln>
                <a:solidFill>
                  <a:schemeClr val="bg1"/>
                </a:solidFill>
                <a:latin typeface="+mn-ea"/>
              </a:rPr>
              <a:t>年度</a:t>
            </a:r>
          </a:p>
        </p:txBody>
      </p:sp>
      <p:sp>
        <p:nvSpPr>
          <p:cNvPr id="4" name="正方形/長方形 3">
            <a:extLst>
              <a:ext uri="{FF2B5EF4-FFF2-40B4-BE49-F238E27FC236}">
                <a16:creationId xmlns:a16="http://schemas.microsoft.com/office/drawing/2014/main" id="{75E7EFC7-8F51-41A4-FD3E-04795AEA66A1}"/>
              </a:ext>
            </a:extLst>
          </p:cNvPr>
          <p:cNvSpPr/>
          <p:nvPr/>
        </p:nvSpPr>
        <p:spPr>
          <a:xfrm>
            <a:off x="-8473" y="1998092"/>
            <a:ext cx="4434227" cy="584775"/>
          </a:xfrm>
          <a:prstGeom prst="rect">
            <a:avLst/>
          </a:prstGeom>
        </p:spPr>
        <p:txBody>
          <a:bodyPr wrap="none">
            <a:spAutoFit/>
          </a:bodyPr>
          <a:lstStyle/>
          <a:p>
            <a:r>
              <a:rPr lang="ja-JP" altLang="en-US" sz="2200" b="1" dirty="0">
                <a:solidFill>
                  <a:schemeClr val="bg1"/>
                </a:solidFill>
                <a:latin typeface="+mn-ea"/>
              </a:rPr>
              <a:t>開催日時：</a:t>
            </a:r>
            <a:r>
              <a:rPr lang="ja-JP" altLang="en-US" sz="3200" b="1" dirty="0">
                <a:solidFill>
                  <a:schemeClr val="bg1"/>
                </a:solidFill>
                <a:latin typeface="+mn-ea"/>
              </a:rPr>
              <a:t>令和８</a:t>
            </a:r>
            <a:r>
              <a:rPr lang="en-US" altLang="ja-JP" sz="3200" b="1" dirty="0">
                <a:solidFill>
                  <a:schemeClr val="bg1"/>
                </a:solidFill>
                <a:latin typeface="+mn-ea"/>
              </a:rPr>
              <a:t>(2026)</a:t>
            </a:r>
            <a:r>
              <a:rPr lang="ja-JP" altLang="en-US" sz="3200" b="1" dirty="0">
                <a:solidFill>
                  <a:schemeClr val="bg1"/>
                </a:solidFill>
                <a:latin typeface="+mn-ea"/>
              </a:rPr>
              <a:t>年</a:t>
            </a:r>
            <a:endParaRPr lang="en-US" altLang="ja-JP" sz="3200" b="1" dirty="0">
              <a:solidFill>
                <a:schemeClr val="bg1"/>
              </a:solidFill>
              <a:latin typeface="+mn-ea"/>
            </a:endParaRPr>
          </a:p>
        </p:txBody>
      </p:sp>
      <p:sp>
        <p:nvSpPr>
          <p:cNvPr id="5" name="正方形/長方形 4">
            <a:extLst>
              <a:ext uri="{FF2B5EF4-FFF2-40B4-BE49-F238E27FC236}">
                <a16:creationId xmlns:a16="http://schemas.microsoft.com/office/drawing/2014/main" id="{9DB9C9EE-361D-5B06-2213-8FB9C540359F}"/>
              </a:ext>
            </a:extLst>
          </p:cNvPr>
          <p:cNvSpPr/>
          <p:nvPr/>
        </p:nvSpPr>
        <p:spPr>
          <a:xfrm>
            <a:off x="1099433" y="2380089"/>
            <a:ext cx="5832082" cy="749812"/>
          </a:xfrm>
          <a:prstGeom prst="rect">
            <a:avLst/>
          </a:prstGeom>
        </p:spPr>
        <p:txBody>
          <a:bodyPr wrap="square" lIns="36000" tIns="36000" rIns="36000" bIns="36000" anchor="ctr" anchorCtr="0">
            <a:spAutoFit/>
          </a:bodyPr>
          <a:lstStyle/>
          <a:p>
            <a:r>
              <a:rPr lang="ja-JP" altLang="en-US" sz="2400" b="1" dirty="0">
                <a:solidFill>
                  <a:schemeClr val="bg1"/>
                </a:solidFill>
                <a:latin typeface="+mn-ea"/>
              </a:rPr>
              <a:t>　</a:t>
            </a:r>
            <a:r>
              <a:rPr lang="en-US" altLang="ja-JP" sz="3200" b="1" dirty="0">
                <a:solidFill>
                  <a:schemeClr val="bg1"/>
                </a:solidFill>
                <a:latin typeface="+mn-ea"/>
              </a:rPr>
              <a:t>10</a:t>
            </a:r>
            <a:r>
              <a:rPr lang="ja-JP" altLang="en-US" sz="3200" b="1" dirty="0">
                <a:solidFill>
                  <a:schemeClr val="bg1"/>
                </a:solidFill>
                <a:latin typeface="+mn-ea"/>
              </a:rPr>
              <a:t>月</a:t>
            </a:r>
            <a:r>
              <a:rPr lang="en-US" altLang="ja-JP" sz="3200" b="1" dirty="0">
                <a:solidFill>
                  <a:schemeClr val="bg1"/>
                </a:solidFill>
                <a:latin typeface="+mn-ea"/>
              </a:rPr>
              <a:t>22</a:t>
            </a:r>
            <a:r>
              <a:rPr lang="ja-JP" altLang="en-US" sz="3200" b="1" dirty="0">
                <a:solidFill>
                  <a:schemeClr val="bg1"/>
                </a:solidFill>
                <a:latin typeface="+mn-ea"/>
              </a:rPr>
              <a:t>日（木）</a:t>
            </a:r>
            <a:r>
              <a:rPr lang="en-US" altLang="ja-JP" sz="3200" b="1" dirty="0">
                <a:solidFill>
                  <a:schemeClr val="bg1"/>
                </a:solidFill>
                <a:latin typeface="+mn-ea"/>
              </a:rPr>
              <a:t>14:00~15:00</a:t>
            </a:r>
            <a:r>
              <a:rPr lang="ja-JP" altLang="en-US" sz="4400" b="1" dirty="0">
                <a:solidFill>
                  <a:schemeClr val="bg1"/>
                </a:solidFill>
                <a:latin typeface="+mn-ea"/>
              </a:rPr>
              <a:t>　</a:t>
            </a:r>
            <a:endParaRPr lang="ja-JP" altLang="en-US" sz="2400" b="1" dirty="0">
              <a:solidFill>
                <a:schemeClr val="bg1"/>
              </a:solidFill>
              <a:latin typeface="+mn-ea"/>
            </a:endParaRPr>
          </a:p>
        </p:txBody>
      </p:sp>
      <p:sp>
        <p:nvSpPr>
          <p:cNvPr id="6" name="角丸四角形 26">
            <a:extLst>
              <a:ext uri="{FF2B5EF4-FFF2-40B4-BE49-F238E27FC236}">
                <a16:creationId xmlns:a16="http://schemas.microsoft.com/office/drawing/2014/main" id="{0A7E8428-6EA7-6F31-A392-EED9DA01A00B}"/>
              </a:ext>
            </a:extLst>
          </p:cNvPr>
          <p:cNvSpPr/>
          <p:nvPr/>
        </p:nvSpPr>
        <p:spPr>
          <a:xfrm>
            <a:off x="2871437" y="157738"/>
            <a:ext cx="3880754" cy="340985"/>
          </a:xfrm>
          <a:prstGeom prst="roundRect">
            <a:avLst/>
          </a:prstGeom>
          <a:ln/>
        </p:spPr>
        <p:style>
          <a:lnRef idx="3">
            <a:schemeClr val="lt1"/>
          </a:lnRef>
          <a:fillRef idx="1">
            <a:schemeClr val="accent5"/>
          </a:fillRef>
          <a:effectRef idx="1">
            <a:schemeClr val="accent5"/>
          </a:effectRef>
          <a:fontRef idx="minor">
            <a:schemeClr val="lt1"/>
          </a:fontRef>
        </p:style>
        <p:txBody>
          <a:bodyPr lIns="36000" rIns="36000" rtlCol="0" anchor="ctr"/>
          <a:lstStyle/>
          <a:p>
            <a:pPr algn="ctr"/>
            <a:r>
              <a:rPr kumimoji="1" lang="ja-JP" altLang="en-US" b="1" dirty="0">
                <a:solidFill>
                  <a:schemeClr val="tx1"/>
                </a:solidFill>
                <a:latin typeface="+mn-ea"/>
              </a:rPr>
              <a:t>オンライン（</a:t>
            </a:r>
            <a:r>
              <a:rPr kumimoji="1" lang="en-US" altLang="ja-JP" b="1" dirty="0">
                <a:solidFill>
                  <a:schemeClr val="tx1"/>
                </a:solidFill>
                <a:latin typeface="+mn-ea"/>
              </a:rPr>
              <a:t>Zoom Webinar</a:t>
            </a:r>
            <a:r>
              <a:rPr kumimoji="1" lang="ja-JP" altLang="en-US" b="1" dirty="0">
                <a:solidFill>
                  <a:schemeClr val="tx1"/>
                </a:solidFill>
                <a:latin typeface="+mn-ea"/>
              </a:rPr>
              <a:t>使用）</a:t>
            </a:r>
            <a:endParaRPr kumimoji="1" lang="en-US" altLang="ja-JP" b="1" dirty="0">
              <a:solidFill>
                <a:schemeClr val="tx1"/>
              </a:solidFill>
              <a:latin typeface="+mn-ea"/>
            </a:endParaRPr>
          </a:p>
        </p:txBody>
      </p:sp>
      <p:sp>
        <p:nvSpPr>
          <p:cNvPr id="7" name="楕円 6">
            <a:extLst>
              <a:ext uri="{FF2B5EF4-FFF2-40B4-BE49-F238E27FC236}">
                <a16:creationId xmlns:a16="http://schemas.microsoft.com/office/drawing/2014/main" id="{2891F5DA-0648-C435-0719-264241276448}"/>
              </a:ext>
            </a:extLst>
          </p:cNvPr>
          <p:cNvSpPr/>
          <p:nvPr/>
        </p:nvSpPr>
        <p:spPr>
          <a:xfrm>
            <a:off x="5842993" y="995802"/>
            <a:ext cx="900000" cy="900000"/>
          </a:xfrm>
          <a:prstGeom prst="ellipse">
            <a:avLst/>
          </a:prstGeom>
          <a:ln/>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kumimoji="1" lang="ja-JP" altLang="en-US" sz="2400" b="1" dirty="0">
                <a:solidFill>
                  <a:schemeClr val="tx1"/>
                </a:solidFill>
                <a:latin typeface="+mn-ea"/>
              </a:rPr>
              <a:t>参加無料</a:t>
            </a:r>
          </a:p>
        </p:txBody>
      </p:sp>
      <p:sp>
        <p:nvSpPr>
          <p:cNvPr id="9" name="正方形/長方形 8">
            <a:extLst>
              <a:ext uri="{FF2B5EF4-FFF2-40B4-BE49-F238E27FC236}">
                <a16:creationId xmlns:a16="http://schemas.microsoft.com/office/drawing/2014/main" id="{9F5C14A3-BD3C-7EFD-C787-3D6E864A6304}"/>
              </a:ext>
            </a:extLst>
          </p:cNvPr>
          <p:cNvSpPr/>
          <p:nvPr/>
        </p:nvSpPr>
        <p:spPr>
          <a:xfrm>
            <a:off x="1018208" y="8366653"/>
            <a:ext cx="5582016" cy="423266"/>
          </a:xfrm>
          <a:prstGeom prst="rect">
            <a:avLst/>
          </a:prstGeom>
        </p:spPr>
        <p:txBody>
          <a:bodyPr wrap="square" lIns="36000" tIns="36000" rIns="36000" bIns="36000" anchor="ctr" anchorCtr="0">
            <a:noAutofit/>
          </a:bodyPr>
          <a:lstStyle/>
          <a:p>
            <a:r>
              <a:rPr lang="en-US" altLang="ja-JP" sz="1400" u="sng" dirty="0">
                <a:solidFill>
                  <a:schemeClr val="bg1"/>
                </a:solidFill>
                <a:latin typeface="+mn-ea"/>
              </a:rPr>
              <a:t>10</a:t>
            </a:r>
            <a:r>
              <a:rPr lang="ja-JP" altLang="en-US" sz="1400" u="sng" dirty="0">
                <a:solidFill>
                  <a:schemeClr val="bg1"/>
                </a:solidFill>
                <a:latin typeface="+mn-ea"/>
              </a:rPr>
              <a:t>月</a:t>
            </a:r>
            <a:r>
              <a:rPr lang="en-US" altLang="ja-JP" sz="1400" u="sng" dirty="0">
                <a:solidFill>
                  <a:schemeClr val="bg1"/>
                </a:solidFill>
                <a:latin typeface="+mn-ea"/>
              </a:rPr>
              <a:t>20</a:t>
            </a:r>
            <a:r>
              <a:rPr lang="ja-JP" altLang="en-US" sz="1400" u="sng" dirty="0">
                <a:solidFill>
                  <a:schemeClr val="bg1"/>
                </a:solidFill>
                <a:latin typeface="+mn-ea"/>
              </a:rPr>
              <a:t>日</a:t>
            </a:r>
            <a:r>
              <a:rPr lang="en-US" altLang="ja-JP" sz="1400" u="sng" dirty="0">
                <a:solidFill>
                  <a:schemeClr val="bg1"/>
                </a:solidFill>
                <a:latin typeface="+mn-ea"/>
              </a:rPr>
              <a:t>(</a:t>
            </a:r>
            <a:r>
              <a:rPr lang="ja-JP" altLang="en-US" sz="1400" u="sng" dirty="0">
                <a:solidFill>
                  <a:schemeClr val="bg1"/>
                </a:solidFill>
                <a:latin typeface="+mn-ea"/>
              </a:rPr>
              <a:t>火</a:t>
            </a:r>
            <a:r>
              <a:rPr lang="en-US" altLang="ja-JP" sz="1400" u="sng" dirty="0">
                <a:solidFill>
                  <a:schemeClr val="bg1"/>
                </a:solidFill>
                <a:latin typeface="+mn-ea"/>
              </a:rPr>
              <a:t>)</a:t>
            </a:r>
            <a:r>
              <a:rPr lang="ja-JP" altLang="en-US" sz="1400" u="sng" dirty="0">
                <a:solidFill>
                  <a:schemeClr val="bg1"/>
                </a:solidFill>
                <a:latin typeface="+mn-ea"/>
              </a:rPr>
              <a:t>まで</a:t>
            </a:r>
            <a:r>
              <a:rPr lang="ja-JP" altLang="en-US" sz="1400" dirty="0">
                <a:solidFill>
                  <a:schemeClr val="bg1"/>
                </a:solidFill>
                <a:latin typeface="+mn-ea"/>
              </a:rPr>
              <a:t>に、以下</a:t>
            </a:r>
            <a:r>
              <a:rPr lang="en-US" altLang="ja-JP" sz="1400" dirty="0">
                <a:solidFill>
                  <a:schemeClr val="bg1"/>
                </a:solidFill>
                <a:latin typeface="+mn-ea"/>
              </a:rPr>
              <a:t>URL</a:t>
            </a:r>
            <a:r>
              <a:rPr lang="ja-JP" altLang="en-US" sz="1400" dirty="0">
                <a:solidFill>
                  <a:schemeClr val="bg1"/>
                </a:solidFill>
                <a:latin typeface="+mn-ea"/>
              </a:rPr>
              <a:t>の申込フォームからお申込みください。</a:t>
            </a:r>
            <a:endParaRPr lang="en-US" altLang="ja-JP" sz="1400" dirty="0">
              <a:solidFill>
                <a:schemeClr val="bg1"/>
              </a:solidFill>
              <a:latin typeface="+mn-ea"/>
            </a:endParaRPr>
          </a:p>
          <a:p>
            <a:r>
              <a:rPr lang="en-US" altLang="ja-JP" sz="1200" dirty="0">
                <a:solidFill>
                  <a:schemeClr val="bg1"/>
                </a:solidFill>
                <a:latin typeface="+mn-ea"/>
              </a:rPr>
              <a:t>https://www.tasc-tochigi.com/event/soratobukuruma/sankamoushikomi.html</a:t>
            </a:r>
          </a:p>
        </p:txBody>
      </p:sp>
      <p:sp>
        <p:nvSpPr>
          <p:cNvPr id="10" name="正方形/長方形 9">
            <a:extLst>
              <a:ext uri="{FF2B5EF4-FFF2-40B4-BE49-F238E27FC236}">
                <a16:creationId xmlns:a16="http://schemas.microsoft.com/office/drawing/2014/main" id="{BD0EE8DF-9E96-F001-4027-168DF9632EF7}"/>
              </a:ext>
            </a:extLst>
          </p:cNvPr>
          <p:cNvSpPr/>
          <p:nvPr/>
        </p:nvSpPr>
        <p:spPr>
          <a:xfrm>
            <a:off x="990334" y="9342243"/>
            <a:ext cx="4491935" cy="492443"/>
          </a:xfrm>
          <a:prstGeom prst="rect">
            <a:avLst/>
          </a:prstGeom>
        </p:spPr>
        <p:txBody>
          <a:bodyPr wrap="none">
            <a:spAutoFit/>
          </a:bodyPr>
          <a:lstStyle/>
          <a:p>
            <a:r>
              <a:rPr lang="ja-JP" altLang="en-US" sz="1300" dirty="0">
                <a:solidFill>
                  <a:schemeClr val="bg1"/>
                </a:solidFill>
                <a:latin typeface="+mn-ea"/>
              </a:rPr>
              <a:t>栃木県 産業労働観光部 工業振興課 ものづくり企業支援室</a:t>
            </a:r>
            <a:endParaRPr lang="en-US" altLang="ja-JP" sz="1300" dirty="0">
              <a:solidFill>
                <a:schemeClr val="bg1"/>
              </a:solidFill>
              <a:latin typeface="+mn-ea"/>
            </a:endParaRPr>
          </a:p>
          <a:p>
            <a:r>
              <a:rPr lang="en-US" altLang="ja-JP" sz="1300" dirty="0">
                <a:solidFill>
                  <a:schemeClr val="bg1"/>
                </a:solidFill>
                <a:latin typeface="+mn-ea"/>
              </a:rPr>
              <a:t>E-mail: jidousha@pref.tochigi.lg.jp </a:t>
            </a:r>
            <a:r>
              <a:rPr lang="ja-JP" altLang="en-US" sz="1300" dirty="0">
                <a:solidFill>
                  <a:schemeClr val="bg1"/>
                </a:solidFill>
                <a:latin typeface="+mn-ea"/>
              </a:rPr>
              <a:t>　</a:t>
            </a:r>
            <a:r>
              <a:rPr lang="en-US" altLang="ja-JP" sz="1300" dirty="0">
                <a:solidFill>
                  <a:schemeClr val="bg1"/>
                </a:solidFill>
                <a:latin typeface="+mn-ea"/>
              </a:rPr>
              <a:t>TEL:028-623-3249</a:t>
            </a:r>
          </a:p>
        </p:txBody>
      </p:sp>
      <p:sp>
        <p:nvSpPr>
          <p:cNvPr id="11" name="四角形: 角を丸くする 25">
            <a:extLst>
              <a:ext uri="{FF2B5EF4-FFF2-40B4-BE49-F238E27FC236}">
                <a16:creationId xmlns:a16="http://schemas.microsoft.com/office/drawing/2014/main" id="{5FCE92F0-65EE-C413-CE7C-CDE82C9E6533}"/>
              </a:ext>
            </a:extLst>
          </p:cNvPr>
          <p:cNvSpPr/>
          <p:nvPr/>
        </p:nvSpPr>
        <p:spPr>
          <a:xfrm>
            <a:off x="115505" y="8391705"/>
            <a:ext cx="828000" cy="360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wrap="square" lIns="36000" tIns="36000" rIns="36000" bIns="36000" rtlCol="0" anchor="ctr">
            <a:spAutoFit/>
          </a:bodyPr>
          <a:lstStyle/>
          <a:p>
            <a:pPr algn="ctr"/>
            <a:r>
              <a:rPr kumimoji="1" lang="ja-JP" altLang="en-US" sz="1200" b="1" dirty="0">
                <a:solidFill>
                  <a:schemeClr val="tx1"/>
                </a:solidFill>
                <a:latin typeface="+mn-ea"/>
              </a:rPr>
              <a:t>お申込み</a:t>
            </a:r>
          </a:p>
        </p:txBody>
      </p:sp>
      <p:sp>
        <p:nvSpPr>
          <p:cNvPr id="12" name="四角形: 角を丸くする 25">
            <a:extLst>
              <a:ext uri="{FF2B5EF4-FFF2-40B4-BE49-F238E27FC236}">
                <a16:creationId xmlns:a16="http://schemas.microsoft.com/office/drawing/2014/main" id="{4919ED6C-92CF-98AF-9BF1-D57F156ECC58}"/>
              </a:ext>
            </a:extLst>
          </p:cNvPr>
          <p:cNvSpPr/>
          <p:nvPr/>
        </p:nvSpPr>
        <p:spPr>
          <a:xfrm>
            <a:off x="128031" y="8894093"/>
            <a:ext cx="828000" cy="360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wrap="square" lIns="36000" tIns="36000" rIns="36000" bIns="36000" rtlCol="0" anchor="ctr">
            <a:spAutoFit/>
          </a:bodyPr>
          <a:lstStyle/>
          <a:p>
            <a:pPr algn="ctr"/>
            <a:r>
              <a:rPr kumimoji="1" lang="ja-JP" altLang="en-US" sz="1200" b="1" dirty="0">
                <a:solidFill>
                  <a:schemeClr val="tx1"/>
                </a:solidFill>
                <a:latin typeface="+mn-ea"/>
              </a:rPr>
              <a:t>主　催</a:t>
            </a:r>
            <a:endParaRPr kumimoji="1" lang="en-US" altLang="ja-JP" sz="1200" b="1" dirty="0">
              <a:solidFill>
                <a:schemeClr val="tx1"/>
              </a:solidFill>
              <a:latin typeface="+mn-ea"/>
            </a:endParaRPr>
          </a:p>
        </p:txBody>
      </p:sp>
      <p:sp>
        <p:nvSpPr>
          <p:cNvPr id="13" name="正方形/長方形 12">
            <a:extLst>
              <a:ext uri="{FF2B5EF4-FFF2-40B4-BE49-F238E27FC236}">
                <a16:creationId xmlns:a16="http://schemas.microsoft.com/office/drawing/2014/main" id="{1D06FE56-17CB-B008-BCCE-08A099E35C2B}"/>
              </a:ext>
            </a:extLst>
          </p:cNvPr>
          <p:cNvSpPr/>
          <p:nvPr/>
        </p:nvSpPr>
        <p:spPr>
          <a:xfrm>
            <a:off x="1034983" y="8912882"/>
            <a:ext cx="5817866" cy="318924"/>
          </a:xfrm>
          <a:prstGeom prst="rect">
            <a:avLst/>
          </a:prstGeom>
        </p:spPr>
        <p:txBody>
          <a:bodyPr wrap="none" lIns="36000" tIns="36000" rIns="36000" bIns="36000" anchor="ctr" anchorCtr="0">
            <a:spAutoFit/>
          </a:bodyPr>
          <a:lstStyle/>
          <a:p>
            <a:r>
              <a:rPr lang="ja-JP" altLang="en-US" sz="1600" dirty="0">
                <a:solidFill>
                  <a:schemeClr val="bg1"/>
                </a:solidFill>
                <a:latin typeface="+mn-ea"/>
              </a:rPr>
              <a:t>栃木県・とちぎ航空宇宙産業振興協議会・栃木航空宇宙懇話会</a:t>
            </a:r>
            <a:endParaRPr lang="en-US" altLang="ja-JP" sz="1600" dirty="0">
              <a:solidFill>
                <a:schemeClr val="bg1"/>
              </a:solidFill>
              <a:latin typeface="+mn-ea"/>
            </a:endParaRPr>
          </a:p>
        </p:txBody>
      </p:sp>
      <p:sp>
        <p:nvSpPr>
          <p:cNvPr id="14" name="四角形: 角を丸くする 25">
            <a:extLst>
              <a:ext uri="{FF2B5EF4-FFF2-40B4-BE49-F238E27FC236}">
                <a16:creationId xmlns:a16="http://schemas.microsoft.com/office/drawing/2014/main" id="{FED4130C-A372-7CF7-E85F-F80F9E6379AA}"/>
              </a:ext>
            </a:extLst>
          </p:cNvPr>
          <p:cNvSpPr/>
          <p:nvPr/>
        </p:nvSpPr>
        <p:spPr>
          <a:xfrm>
            <a:off x="128031" y="9396481"/>
            <a:ext cx="828000" cy="360000"/>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wrap="square" lIns="36000" tIns="36000" rIns="36000" bIns="36000" rtlCol="0" anchor="ctr">
            <a:spAutoFit/>
          </a:bodyPr>
          <a:lstStyle/>
          <a:p>
            <a:pPr algn="ctr"/>
            <a:r>
              <a:rPr kumimoji="1" lang="ja-JP" altLang="en-US" sz="1200" b="1" dirty="0">
                <a:solidFill>
                  <a:schemeClr val="tx1"/>
                </a:solidFill>
                <a:latin typeface="+mn-ea"/>
              </a:rPr>
              <a:t>お問合せ</a:t>
            </a:r>
          </a:p>
        </p:txBody>
      </p:sp>
      <p:sp>
        <p:nvSpPr>
          <p:cNvPr id="19" name="四角形: 角を丸くする 25">
            <a:extLst>
              <a:ext uri="{FF2B5EF4-FFF2-40B4-BE49-F238E27FC236}">
                <a16:creationId xmlns:a16="http://schemas.microsoft.com/office/drawing/2014/main" id="{654C6643-4243-39DF-5BFC-758D970954F0}"/>
              </a:ext>
            </a:extLst>
          </p:cNvPr>
          <p:cNvSpPr/>
          <p:nvPr/>
        </p:nvSpPr>
        <p:spPr>
          <a:xfrm>
            <a:off x="108141" y="6089877"/>
            <a:ext cx="720000" cy="360000"/>
          </a:xfrm>
          <a:prstGeom prst="roundRect">
            <a:avLst/>
          </a:prstGeom>
          <a:ln/>
        </p:spPr>
        <p:style>
          <a:lnRef idx="1">
            <a:schemeClr val="accent3"/>
          </a:lnRef>
          <a:fillRef idx="2">
            <a:schemeClr val="accent3"/>
          </a:fillRef>
          <a:effectRef idx="1">
            <a:schemeClr val="accent3"/>
          </a:effectRef>
          <a:fontRef idx="minor">
            <a:schemeClr val="dk1"/>
          </a:fontRef>
        </p:style>
        <p:txBody>
          <a:bodyPr wrap="square" lIns="36000" tIns="36000" rIns="36000" bIns="36000" rtlCol="0" anchor="ctr">
            <a:spAutoFit/>
          </a:bodyPr>
          <a:lstStyle/>
          <a:p>
            <a:pPr algn="ctr"/>
            <a:r>
              <a:rPr kumimoji="1" lang="ja-JP" altLang="en-US" b="1" dirty="0">
                <a:solidFill>
                  <a:sysClr val="windowText" lastClr="000000"/>
                </a:solidFill>
                <a:latin typeface="+mn-ea"/>
              </a:rPr>
              <a:t>講 師</a:t>
            </a:r>
          </a:p>
        </p:txBody>
      </p:sp>
      <p:sp>
        <p:nvSpPr>
          <p:cNvPr id="22" name="正方形/長方形 21">
            <a:extLst>
              <a:ext uri="{FF2B5EF4-FFF2-40B4-BE49-F238E27FC236}">
                <a16:creationId xmlns:a16="http://schemas.microsoft.com/office/drawing/2014/main" id="{817B8702-7DFF-C274-695B-AEDFFBABBD71}"/>
              </a:ext>
            </a:extLst>
          </p:cNvPr>
          <p:cNvSpPr/>
          <p:nvPr/>
        </p:nvSpPr>
        <p:spPr>
          <a:xfrm>
            <a:off x="891618" y="5825658"/>
            <a:ext cx="3052298" cy="903700"/>
          </a:xfrm>
          <a:prstGeom prst="rect">
            <a:avLst/>
          </a:prstGeom>
        </p:spPr>
        <p:txBody>
          <a:bodyPr wrap="square" lIns="36000" tIns="36000" rIns="36000" bIns="36000" anchor="ctr" anchorCtr="0">
            <a:spAutoFit/>
          </a:bodyPr>
          <a:lstStyle/>
          <a:p>
            <a:r>
              <a:rPr lang="ja-JP" altLang="en-US" dirty="0">
                <a:solidFill>
                  <a:schemeClr val="bg1"/>
                </a:solidFill>
                <a:latin typeface="+mn-ea"/>
              </a:rPr>
              <a:t>株式会社三菱総合研究所</a:t>
            </a:r>
            <a:endParaRPr lang="en-US" altLang="ja-JP" dirty="0">
              <a:solidFill>
                <a:schemeClr val="bg1"/>
              </a:solidFill>
              <a:latin typeface="+mn-ea"/>
            </a:endParaRPr>
          </a:p>
          <a:p>
            <a:r>
              <a:rPr lang="ja-JP" altLang="en-US" dirty="0">
                <a:solidFill>
                  <a:schemeClr val="bg1"/>
                </a:solidFill>
                <a:latin typeface="+mn-ea"/>
              </a:rPr>
              <a:t>モビリティ・通信政策本部</a:t>
            </a:r>
            <a:endParaRPr lang="en-US" altLang="ja-JP" dirty="0">
              <a:solidFill>
                <a:schemeClr val="bg1"/>
              </a:solidFill>
              <a:latin typeface="+mn-ea"/>
            </a:endParaRPr>
          </a:p>
          <a:p>
            <a:r>
              <a:rPr lang="ja-JP" altLang="en-US" dirty="0">
                <a:solidFill>
                  <a:schemeClr val="bg1"/>
                </a:solidFill>
                <a:latin typeface="+mn-ea"/>
              </a:rPr>
              <a:t>大木　孝　氏</a:t>
            </a:r>
          </a:p>
        </p:txBody>
      </p:sp>
      <p:sp>
        <p:nvSpPr>
          <p:cNvPr id="23" name="正方形/長方形 22">
            <a:extLst>
              <a:ext uri="{FF2B5EF4-FFF2-40B4-BE49-F238E27FC236}">
                <a16:creationId xmlns:a16="http://schemas.microsoft.com/office/drawing/2014/main" id="{62305862-100E-2A40-596B-8BF747510F9A}"/>
              </a:ext>
            </a:extLst>
          </p:cNvPr>
          <p:cNvSpPr/>
          <p:nvPr/>
        </p:nvSpPr>
        <p:spPr>
          <a:xfrm>
            <a:off x="781761" y="3069010"/>
            <a:ext cx="6049077" cy="472813"/>
          </a:xfrm>
          <a:prstGeom prst="rect">
            <a:avLst/>
          </a:prstGeom>
          <a:noFill/>
        </p:spPr>
        <p:txBody>
          <a:bodyPr wrap="square" lIns="36000" tIns="36000" rIns="36000" bIns="36000" anchor="ctr" anchorCtr="0">
            <a:spAutoFit/>
          </a:bodyPr>
          <a:lstStyle/>
          <a:p>
            <a:r>
              <a:rPr lang="en-US" altLang="ja-JP" sz="2600" b="1" dirty="0">
                <a:solidFill>
                  <a:schemeClr val="bg1"/>
                </a:solidFill>
                <a:latin typeface="+mn-ea"/>
              </a:rPr>
              <a:t>『</a:t>
            </a:r>
            <a:r>
              <a:rPr lang="ja-JP" altLang="en-US" sz="2600" b="1" dirty="0">
                <a:solidFill>
                  <a:schemeClr val="bg1"/>
                </a:solidFill>
                <a:latin typeface="+mn-ea"/>
              </a:rPr>
              <a:t>空飛ぶクルマの最新動向と技術戦略</a:t>
            </a:r>
            <a:r>
              <a:rPr lang="en-US" altLang="ja-JP" sz="2600" b="1" dirty="0">
                <a:solidFill>
                  <a:schemeClr val="bg1"/>
                </a:solidFill>
                <a:latin typeface="+mn-ea"/>
              </a:rPr>
              <a:t>』</a:t>
            </a:r>
            <a:endParaRPr lang="ja-JP" altLang="en-US" sz="2600" b="1" dirty="0">
              <a:solidFill>
                <a:schemeClr val="bg1"/>
              </a:solidFill>
              <a:latin typeface="+mn-ea"/>
            </a:endParaRPr>
          </a:p>
        </p:txBody>
      </p:sp>
      <p:sp>
        <p:nvSpPr>
          <p:cNvPr id="29" name="四角形: 角を丸くする 25">
            <a:extLst>
              <a:ext uri="{FF2B5EF4-FFF2-40B4-BE49-F238E27FC236}">
                <a16:creationId xmlns:a16="http://schemas.microsoft.com/office/drawing/2014/main" id="{40E299E0-6CFC-CB5C-0C38-C09DD67C337C}"/>
              </a:ext>
            </a:extLst>
          </p:cNvPr>
          <p:cNvSpPr/>
          <p:nvPr/>
        </p:nvSpPr>
        <p:spPr>
          <a:xfrm>
            <a:off x="108141" y="6729745"/>
            <a:ext cx="720000" cy="386904"/>
          </a:xfrm>
          <a:prstGeom prst="roundRect">
            <a:avLst/>
          </a:prstGeom>
          <a:ln/>
        </p:spPr>
        <p:style>
          <a:lnRef idx="1">
            <a:schemeClr val="accent3"/>
          </a:lnRef>
          <a:fillRef idx="2">
            <a:schemeClr val="accent3"/>
          </a:fillRef>
          <a:effectRef idx="1">
            <a:schemeClr val="accent3"/>
          </a:effectRef>
          <a:fontRef idx="minor">
            <a:schemeClr val="dk1"/>
          </a:fontRef>
        </p:style>
        <p:txBody>
          <a:bodyPr wrap="square" lIns="36000" tIns="36000" rIns="36000" bIns="36000" rtlCol="0" anchor="ctr">
            <a:spAutoFit/>
          </a:bodyPr>
          <a:lstStyle/>
          <a:p>
            <a:pPr algn="ctr"/>
            <a:r>
              <a:rPr kumimoji="1" lang="ja-JP" altLang="en-US" b="1" dirty="0">
                <a:solidFill>
                  <a:sysClr val="windowText" lastClr="000000"/>
                </a:solidFill>
                <a:latin typeface="+mn-ea"/>
              </a:rPr>
              <a:t>内 容</a:t>
            </a:r>
          </a:p>
        </p:txBody>
      </p:sp>
      <p:sp>
        <p:nvSpPr>
          <p:cNvPr id="30" name="正方形/長方形 29">
            <a:extLst>
              <a:ext uri="{FF2B5EF4-FFF2-40B4-BE49-F238E27FC236}">
                <a16:creationId xmlns:a16="http://schemas.microsoft.com/office/drawing/2014/main" id="{E0E0B101-1824-5A0B-E357-2F6C5A2AFB49}"/>
              </a:ext>
            </a:extLst>
          </p:cNvPr>
          <p:cNvSpPr/>
          <p:nvPr/>
        </p:nvSpPr>
        <p:spPr>
          <a:xfrm>
            <a:off x="128031" y="7197458"/>
            <a:ext cx="6661076" cy="1072977"/>
          </a:xfrm>
          <a:prstGeom prst="rect">
            <a:avLst/>
          </a:prstGeom>
        </p:spPr>
        <p:txBody>
          <a:bodyPr wrap="square" lIns="36000" tIns="36000" rIns="36000" bIns="36000" anchor="ctr" anchorCtr="0">
            <a:spAutoFit/>
          </a:bodyPr>
          <a:lstStyle/>
          <a:p>
            <a:r>
              <a:rPr lang="ja-JP" altLang="en-US" sz="1300" dirty="0">
                <a:solidFill>
                  <a:schemeClr val="bg1"/>
                </a:solidFill>
                <a:latin typeface="+mn-ea"/>
              </a:rPr>
              <a:t>・空飛ぶクルマの概要</a:t>
            </a:r>
          </a:p>
          <a:p>
            <a:r>
              <a:rPr lang="ja-JP" altLang="en-US" sz="1300" dirty="0">
                <a:solidFill>
                  <a:schemeClr val="bg1"/>
                </a:solidFill>
                <a:latin typeface="+mn-ea"/>
              </a:rPr>
              <a:t>・機体開発の動向</a:t>
            </a:r>
          </a:p>
          <a:p>
            <a:r>
              <a:rPr lang="ja-JP" altLang="en-US" sz="1300" dirty="0">
                <a:solidFill>
                  <a:schemeClr val="bg1"/>
                </a:solidFill>
                <a:latin typeface="+mn-ea"/>
              </a:rPr>
              <a:t>・政府の動向</a:t>
            </a:r>
            <a:endParaRPr lang="en-US" altLang="ja-JP" sz="1300" dirty="0">
              <a:solidFill>
                <a:schemeClr val="bg1"/>
              </a:solidFill>
              <a:latin typeface="+mn-ea"/>
            </a:endParaRPr>
          </a:p>
          <a:p>
            <a:r>
              <a:rPr lang="ja-JP" altLang="en-US" sz="1300" dirty="0">
                <a:solidFill>
                  <a:schemeClr val="bg1"/>
                </a:solidFill>
                <a:latin typeface="+mn-ea"/>
              </a:rPr>
              <a:t>・技術戦略と技術ロードマップ（産業技術総合開発機構（</a:t>
            </a:r>
            <a:r>
              <a:rPr lang="en-US" altLang="ja-JP" sz="1300" dirty="0">
                <a:solidFill>
                  <a:schemeClr val="bg1"/>
                </a:solidFill>
                <a:latin typeface="+mn-ea"/>
              </a:rPr>
              <a:t>NEDO</a:t>
            </a:r>
            <a:r>
              <a:rPr lang="ja-JP" altLang="en-US" sz="1300" dirty="0">
                <a:solidFill>
                  <a:schemeClr val="bg1"/>
                </a:solidFill>
                <a:latin typeface="+mn-ea"/>
              </a:rPr>
              <a:t>）プロジェクトの成果）</a:t>
            </a:r>
            <a:endParaRPr lang="en-US" altLang="ja-JP" sz="1300" dirty="0">
              <a:solidFill>
                <a:schemeClr val="bg1"/>
              </a:solidFill>
              <a:latin typeface="+mn-ea"/>
            </a:endParaRPr>
          </a:p>
          <a:p>
            <a:r>
              <a:rPr lang="ja-JP" altLang="en-US" sz="1300" dirty="0">
                <a:solidFill>
                  <a:schemeClr val="bg1"/>
                </a:solidFill>
                <a:latin typeface="+mn-ea"/>
              </a:rPr>
              <a:t>・今後の技術開発の方向性と日本企業の勝機</a:t>
            </a:r>
          </a:p>
        </p:txBody>
      </p:sp>
      <p:sp>
        <p:nvSpPr>
          <p:cNvPr id="32" name="正方形/長方形 31">
            <a:extLst>
              <a:ext uri="{FF2B5EF4-FFF2-40B4-BE49-F238E27FC236}">
                <a16:creationId xmlns:a16="http://schemas.microsoft.com/office/drawing/2014/main" id="{2CBB4F18-08D4-3452-4D5B-7EBFBBB8A44F}"/>
              </a:ext>
            </a:extLst>
          </p:cNvPr>
          <p:cNvSpPr/>
          <p:nvPr/>
        </p:nvSpPr>
        <p:spPr>
          <a:xfrm>
            <a:off x="160625" y="3553382"/>
            <a:ext cx="6627488" cy="2288694"/>
          </a:xfrm>
          <a:prstGeom prst="rect">
            <a:avLst/>
          </a:prstGeom>
        </p:spPr>
        <p:txBody>
          <a:bodyPr wrap="square" lIns="36000" tIns="36000" rIns="36000" bIns="36000" anchor="ctr" anchorCtr="0">
            <a:spAutoFit/>
          </a:bodyPr>
          <a:lstStyle/>
          <a:p>
            <a:r>
              <a:rPr lang="ja-JP" altLang="en-US" sz="1600" dirty="0">
                <a:solidFill>
                  <a:schemeClr val="bg1"/>
                </a:solidFill>
                <a:latin typeface="+mn-ea"/>
              </a:rPr>
              <a:t>　 今年</a:t>
            </a:r>
            <a:r>
              <a:rPr lang="en-US" altLang="ja-JP" sz="1600" dirty="0">
                <a:solidFill>
                  <a:schemeClr val="bg1"/>
                </a:solidFill>
                <a:latin typeface="+mn-ea"/>
              </a:rPr>
              <a:t>3</a:t>
            </a:r>
            <a:r>
              <a:rPr lang="ja-JP" altLang="en-US" sz="1600" dirty="0">
                <a:solidFill>
                  <a:schemeClr val="bg1"/>
                </a:solidFill>
                <a:latin typeface="+mn-ea"/>
              </a:rPr>
              <a:t>月末に「空の移動革命に向けたロードマップ」が改訂され、空飛ぶクルマの商用運航の開始時期は</a:t>
            </a:r>
            <a:r>
              <a:rPr lang="en-US" altLang="ja-JP" sz="1600" dirty="0">
                <a:solidFill>
                  <a:schemeClr val="bg1"/>
                </a:solidFill>
                <a:latin typeface="+mn-ea"/>
              </a:rPr>
              <a:t>2027</a:t>
            </a:r>
            <a:r>
              <a:rPr lang="ja-JP" altLang="en-US" sz="1600" dirty="0">
                <a:solidFill>
                  <a:schemeClr val="bg1"/>
                </a:solidFill>
                <a:latin typeface="+mn-ea"/>
              </a:rPr>
              <a:t>年</a:t>
            </a:r>
            <a:r>
              <a:rPr lang="en-US" altLang="ja-JP" sz="1600" dirty="0">
                <a:solidFill>
                  <a:schemeClr val="bg1"/>
                </a:solidFill>
                <a:latin typeface="+mn-ea"/>
              </a:rPr>
              <a:t>/2028</a:t>
            </a:r>
            <a:r>
              <a:rPr lang="ja-JP" altLang="en-US" sz="1600" dirty="0">
                <a:solidFill>
                  <a:schemeClr val="bg1"/>
                </a:solidFill>
                <a:latin typeface="+mn-ea"/>
              </a:rPr>
              <a:t>年と示されました。これを受け、民間の事業化に向けた取組みが活発化し、新規参入を考える企業も増えています。空飛ぶクルマは新しいコンセプトの航空機であり、日本が強みを持つ技術分野への波及も期待されます。本講演では、空飛ぶクルマの最新動向に触れつつ、日本が今後取り組むべき技術開発の方向性と展望について概説しますので、ぜひ積極的に御参加ください。</a:t>
            </a:r>
          </a:p>
          <a:p>
            <a:r>
              <a:rPr lang="ja-JP" altLang="en-US" sz="1600" dirty="0">
                <a:solidFill>
                  <a:schemeClr val="bg1"/>
                </a:solidFill>
                <a:latin typeface="+mn-ea"/>
              </a:rPr>
              <a:t>　なお、本セミナーは栃木航空宇宙懇話会の月例研修会と共同での開催となります。</a:t>
            </a:r>
          </a:p>
        </p:txBody>
      </p:sp>
      <p:sp>
        <p:nvSpPr>
          <p:cNvPr id="33" name="四角形: 角を丸くする 25">
            <a:extLst>
              <a:ext uri="{FF2B5EF4-FFF2-40B4-BE49-F238E27FC236}">
                <a16:creationId xmlns:a16="http://schemas.microsoft.com/office/drawing/2014/main" id="{2F8BBD92-D4C0-9DF1-BCFF-BE63DCA77E38}"/>
              </a:ext>
            </a:extLst>
          </p:cNvPr>
          <p:cNvSpPr/>
          <p:nvPr/>
        </p:nvSpPr>
        <p:spPr>
          <a:xfrm>
            <a:off x="163392" y="3124408"/>
            <a:ext cx="720000" cy="360000"/>
          </a:xfrm>
          <a:prstGeom prst="roundRect">
            <a:avLst/>
          </a:prstGeom>
          <a:ln/>
        </p:spPr>
        <p:style>
          <a:lnRef idx="1">
            <a:schemeClr val="accent3"/>
          </a:lnRef>
          <a:fillRef idx="2">
            <a:schemeClr val="accent3"/>
          </a:fillRef>
          <a:effectRef idx="1">
            <a:schemeClr val="accent3"/>
          </a:effectRef>
          <a:fontRef idx="minor">
            <a:schemeClr val="dk1"/>
          </a:fontRef>
        </p:style>
        <p:txBody>
          <a:bodyPr wrap="square" lIns="36000" tIns="36000" rIns="36000" bIns="36000" rtlCol="0" anchor="ctr">
            <a:spAutoFit/>
          </a:bodyPr>
          <a:lstStyle/>
          <a:p>
            <a:pPr algn="ctr"/>
            <a:r>
              <a:rPr kumimoji="1" lang="ja-JP" altLang="en-US" b="1" dirty="0">
                <a:solidFill>
                  <a:sysClr val="windowText" lastClr="000000"/>
                </a:solidFill>
                <a:latin typeface="+mn-ea"/>
              </a:rPr>
              <a:t>演 題</a:t>
            </a:r>
          </a:p>
        </p:txBody>
      </p:sp>
      <p:sp>
        <p:nvSpPr>
          <p:cNvPr id="15" name="テキスト ボックス 14">
            <a:extLst>
              <a:ext uri="{FF2B5EF4-FFF2-40B4-BE49-F238E27FC236}">
                <a16:creationId xmlns:a16="http://schemas.microsoft.com/office/drawing/2014/main" id="{75E69715-EC34-CB10-07C9-E385A8667929}"/>
              </a:ext>
            </a:extLst>
          </p:cNvPr>
          <p:cNvSpPr txBox="1"/>
          <p:nvPr/>
        </p:nvSpPr>
        <p:spPr>
          <a:xfrm>
            <a:off x="7655032" y="2586022"/>
            <a:ext cx="3455554" cy="646331"/>
          </a:xfrm>
          <a:prstGeom prst="rect">
            <a:avLst/>
          </a:prstGeom>
          <a:noFill/>
        </p:spPr>
        <p:txBody>
          <a:bodyPr wrap="square">
            <a:spAutoFit/>
          </a:bodyPr>
          <a:lstStyle/>
          <a:p>
            <a:br>
              <a:rPr lang="ja-JP" altLang="en-US"/>
            </a:br>
            <a:endParaRPr lang="ja-JP" altLang="en-US" dirty="0"/>
          </a:p>
        </p:txBody>
      </p:sp>
      <p:sp>
        <p:nvSpPr>
          <p:cNvPr id="25" name="正方形/長方形 24">
            <a:extLst>
              <a:ext uri="{FF2B5EF4-FFF2-40B4-BE49-F238E27FC236}">
                <a16:creationId xmlns:a16="http://schemas.microsoft.com/office/drawing/2014/main" id="{D4BA92F5-B339-4029-00C4-D080D607961B}"/>
              </a:ext>
            </a:extLst>
          </p:cNvPr>
          <p:cNvSpPr/>
          <p:nvPr/>
        </p:nvSpPr>
        <p:spPr>
          <a:xfrm>
            <a:off x="5353191" y="5859653"/>
            <a:ext cx="1477647" cy="1103755"/>
          </a:xfrm>
          <a:prstGeom prst="rect">
            <a:avLst/>
          </a:prstGeom>
        </p:spPr>
        <p:txBody>
          <a:bodyPr wrap="square" lIns="36000" tIns="36000" rIns="36000" bIns="36000" anchor="ctr" anchorCtr="0">
            <a:spAutoFit/>
          </a:bodyPr>
          <a:lstStyle/>
          <a:p>
            <a:r>
              <a:rPr lang="en-US" altLang="ja-JP" sz="1200" dirty="0">
                <a:solidFill>
                  <a:schemeClr val="bg1"/>
                </a:solidFill>
                <a:latin typeface="+mn-ea"/>
              </a:rPr>
              <a:t>【</a:t>
            </a:r>
            <a:r>
              <a:rPr lang="ja-JP" altLang="en-US" sz="1200" dirty="0">
                <a:solidFill>
                  <a:schemeClr val="bg1"/>
                </a:solidFill>
                <a:latin typeface="+mn-ea"/>
              </a:rPr>
              <a:t>社外活動実績</a:t>
            </a:r>
            <a:r>
              <a:rPr lang="en-US" altLang="ja-JP" sz="1200" dirty="0">
                <a:solidFill>
                  <a:schemeClr val="bg1"/>
                </a:solidFill>
                <a:latin typeface="+mn-ea"/>
              </a:rPr>
              <a:t>】</a:t>
            </a:r>
          </a:p>
          <a:p>
            <a:r>
              <a:rPr lang="ja-JP" altLang="en-US" sz="1100" dirty="0">
                <a:solidFill>
                  <a:schemeClr val="bg1"/>
                </a:solidFill>
                <a:latin typeface="+mn-ea"/>
              </a:rPr>
              <a:t>・日本海事協会、試験問題審議委員会委員</a:t>
            </a:r>
          </a:p>
          <a:p>
            <a:r>
              <a:rPr lang="ja-JP" altLang="en-US" sz="1100" dirty="0">
                <a:solidFill>
                  <a:schemeClr val="bg1"/>
                </a:solidFill>
                <a:latin typeface="+mn-ea"/>
              </a:rPr>
              <a:t>・日本航空宇宙学会、航空ビジョン小委員会委員　等</a:t>
            </a:r>
          </a:p>
        </p:txBody>
      </p:sp>
      <p:pic>
        <p:nvPicPr>
          <p:cNvPr id="24" name="図 23">
            <a:extLst>
              <a:ext uri="{FF2B5EF4-FFF2-40B4-BE49-F238E27FC236}">
                <a16:creationId xmlns:a16="http://schemas.microsoft.com/office/drawing/2014/main" id="{4F8A4596-A1AF-B0EE-82AB-2E1F0942E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1048" y="5694585"/>
            <a:ext cx="1532501" cy="1532501"/>
          </a:xfrm>
          <a:prstGeom prst="rect">
            <a:avLst/>
          </a:prstGeom>
        </p:spPr>
      </p:pic>
    </p:spTree>
    <p:extLst>
      <p:ext uri="{BB962C8B-B14F-4D97-AF65-F5344CB8AC3E}">
        <p14:creationId xmlns:p14="http://schemas.microsoft.com/office/powerpoint/2010/main" val="183483273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emplate/>
  <TotalTime>351</TotalTime>
  <Words>354</Words>
  <Application>Microsoft Office PowerPoint</Application>
  <PresentationFormat>A4 210 x 297 mm</PresentationFormat>
  <Paragraphs>33</Paragraphs>
  <Slides>1</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Arial</vt:lpstr>
      <vt:lpstr>Neue Haas Grotesk Text Pro</vt:lpstr>
      <vt:lpstr>VanillaVTI</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岡　英雄</dc:creator>
  <cp:lastModifiedBy>関口　大佑</cp:lastModifiedBy>
  <cp:revision>21</cp:revision>
  <cp:lastPrinted>2025-12-22T07:39:07Z</cp:lastPrinted>
  <dcterms:created xsi:type="dcterms:W3CDTF">2025-12-18T02:59:18Z</dcterms:created>
  <dcterms:modified xsi:type="dcterms:W3CDTF">2026-09-13T23:38:42Z</dcterms:modified>
</cp:coreProperties>
</file>