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24" r:id="rId2"/>
  </p:sldIdLst>
  <p:sldSz cx="6858000" cy="9906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400" b="1" kern="1200">
        <a:solidFill>
          <a:schemeClr val="tx2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400" b="1" kern="1200">
        <a:solidFill>
          <a:schemeClr val="tx2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400" b="1" kern="1200">
        <a:solidFill>
          <a:schemeClr val="tx2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400" b="1" kern="1200">
        <a:solidFill>
          <a:schemeClr val="tx2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400" b="1" kern="1200">
        <a:solidFill>
          <a:schemeClr val="tx2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400" b="1" kern="1200">
        <a:solidFill>
          <a:schemeClr val="tx2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400" b="1" kern="1200">
        <a:solidFill>
          <a:schemeClr val="tx2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400" b="1" kern="1200">
        <a:solidFill>
          <a:schemeClr val="tx2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400" b="1" kern="1200">
        <a:solidFill>
          <a:schemeClr val="tx2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5" userDrawn="1">
          <p15:clr>
            <a:srgbClr val="A4A3A4"/>
          </p15:clr>
        </p15:guide>
        <p15:guide id="2" pos="2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AB5C4"/>
    <a:srgbClr val="044559"/>
    <a:srgbClr val="215D66"/>
    <a:srgbClr val="33BD9A"/>
    <a:srgbClr val="00B050"/>
    <a:srgbClr val="3B7327"/>
    <a:srgbClr val="BBDB7E"/>
    <a:srgbClr val="C1F8A6"/>
    <a:srgbClr val="E6E6E6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99" autoAdjust="0"/>
    <p:restoredTop sz="94710" autoAdjust="0"/>
  </p:normalViewPr>
  <p:slideViewPr>
    <p:cSldViewPr snapToGrid="0">
      <p:cViewPr>
        <p:scale>
          <a:sx n="100" d="100"/>
          <a:sy n="100" d="100"/>
        </p:scale>
        <p:origin x="72" y="-1788"/>
      </p:cViewPr>
      <p:guideLst>
        <p:guide orient="horz" pos="2145"/>
        <p:guide pos="220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2949575" cy="496888"/>
          </a:xfrm>
          <a:prstGeom prst="rect">
            <a:avLst/>
          </a:prstGeom>
        </p:spPr>
        <p:txBody>
          <a:bodyPr vert="horz" lIns="91376" tIns="45686" rIns="91376" bIns="45686" rtlCol="0"/>
          <a:lstStyle>
            <a:lvl1pPr algn="l" eaLnBrk="1" hangingPunct="1">
              <a:defRPr sz="12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6041" y="2"/>
            <a:ext cx="2949575" cy="496888"/>
          </a:xfrm>
          <a:prstGeom prst="rect">
            <a:avLst/>
          </a:prstGeom>
        </p:spPr>
        <p:txBody>
          <a:bodyPr vert="horz" lIns="91376" tIns="45686" rIns="91376" bIns="45686" rtlCol="0"/>
          <a:lstStyle>
            <a:lvl1pPr algn="r" eaLnBrk="1" hangingPunct="1">
              <a:defRPr sz="12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5B180710-CE26-419B-8769-5833976FD5F5}" type="datetimeFigureOut">
              <a:rPr lang="ja-JP" altLang="en-US"/>
              <a:pPr>
                <a:defRPr/>
              </a:pPr>
              <a:t>2021/3/13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6" y="9440866"/>
            <a:ext cx="2949575" cy="496887"/>
          </a:xfrm>
          <a:prstGeom prst="rect">
            <a:avLst/>
          </a:prstGeom>
        </p:spPr>
        <p:txBody>
          <a:bodyPr vert="horz" lIns="91376" tIns="45686" rIns="91376" bIns="45686" rtlCol="0" anchor="b"/>
          <a:lstStyle>
            <a:lvl1pPr algn="l" eaLnBrk="1" hangingPunct="1">
              <a:defRPr sz="12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6041" y="9440866"/>
            <a:ext cx="2949575" cy="496887"/>
          </a:xfrm>
          <a:prstGeom prst="rect">
            <a:avLst/>
          </a:prstGeom>
        </p:spPr>
        <p:txBody>
          <a:bodyPr vert="horz" wrap="square" lIns="91376" tIns="45686" rIns="91376" bIns="4568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89E26F7-F505-43A3-AD45-7BB93C8930C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824476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2949575" cy="496888"/>
          </a:xfrm>
          <a:prstGeom prst="rect">
            <a:avLst/>
          </a:prstGeom>
        </p:spPr>
        <p:txBody>
          <a:bodyPr vert="horz" lIns="91376" tIns="45686" rIns="91376" bIns="45686" rtlCol="0"/>
          <a:lstStyle>
            <a:lvl1pPr algn="l" eaLnBrk="1" hangingPunct="1">
              <a:defRPr sz="1200" b="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41" y="2"/>
            <a:ext cx="2949575" cy="496888"/>
          </a:xfrm>
          <a:prstGeom prst="rect">
            <a:avLst/>
          </a:prstGeom>
        </p:spPr>
        <p:txBody>
          <a:bodyPr vert="horz" lIns="91376" tIns="45686" rIns="91376" bIns="45686" rtlCol="0"/>
          <a:lstStyle>
            <a:lvl1pPr algn="r" eaLnBrk="1" hangingPunct="1">
              <a:defRPr sz="1200" b="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7CB9AAAA-7ED4-4B48-A936-3AF80DF466B2}" type="datetimeFigureOut">
              <a:rPr lang="ja-JP" altLang="en-US"/>
              <a:pPr>
                <a:defRPr/>
              </a:pPr>
              <a:t>2021/3/13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76" tIns="45686" rIns="91376" bIns="45686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43" y="4721226"/>
            <a:ext cx="5445126" cy="4471989"/>
          </a:xfrm>
          <a:prstGeom prst="rect">
            <a:avLst/>
          </a:prstGeom>
        </p:spPr>
        <p:txBody>
          <a:bodyPr vert="horz" lIns="91376" tIns="45686" rIns="91376" bIns="45686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6" y="9440866"/>
            <a:ext cx="2949575" cy="496887"/>
          </a:xfrm>
          <a:prstGeom prst="rect">
            <a:avLst/>
          </a:prstGeom>
        </p:spPr>
        <p:txBody>
          <a:bodyPr vert="horz" lIns="91376" tIns="45686" rIns="91376" bIns="45686" rtlCol="0" anchor="b"/>
          <a:lstStyle>
            <a:lvl1pPr algn="l" eaLnBrk="1" hangingPunct="1">
              <a:defRPr sz="1200" b="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41" y="9440866"/>
            <a:ext cx="2949575" cy="496887"/>
          </a:xfrm>
          <a:prstGeom prst="rect">
            <a:avLst/>
          </a:prstGeom>
        </p:spPr>
        <p:txBody>
          <a:bodyPr vert="horz" wrap="square" lIns="91376" tIns="45686" rIns="91376" bIns="4568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FE6D22B-B9E9-44B6-8204-6208679D760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841195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14550" y="746125"/>
            <a:ext cx="2578100" cy="37274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E6D22B-B9E9-44B6-8204-6208679D760B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97283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/>
            </a:lvl1pPr>
            <a:lvl2pPr marL="342898" indent="0" algn="ctr">
              <a:buNone/>
              <a:defRPr/>
            </a:lvl2pPr>
            <a:lvl3pPr marL="685796" indent="0" algn="ctr">
              <a:buNone/>
              <a:defRPr/>
            </a:lvl3pPr>
            <a:lvl4pPr marL="1028694" indent="0" algn="ctr">
              <a:buNone/>
              <a:defRPr/>
            </a:lvl4pPr>
            <a:lvl5pPr marL="1371592" indent="0" algn="ctr">
              <a:buNone/>
              <a:defRPr/>
            </a:lvl5pPr>
            <a:lvl6pPr marL="1714490" indent="0" algn="ctr">
              <a:buNone/>
              <a:defRPr/>
            </a:lvl6pPr>
            <a:lvl7pPr marL="2057388" indent="0" algn="ctr">
              <a:buNone/>
              <a:defRPr/>
            </a:lvl7pPr>
            <a:lvl8pPr marL="2400286" indent="0" algn="ctr">
              <a:buNone/>
              <a:defRPr/>
            </a:lvl8pPr>
            <a:lvl9pPr marL="2743185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F896A-0CEC-4F55-BC59-A98B6EA1D66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74861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56987-7BA1-4010-944F-EC95E6AB9C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023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7EA7A-0D8A-46A1-B040-6B4B86038E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5515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タイトルとグラ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グラフ プレースホルダ 2"/>
          <p:cNvSpPr>
            <a:spLocks noGrp="1"/>
          </p:cNvSpPr>
          <p:nvPr>
            <p:ph type="chart" idx="1"/>
          </p:nvPr>
        </p:nvSpPr>
        <p:spPr>
          <a:xfrm>
            <a:off x="342900" y="2311403"/>
            <a:ext cx="6172200" cy="6537502"/>
          </a:xfrm>
        </p:spPr>
        <p:txBody>
          <a:bodyPr/>
          <a:lstStyle/>
          <a:p>
            <a:pPr lvl="0"/>
            <a:endParaRPr lang="ja-JP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8EA057-C28D-4FAD-8C3D-8B6F140FD27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2288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A5B41-F29F-42A9-82FA-29399DAA74E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6795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6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898" indent="0">
              <a:buNone/>
              <a:defRPr sz="1350"/>
            </a:lvl2pPr>
            <a:lvl3pPr marL="685796" indent="0">
              <a:buNone/>
              <a:defRPr sz="1200"/>
            </a:lvl3pPr>
            <a:lvl4pPr marL="1028694" indent="0">
              <a:buNone/>
              <a:defRPr sz="1050"/>
            </a:lvl4pPr>
            <a:lvl5pPr marL="1371592" indent="0">
              <a:buNone/>
              <a:defRPr sz="1050"/>
            </a:lvl5pPr>
            <a:lvl6pPr marL="1714490" indent="0">
              <a:buNone/>
              <a:defRPr sz="1050"/>
            </a:lvl6pPr>
            <a:lvl7pPr marL="2057388" indent="0">
              <a:buNone/>
              <a:defRPr sz="1050"/>
            </a:lvl7pPr>
            <a:lvl8pPr marL="2400286" indent="0">
              <a:buNone/>
              <a:defRPr sz="1050"/>
            </a:lvl8pPr>
            <a:lvl9pPr marL="2743185" indent="0">
              <a:buNone/>
              <a:defRPr sz="105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94736-3178-45FB-8922-4ECB98EEB9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0832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3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3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4E12B-C184-42F7-90C1-1BE6D8A3C5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9579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8" indent="0">
              <a:buNone/>
              <a:defRPr sz="1500" b="1"/>
            </a:lvl2pPr>
            <a:lvl3pPr marL="685796" indent="0">
              <a:buNone/>
              <a:defRPr sz="1350" b="1"/>
            </a:lvl3pPr>
            <a:lvl4pPr marL="1028694" indent="0">
              <a:buNone/>
              <a:defRPr sz="1200" b="1"/>
            </a:lvl4pPr>
            <a:lvl5pPr marL="1371592" indent="0">
              <a:buNone/>
              <a:defRPr sz="1200" b="1"/>
            </a:lvl5pPr>
            <a:lvl6pPr marL="1714490" indent="0">
              <a:buNone/>
              <a:defRPr sz="1200" b="1"/>
            </a:lvl6pPr>
            <a:lvl7pPr marL="2057388" indent="0">
              <a:buNone/>
              <a:defRPr sz="1200" b="1"/>
            </a:lvl7pPr>
            <a:lvl8pPr marL="2400286" indent="0">
              <a:buNone/>
              <a:defRPr sz="1200" b="1"/>
            </a:lvl8pPr>
            <a:lvl9pPr marL="2743185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2" y="2217386"/>
            <a:ext cx="303133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8" indent="0">
              <a:buNone/>
              <a:defRPr sz="1500" b="1"/>
            </a:lvl2pPr>
            <a:lvl3pPr marL="685796" indent="0">
              <a:buNone/>
              <a:defRPr sz="1350" b="1"/>
            </a:lvl3pPr>
            <a:lvl4pPr marL="1028694" indent="0">
              <a:buNone/>
              <a:defRPr sz="1200" b="1"/>
            </a:lvl4pPr>
            <a:lvl5pPr marL="1371592" indent="0">
              <a:buNone/>
              <a:defRPr sz="1200" b="1"/>
            </a:lvl5pPr>
            <a:lvl6pPr marL="1714490" indent="0">
              <a:buNone/>
              <a:defRPr sz="1200" b="1"/>
            </a:lvl6pPr>
            <a:lvl7pPr marL="2057388" indent="0">
              <a:buNone/>
              <a:defRPr sz="1200" b="1"/>
            </a:lvl7pPr>
            <a:lvl8pPr marL="2400286" indent="0">
              <a:buNone/>
              <a:defRPr sz="1200" b="1"/>
            </a:lvl8pPr>
            <a:lvl9pPr marL="2743185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64366-6C17-440A-84FD-ADB3EEF47E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17104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F2260-D3C0-4E74-A62E-B183D6AC53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67825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3819B8-A6CB-4DE8-8FDE-363E461EE5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15275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3" y="394407"/>
            <a:ext cx="2256235" cy="1678517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90" y="394408"/>
            <a:ext cx="3833813" cy="845449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3" y="2072923"/>
            <a:ext cx="2256235" cy="6775980"/>
          </a:xfrm>
        </p:spPr>
        <p:txBody>
          <a:bodyPr/>
          <a:lstStyle>
            <a:lvl1pPr marL="0" indent="0">
              <a:buNone/>
              <a:defRPr sz="1050"/>
            </a:lvl1pPr>
            <a:lvl2pPr marL="342898" indent="0">
              <a:buNone/>
              <a:defRPr sz="900"/>
            </a:lvl2pPr>
            <a:lvl3pPr marL="685796" indent="0">
              <a:buNone/>
              <a:defRPr sz="750"/>
            </a:lvl3pPr>
            <a:lvl4pPr marL="1028694" indent="0">
              <a:buNone/>
              <a:defRPr sz="675"/>
            </a:lvl4pPr>
            <a:lvl5pPr marL="1371592" indent="0">
              <a:buNone/>
              <a:defRPr sz="675"/>
            </a:lvl5pPr>
            <a:lvl6pPr marL="1714490" indent="0">
              <a:buNone/>
              <a:defRPr sz="675"/>
            </a:lvl6pPr>
            <a:lvl7pPr marL="2057388" indent="0">
              <a:buNone/>
              <a:defRPr sz="675"/>
            </a:lvl7pPr>
            <a:lvl8pPr marL="2400286" indent="0">
              <a:buNone/>
              <a:defRPr sz="675"/>
            </a:lvl8pPr>
            <a:lvl9pPr marL="2743185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CE991-1A25-45F3-99FA-DDE4524D60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390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400"/>
            </a:lvl1pPr>
            <a:lvl2pPr marL="342898" indent="0">
              <a:buNone/>
              <a:defRPr sz="2100"/>
            </a:lvl2pPr>
            <a:lvl3pPr marL="685796" indent="0">
              <a:buNone/>
              <a:defRPr sz="1800"/>
            </a:lvl3pPr>
            <a:lvl4pPr marL="1028694" indent="0">
              <a:buNone/>
              <a:defRPr sz="1500"/>
            </a:lvl4pPr>
            <a:lvl5pPr marL="1371592" indent="0">
              <a:buNone/>
              <a:defRPr sz="1500"/>
            </a:lvl5pPr>
            <a:lvl6pPr marL="1714490" indent="0">
              <a:buNone/>
              <a:defRPr sz="1500"/>
            </a:lvl6pPr>
            <a:lvl7pPr marL="2057388" indent="0">
              <a:buNone/>
              <a:defRPr sz="1500"/>
            </a:lvl7pPr>
            <a:lvl8pPr marL="2400286" indent="0">
              <a:buNone/>
              <a:defRPr sz="1500"/>
            </a:lvl8pPr>
            <a:lvl9pPr marL="2743185" indent="0">
              <a:buNone/>
              <a:defRPr sz="15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050"/>
            </a:lvl1pPr>
            <a:lvl2pPr marL="342898" indent="0">
              <a:buNone/>
              <a:defRPr sz="900"/>
            </a:lvl2pPr>
            <a:lvl3pPr marL="685796" indent="0">
              <a:buNone/>
              <a:defRPr sz="750"/>
            </a:lvl3pPr>
            <a:lvl4pPr marL="1028694" indent="0">
              <a:buNone/>
              <a:defRPr sz="675"/>
            </a:lvl4pPr>
            <a:lvl5pPr marL="1371592" indent="0">
              <a:buNone/>
              <a:defRPr sz="675"/>
            </a:lvl5pPr>
            <a:lvl6pPr marL="1714490" indent="0">
              <a:buNone/>
              <a:defRPr sz="675"/>
            </a:lvl6pPr>
            <a:lvl7pPr marL="2057388" indent="0">
              <a:buNone/>
              <a:defRPr sz="675"/>
            </a:lvl7pPr>
            <a:lvl8pPr marL="2400286" indent="0">
              <a:buNone/>
              <a:defRPr sz="675"/>
            </a:lvl8pPr>
            <a:lvl9pPr marL="2743185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9F9AE6-98BB-4629-A28C-18A7912708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0442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3"/>
            <a:ext cx="6172200" cy="6537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882"/>
            <a:ext cx="1600200" cy="687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50" b="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882"/>
            <a:ext cx="2171700" cy="687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50" b="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882"/>
            <a:ext cx="1600200" cy="687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7A7257A-F204-4348-94B8-268AB72472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" pitchFamily="34" charset="0"/>
          <a:ea typeface="ＭＳ Ｐゴシック" pitchFamily="50" charset="-128"/>
        </a:defRPr>
      </a:lvl5pPr>
      <a:lvl6pPr marL="342898" algn="ctr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" pitchFamily="34" charset="0"/>
          <a:ea typeface="ＭＳ Ｐゴシック" pitchFamily="50" charset="-128"/>
        </a:defRPr>
      </a:lvl6pPr>
      <a:lvl7pPr marL="685796" algn="ctr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" pitchFamily="34" charset="0"/>
          <a:ea typeface="ＭＳ Ｐゴシック" pitchFamily="50" charset="-128"/>
        </a:defRPr>
      </a:lvl7pPr>
      <a:lvl8pPr marL="1028694" algn="ctr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" pitchFamily="34" charset="0"/>
          <a:ea typeface="ＭＳ Ｐゴシック" pitchFamily="50" charset="-128"/>
        </a:defRPr>
      </a:lvl8pPr>
      <a:lvl9pPr marL="1371592" algn="ctr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" pitchFamily="34" charset="0"/>
          <a:ea typeface="ＭＳ Ｐゴシック" pitchFamily="50" charset="-128"/>
        </a:defRPr>
      </a:lvl9pPr>
    </p:titleStyle>
    <p:bodyStyle>
      <a:lvl1pPr marL="257174" indent="-257174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557210" indent="-214312" algn="l" rtl="0" eaLnBrk="0" fontAlgn="base" hangingPunct="0">
        <a:spcBef>
          <a:spcPct val="20000"/>
        </a:spcBef>
        <a:spcAft>
          <a:spcPct val="0"/>
        </a:spcAft>
        <a:buChar char="–"/>
        <a:defRPr kumimoji="1" sz="2100">
          <a:solidFill>
            <a:schemeClr val="tx1"/>
          </a:solidFill>
          <a:latin typeface="+mn-lt"/>
          <a:ea typeface="+mn-ea"/>
        </a:defRPr>
      </a:lvl2pPr>
      <a:lvl3pPr marL="857245" indent="-171449" algn="l" rtl="0" eaLnBrk="0" fontAlgn="base" hangingPunct="0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+mn-lt"/>
          <a:ea typeface="+mn-ea"/>
        </a:defRPr>
      </a:lvl3pPr>
      <a:lvl4pPr marL="1200143" indent="-171449" algn="l" rtl="0" eaLnBrk="0" fontAlgn="base" hangingPunct="0">
        <a:spcBef>
          <a:spcPct val="20000"/>
        </a:spcBef>
        <a:spcAft>
          <a:spcPct val="0"/>
        </a:spcAft>
        <a:buChar char="–"/>
        <a:defRPr kumimoji="1" sz="1500">
          <a:solidFill>
            <a:schemeClr val="tx1"/>
          </a:solidFill>
          <a:latin typeface="+mn-lt"/>
          <a:ea typeface="+mn-ea"/>
        </a:defRPr>
      </a:lvl4pPr>
      <a:lvl5pPr marL="1543041" indent="-171449" algn="l" rtl="0" eaLnBrk="0" fontAlgn="base" hangingPunct="0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5pPr>
      <a:lvl6pPr marL="1885939" indent="-171449" algn="l" rtl="0" fontAlgn="base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6pPr>
      <a:lvl7pPr marL="2228837" indent="-171449" algn="l" rtl="0" fontAlgn="base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7pPr>
      <a:lvl8pPr marL="2571735" indent="-171449" algn="l" rtl="0" fontAlgn="base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8pPr>
      <a:lvl9pPr marL="2914633" indent="-171449" algn="l" rtl="0" fontAlgn="base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8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96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94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92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90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88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86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85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3" name="Rectangle 16" descr="ひし形 (枠のみ)"/>
          <p:cNvSpPr>
            <a:spLocks noChangeArrowheads="1"/>
          </p:cNvSpPr>
          <p:nvPr/>
        </p:nvSpPr>
        <p:spPr bwMode="auto">
          <a:xfrm>
            <a:off x="13999230" y="5337724"/>
            <a:ext cx="779860" cy="369332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7A7A99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i="1">
                <a:solidFill>
                  <a:schemeClr val="accent2"/>
                </a:solidFill>
              </a:rPr>
              <a:t>　</a:t>
            </a:r>
          </a:p>
        </p:txBody>
      </p:sp>
      <p:sp>
        <p:nvSpPr>
          <p:cNvPr id="48" name="Rectangle 16" descr="ひし形 (枠のみ)"/>
          <p:cNvSpPr>
            <a:spLocks noChangeArrowheads="1"/>
          </p:cNvSpPr>
          <p:nvPr/>
        </p:nvSpPr>
        <p:spPr bwMode="auto">
          <a:xfrm>
            <a:off x="318474" y="1915354"/>
            <a:ext cx="6234545" cy="830997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7A7A99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栃木県</a:t>
            </a:r>
            <a:r>
              <a:rPr lang="ja-JP" altLang="en-US" sz="16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では、標記補助金の活用を支援するため</a:t>
            </a:r>
            <a:r>
              <a:rPr lang="ja-JP" altLang="en-US" sz="1600" b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、標記説明会</a:t>
            </a:r>
            <a:r>
              <a:rPr lang="ja-JP" altLang="en-US" sz="16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を開催します。参加を希望される方は、本紙に必要事項を記入の上</a:t>
            </a:r>
            <a:r>
              <a:rPr lang="ja-JP" altLang="en-US" sz="1600" b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16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E-mail</a:t>
            </a:r>
            <a:r>
              <a:rPr lang="ja-JP" altLang="en-US" sz="16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または</a:t>
            </a:r>
            <a:r>
              <a:rPr lang="en-US" altLang="ja-JP" sz="16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lang="ja-JP" altLang="en-US" sz="1600" b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r>
              <a:rPr lang="ja-JP" altLang="en-US" sz="16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申込みください。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44450" y="36450"/>
            <a:ext cx="6782594" cy="17542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800" dirty="0" smtClean="0">
                <a:solidFill>
                  <a:schemeClr val="tx1"/>
                </a:solidFill>
              </a:rPr>
              <a:t>　</a:t>
            </a:r>
            <a:endParaRPr lang="en-US" altLang="ja-JP" sz="1800" dirty="0" smtClean="0">
              <a:solidFill>
                <a:schemeClr val="tx1"/>
              </a:solidFill>
            </a:endParaRPr>
          </a:p>
          <a:p>
            <a:r>
              <a:rPr lang="ja-JP" altLang="en-US" sz="1800" dirty="0" smtClean="0">
                <a:solidFill>
                  <a:schemeClr val="tx1"/>
                </a:solidFill>
              </a:rPr>
              <a:t>　令和２年度補正予算</a:t>
            </a:r>
            <a:endParaRPr lang="en-US" altLang="ja-JP" sz="1800" dirty="0" smtClean="0">
              <a:solidFill>
                <a:schemeClr val="tx1"/>
              </a:solidFill>
            </a:endParaRPr>
          </a:p>
          <a:p>
            <a:r>
              <a:rPr lang="ja-JP" altLang="en-US" sz="1800" dirty="0" smtClean="0">
                <a:solidFill>
                  <a:schemeClr val="tx1"/>
                </a:solidFill>
              </a:rPr>
              <a:t>　　「事業再構築補助金（中小企業等事業再構築促進事業）」</a:t>
            </a:r>
            <a:endParaRPr lang="en-US" altLang="ja-JP" sz="1800" dirty="0" smtClean="0">
              <a:solidFill>
                <a:schemeClr val="tx1"/>
              </a:solidFill>
            </a:endParaRPr>
          </a:p>
          <a:p>
            <a:r>
              <a:rPr lang="ja-JP" altLang="en-US" sz="1800" dirty="0" smtClean="0">
                <a:solidFill>
                  <a:schemeClr val="tx1"/>
                </a:solidFill>
              </a:rPr>
              <a:t>　令和元年度及び令和２年度補正予算</a:t>
            </a:r>
            <a:endParaRPr lang="en-US" altLang="ja-JP" sz="1800" dirty="0" smtClean="0">
              <a:solidFill>
                <a:schemeClr val="tx1"/>
              </a:solidFill>
            </a:endParaRPr>
          </a:p>
          <a:p>
            <a:r>
              <a:rPr lang="ja-JP" altLang="en-US" sz="1800" dirty="0" smtClean="0">
                <a:solidFill>
                  <a:schemeClr val="tx1"/>
                </a:solidFill>
              </a:rPr>
              <a:t>　　「</a:t>
            </a:r>
            <a:r>
              <a:rPr lang="ja-JP" altLang="en-US" sz="1800" dirty="0">
                <a:solidFill>
                  <a:schemeClr val="tx1"/>
                </a:solidFill>
              </a:rPr>
              <a:t>ものづくり・商業・サービス生産性向上促進補助</a:t>
            </a:r>
            <a:r>
              <a:rPr lang="ja-JP" altLang="en-US" sz="1800" dirty="0" smtClean="0">
                <a:solidFill>
                  <a:schemeClr val="tx1"/>
                </a:solidFill>
              </a:rPr>
              <a:t>金」</a:t>
            </a:r>
            <a:endParaRPr lang="ja-JP" altLang="en-US" sz="1800" dirty="0">
              <a:solidFill>
                <a:schemeClr val="tx1"/>
              </a:solidFill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</a:rPr>
              <a:t>　　　　　　</a:t>
            </a:r>
            <a:r>
              <a:rPr lang="ja-JP" altLang="en-US" sz="1800" dirty="0" smtClean="0">
                <a:solidFill>
                  <a:schemeClr val="tx1"/>
                </a:solidFill>
              </a:rPr>
              <a:t>　　　　　　　　制度</a:t>
            </a:r>
            <a:r>
              <a:rPr lang="ja-JP" altLang="en-US" sz="1800" dirty="0">
                <a:solidFill>
                  <a:schemeClr val="tx1"/>
                </a:solidFill>
              </a:rPr>
              <a:t>概要・申請</a:t>
            </a:r>
            <a:r>
              <a:rPr lang="ja-JP" altLang="en-US" sz="1800" dirty="0" smtClean="0">
                <a:solidFill>
                  <a:schemeClr val="tx1"/>
                </a:solidFill>
              </a:rPr>
              <a:t>ポイント</a:t>
            </a:r>
            <a:r>
              <a:rPr lang="ja-JP" altLang="en-US" sz="1800" dirty="0">
                <a:solidFill>
                  <a:schemeClr val="tx1"/>
                </a:solidFill>
              </a:rPr>
              <a:t>説明会</a:t>
            </a:r>
            <a:r>
              <a:rPr lang="en-US" altLang="ja-JP" sz="1800" dirty="0" smtClean="0">
                <a:solidFill>
                  <a:schemeClr val="tx1"/>
                </a:solidFill>
              </a:rPr>
              <a:t>【</a:t>
            </a:r>
            <a:r>
              <a:rPr lang="ja-JP" altLang="en-US" sz="1800" dirty="0">
                <a:solidFill>
                  <a:schemeClr val="tx1"/>
                </a:solidFill>
              </a:rPr>
              <a:t>参加申込書</a:t>
            </a:r>
            <a:r>
              <a:rPr lang="en-US" altLang="ja-JP" sz="1800" dirty="0" smtClean="0">
                <a:solidFill>
                  <a:schemeClr val="tx1"/>
                </a:solidFill>
              </a:rPr>
              <a:t>】</a:t>
            </a:r>
            <a:endParaRPr lang="en-US" altLang="ja-JP" sz="1800" dirty="0">
              <a:solidFill>
                <a:schemeClr val="tx1"/>
              </a:solidFill>
            </a:endParaRPr>
          </a:p>
          <a:p>
            <a:pPr algn="dist"/>
            <a:r>
              <a:rPr lang="ja-JP" altLang="en-US" sz="2000" dirty="0" smtClean="0">
                <a:solidFill>
                  <a:schemeClr val="tx1"/>
                </a:solidFill>
              </a:rPr>
              <a:t>　　　　</a:t>
            </a:r>
            <a:endParaRPr lang="ja-JP" altLang="ja-JP" sz="2000" dirty="0">
              <a:solidFill>
                <a:schemeClr val="tx1"/>
              </a:solidFill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0" y="9082700"/>
            <a:ext cx="6858000" cy="8233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endParaRPr lang="en-US" altLang="ja-JP" u="sng" dirty="0" smtClean="0">
              <a:solidFill>
                <a:schemeClr val="bg1"/>
              </a:solidFill>
            </a:endParaRPr>
          </a:p>
          <a:p>
            <a:pPr>
              <a:spcAft>
                <a:spcPts val="600"/>
              </a:spcAft>
            </a:pPr>
            <a:endParaRPr lang="en-US" altLang="ja-JP" u="sng" dirty="0">
              <a:solidFill>
                <a:schemeClr val="bg1"/>
              </a:solidFill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1730830" y="2851483"/>
            <a:ext cx="4710914" cy="1299067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139700">
              <a:spcBef>
                <a:spcPts val="600"/>
              </a:spcBef>
              <a:spcAft>
                <a:spcPts val="0"/>
              </a:spcAft>
            </a:pP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① </a:t>
            </a:r>
            <a:r>
              <a:rPr lang="zh-TW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事業</a:t>
            </a:r>
            <a:r>
              <a:rPr lang="zh-TW" altLang="en-US" sz="12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再構築補助</a:t>
            </a:r>
            <a:r>
              <a:rPr lang="zh-TW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金</a:t>
            </a: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の制度説明（</a:t>
            </a:r>
            <a:r>
              <a:rPr lang="en-US" altLang="ja-JP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</a:t>
            </a: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indent="139700">
              <a:spcBef>
                <a:spcPts val="600"/>
              </a:spcBef>
              <a:spcAft>
                <a:spcPts val="0"/>
              </a:spcAft>
            </a:pPr>
            <a:r>
              <a:rPr lang="ja-JP" altLang="ja-JP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②</a:t>
            </a:r>
            <a:r>
              <a:rPr lang="ja-JP" altLang="en-US" sz="12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ものづくり</a:t>
            </a:r>
            <a:r>
              <a:rPr lang="ja-JP" altLang="en-US" sz="12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・商業・サービス生産性向上促進補助</a:t>
            </a: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金の制度説明</a:t>
            </a:r>
            <a:endParaRPr lang="en-US" altLang="ja-JP" sz="12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indent="139700">
              <a:spcBef>
                <a:spcPts val="600"/>
              </a:spcBef>
              <a:spcAft>
                <a:spcPts val="0"/>
              </a:spcAft>
            </a:pPr>
            <a:r>
              <a:rPr lang="ja-JP" altLang="en-US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9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説明者：</a:t>
            </a:r>
            <a:r>
              <a:rPr lang="zh-TW" altLang="en-US" sz="900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経済産業省関東経済産業局</a:t>
            </a:r>
            <a:r>
              <a:rPr lang="zh-TW" altLang="en-US" sz="9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職員</a:t>
            </a:r>
            <a:r>
              <a:rPr lang="ja-JP" altLang="en-US" sz="900" u="sng" kern="1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ja-JP" altLang="en-US" sz="9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栃木県中小</a:t>
            </a:r>
            <a:r>
              <a:rPr lang="ja-JP" altLang="en-US" sz="900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企業団体</a:t>
            </a:r>
            <a:r>
              <a:rPr lang="ja-JP" altLang="en-US" sz="9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中央会職員</a:t>
            </a:r>
            <a:endParaRPr lang="en-US" altLang="ja-JP" sz="900" u="sng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indent="139700">
              <a:spcBef>
                <a:spcPts val="600"/>
              </a:spcBef>
              <a:spcAft>
                <a:spcPts val="0"/>
              </a:spcAft>
            </a:pPr>
            <a:r>
              <a:rPr lang="ja-JP" altLang="en-US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en-US" altLang="ja-JP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現時点（</a:t>
            </a:r>
            <a:r>
              <a:rPr lang="ja-JP" altLang="en-US" sz="9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３</a:t>
            </a:r>
            <a:r>
              <a:rPr lang="ja-JP" altLang="en-US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15</a:t>
            </a:r>
            <a:r>
              <a:rPr lang="ja-JP" altLang="en-US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</a:t>
            </a:r>
            <a:r>
              <a:rPr lang="ja-JP" altLang="en-US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現在）で公募要領が公開されていないため、</a:t>
            </a:r>
            <a:r>
              <a:rPr lang="en-US" altLang="ja-JP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/>
            </a:r>
            <a:br>
              <a:rPr lang="en-US" altLang="ja-JP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</a:br>
            <a:r>
              <a:rPr lang="ja-JP" altLang="en-US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当日時点で公開できる内容での説明となりますので、御了承ください。</a:t>
            </a:r>
            <a:endParaRPr lang="ja-JP" altLang="ja-JP" sz="9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1713163" y="6011083"/>
            <a:ext cx="4728581" cy="1122325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以下のお申し込みフォームに必要事項を記載の上、</a:t>
            </a:r>
            <a:r>
              <a:rPr lang="ja-JP" altLang="en-US" sz="1050" kern="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３</a:t>
            </a:r>
            <a:r>
              <a:rPr lang="ja-JP" altLang="en-US" sz="1050" kern="1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050" kern="1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22</a:t>
            </a:r>
            <a:r>
              <a:rPr lang="ja-JP" altLang="en-US" sz="1050" kern="1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日（月）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までに</a:t>
            </a:r>
            <a:r>
              <a:rPr lang="en-US" altLang="ja-JP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/>
            </a:r>
            <a:br>
              <a:rPr lang="en-US" altLang="ja-JP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</a:b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E-mail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また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でお申込みください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05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71450" indent="-1714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講演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につきましては、お申し込みいただいた後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、説明会へ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の案内をメールで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差し上げます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ので、参加可能な端末で受け取れるメール アドレスを記載ください。</a:t>
            </a:r>
          </a:p>
          <a:p>
            <a:pPr marL="171450" indent="-1714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セミナー開催前日までに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事務局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より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案内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メール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が届かない場合は、大変お手数で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すが以下のお問合せ先まで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ご連絡をお願いいたします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ja-JP" altLang="ja-JP" sz="105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394610" y="2847218"/>
            <a:ext cx="1133939" cy="1304627"/>
          </a:xfrm>
          <a:prstGeom prst="rect">
            <a:avLst/>
          </a:prstGeom>
          <a:solidFill>
            <a:srgbClr val="215D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内容</a:t>
            </a:r>
            <a:endParaRPr lang="ja-JP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394610" y="4679449"/>
            <a:ext cx="1133939" cy="345930"/>
          </a:xfrm>
          <a:prstGeom prst="rect">
            <a:avLst/>
          </a:prstGeom>
          <a:solidFill>
            <a:srgbClr val="215D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参加費</a:t>
            </a:r>
            <a:endParaRPr lang="ja-JP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1730830" y="4680439"/>
            <a:ext cx="4710914" cy="337095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139700">
              <a:spcBef>
                <a:spcPts val="600"/>
              </a:spcBef>
              <a:spcAft>
                <a:spcPts val="0"/>
              </a:spcAft>
            </a:pP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無料</a:t>
            </a:r>
            <a:endParaRPr lang="ja-JP" altLang="ja-JP" sz="12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394610" y="5571119"/>
            <a:ext cx="1133939" cy="345930"/>
          </a:xfrm>
          <a:prstGeom prst="rect">
            <a:avLst/>
          </a:prstGeom>
          <a:solidFill>
            <a:srgbClr val="215D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開催方法</a:t>
            </a:r>
            <a:endParaRPr lang="ja-JP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394610" y="6011082"/>
            <a:ext cx="1133939" cy="1122326"/>
          </a:xfrm>
          <a:prstGeom prst="rect">
            <a:avLst/>
          </a:prstGeom>
          <a:solidFill>
            <a:srgbClr val="215D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申込方法</a:t>
            </a:r>
            <a:endParaRPr lang="ja-JP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1713163" y="5565559"/>
            <a:ext cx="4728581" cy="34593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139700">
              <a:spcBef>
                <a:spcPts val="600"/>
              </a:spcBef>
              <a:spcAft>
                <a:spcPts val="0"/>
              </a:spcAft>
            </a:pP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オンライン開催（</a:t>
            </a:r>
            <a:r>
              <a:rPr lang="en-US" altLang="ja-JP" sz="1200" kern="1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Webex</a:t>
            </a: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</a:t>
            </a: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394610" y="7189419"/>
            <a:ext cx="2303324" cy="3231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en-US" altLang="ja-JP" sz="1600" dirty="0" smtClean="0">
                <a:solidFill>
                  <a:schemeClr val="tx1"/>
                </a:solidFill>
              </a:rPr>
              <a:t>【</a:t>
            </a:r>
            <a:r>
              <a:rPr lang="ja-JP" altLang="en-US" sz="1600" dirty="0" smtClean="0">
                <a:solidFill>
                  <a:schemeClr val="tx1"/>
                </a:solidFill>
              </a:rPr>
              <a:t>お申込みフォーム</a:t>
            </a:r>
            <a:r>
              <a:rPr lang="en-US" altLang="ja-JP" sz="1600" dirty="0" smtClean="0">
                <a:solidFill>
                  <a:schemeClr val="tx1"/>
                </a:solidFill>
              </a:rPr>
              <a:t>】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935829"/>
              </p:ext>
            </p:extLst>
          </p:nvPr>
        </p:nvGraphicFramePr>
        <p:xfrm>
          <a:off x="394610" y="7566120"/>
          <a:ext cx="6047133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3655">
                  <a:extLst>
                    <a:ext uri="{9D8B030D-6E8A-4147-A177-3AD203B41FA5}">
                      <a16:colId xmlns:a16="http://schemas.microsoft.com/office/drawing/2014/main" val="2319510485"/>
                    </a:ext>
                  </a:extLst>
                </a:gridCol>
                <a:gridCol w="2154725">
                  <a:extLst>
                    <a:ext uri="{9D8B030D-6E8A-4147-A177-3AD203B41FA5}">
                      <a16:colId xmlns:a16="http://schemas.microsoft.com/office/drawing/2014/main" val="898731769"/>
                    </a:ext>
                  </a:extLst>
                </a:gridCol>
                <a:gridCol w="2548753">
                  <a:extLst>
                    <a:ext uri="{9D8B030D-6E8A-4147-A177-3AD203B41FA5}">
                      <a16:colId xmlns:a16="http://schemas.microsoft.com/office/drawing/2014/main" val="380487046"/>
                    </a:ext>
                  </a:extLst>
                </a:gridCol>
              </a:tblGrid>
              <a:tr h="2074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貴社名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1316966"/>
                  </a:ext>
                </a:extLst>
              </a:tr>
              <a:tr h="2074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貴社住所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7924830"/>
                  </a:ext>
                </a:extLst>
              </a:tr>
              <a:tr h="3456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参加者様の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所属、役職・氏名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所属：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職・氏名：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9031386"/>
                  </a:ext>
                </a:extLst>
              </a:tr>
              <a:tr h="3456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参加者様の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ご連絡先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5379979"/>
                  </a:ext>
                </a:extLst>
              </a:tr>
            </a:tbl>
          </a:graphicData>
        </a:graphic>
      </p:graphicFrame>
      <p:sp>
        <p:nvSpPr>
          <p:cNvPr id="86" name="Rectangle 16" descr="ひし形 (枠のみ)"/>
          <p:cNvSpPr>
            <a:spLocks noChangeArrowheads="1"/>
          </p:cNvSpPr>
          <p:nvPr/>
        </p:nvSpPr>
        <p:spPr bwMode="auto">
          <a:xfrm>
            <a:off x="2543699" y="9618649"/>
            <a:ext cx="4101139" cy="246221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7A7A99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栃木県 産業</a:t>
            </a:r>
            <a:r>
              <a:rPr lang="zh-TW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労働</a:t>
            </a:r>
            <a:r>
              <a:rPr lang="zh-TW" altLang="en-US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観光部 工業振興課</a:t>
            </a:r>
            <a:r>
              <a:rPr lang="ja-JP" altLang="en-US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（小池） </a:t>
            </a:r>
            <a:r>
              <a:rPr lang="en-US" altLang="zh-TW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lang="zh-TW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zh-TW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028-623-3192</a:t>
            </a:r>
          </a:p>
        </p:txBody>
      </p:sp>
      <p:sp>
        <p:nvSpPr>
          <p:cNvPr id="87" name="Rectangle 16" descr="ひし形 (枠のみ)"/>
          <p:cNvSpPr>
            <a:spLocks noChangeArrowheads="1"/>
          </p:cNvSpPr>
          <p:nvPr/>
        </p:nvSpPr>
        <p:spPr bwMode="auto">
          <a:xfrm>
            <a:off x="318474" y="9064708"/>
            <a:ext cx="6326364" cy="5847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7A7A99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en-US" sz="1600" u="sng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■お申込み・お問合せ先</a:t>
            </a:r>
            <a:endParaRPr lang="en-US" altLang="ja-JP" sz="1600" u="sng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zh-TW" sz="16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FAX </a:t>
            </a:r>
            <a:r>
              <a:rPr lang="en-US" altLang="zh-TW" sz="1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 </a:t>
            </a:r>
            <a:r>
              <a:rPr lang="en-US" altLang="zh-TW" sz="16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028-623-3945</a:t>
            </a:r>
            <a:r>
              <a:rPr lang="ja-JP" altLang="en-US" sz="1600" dirty="0" smtClean="0">
                <a:solidFill>
                  <a:srgbClr val="04455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zh-TW" sz="16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E-mail</a:t>
            </a:r>
            <a:r>
              <a:rPr lang="zh-TW" altLang="en-US" sz="1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zh-TW" sz="16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kougyou@pref.tochigi.lg.jp</a:t>
            </a:r>
            <a:endParaRPr lang="en-US" altLang="zh-TW" sz="1600" u="sng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9" name="正方形/長方形 88"/>
          <p:cNvSpPr/>
          <p:nvPr/>
        </p:nvSpPr>
        <p:spPr>
          <a:xfrm>
            <a:off x="394610" y="4234552"/>
            <a:ext cx="1133939" cy="345930"/>
          </a:xfrm>
          <a:prstGeom prst="rect">
            <a:avLst/>
          </a:prstGeom>
          <a:solidFill>
            <a:srgbClr val="215D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開催日時</a:t>
            </a:r>
            <a:endParaRPr lang="ja-JP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1730830" y="4238817"/>
            <a:ext cx="4710914" cy="337095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139700">
              <a:spcBef>
                <a:spcPts val="600"/>
              </a:spcBef>
              <a:spcAft>
                <a:spcPts val="0"/>
              </a:spcAft>
            </a:pP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令和３年３月</a:t>
            </a:r>
            <a:r>
              <a:rPr lang="en-US" altLang="ja-JP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４日（</a:t>
            </a:r>
            <a:r>
              <a:rPr lang="ja-JP" altLang="en-US" sz="12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水</a:t>
            </a: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</a:t>
            </a:r>
            <a:r>
              <a:rPr lang="en-US" altLang="ja-JP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10</a:t>
            </a: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00</a:t>
            </a: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</a:t>
            </a: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１：</a:t>
            </a:r>
            <a:r>
              <a:rPr lang="en-US" altLang="ja-JP" sz="12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0</a:t>
            </a:r>
            <a:r>
              <a:rPr lang="en-US" altLang="ja-JP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0</a:t>
            </a:r>
            <a:endParaRPr lang="ja-JP" altLang="ja-JP" sz="12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94610" y="5122238"/>
            <a:ext cx="1133939" cy="345930"/>
          </a:xfrm>
          <a:prstGeom prst="rect">
            <a:avLst/>
          </a:prstGeom>
          <a:solidFill>
            <a:srgbClr val="215D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対象者</a:t>
            </a:r>
            <a:endParaRPr lang="ja-JP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1730830" y="5119953"/>
            <a:ext cx="4710914" cy="337095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139700">
              <a:spcBef>
                <a:spcPts val="600"/>
              </a:spcBef>
              <a:spcAft>
                <a:spcPts val="0"/>
              </a:spcAft>
            </a:pP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県内事業者、各支援機関担当者、市町担当者　等</a:t>
            </a:r>
            <a:endParaRPr lang="ja-JP" altLang="ja-JP" sz="12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57151" y="61913"/>
            <a:ext cx="6747510" cy="1710795"/>
          </a:xfrm>
          <a:prstGeom prst="rect">
            <a:avLst/>
          </a:prstGeom>
          <a:noFill/>
          <a:ln w="9525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緑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1F8A6"/>
        </a:solidFill>
      </a:spPr>
      <a:bodyPr anchor="ctr"/>
      <a:lstStyle>
        <a:defPPr algn="ctr">
          <a:defRPr sz="1200" b="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 bwMode="auto">
        <a:pattFill prst="pct75">
          <a:fgClr>
            <a:schemeClr val="accent1"/>
          </a:fgClr>
          <a:bgClr>
            <a:srgbClr val="FFFFFF"/>
          </a:bgClr>
        </a:pattFill>
        <a:ln w="9525" algn="ctr">
          <a:noFill/>
          <a:miter lim="800000"/>
          <a:headEnd/>
          <a:tailEnd/>
        </a:ln>
        <a:effectLst>
          <a:outerShdw dist="71842" dir="2700000" algn="ctr" rotWithShape="0">
            <a:schemeClr val="bg2"/>
          </a:outerShdw>
        </a:effectLst>
      </a:spPr>
      <a:bodyPr wrap="square" rtlCol="0">
        <a:spAutoFit/>
      </a:bodyPr>
      <a:lstStyle>
        <a:defPPr>
          <a:defRPr kumimoji="1" sz="1200" dirty="0" smtClean="0">
            <a:latin typeface="Arial" pitchFamily="34" charset="0"/>
          </a:defRPr>
        </a:defPPr>
      </a:lstStyle>
    </a:tx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27670</TotalTime>
  <Words>385</Words>
  <Application>Microsoft Office PowerPoint</Application>
  <PresentationFormat>A4 210 x 297 mm</PresentationFormat>
  <Paragraphs>41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Times New Roman</vt:lpstr>
      <vt:lpstr>Wingdings</vt:lpstr>
      <vt:lpstr>標準デザイン</vt:lpstr>
      <vt:lpstr>PowerPoint プレゼンテーション</vt:lpstr>
    </vt:vector>
  </TitlesOfParts>
  <Company>栃木県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栃木県</dc:creator>
  <cp:lastModifiedBy>Administrator</cp:lastModifiedBy>
  <cp:revision>1899</cp:revision>
  <cp:lastPrinted>2021-03-08T11:01:47Z</cp:lastPrinted>
  <dcterms:created xsi:type="dcterms:W3CDTF">2010-07-15T10:40:04Z</dcterms:created>
  <dcterms:modified xsi:type="dcterms:W3CDTF">2021-03-13T06:51:13Z</dcterms:modified>
</cp:coreProperties>
</file>