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315" r:id="rId2"/>
    <p:sldId id="278" r:id="rId3"/>
    <p:sldId id="282" r:id="rId4"/>
    <p:sldId id="316" r:id="rId5"/>
    <p:sldId id="317" r:id="rId6"/>
    <p:sldId id="318" r:id="rId7"/>
    <p:sldId id="319" r:id="rId8"/>
    <p:sldId id="320" r:id="rId9"/>
    <p:sldId id="322" r:id="rId10"/>
    <p:sldId id="323" r:id="rId11"/>
    <p:sldId id="324" r:id="rId12"/>
    <p:sldId id="325" r:id="rId13"/>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95" autoAdjust="0"/>
    <p:restoredTop sz="94660"/>
  </p:normalViewPr>
  <p:slideViewPr>
    <p:cSldViewPr snapToGrid="0" showGuides="1">
      <p:cViewPr varScale="1">
        <p:scale>
          <a:sx n="106" d="100"/>
          <a:sy n="106" d="100"/>
        </p:scale>
        <p:origin x="306" y="108"/>
      </p:cViewPr>
      <p:guideLst>
        <p:guide orient="horz" pos="211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9" y="2"/>
            <a:ext cx="2949575" cy="498475"/>
          </a:xfrm>
          <a:prstGeom prst="rect">
            <a:avLst/>
          </a:prstGeom>
        </p:spPr>
        <p:txBody>
          <a:bodyPr vert="horz" lIns="91440" tIns="45720" rIns="91440" bIns="45720" rtlCol="0"/>
          <a:lstStyle>
            <a:lvl1pPr algn="r">
              <a:defRPr sz="1200"/>
            </a:lvl1pPr>
          </a:lstStyle>
          <a:p>
            <a:fld id="{B07C917D-D306-4B70-A957-41C91B2EED20}" type="datetimeFigureOut">
              <a:rPr kumimoji="1" lang="ja-JP" altLang="en-US" smtClean="0"/>
              <a:t>2026/8/21</a:t>
            </a:fld>
            <a:endParaRPr kumimoji="1" lang="ja-JP" altLang="en-US"/>
          </a:p>
        </p:txBody>
      </p:sp>
      <p:sp>
        <p:nvSpPr>
          <p:cNvPr id="4" name="フッター プレースホルダー 3"/>
          <p:cNvSpPr>
            <a:spLocks noGrp="1"/>
          </p:cNvSpPr>
          <p:nvPr>
            <p:ph type="ftr" sz="quarter" idx="2"/>
          </p:nvPr>
        </p:nvSpPr>
        <p:spPr>
          <a:xfrm>
            <a:off x="1" y="9440865"/>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5"/>
            <a:ext cx="2949575" cy="498475"/>
          </a:xfrm>
          <a:prstGeom prst="rect">
            <a:avLst/>
          </a:prstGeom>
        </p:spPr>
        <p:txBody>
          <a:bodyPr vert="horz" lIns="91440" tIns="45720" rIns="91440" bIns="45720" rtlCol="0" anchor="b"/>
          <a:lstStyle>
            <a:lvl1pPr algn="r">
              <a:defRPr sz="1200"/>
            </a:lvl1pPr>
          </a:lstStyle>
          <a:p>
            <a:fld id="{35D0CD6E-DAFF-475D-A8FD-4B9F0A07B443}" type="slidenum">
              <a:rPr kumimoji="1" lang="ja-JP" altLang="en-US" smtClean="0"/>
              <a:t>‹#›</a:t>
            </a:fld>
            <a:endParaRPr kumimoji="1" lang="ja-JP" altLang="en-US"/>
          </a:p>
        </p:txBody>
      </p:sp>
    </p:spTree>
    <p:extLst>
      <p:ext uri="{BB962C8B-B14F-4D97-AF65-F5344CB8AC3E}">
        <p14:creationId xmlns:p14="http://schemas.microsoft.com/office/powerpoint/2010/main" val="31497968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69925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685663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71130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84153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42467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83910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7339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182686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45555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3172080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F14B284-BDCC-4865-9B58-9DEEC07A18BD}" type="datetimeFigureOut">
              <a:rPr kumimoji="1" lang="ja-JP" altLang="en-US" smtClean="0"/>
              <a:t>2026/8/21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103148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14B284-BDCC-4865-9B58-9DEEC07A18BD}" type="datetimeFigureOut">
              <a:rPr kumimoji="1" lang="ja-JP" altLang="en-US" smtClean="0"/>
              <a:t>2026/8/21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71587-5D02-485B-A7DF-13A73A82C294}" type="slidenum">
              <a:rPr kumimoji="1" lang="ja-JP" altLang="en-US" smtClean="0"/>
              <a:t>‹#›</a:t>
            </a:fld>
            <a:endParaRPr kumimoji="1" lang="ja-JP" altLang="en-US"/>
          </a:p>
        </p:txBody>
      </p:sp>
    </p:spTree>
    <p:extLst>
      <p:ext uri="{BB962C8B-B14F-4D97-AF65-F5344CB8AC3E}">
        <p14:creationId xmlns:p14="http://schemas.microsoft.com/office/powerpoint/2010/main" val="2619077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注意事項"/>
          <p:cNvSpPr txBox="1">
            <a:spLocks/>
          </p:cNvSpPr>
          <p:nvPr/>
        </p:nvSpPr>
        <p:spPr>
          <a:xfrm>
            <a:off x="696000" y="4236467"/>
            <a:ext cx="10800000" cy="2016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 </a:t>
            </a:r>
            <a:r>
              <a:rPr lang="ja-JP" altLang="en-US" sz="1400" u="sng" dirty="0">
                <a:latin typeface="BIZ UDゴシック" panose="020B0400000000000000" pitchFamily="49" charset="-128"/>
                <a:ea typeface="BIZ UDゴシック" panose="020B0400000000000000" pitchFamily="49" charset="-128"/>
              </a:rPr>
              <a:t>寄附目標金額は、個人版ふるさと納税及び企業版ふるさと納税で集める寄附金額（ただし、個人版ふるさと納税の返礼品等に係る</a:t>
            </a:r>
            <a:endParaRPr lang="en-US" altLang="ja-JP" sz="1400" u="sng" dirty="0">
              <a:latin typeface="BIZ UDゴシック" panose="020B0400000000000000" pitchFamily="49" charset="-128"/>
              <a:ea typeface="BIZ UDゴシック" panose="020B0400000000000000" pitchFamily="49" charset="-128"/>
            </a:endParaRP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a:t>
            </a:r>
            <a:r>
              <a:rPr lang="ja-JP" altLang="en-US" sz="1400" u="sng" dirty="0">
                <a:latin typeface="BIZ UDゴシック" panose="020B0400000000000000" pitchFamily="49" charset="-128"/>
                <a:ea typeface="BIZ UDゴシック" panose="020B0400000000000000" pitchFamily="49" charset="-128"/>
              </a:rPr>
              <a:t>経緯を控除した額）の総額を記載</a:t>
            </a:r>
            <a:r>
              <a:rPr lang="ja-JP" altLang="en-US" sz="1400" dirty="0">
                <a:latin typeface="BIZ UDゴシック" panose="020B0400000000000000" pitchFamily="49" charset="-128"/>
                <a:ea typeface="BIZ UDゴシック" panose="020B0400000000000000" pitchFamily="49" charset="-128"/>
              </a:rPr>
              <a:t>してください。</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 </a:t>
            </a:r>
            <a:r>
              <a:rPr lang="ja-JP" altLang="en-US" sz="1400" u="sng" dirty="0">
                <a:latin typeface="BIZ UDゴシック" panose="020B0400000000000000" pitchFamily="49" charset="-128"/>
                <a:ea typeface="BIZ UDゴシック" panose="020B0400000000000000" pitchFamily="49" charset="-128"/>
              </a:rPr>
              <a:t>寄附目標金額は、補助上限額の範囲内で設定してください</a:t>
            </a:r>
            <a:r>
              <a:rPr lang="ja-JP" altLang="en-US" sz="1400" dirty="0">
                <a:latin typeface="BIZ UDゴシック" panose="020B0400000000000000" pitchFamily="49" charset="-128"/>
                <a:ea typeface="BIZ UDゴシック" panose="020B0400000000000000" pitchFamily="49" charset="-128"/>
              </a:rPr>
              <a:t>。なお、</a:t>
            </a:r>
            <a:r>
              <a:rPr lang="ja-JP" altLang="en-US" sz="1400" u="sng" dirty="0">
                <a:latin typeface="BIZ UDゴシック" panose="020B0400000000000000" pitchFamily="49" charset="-128"/>
                <a:ea typeface="BIZ UDゴシック" panose="020B0400000000000000" pitchFamily="49" charset="-128"/>
              </a:rPr>
              <a:t>寄附目標金額に達しない場合でも、認定事業を実施する必要が</a:t>
            </a:r>
            <a:endParaRPr lang="en-US" altLang="ja-JP" sz="1400" u="sng" dirty="0">
              <a:latin typeface="BIZ UDゴシック" panose="020B0400000000000000" pitchFamily="49" charset="-128"/>
              <a:ea typeface="BIZ UDゴシック" panose="020B0400000000000000" pitchFamily="49" charset="-128"/>
            </a:endParaRP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a:t>
            </a:r>
            <a:r>
              <a:rPr lang="ja-JP" altLang="en-US" sz="1400" u="sng" dirty="0">
                <a:latin typeface="BIZ UDゴシック" panose="020B0400000000000000" pitchFamily="49" charset="-128"/>
                <a:ea typeface="BIZ UDゴシック" panose="020B0400000000000000" pitchFamily="49" charset="-128"/>
              </a:rPr>
              <a:t>あります</a:t>
            </a:r>
            <a:r>
              <a:rPr lang="ja-JP" altLang="en-US" sz="1400" dirty="0">
                <a:latin typeface="BIZ UDゴシック" panose="020B0400000000000000" pitchFamily="49" charset="-128"/>
                <a:ea typeface="BIZ UDゴシック" panose="020B0400000000000000" pitchFamily="49" charset="-128"/>
              </a:rPr>
              <a:t>。</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 </a:t>
            </a:r>
            <a:r>
              <a:rPr lang="ja-JP" altLang="en-US" sz="1400" u="sng" dirty="0">
                <a:latin typeface="BIZ UDゴシック" panose="020B0400000000000000" pitchFamily="49" charset="-128"/>
                <a:ea typeface="BIZ UDゴシック" panose="020B0400000000000000" pitchFamily="49" charset="-128"/>
              </a:rPr>
              <a:t>本事業計画書をもとに、プレゼンテーションによる審査を行います</a:t>
            </a:r>
            <a:r>
              <a:rPr lang="ja-JP" altLang="en-US" sz="1400" dirty="0">
                <a:latin typeface="BIZ UDゴシック" panose="020B0400000000000000" pitchFamily="49" charset="-128"/>
                <a:ea typeface="BIZ UDゴシック" panose="020B0400000000000000" pitchFamily="49" charset="-128"/>
              </a:rPr>
              <a:t>。</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必要に応じて、ページを追加していただいて問題ありません（最大</a:t>
            </a:r>
            <a:r>
              <a:rPr lang="en-US" altLang="ja-JP" sz="1400" dirty="0">
                <a:latin typeface="BIZ UDゴシック" panose="020B0400000000000000" pitchFamily="49" charset="-128"/>
                <a:ea typeface="BIZ UDゴシック" panose="020B0400000000000000" pitchFamily="49" charset="-128"/>
              </a:rPr>
              <a:t>25</a:t>
            </a:r>
            <a:r>
              <a:rPr lang="ja-JP" altLang="en-US" sz="1400" dirty="0">
                <a:latin typeface="BIZ UDゴシック" panose="020B0400000000000000" pitchFamily="49" charset="-128"/>
                <a:ea typeface="BIZ UDゴシック" panose="020B0400000000000000" pitchFamily="49" charset="-128"/>
              </a:rPr>
              <a:t>ページ程度）。</a:t>
            </a:r>
            <a:endParaRPr lang="en-US" altLang="ja-JP" sz="1400" dirty="0">
              <a:latin typeface="BIZ UDゴシック" panose="020B0400000000000000" pitchFamily="49" charset="-128"/>
              <a:ea typeface="BIZ UDゴシック" panose="020B0400000000000000" pitchFamily="49" charset="-128"/>
            </a:endParaRPr>
          </a:p>
        </p:txBody>
      </p:sp>
      <p:graphicFrame>
        <p:nvGraphicFramePr>
          <p:cNvPr id="11" name="表"/>
          <p:cNvGraphicFramePr>
            <a:graphicFrameLocks noGrp="1"/>
          </p:cNvGraphicFramePr>
          <p:nvPr>
            <p:extLst>
              <p:ext uri="{D42A27DB-BD31-4B8C-83A1-F6EECF244321}">
                <p14:modId xmlns:p14="http://schemas.microsoft.com/office/powerpoint/2010/main" val="2389438995"/>
              </p:ext>
            </p:extLst>
          </p:nvPr>
        </p:nvGraphicFramePr>
        <p:xfrm>
          <a:off x="696000" y="1435105"/>
          <a:ext cx="10800000" cy="2304000"/>
        </p:xfrm>
        <a:graphic>
          <a:graphicData uri="http://schemas.openxmlformats.org/drawingml/2006/table">
            <a:tbl>
              <a:tblPr firstRow="1" bandRow="1">
                <a:tableStyleId>{5940675A-B579-460E-94D1-54222C63F5DA}</a:tableStyleId>
              </a:tblPr>
              <a:tblGrid>
                <a:gridCol w="2160000">
                  <a:extLst>
                    <a:ext uri="{9D8B030D-6E8A-4147-A177-3AD203B41FA5}">
                      <a16:colId xmlns:a16="http://schemas.microsoft.com/office/drawing/2014/main" val="3146460803"/>
                    </a:ext>
                  </a:extLst>
                </a:gridCol>
                <a:gridCol w="8640000">
                  <a:extLst>
                    <a:ext uri="{9D8B030D-6E8A-4147-A177-3AD203B41FA5}">
                      <a16:colId xmlns:a16="http://schemas.microsoft.com/office/drawing/2014/main" val="2386070037"/>
                    </a:ext>
                  </a:extLst>
                </a:gridCol>
              </a:tblGrid>
              <a:tr h="576000">
                <a:tc>
                  <a:txBody>
                    <a:bodyPr/>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法人名</a:t>
                      </a:r>
                    </a:p>
                  </a:txBody>
                  <a:tcPr marL="72000" marR="72000" marT="36000" marB="36000" anchor="ctr">
                    <a:solidFill>
                      <a:schemeClr val="accent5">
                        <a:lumMod val="20000"/>
                        <a:lumOff val="80000"/>
                      </a:schemeClr>
                    </a:solidFill>
                  </a:tcPr>
                </a:tc>
                <a:tc>
                  <a:txBody>
                    <a:bodyPr/>
                    <a:lstStyle/>
                    <a:p>
                      <a:endParaRPr kumimoji="1" lang="ja-JP" altLang="en-US" sz="1600" b="1"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1370685490"/>
                  </a:ext>
                </a:extLst>
              </a:tr>
              <a:tr h="576000">
                <a:tc>
                  <a:txBody>
                    <a:bodyPr/>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事業名</a:t>
                      </a:r>
                    </a:p>
                  </a:txBody>
                  <a:tcPr marL="72000" marR="72000" marT="36000" marB="36000" anchor="ctr">
                    <a:solidFill>
                      <a:schemeClr val="accent5">
                        <a:lumMod val="20000"/>
                        <a:lumOff val="80000"/>
                      </a:schemeClr>
                    </a:solidFill>
                  </a:tcPr>
                </a:tc>
                <a:tc>
                  <a:txBody>
                    <a:bodyPr/>
                    <a:lstStyle/>
                    <a:p>
                      <a:endParaRPr kumimoji="1" lang="ja-JP" altLang="en-US" sz="1600" b="1"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2197275177"/>
                  </a:ext>
                </a:extLst>
              </a:tr>
              <a:tr h="576000">
                <a:tc>
                  <a:txBody>
                    <a:bodyPr/>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目指す未来を一言で</a:t>
                      </a:r>
                    </a:p>
                  </a:txBody>
                  <a:tcPr marL="72000" marR="72000" marT="36000" marB="36000" anchor="ctr">
                    <a:solidFill>
                      <a:schemeClr val="accent5">
                        <a:lumMod val="20000"/>
                        <a:lumOff val="80000"/>
                      </a:schemeClr>
                    </a:solidFill>
                  </a:tcPr>
                </a:tc>
                <a:tc>
                  <a:txBody>
                    <a:bodyPr/>
                    <a:lstStyle/>
                    <a:p>
                      <a:endParaRPr kumimoji="1" lang="ja-JP" altLang="en-US" sz="1600" b="1"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3355768307"/>
                  </a:ext>
                </a:extLst>
              </a:tr>
              <a:tr h="576000">
                <a:tc>
                  <a:txBody>
                    <a:bodyPr/>
                    <a:lstStyle/>
                    <a:p>
                      <a:r>
                        <a:rPr lang="ja-JP" altLang="en-US" sz="1600" dirty="0">
                          <a:solidFill>
                            <a:schemeClr val="tx1"/>
                          </a:solidFill>
                          <a:latin typeface="BIZ UDゴシック" panose="020B0400000000000000" pitchFamily="49" charset="-128"/>
                          <a:ea typeface="BIZ UDゴシック" panose="020B0400000000000000" pitchFamily="49" charset="-128"/>
                        </a:rPr>
                        <a:t>寄附目標金額（円）</a:t>
                      </a:r>
                      <a:endParaRPr kumimoji="1" lang="ja-JP" altLang="en-US" sz="1600"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solidFill>
                      <a:schemeClr val="accent5">
                        <a:lumMod val="20000"/>
                        <a:lumOff val="80000"/>
                      </a:schemeClr>
                    </a:solidFill>
                  </a:tcPr>
                </a:tc>
                <a:tc>
                  <a:txBody>
                    <a:bodyPr/>
                    <a:lstStyle/>
                    <a:p>
                      <a:pPr algn="l"/>
                      <a:endParaRPr kumimoji="1" lang="ja-JP" altLang="en-US" sz="1600" b="1"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1293868738"/>
                  </a:ext>
                </a:extLst>
              </a:tr>
            </a:tbl>
          </a:graphicData>
        </a:graphic>
      </p:graphicFrame>
      <p:sp>
        <p:nvSpPr>
          <p:cNvPr id="2" name="タイトル"/>
          <p:cNvSpPr>
            <a:spLocks noGrp="1" noRot="1" noMove="1" noResize="1" noEditPoints="1" noAdjustHandles="1" noChangeArrowheads="1" noChangeShapeType="1"/>
          </p:cNvSpPr>
          <p:nvPr>
            <p:ph type="ctrTitle"/>
          </p:nvPr>
        </p:nvSpPr>
        <p:spPr>
          <a:xfrm>
            <a:off x="1776000" y="392301"/>
            <a:ext cx="8640000" cy="720000"/>
          </a:xfrm>
        </p:spPr>
        <p:txBody>
          <a:bodyPr lIns="72000" tIns="36000" rIns="72000" bIns="36000" anchor="ctr" anchorCtr="0">
            <a:normAutofit fontScale="90000"/>
          </a:bodyPr>
          <a:lstStyle/>
          <a:p>
            <a:r>
              <a:rPr kumimoji="1" lang="ja-JP" altLang="en-US" sz="2400" dirty="0">
                <a:latin typeface="BIZ UDゴシック" panose="020B0400000000000000" pitchFamily="49" charset="-128"/>
                <a:ea typeface="BIZ UDゴシック" panose="020B0400000000000000" pitchFamily="49" charset="-128"/>
              </a:rPr>
              <a:t>令和８</a:t>
            </a:r>
            <a:r>
              <a:rPr kumimoji="1" lang="en-US" altLang="ja-JP" sz="2400" dirty="0">
                <a:latin typeface="BIZ UDゴシック" panose="020B0400000000000000" pitchFamily="49" charset="-128"/>
                <a:ea typeface="BIZ UDゴシック" panose="020B0400000000000000" pitchFamily="49" charset="-128"/>
              </a:rPr>
              <a:t>(2026)</a:t>
            </a:r>
            <a:r>
              <a:rPr kumimoji="1" lang="ja-JP" altLang="en-US" sz="2400" dirty="0">
                <a:latin typeface="BIZ UDゴシック" panose="020B0400000000000000" pitchFamily="49" charset="-128"/>
                <a:ea typeface="BIZ UDゴシック" panose="020B0400000000000000" pitchFamily="49" charset="-128"/>
              </a:rPr>
              <a:t>年度社会課題解決スタートアップ企業応援事業</a:t>
            </a:r>
            <a:br>
              <a:rPr kumimoji="1" lang="en-US" altLang="ja-JP" sz="2400" dirty="0">
                <a:latin typeface="BIZ UDゴシック" panose="020B0400000000000000" pitchFamily="49" charset="-128"/>
                <a:ea typeface="BIZ UDゴシック" panose="020B0400000000000000" pitchFamily="49" charset="-128"/>
              </a:rPr>
            </a:br>
            <a:r>
              <a:rPr kumimoji="1" lang="ja-JP" altLang="en-US" sz="2400" dirty="0">
                <a:latin typeface="BIZ UDゴシック" panose="020B0400000000000000" pitchFamily="49" charset="-128"/>
                <a:ea typeface="BIZ UDゴシック" panose="020B0400000000000000" pitchFamily="49" charset="-128"/>
              </a:rPr>
              <a:t>事業計画書</a:t>
            </a:r>
          </a:p>
        </p:txBody>
      </p:sp>
      <p:sp>
        <p:nvSpPr>
          <p:cNvPr id="6" name="様式第6"/>
          <p:cNvSpPr txBox="1">
            <a:spLocks noGrp="1" noRot="1" noMove="1" noResize="1" noEditPoints="1" noAdjustHandles="1" noChangeArrowheads="1" noChangeShapeType="1"/>
          </p:cNvSpPr>
          <p:nvPr/>
        </p:nvSpPr>
        <p:spPr>
          <a:xfrm>
            <a:off x="62932" y="108256"/>
            <a:ext cx="1440000" cy="318924"/>
          </a:xfrm>
          <a:prstGeom prst="rect">
            <a:avLst/>
          </a:prstGeom>
          <a:noFill/>
        </p:spPr>
        <p:txBody>
          <a:bodyPr wrap="square" lIns="72000" tIns="36000" rIns="72000" bIns="36000" rtlCol="0" anchor="ctr" anchorCtr="0">
            <a:spAutoFit/>
          </a:bodyPr>
          <a:lstStyle/>
          <a:p>
            <a:r>
              <a:rPr lang="en-US" altLang="ja-JP" sz="1600" dirty="0">
                <a:latin typeface="BIZ UDゴシック" panose="020B0400000000000000" pitchFamily="49" charset="-128"/>
                <a:ea typeface="BIZ UDゴシック" panose="020B0400000000000000" pitchFamily="49" charset="-128"/>
              </a:rPr>
              <a:t>【</a:t>
            </a:r>
            <a:r>
              <a:rPr kumimoji="1" lang="ja-JP" altLang="en-US" sz="1600">
                <a:latin typeface="BIZ UDゴシック" panose="020B0400000000000000" pitchFamily="49" charset="-128"/>
                <a:ea typeface="BIZ UDゴシック" panose="020B0400000000000000" pitchFamily="49" charset="-128"/>
              </a:rPr>
              <a:t>様式第４</a:t>
            </a:r>
            <a:r>
              <a:rPr kumimoji="1" lang="en-US" altLang="ja-JP" sz="1600">
                <a:latin typeface="BIZ UDゴシック" panose="020B0400000000000000" pitchFamily="49" charset="-128"/>
                <a:ea typeface="BIZ UDゴシック" panose="020B0400000000000000" pitchFamily="49" charset="-128"/>
              </a:rPr>
              <a:t>】</a:t>
            </a:r>
            <a:endParaRPr kumimoji="1" lang="ja-JP" altLang="en-US" sz="16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972352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6975B-BBD5-8B76-133D-FEC44773862C}"/>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7D8EF8C8-BC2D-5CF6-327B-0E7DBD4D744B}"/>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●収益化や事業継続に向けた、今後の事業計画を記載してください。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●事業を進めていく上で、必要となる事業パートナー（原材料調達先、外部委託先、社外専門家等）がある場合は、</a:t>
            </a: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現時点での連携状況等も具体的に記載してください。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・事業内容は広く活用・応用できる内容で、事業の成果が地域に波及するか。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・将来的に自立して事業を実施するための事業計画等を策定しているか。</a:t>
            </a:r>
          </a:p>
        </p:txBody>
      </p:sp>
      <p:sp>
        <p:nvSpPr>
          <p:cNvPr id="2" name="サブタイトル">
            <a:extLst>
              <a:ext uri="{FF2B5EF4-FFF2-40B4-BE49-F238E27FC236}">
                <a16:creationId xmlns:a16="http://schemas.microsoft.com/office/drawing/2014/main" id="{6735DA0D-A29A-4B29-F3E5-533BDD0C187A}"/>
              </a:ext>
            </a:extLst>
          </p:cNvPr>
          <p:cNvSpPr txBox="1">
            <a:spLocks noGrp="1" noRot="1" noMove="1" noResize="1" noEditPoints="1" noAdjustHandles="1" noChangeArrowheads="1" noChangeShapeType="1"/>
          </p:cNvSpPr>
          <p:nvPr/>
        </p:nvSpPr>
        <p:spPr>
          <a:xfrm>
            <a:off x="0" y="576000"/>
            <a:ext cx="7200000" cy="432000"/>
          </a:xfrm>
          <a:prstGeom prst="rect">
            <a:avLst/>
          </a:prstGeom>
        </p:spPr>
        <p:txBody>
          <a:bodyPr vert="horz" lIns="288000" tIns="36000" rIns="14400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latin typeface="BIZ UDPゴシック" panose="020B0400000000000000" pitchFamily="50" charset="-128"/>
                <a:ea typeface="BIZ UDPゴシック" panose="020B0400000000000000" pitchFamily="50" charset="-128"/>
              </a:rPr>
              <a:t>（１） 今後の事業計画</a:t>
            </a:r>
          </a:p>
        </p:txBody>
      </p:sp>
      <p:sp>
        <p:nvSpPr>
          <p:cNvPr id="3" name="タイトル">
            <a:extLst>
              <a:ext uri="{FF2B5EF4-FFF2-40B4-BE49-F238E27FC236}">
                <a16:creationId xmlns:a16="http://schemas.microsoft.com/office/drawing/2014/main" id="{380AF1A8-8B90-A276-9808-583DD9243322}"/>
              </a:ext>
            </a:extLst>
          </p:cNvPr>
          <p:cNvSpPr txBox="1">
            <a:spLocks noGrp="1" noRot="1" noMove="1" noResize="1" noEditPoints="1" noAdjustHandles="1" noChangeArrowheads="1" noChangeShapeType="1"/>
          </p:cNvSpPr>
          <p:nvPr/>
        </p:nvSpPr>
        <p:spPr>
          <a:xfrm>
            <a:off x="0" y="0"/>
            <a:ext cx="72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６</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事業の継続性</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326035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44CE4-B0BB-1B00-3920-6AB2788F6894}"/>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6A315F43-ABA2-5165-5BA6-E2DEF839368F}"/>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●収益化に向けた今後の資金計画（３年間程度）を記載してください。</a:t>
            </a: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特に</a:t>
            </a:r>
            <a:r>
              <a:rPr lang="ja-JP" altLang="en-US" sz="1400" u="sng" dirty="0">
                <a:latin typeface="BIZ UDゴシック" panose="020B0400000000000000" pitchFamily="49" charset="-128"/>
                <a:ea typeface="BIZ UDゴシック" panose="020B0400000000000000" pitchFamily="49" charset="-128"/>
              </a:rPr>
              <a:t>「認定前の現状」と「認定後」において、売上がどのように推移すると想定しているか記載</a:t>
            </a:r>
            <a:r>
              <a:rPr lang="ja-JP" altLang="en-US" sz="1400" dirty="0">
                <a:latin typeface="BIZ UDゴシック" panose="020B0400000000000000" pitchFamily="49" charset="-128"/>
                <a:ea typeface="BIZ UDゴシック" panose="020B0400000000000000" pitchFamily="49" charset="-128"/>
              </a:rPr>
              <a:t>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・実現可能な事業計画や資金計画等を有しているか。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・将来的に自立して事業を実施するための事業計画等を策定しているか。</a:t>
            </a:r>
          </a:p>
        </p:txBody>
      </p:sp>
      <p:sp>
        <p:nvSpPr>
          <p:cNvPr id="2" name="サブタイトル">
            <a:extLst>
              <a:ext uri="{FF2B5EF4-FFF2-40B4-BE49-F238E27FC236}">
                <a16:creationId xmlns:a16="http://schemas.microsoft.com/office/drawing/2014/main" id="{30EEE4B3-FBF4-386E-A207-6880E622FEB5}"/>
              </a:ext>
            </a:extLst>
          </p:cNvPr>
          <p:cNvSpPr txBox="1">
            <a:spLocks noGrp="1" noRot="1" noMove="1" noResize="1" noEditPoints="1" noAdjustHandles="1" noChangeArrowheads="1" noChangeShapeType="1"/>
          </p:cNvSpPr>
          <p:nvPr/>
        </p:nvSpPr>
        <p:spPr>
          <a:xfrm>
            <a:off x="0" y="576000"/>
            <a:ext cx="7200000" cy="432000"/>
          </a:xfrm>
          <a:prstGeom prst="rect">
            <a:avLst/>
          </a:prstGeom>
        </p:spPr>
        <p:txBody>
          <a:bodyPr vert="horz" lIns="288000" tIns="36000" rIns="14400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latin typeface="BIZ UDPゴシック" panose="020B0400000000000000" pitchFamily="50" charset="-128"/>
                <a:ea typeface="BIZ UDPゴシック" panose="020B0400000000000000" pitchFamily="50" charset="-128"/>
              </a:rPr>
              <a:t>（２） 今後の資金計画</a:t>
            </a:r>
          </a:p>
        </p:txBody>
      </p:sp>
      <p:sp>
        <p:nvSpPr>
          <p:cNvPr id="3" name="タイトル">
            <a:extLst>
              <a:ext uri="{FF2B5EF4-FFF2-40B4-BE49-F238E27FC236}">
                <a16:creationId xmlns:a16="http://schemas.microsoft.com/office/drawing/2014/main" id="{60BC3FE5-7A3C-A432-5D46-D8962299D115}"/>
              </a:ext>
            </a:extLst>
          </p:cNvPr>
          <p:cNvSpPr txBox="1">
            <a:spLocks noGrp="1" noRot="1" noMove="1" noResize="1" noEditPoints="1" noAdjustHandles="1" noChangeArrowheads="1" noChangeShapeType="1"/>
          </p:cNvSpPr>
          <p:nvPr/>
        </p:nvSpPr>
        <p:spPr>
          <a:xfrm>
            <a:off x="0" y="0"/>
            <a:ext cx="72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６</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事業の継続性</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786028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BC96C-BC8F-C2E8-408D-BDFD7AA9566A}"/>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12537492-A72E-CA49-7042-13E833C6FDC8}"/>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●他の項目で記載したこと以外で、特にアピールしたいことがあれば記載してください。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・その他、審査員が事業実施において、特に魅力的と考える要素があるか。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　例：特出して魅力的な事業であり、多くの方から寄附を集めるだけでなく、本事業全体の寄附集めの呼び水となり得る。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　　　ビジネスモデル、製品やサービス等に独創性がある。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　　　地域や社会の課題解決を目指す他者にとって、ロールモデルとなる要素がある。</a:t>
            </a:r>
          </a:p>
        </p:txBody>
      </p:sp>
      <p:sp>
        <p:nvSpPr>
          <p:cNvPr id="3" name="タイトル">
            <a:extLst>
              <a:ext uri="{FF2B5EF4-FFF2-40B4-BE49-F238E27FC236}">
                <a16:creationId xmlns:a16="http://schemas.microsoft.com/office/drawing/2014/main" id="{25196F52-7500-7C9C-187F-EAC975ADD204}"/>
              </a:ext>
            </a:extLst>
          </p:cNvPr>
          <p:cNvSpPr txBox="1">
            <a:spLocks noGrp="1" noRot="1" noMove="1" noResize="1" noEditPoints="1" noAdjustHandles="1" noChangeArrowheads="1" noChangeShapeType="1"/>
          </p:cNvSpPr>
          <p:nvPr/>
        </p:nvSpPr>
        <p:spPr>
          <a:xfrm>
            <a:off x="0" y="0"/>
            <a:ext cx="72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000" b="1" dirty="0">
                <a:latin typeface="BIZ UDPゴシック" panose="020B0400000000000000" pitchFamily="50" charset="-128"/>
                <a:ea typeface="BIZ UDPゴシック" panose="020B0400000000000000" pitchFamily="50" charset="-128"/>
              </a:rPr>
              <a:t>7</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その他（任意）</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11154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p:cNvGraphicFramePr>
            <a:graphicFrameLocks noGrp="1"/>
          </p:cNvGraphicFramePr>
          <p:nvPr>
            <p:extLst>
              <p:ext uri="{D42A27DB-BD31-4B8C-83A1-F6EECF244321}">
                <p14:modId xmlns:p14="http://schemas.microsoft.com/office/powerpoint/2010/main" val="2354391604"/>
              </p:ext>
            </p:extLst>
          </p:nvPr>
        </p:nvGraphicFramePr>
        <p:xfrm>
          <a:off x="192000" y="584488"/>
          <a:ext cx="11808000" cy="5616000"/>
        </p:xfrm>
        <a:graphic>
          <a:graphicData uri="http://schemas.openxmlformats.org/drawingml/2006/table">
            <a:tbl>
              <a:tblPr firstRow="1" bandRow="1">
                <a:tableStyleId>{5940675A-B579-460E-94D1-54222C63F5DA}</a:tableStyleId>
              </a:tblPr>
              <a:tblGrid>
                <a:gridCol w="2880000">
                  <a:extLst>
                    <a:ext uri="{9D8B030D-6E8A-4147-A177-3AD203B41FA5}">
                      <a16:colId xmlns:a16="http://schemas.microsoft.com/office/drawing/2014/main" val="1015840581"/>
                    </a:ext>
                  </a:extLst>
                </a:gridCol>
                <a:gridCol w="8928000">
                  <a:extLst>
                    <a:ext uri="{9D8B030D-6E8A-4147-A177-3AD203B41FA5}">
                      <a16:colId xmlns:a16="http://schemas.microsoft.com/office/drawing/2014/main" val="2055512342"/>
                    </a:ext>
                  </a:extLst>
                </a:gridCol>
              </a:tblGrid>
              <a:tr h="576000">
                <a:tc>
                  <a:txBody>
                    <a:bodyPr/>
                    <a:lstStyle/>
                    <a:p>
                      <a:r>
                        <a:rPr kumimoji="1" lang="ja-JP" altLang="en-US" sz="1600" dirty="0">
                          <a:latin typeface="BIZ UDゴシック" panose="020B0400000000000000" pitchFamily="49" charset="-128"/>
                          <a:ea typeface="BIZ UDゴシック" panose="020B0400000000000000" pitchFamily="49" charset="-128"/>
                        </a:rPr>
                        <a:t>法人名（フリガナ）</a:t>
                      </a:r>
                    </a:p>
                  </a:txBody>
                  <a:tcPr marL="72000" marR="72000" marT="36000" marB="36000"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1" dirty="0">
                        <a:solidFill>
                          <a:srgbClr val="FF7C80"/>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1233401567"/>
                  </a:ext>
                </a:extLst>
              </a:tr>
              <a:tr h="576000">
                <a:tc>
                  <a:txBody>
                    <a:bodyPr/>
                    <a:lstStyle/>
                    <a:p>
                      <a:r>
                        <a:rPr kumimoji="1" lang="ja-JP" altLang="en-US" sz="1600" dirty="0">
                          <a:latin typeface="BIZ UDゴシック" panose="020B0400000000000000" pitchFamily="49" charset="-128"/>
                          <a:ea typeface="BIZ UDゴシック" panose="020B0400000000000000" pitchFamily="49" charset="-128"/>
                        </a:rPr>
                        <a:t>代表者の役職・氏名</a:t>
                      </a:r>
                    </a:p>
                  </a:txBody>
                  <a:tcPr marL="72000" marR="72000" marT="36000" marB="36000" anchor="ctr">
                    <a:solidFill>
                      <a:schemeClr val="accent5">
                        <a:lumMod val="20000"/>
                        <a:lumOff val="80000"/>
                      </a:schemeClr>
                    </a:solidFill>
                  </a:tcPr>
                </a:tc>
                <a:tc>
                  <a:txBody>
                    <a:bodyPr/>
                    <a:lstStyle/>
                    <a:p>
                      <a:endParaRPr kumimoji="1" lang="ja-JP" altLang="en-US" sz="1600" b="1" dirty="0">
                        <a:solidFill>
                          <a:srgbClr val="FF7C80"/>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3375427136"/>
                  </a:ext>
                </a:extLst>
              </a:tr>
              <a:tr h="432000">
                <a:tc>
                  <a:txBody>
                    <a:bodyPr/>
                    <a:lstStyle/>
                    <a:p>
                      <a:r>
                        <a:rPr kumimoji="1" lang="ja-JP" altLang="en-US" sz="1600" dirty="0">
                          <a:latin typeface="BIZ UDゴシック" panose="020B0400000000000000" pitchFamily="49" charset="-128"/>
                          <a:ea typeface="BIZ UDゴシック" panose="020B0400000000000000" pitchFamily="49" charset="-128"/>
                        </a:rPr>
                        <a:t>本社所在地</a:t>
                      </a:r>
                    </a:p>
                  </a:txBody>
                  <a:tcPr marL="72000" marR="72000" marT="36000" marB="36000" anchor="ctr">
                    <a:solidFill>
                      <a:schemeClr val="accent5">
                        <a:lumMod val="20000"/>
                        <a:lumOff val="80000"/>
                      </a:schemeClr>
                    </a:solidFill>
                  </a:tcPr>
                </a:tc>
                <a:tc>
                  <a:txBody>
                    <a:bodyPr/>
                    <a:lstStyle/>
                    <a:p>
                      <a:endParaRPr kumimoji="1" lang="ja-JP" altLang="en-US" sz="1600" b="1" dirty="0">
                        <a:solidFill>
                          <a:srgbClr val="FF7C80"/>
                        </a:solidFill>
                        <a:latin typeface="BIZ UDゴシック" panose="020B0400000000000000" pitchFamily="49" charset="-128"/>
                        <a:ea typeface="BIZ UDゴシック" panose="020B0400000000000000" pitchFamily="49" charset="-128"/>
                      </a:endParaRPr>
                    </a:p>
                  </a:txBody>
                  <a:tcPr marL="72000" marR="72000" marT="36000" marB="3600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8956169"/>
                  </a:ext>
                </a:extLst>
              </a:tr>
              <a:tr h="576000">
                <a:tc>
                  <a:txBody>
                    <a:bodyPr/>
                    <a:lstStyle/>
                    <a:p>
                      <a:r>
                        <a:rPr kumimoji="1" lang="ja-JP" altLang="en-US" sz="1600" dirty="0">
                          <a:latin typeface="BIZ UDゴシック" panose="020B0400000000000000" pitchFamily="49" charset="-128"/>
                          <a:ea typeface="BIZ UDゴシック" panose="020B0400000000000000" pitchFamily="49" charset="-128"/>
                        </a:rPr>
                        <a:t>本県内事業所の所在地</a:t>
                      </a:r>
                      <a:endParaRPr kumimoji="1" lang="en-US" altLang="ja-JP" sz="1600" dirty="0">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本県外に本社が所在する場合</a:t>
                      </a:r>
                    </a:p>
                  </a:txBody>
                  <a:tcPr marL="72000" marR="72000" marT="36000" marB="36000" anchor="ctr">
                    <a:solidFill>
                      <a:schemeClr val="accent5">
                        <a:lumMod val="20000"/>
                        <a:lumOff val="80000"/>
                      </a:schemeClr>
                    </a:solidFill>
                  </a:tcPr>
                </a:tc>
                <a:tc>
                  <a:txBody>
                    <a:bodyPr/>
                    <a:lstStyle/>
                    <a:p>
                      <a:endParaRPr kumimoji="1" lang="ja-JP" altLang="en-US" sz="1600" b="1" dirty="0">
                        <a:solidFill>
                          <a:srgbClr val="FF7C80"/>
                        </a:solidFill>
                        <a:latin typeface="BIZ UDゴシック" panose="020B0400000000000000" pitchFamily="49" charset="-128"/>
                        <a:ea typeface="BIZ UDゴシック" panose="020B0400000000000000" pitchFamily="49" charset="-128"/>
                      </a:endParaRPr>
                    </a:p>
                  </a:txBody>
                  <a:tcPr marL="72000" marR="72000" marT="36000" marB="3600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00780081"/>
                  </a:ext>
                </a:extLst>
              </a:tr>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BIZ UDゴシック" panose="020B0400000000000000" pitchFamily="49" charset="-128"/>
                          <a:ea typeface="BIZ UDゴシック" panose="020B0400000000000000" pitchFamily="49" charset="-128"/>
                        </a:rPr>
                        <a:t>設立・開業年月日</a:t>
                      </a:r>
                    </a:p>
                  </a:txBody>
                  <a:tcPr marL="72000" marR="72000" marT="36000" marB="36000" anchor="ctr">
                    <a:solidFill>
                      <a:schemeClr val="accent5">
                        <a:lumMod val="20000"/>
                        <a:lumOff val="80000"/>
                      </a:schemeClr>
                    </a:solidFill>
                  </a:tcPr>
                </a:tc>
                <a:tc>
                  <a:txBody>
                    <a:bodyPr/>
                    <a:lstStyle/>
                    <a:p>
                      <a:endParaRPr kumimoji="1" lang="ja-JP" altLang="en-US" sz="1600" b="1" dirty="0">
                        <a:solidFill>
                          <a:srgbClr val="FF7C80"/>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1406560587"/>
                  </a:ext>
                </a:extLst>
              </a:tr>
              <a:tr h="432000">
                <a:tc>
                  <a:txBody>
                    <a:bodyPr/>
                    <a:lstStyle/>
                    <a:p>
                      <a:r>
                        <a:rPr kumimoji="1" lang="ja-JP" altLang="en-US" sz="1600" dirty="0">
                          <a:latin typeface="BIZ UDゴシック" panose="020B0400000000000000" pitchFamily="49" charset="-128"/>
                          <a:ea typeface="BIZ UDゴシック" panose="020B0400000000000000" pitchFamily="49" charset="-128"/>
                        </a:rPr>
                        <a:t>資本金・出資金</a:t>
                      </a:r>
                      <a:endParaRPr kumimoji="1" lang="ja-JP" altLang="en-US" sz="1400" dirty="0">
                        <a:latin typeface="BIZ UDゴシック" panose="020B0400000000000000" pitchFamily="49" charset="-128"/>
                        <a:ea typeface="BIZ UDゴシック" panose="020B0400000000000000" pitchFamily="49" charset="-128"/>
                      </a:endParaRPr>
                    </a:p>
                  </a:txBody>
                  <a:tcPr marL="72000" marR="72000" marT="36000" marB="36000" anchor="ctr">
                    <a:solidFill>
                      <a:schemeClr val="accent5">
                        <a:lumMod val="20000"/>
                        <a:lumOff val="80000"/>
                      </a:schemeClr>
                    </a:solidFill>
                  </a:tcPr>
                </a:tc>
                <a:tc>
                  <a:txBody>
                    <a:bodyPr/>
                    <a:lstStyle/>
                    <a:p>
                      <a:r>
                        <a:rPr kumimoji="1" lang="ja-JP" altLang="en-US" sz="1600" b="0" dirty="0">
                          <a:solidFill>
                            <a:schemeClr val="tx1"/>
                          </a:solidFill>
                          <a:latin typeface="BIZ UDゴシック" panose="020B0400000000000000" pitchFamily="49" charset="-128"/>
                          <a:ea typeface="BIZ UDゴシック" panose="020B0400000000000000" pitchFamily="49" charset="-128"/>
                        </a:rPr>
                        <a:t>　　　　　　　　　円</a:t>
                      </a:r>
                    </a:p>
                  </a:txBody>
                  <a:tcPr marL="72000" marR="72000" marT="36000" marB="36000" anchor="ctr"/>
                </a:tc>
                <a:extLst>
                  <a:ext uri="{0D108BD9-81ED-4DB2-BD59-A6C34878D82A}">
                    <a16:rowId xmlns:a16="http://schemas.microsoft.com/office/drawing/2014/main" val="1919105249"/>
                  </a:ext>
                </a:extLst>
              </a:tr>
              <a:tr h="432000">
                <a:tc>
                  <a:txBody>
                    <a:bodyPr/>
                    <a:lstStyle/>
                    <a:p>
                      <a:r>
                        <a:rPr kumimoji="1" lang="ja-JP" altLang="en-US" sz="1600" dirty="0">
                          <a:latin typeface="BIZ UDゴシック" panose="020B0400000000000000" pitchFamily="49" charset="-128"/>
                          <a:ea typeface="BIZ UDゴシック" panose="020B0400000000000000" pitchFamily="49" charset="-128"/>
                        </a:rPr>
                        <a:t>従業員数</a:t>
                      </a:r>
                      <a:r>
                        <a:rPr kumimoji="1" lang="ja-JP" altLang="en-US" sz="1400" dirty="0">
                          <a:latin typeface="BIZ UDゴシック" panose="020B0400000000000000" pitchFamily="49" charset="-128"/>
                          <a:ea typeface="BIZ UDゴシック" panose="020B0400000000000000" pitchFamily="49" charset="-128"/>
                        </a:rPr>
                        <a:t>　</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役員を除く</a:t>
                      </a:r>
                    </a:p>
                  </a:txBody>
                  <a:tcPr marL="72000" marR="72000" marT="36000" marB="36000" anchor="ctr">
                    <a:solidFill>
                      <a:schemeClr val="accent5">
                        <a:lumMod val="20000"/>
                        <a:lumOff val="80000"/>
                      </a:schemeClr>
                    </a:solidFill>
                  </a:tcPr>
                </a:tc>
                <a:tc>
                  <a:txBody>
                    <a:bodyPr/>
                    <a:lstStyle/>
                    <a:p>
                      <a:r>
                        <a:rPr kumimoji="1" lang="ja-JP" altLang="en-US" sz="1600" b="0" dirty="0">
                          <a:solidFill>
                            <a:srgbClr val="FF7C80"/>
                          </a:solidFill>
                          <a:latin typeface="BIZ UDゴシック" panose="020B0400000000000000" pitchFamily="49" charset="-128"/>
                          <a:ea typeface="BIZ UDゴシック" panose="020B0400000000000000" pitchFamily="49" charset="-128"/>
                        </a:rPr>
                        <a:t>　　　　</a:t>
                      </a:r>
                      <a:r>
                        <a:rPr kumimoji="1" lang="ja-JP" altLang="en-US" sz="1600" b="0" dirty="0">
                          <a:solidFill>
                            <a:schemeClr val="tx1"/>
                          </a:solidFill>
                          <a:latin typeface="BIZ UDゴシック" panose="020B0400000000000000" pitchFamily="49" charset="-128"/>
                          <a:ea typeface="BIZ UDゴシック" panose="020B0400000000000000" pitchFamily="49" charset="-128"/>
                        </a:rPr>
                        <a:t>名（うち栃木県内勤務　　名）</a:t>
                      </a:r>
                      <a:endParaRPr kumimoji="1" lang="en-US" altLang="ja-JP" sz="1600" b="0"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tc>
                <a:extLst>
                  <a:ext uri="{0D108BD9-81ED-4DB2-BD59-A6C34878D82A}">
                    <a16:rowId xmlns:a16="http://schemas.microsoft.com/office/drawing/2014/main" val="1693505737"/>
                  </a:ext>
                </a:extLst>
              </a:tr>
              <a:tr h="2160000">
                <a:tc>
                  <a:txBody>
                    <a:bodyPr/>
                    <a:lstStyle/>
                    <a:p>
                      <a:r>
                        <a:rPr kumimoji="1" lang="ja-JP" altLang="en-US" sz="1600" dirty="0">
                          <a:latin typeface="BIZ UDゴシック" panose="020B0400000000000000" pitchFamily="49" charset="-128"/>
                          <a:ea typeface="BIZ UDゴシック" panose="020B0400000000000000" pitchFamily="49" charset="-128"/>
                        </a:rPr>
                        <a:t>業種</a:t>
                      </a:r>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800" dirty="0">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主に当てはまるものを１つ</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選択してください。</a:t>
                      </a:r>
                      <a:endParaRPr kumimoji="1" lang="en-US" altLang="ja-JP" sz="1400" dirty="0">
                        <a:latin typeface="BIZ UDゴシック" panose="020B0400000000000000" pitchFamily="49" charset="-128"/>
                        <a:ea typeface="BIZ UDゴシック" panose="020B0400000000000000" pitchFamily="49" charset="-128"/>
                      </a:endParaRPr>
                    </a:p>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該当する業種を■に変更</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してください。</a:t>
                      </a:r>
                    </a:p>
                  </a:txBody>
                  <a:tcPr marL="72000" marR="72000" marT="36000" marB="36000" anchor="ctr">
                    <a:solidFill>
                      <a:schemeClr val="accent5">
                        <a:lumMod val="20000"/>
                        <a:lumOff val="80000"/>
                      </a:schemeClr>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latin typeface="BIZ UDゴシック" panose="020B0400000000000000" pitchFamily="49" charset="-128"/>
                          <a:ea typeface="BIZ UDゴシック" panose="020B0400000000000000" pitchFamily="49" charset="-128"/>
                        </a:rPr>
                        <a:t>農業、林業</a:t>
                      </a:r>
                      <a:r>
                        <a:rPr kumimoji="1" lang="ja-JP" altLang="en-US" sz="1400" b="0" baseline="0" dirty="0">
                          <a:latin typeface="BIZ UDゴシック" panose="020B0400000000000000" pitchFamily="49" charset="-128"/>
                          <a:ea typeface="BIZ UDゴシック" panose="020B0400000000000000" pitchFamily="49" charset="-128"/>
                        </a:rPr>
                        <a:t>　　　　　　　　　　</a:t>
                      </a:r>
                      <a:r>
                        <a:rPr kumimoji="1" lang="ja-JP" altLang="en-US" sz="1400" b="0" dirty="0">
                          <a:latin typeface="BIZ UDゴシック" panose="020B0400000000000000" pitchFamily="49" charset="-128"/>
                          <a:ea typeface="BIZ UDゴシック" panose="020B0400000000000000" pitchFamily="49" charset="-128"/>
                        </a:rPr>
                        <a:t>□漁業　　　　　　　　　　□鉄鋼、採石業、砂利採取業　　　</a:t>
                      </a:r>
                      <a:r>
                        <a:rPr kumimoji="1" lang="ja-JP" altLang="en-US" sz="1400" b="0" baseline="0" dirty="0">
                          <a:latin typeface="BIZ UDゴシック" panose="020B0400000000000000" pitchFamily="49" charset="-128"/>
                          <a:ea typeface="BIZ UDゴシック" panose="020B0400000000000000" pitchFamily="49" charset="-128"/>
                        </a:rPr>
                        <a:t>   </a:t>
                      </a:r>
                      <a:endParaRPr kumimoji="1" lang="en-US" altLang="ja-JP" sz="1400" b="0" baseline="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latin typeface="BIZ UDゴシック" panose="020B0400000000000000" pitchFamily="49" charset="-128"/>
                          <a:ea typeface="BIZ UDゴシック" panose="020B0400000000000000" pitchFamily="49" charset="-128"/>
                        </a:rPr>
                        <a:t>□建設業　　　　　　　　　　　　□製造業　　　　　　　　　□電気、ガス、熱供給、水道業　       </a:t>
                      </a:r>
                      <a:endParaRPr kumimoji="1" lang="en-US" altLang="ja-JP" sz="1400" b="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latin typeface="BIZ UDゴシック" panose="020B0400000000000000" pitchFamily="49" charset="-128"/>
                          <a:ea typeface="BIZ UDゴシック" panose="020B0400000000000000" pitchFamily="49" charset="-128"/>
                        </a:rPr>
                        <a:t>□情報通信業</a:t>
                      </a:r>
                      <a:r>
                        <a:rPr kumimoji="1" lang="ja-JP" altLang="en-US" sz="1400" b="0" baseline="0" dirty="0">
                          <a:latin typeface="BIZ UDゴシック" panose="020B0400000000000000" pitchFamily="49" charset="-128"/>
                          <a:ea typeface="BIZ UDゴシック" panose="020B0400000000000000" pitchFamily="49" charset="-128"/>
                        </a:rPr>
                        <a:t>　　　　　　　　　　</a:t>
                      </a:r>
                      <a:r>
                        <a:rPr kumimoji="1" lang="ja-JP" altLang="en-US" sz="1400" b="0" dirty="0">
                          <a:latin typeface="BIZ UDゴシック" panose="020B0400000000000000" pitchFamily="49" charset="-128"/>
                          <a:ea typeface="BIZ UDゴシック" panose="020B0400000000000000" pitchFamily="49" charset="-128"/>
                        </a:rPr>
                        <a:t>□運輸業、郵便業　　　　　□卸売業、小売業　　</a:t>
                      </a:r>
                      <a:endParaRPr kumimoji="1" lang="en-US" altLang="ja-JP" sz="1400" b="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dirty="0">
                          <a:latin typeface="BIZ UDゴシック" panose="020B0400000000000000" pitchFamily="49" charset="-128"/>
                          <a:ea typeface="BIZ UDゴシック" panose="020B0400000000000000" pitchFamily="49" charset="-128"/>
                        </a:rPr>
                        <a:t>□金融業、保険業　　　　　　　　□不動産業、物品賃貸業　　</a:t>
                      </a:r>
                      <a:r>
                        <a:rPr kumimoji="1" lang="ja-JP" altLang="en-US" sz="1400" b="0" baseline="0" dirty="0">
                          <a:latin typeface="BIZ UDゴシック" panose="020B0400000000000000" pitchFamily="49" charset="-128"/>
                          <a:ea typeface="BIZ UDゴシック" panose="020B0400000000000000" pitchFamily="49" charset="-128"/>
                        </a:rPr>
                        <a:t>□学術研究、専門・技術サービス業</a:t>
                      </a:r>
                      <a:endParaRPr kumimoji="1" lang="en-US" altLang="ja-JP" sz="1400" b="0" baseline="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baseline="0" dirty="0">
                          <a:latin typeface="BIZ UDゴシック" panose="020B0400000000000000" pitchFamily="49" charset="-128"/>
                          <a:ea typeface="BIZ UDゴシック" panose="020B0400000000000000" pitchFamily="49" charset="-128"/>
                        </a:rPr>
                        <a:t>□生活関連サービス業、娯楽業　　□教育、学習支援業　　　　□医療、福祉　　</a:t>
                      </a:r>
                      <a:endParaRPr kumimoji="1" lang="en-US" altLang="ja-JP" sz="1400" b="0" baseline="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400" b="0" baseline="0" dirty="0">
                          <a:latin typeface="BIZ UDゴシック" panose="020B0400000000000000" pitchFamily="49" charset="-128"/>
                          <a:ea typeface="BIZ UDゴシック" panose="020B0400000000000000" pitchFamily="49" charset="-128"/>
                        </a:rPr>
                        <a:t>□複合サービス業　　　　　　　　□その他サービス業　　　　□その他（　　　　　　　　　　）</a:t>
                      </a:r>
                      <a:endParaRPr kumimoji="1" lang="ja-JP" altLang="en-US" sz="1400" b="0" dirty="0">
                        <a:latin typeface="BIZ UDゴシック" panose="020B0400000000000000" pitchFamily="49" charset="-128"/>
                        <a:ea typeface="BIZ UDゴシック" panose="020B0400000000000000" pitchFamily="49" charset="-128"/>
                      </a:endParaRPr>
                    </a:p>
                  </a:txBody>
                  <a:tcPr marL="72000" marR="72000" marT="36000" marB="36000"/>
                </a:tc>
                <a:extLst>
                  <a:ext uri="{0D108BD9-81ED-4DB2-BD59-A6C34878D82A}">
                    <a16:rowId xmlns:a16="http://schemas.microsoft.com/office/drawing/2014/main" val="538704947"/>
                  </a:ext>
                </a:extLst>
              </a:tr>
            </a:tbl>
          </a:graphicData>
        </a:graphic>
      </p:graphicFrame>
      <p:sp>
        <p:nvSpPr>
          <p:cNvPr id="4" name="タイトル"/>
          <p:cNvSpPr>
            <a:spLocks noGrp="1" noRot="1" noMove="1" noResize="1" noEditPoints="1" noAdjustHandles="1" noChangeArrowheads="1" noChangeShapeType="1"/>
          </p:cNvSpPr>
          <p:nvPr>
            <p:ph type="title"/>
          </p:nvPr>
        </p:nvSpPr>
        <p:spPr>
          <a:xfrm>
            <a:off x="0" y="0"/>
            <a:ext cx="3600000" cy="576000"/>
          </a:xfrm>
        </p:spPr>
        <p:txBody>
          <a:bodyPr lIns="144000" tIns="36000" rIns="144000" bIns="36000">
            <a:normAutofit/>
          </a:bodyPr>
          <a:lstStyle/>
          <a:p>
            <a:r>
              <a:rPr lang="ja-JP" altLang="en-US" sz="2000" b="1" dirty="0">
                <a:latin typeface="BIZ UDゴシック" panose="020B0400000000000000" pitchFamily="49" charset="-128"/>
                <a:ea typeface="BIZ UDゴシック" panose="020B0400000000000000" pitchFamily="49" charset="-128"/>
              </a:rPr>
              <a:t>１．申請人の概要</a:t>
            </a:r>
            <a:endParaRPr kumimoji="1"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083162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注意事項">
            <a:extLst>
              <a:ext uri="{FF2B5EF4-FFF2-40B4-BE49-F238E27FC236}">
                <a16:creationId xmlns:a16="http://schemas.microsoft.com/office/drawing/2014/main" id="{E457576E-7B79-CD04-5667-CBF426C93D22}"/>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●事業を通じて解決したい「社会や地域の課題」を具体的に記載してください。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a:t>
            </a:r>
            <a:r>
              <a:rPr lang="ja-JP" altLang="en-US" sz="1400" u="sng" dirty="0">
                <a:latin typeface="BIZ UDゴシック" panose="020B0400000000000000" pitchFamily="49" charset="-128"/>
                <a:ea typeface="BIZ UDゴシック" panose="020B0400000000000000" pitchFamily="49" charset="-128"/>
              </a:rPr>
              <a:t>なぜその課題の解決が重要と考えているのか、社会的なニーズや、起業家個人として解決に取り組む背景</a:t>
            </a:r>
            <a:r>
              <a:rPr lang="ja-JP" altLang="en-US" sz="1400" dirty="0">
                <a:latin typeface="BIZ UDゴシック" panose="020B0400000000000000" pitchFamily="49" charset="-128"/>
                <a:ea typeface="BIZ UDゴシック" panose="020B0400000000000000" pitchFamily="49" charset="-128"/>
              </a:rPr>
              <a:t>と併せて</a:t>
            </a: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・社会情勢や地域の実情等を分析し、取り組む課題を具体的に設定しているか。課題に取り組む必要性を明確に説明できるか。</a:t>
            </a:r>
          </a:p>
        </p:txBody>
      </p:sp>
      <p:sp>
        <p:nvSpPr>
          <p:cNvPr id="3" name="タイトル">
            <a:extLst>
              <a:ext uri="{FF2B5EF4-FFF2-40B4-BE49-F238E27FC236}">
                <a16:creationId xmlns:a16="http://schemas.microsoft.com/office/drawing/2014/main" id="{67AA8D9C-B626-0A2E-EBEB-464B08ECE9E7}"/>
              </a:ext>
            </a:extLst>
          </p:cNvPr>
          <p:cNvSpPr txBox="1">
            <a:spLocks noGrp="1" noRot="1" noMove="1" noResize="1" noEditPoints="1" noAdjustHandles="1" noChangeArrowheads="1" noChangeShapeType="1"/>
          </p:cNvSpPr>
          <p:nvPr/>
        </p:nvSpPr>
        <p:spPr>
          <a:xfrm>
            <a:off x="0" y="0"/>
            <a:ext cx="36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２</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解決したい課題</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694383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0571F-FE45-66CD-80A4-7DF9984610A2}"/>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74A68EB7-F05B-729C-2FA0-BB4AE0CCC809}"/>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●課題解決の手段として取り組む事業内容について、具体的に記載してください。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a:t>
            </a:r>
            <a:r>
              <a:rPr lang="ja-JP" altLang="en-US" sz="1400" u="sng" dirty="0">
                <a:latin typeface="BIZ UDゴシック" panose="020B0400000000000000" pitchFamily="49" charset="-128"/>
                <a:ea typeface="BIZ UDゴシック" panose="020B0400000000000000" pitchFamily="49" charset="-128"/>
              </a:rPr>
              <a:t>取り組む事業が「なぜ課題の解決に繋がるのか」分かるように記載</a:t>
            </a:r>
            <a:r>
              <a:rPr lang="ja-JP" altLang="en-US" sz="1400" dirty="0">
                <a:latin typeface="BIZ UDゴシック" panose="020B0400000000000000" pitchFamily="49" charset="-128"/>
                <a:ea typeface="BIZ UDゴシック" panose="020B0400000000000000" pitchFamily="49" charset="-128"/>
              </a:rPr>
              <a:t>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●また、事業内容の記載にあたっては、事業の現在の状況を把握できるよう、将来的に目指している事業」と</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「現在の実施状況」のそれぞれが分かるように記載してください。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・事業内容が、社会課題の解決手段として効果が期待できるか。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・事業内容、実施計画や実施体制等は具体的かつ安定して実現できるか。</a:t>
            </a:r>
          </a:p>
        </p:txBody>
      </p:sp>
      <p:sp>
        <p:nvSpPr>
          <p:cNvPr id="2" name="サブタイトル">
            <a:extLst>
              <a:ext uri="{FF2B5EF4-FFF2-40B4-BE49-F238E27FC236}">
                <a16:creationId xmlns:a16="http://schemas.microsoft.com/office/drawing/2014/main" id="{ACF56DCC-2F91-AB9C-A4EC-9C897BE907D1}"/>
              </a:ext>
            </a:extLst>
          </p:cNvPr>
          <p:cNvSpPr txBox="1">
            <a:spLocks noGrp="1" noRot="1" noMove="1" noResize="1" noEditPoints="1" noAdjustHandles="1" noChangeArrowheads="1" noChangeShapeType="1"/>
          </p:cNvSpPr>
          <p:nvPr/>
        </p:nvSpPr>
        <p:spPr>
          <a:xfrm>
            <a:off x="0" y="576000"/>
            <a:ext cx="3600000" cy="432000"/>
          </a:xfrm>
          <a:prstGeom prst="rect">
            <a:avLst/>
          </a:prstGeom>
        </p:spPr>
        <p:txBody>
          <a:bodyPr vert="horz" lIns="288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latin typeface="BIZ UDPゴシック" panose="020B0400000000000000" pitchFamily="50" charset="-128"/>
                <a:ea typeface="BIZ UDPゴシック" panose="020B0400000000000000" pitchFamily="50" charset="-128"/>
              </a:rPr>
              <a:t>（１） 具体的な事業内容</a:t>
            </a:r>
          </a:p>
        </p:txBody>
      </p:sp>
      <p:sp>
        <p:nvSpPr>
          <p:cNvPr id="3" name="タイトル">
            <a:extLst>
              <a:ext uri="{FF2B5EF4-FFF2-40B4-BE49-F238E27FC236}">
                <a16:creationId xmlns:a16="http://schemas.microsoft.com/office/drawing/2014/main" id="{E00BD13E-45A8-0C5A-0B8C-19E7848C0E89}"/>
              </a:ext>
            </a:extLst>
          </p:cNvPr>
          <p:cNvSpPr txBox="1">
            <a:spLocks noGrp="1" noRot="1" noMove="1" noResize="1" noEditPoints="1" noAdjustHandles="1" noChangeArrowheads="1" noChangeShapeType="1"/>
          </p:cNvSpPr>
          <p:nvPr/>
        </p:nvSpPr>
        <p:spPr>
          <a:xfrm>
            <a:off x="0" y="0"/>
            <a:ext cx="36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３</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事業内容</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279608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25E5F-94FB-D7C5-E016-AC66820AD1FD}"/>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A2590E58-F480-828F-70E0-52021C63C6FF}"/>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a:t>
            </a:r>
            <a:r>
              <a:rPr lang="ja-JP" altLang="en-US" sz="1400" u="sng" dirty="0">
                <a:latin typeface="BIZ UDゴシック" panose="020B0400000000000000" pitchFamily="49" charset="-128"/>
                <a:ea typeface="BIZ UDゴシック" panose="020B0400000000000000" pitchFamily="49" charset="-128"/>
              </a:rPr>
              <a:t>事業内容のどういった点に共感してもらい、個人及び企業からの寄附を得られると想定していますか</a:t>
            </a:r>
            <a:r>
              <a:rPr lang="ja-JP" altLang="en-US" sz="1400" dirty="0">
                <a:latin typeface="BIZ UDゴシック" panose="020B0400000000000000" pitchFamily="49" charset="-128"/>
                <a:ea typeface="BIZ UDゴシック" panose="020B0400000000000000" pitchFamily="49" charset="-128"/>
              </a:rPr>
              <a:t>。</a:t>
            </a:r>
          </a:p>
          <a:p>
            <a:pPr algn="l">
              <a:lnSpc>
                <a:spcPct val="100000"/>
              </a:lnSpc>
            </a:pPr>
            <a:r>
              <a:rPr lang="ja-JP" altLang="en-US" sz="1400" dirty="0">
                <a:latin typeface="BIZ UDゴシック" panose="020B0400000000000000" pitchFamily="49" charset="-128"/>
                <a:ea typeface="BIZ UDゴシック" panose="020B0400000000000000" pitchFamily="49" charset="-128"/>
              </a:rPr>
              <a:t>　想定される寄附の理由、個人の寄附者の人物像、寄附者が感じている課題等について記載してください。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・事業内容は県内外の人々から広く共感を得られる内容か。</a:t>
            </a:r>
          </a:p>
        </p:txBody>
      </p:sp>
      <p:sp>
        <p:nvSpPr>
          <p:cNvPr id="2" name="サブタイトル">
            <a:extLst>
              <a:ext uri="{FF2B5EF4-FFF2-40B4-BE49-F238E27FC236}">
                <a16:creationId xmlns:a16="http://schemas.microsoft.com/office/drawing/2014/main" id="{D18D6862-8BDA-F3B0-F5F2-2B995A148ECB}"/>
              </a:ext>
            </a:extLst>
          </p:cNvPr>
          <p:cNvSpPr txBox="1">
            <a:spLocks noGrp="1" noRot="1" noMove="1" noResize="1" noEditPoints="1" noAdjustHandles="1" noChangeArrowheads="1" noChangeShapeType="1"/>
          </p:cNvSpPr>
          <p:nvPr/>
        </p:nvSpPr>
        <p:spPr>
          <a:xfrm>
            <a:off x="0" y="576000"/>
            <a:ext cx="3600000" cy="432000"/>
          </a:xfrm>
          <a:prstGeom prst="rect">
            <a:avLst/>
          </a:prstGeom>
        </p:spPr>
        <p:txBody>
          <a:bodyPr vert="horz" lIns="288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latin typeface="BIZ UDPゴシック" panose="020B0400000000000000" pitchFamily="50" charset="-128"/>
                <a:ea typeface="BIZ UDPゴシック" panose="020B0400000000000000" pitchFamily="50" charset="-128"/>
              </a:rPr>
              <a:t>（２） 共感を集めるポイント</a:t>
            </a:r>
          </a:p>
        </p:txBody>
      </p:sp>
      <p:sp>
        <p:nvSpPr>
          <p:cNvPr id="3" name="タイトル">
            <a:extLst>
              <a:ext uri="{FF2B5EF4-FFF2-40B4-BE49-F238E27FC236}">
                <a16:creationId xmlns:a16="http://schemas.microsoft.com/office/drawing/2014/main" id="{FC26632D-E4E1-F14B-A73E-CCC36394AF6A}"/>
              </a:ext>
            </a:extLst>
          </p:cNvPr>
          <p:cNvSpPr txBox="1">
            <a:spLocks noGrp="1" noRot="1" noMove="1" noResize="1" noEditPoints="1" noAdjustHandles="1" noChangeArrowheads="1" noChangeShapeType="1"/>
          </p:cNvSpPr>
          <p:nvPr/>
        </p:nvSpPr>
        <p:spPr>
          <a:xfrm>
            <a:off x="0" y="0"/>
            <a:ext cx="36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３</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事業内容</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492216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E03D8-D939-CB82-AB8C-B5296296EF2D}"/>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9A1E25DC-2B96-5DE5-D4E2-17DAD7CDABAB}"/>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●申請にあたり、企業における活動や事業が社会課題の解決にどれだけ繋がったか、</a:t>
            </a:r>
            <a:r>
              <a:rPr lang="ja-JP" altLang="en-US" sz="1400" u="sng" dirty="0">
                <a:latin typeface="BIZ UDゴシック" panose="020B0400000000000000" pitchFamily="49" charset="-128"/>
                <a:ea typeface="BIZ UDゴシック" panose="020B0400000000000000" pitchFamily="49" charset="-128"/>
              </a:rPr>
              <a:t>定量的に説明可能な効果指標</a:t>
            </a:r>
            <a:r>
              <a:rPr lang="ja-JP" altLang="en-US" sz="1400" dirty="0">
                <a:latin typeface="BIZ UDゴシック" panose="020B0400000000000000" pitchFamily="49" charset="-128"/>
                <a:ea typeface="BIZ UDゴシック" panose="020B0400000000000000" pitchFamily="49" charset="-128"/>
              </a:rPr>
              <a:t>を</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設定してください。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　効果指標の内容・目標値、指標とした理由（どのような理由で効果指標として有効か）、測定方法等について記載してください。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・社会課題の解決に向けて、測定可能な効果指標を設定しているか。</a:t>
            </a:r>
          </a:p>
        </p:txBody>
      </p:sp>
      <p:sp>
        <p:nvSpPr>
          <p:cNvPr id="2" name="サブタイトル">
            <a:extLst>
              <a:ext uri="{FF2B5EF4-FFF2-40B4-BE49-F238E27FC236}">
                <a16:creationId xmlns:a16="http://schemas.microsoft.com/office/drawing/2014/main" id="{770E16F5-2CEB-ED62-7B2E-6BC1DFF0C25A}"/>
              </a:ext>
            </a:extLst>
          </p:cNvPr>
          <p:cNvSpPr txBox="1">
            <a:spLocks noGrp="1" noRot="1" noMove="1" noResize="1" noEditPoints="1" noAdjustHandles="1" noChangeArrowheads="1" noChangeShapeType="1"/>
          </p:cNvSpPr>
          <p:nvPr/>
        </p:nvSpPr>
        <p:spPr>
          <a:xfrm>
            <a:off x="0" y="576000"/>
            <a:ext cx="3600000" cy="432000"/>
          </a:xfrm>
          <a:prstGeom prst="rect">
            <a:avLst/>
          </a:prstGeom>
        </p:spPr>
        <p:txBody>
          <a:bodyPr vert="horz" lIns="288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zh-TW" altLang="en-US" sz="1800" b="1" dirty="0">
                <a:latin typeface="BIZ UDPゴシック" panose="020B0400000000000000" pitchFamily="50" charset="-128"/>
                <a:ea typeface="BIZ UDPゴシック" panose="020B0400000000000000" pitchFamily="50" charset="-128"/>
              </a:rPr>
              <a:t>（３） 効果指標</a:t>
            </a:r>
          </a:p>
        </p:txBody>
      </p:sp>
      <p:sp>
        <p:nvSpPr>
          <p:cNvPr id="3" name="タイトル">
            <a:extLst>
              <a:ext uri="{FF2B5EF4-FFF2-40B4-BE49-F238E27FC236}">
                <a16:creationId xmlns:a16="http://schemas.microsoft.com/office/drawing/2014/main" id="{E81B86A4-1973-625F-8E75-EFF65370EE6D}"/>
              </a:ext>
            </a:extLst>
          </p:cNvPr>
          <p:cNvSpPr txBox="1">
            <a:spLocks noGrp="1" noRot="1" noMove="1" noResize="1" noEditPoints="1" noAdjustHandles="1" noChangeArrowheads="1" noChangeShapeType="1"/>
          </p:cNvSpPr>
          <p:nvPr/>
        </p:nvSpPr>
        <p:spPr>
          <a:xfrm>
            <a:off x="0" y="0"/>
            <a:ext cx="36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３</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事業内容</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515035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CF1A3-B623-DF15-544A-F92B1711E748}"/>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6ADC908B-F1CA-B704-BFE5-BF74AFD5C6AB}"/>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●寄附を原資として取り組みたい事業内容、その背景や理由、その取組により期待される効果や有用性等について記載してください。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●取り組みにかかる経費の内訳について、具体的に記載してください。</a:t>
            </a: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（例：パッケージデザインの刷新○○万円、</a:t>
            </a:r>
            <a:r>
              <a:rPr lang="en-US" altLang="ja-JP" sz="1400" dirty="0">
                <a:latin typeface="BIZ UDゴシック" panose="020B0400000000000000" pitchFamily="49" charset="-128"/>
                <a:ea typeface="BIZ UDゴシック" panose="020B0400000000000000" pitchFamily="49" charset="-128"/>
              </a:rPr>
              <a:t>SNS</a:t>
            </a:r>
            <a:r>
              <a:rPr lang="ja-JP" altLang="en-US" sz="1400" dirty="0">
                <a:latin typeface="BIZ UDゴシック" panose="020B0400000000000000" pitchFamily="49" charset="-128"/>
                <a:ea typeface="BIZ UDゴシック" panose="020B0400000000000000" pitchFamily="49" charset="-128"/>
              </a:rPr>
              <a:t>での広告○○万円）</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・本事業による県の支援が必要か、支援対象とするのは妥当であるか。</a:t>
            </a: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・事業に対する寄附金の目標金額は妥当か。</a:t>
            </a:r>
          </a:p>
        </p:txBody>
      </p:sp>
      <p:sp>
        <p:nvSpPr>
          <p:cNvPr id="3" name="タイトル">
            <a:extLst>
              <a:ext uri="{FF2B5EF4-FFF2-40B4-BE49-F238E27FC236}">
                <a16:creationId xmlns:a16="http://schemas.microsoft.com/office/drawing/2014/main" id="{6593C2BE-3ECF-5754-9C14-A205180384F0}"/>
              </a:ext>
            </a:extLst>
          </p:cNvPr>
          <p:cNvSpPr txBox="1">
            <a:spLocks noGrp="1" noRot="1" noMove="1" noResize="1" noEditPoints="1" noAdjustHandles="1" noChangeArrowheads="1" noChangeShapeType="1"/>
          </p:cNvSpPr>
          <p:nvPr/>
        </p:nvSpPr>
        <p:spPr>
          <a:xfrm>
            <a:off x="0" y="0"/>
            <a:ext cx="72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４</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寄附を原資として取り組む事業内容、寄附が必要な理由</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979668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30D78-C5E9-6156-6808-FFEE3AC45F62}"/>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6DF94028-B197-4DAB-BFA4-D814232005D7}"/>
              </a:ext>
            </a:extLst>
          </p:cNvPr>
          <p:cNvSpPr txBox="1">
            <a:spLocks/>
          </p:cNvSpPr>
          <p:nvPr/>
        </p:nvSpPr>
        <p:spPr>
          <a:xfrm>
            <a:off x="696000" y="4349060"/>
            <a:ext cx="10800000" cy="2304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本注意書きは提出時に削除してください。必要に応じて表に適宜行を追加してください。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●目標額まで寄附を集めるため、寄附の呼びかけ先や人数、具体的な呼びかけ内容等について記載してください。</a:t>
            </a:r>
          </a:p>
          <a:p>
            <a:pPr algn="l">
              <a:lnSpc>
                <a:spcPct val="100000"/>
              </a:lnSpc>
            </a:pPr>
            <a:r>
              <a:rPr lang="ja-JP" altLang="en-US" sz="1400" dirty="0">
                <a:latin typeface="BIZ UDゴシック" panose="020B0400000000000000" pitchFamily="49" charset="-128"/>
                <a:ea typeface="BIZ UDゴシック" panose="020B0400000000000000" pitchFamily="49" charset="-128"/>
              </a:rPr>
              <a:t>●想定する寄附率等について、表２に記載してください。</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pPr>
            <a:r>
              <a:rPr lang="en-US" altLang="ja-JP" sz="140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・事業者は自助努力により寄附を集める姿勢があるか。その手法は具体的かつ安定して実現できるか。</a:t>
            </a:r>
            <a:endParaRPr lang="en-US" altLang="ja-JP"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・事業に対する寄附金の目標金額は妥当か。</a:t>
            </a:r>
          </a:p>
        </p:txBody>
      </p:sp>
      <p:graphicFrame>
        <p:nvGraphicFramePr>
          <p:cNvPr id="6" name="表2">
            <a:extLst>
              <a:ext uri="{FF2B5EF4-FFF2-40B4-BE49-F238E27FC236}">
                <a16:creationId xmlns:a16="http://schemas.microsoft.com/office/drawing/2014/main" id="{78816C24-E085-489B-E573-81E6CE4ACFCA}"/>
              </a:ext>
            </a:extLst>
          </p:cNvPr>
          <p:cNvGraphicFramePr>
            <a:graphicFrameLocks noGrp="1"/>
          </p:cNvGraphicFramePr>
          <p:nvPr>
            <p:extLst>
              <p:ext uri="{D42A27DB-BD31-4B8C-83A1-F6EECF244321}">
                <p14:modId xmlns:p14="http://schemas.microsoft.com/office/powerpoint/2010/main" val="850524065"/>
              </p:ext>
            </p:extLst>
          </p:nvPr>
        </p:nvGraphicFramePr>
        <p:xfrm>
          <a:off x="192000" y="3232580"/>
          <a:ext cx="11808000" cy="1051899"/>
        </p:xfrm>
        <a:graphic>
          <a:graphicData uri="http://schemas.openxmlformats.org/drawingml/2006/table">
            <a:tbl>
              <a:tblPr firstRow="1" bandRow="1">
                <a:tableStyleId>{F5AB1C69-6EDB-4FF4-983F-18BD219EF322}</a:tableStyleId>
              </a:tblPr>
              <a:tblGrid>
                <a:gridCol w="720000">
                  <a:extLst>
                    <a:ext uri="{9D8B030D-6E8A-4147-A177-3AD203B41FA5}">
                      <a16:colId xmlns:a16="http://schemas.microsoft.com/office/drawing/2014/main" val="209066788"/>
                    </a:ext>
                  </a:extLst>
                </a:gridCol>
                <a:gridCol w="2448000">
                  <a:extLst>
                    <a:ext uri="{9D8B030D-6E8A-4147-A177-3AD203B41FA5}">
                      <a16:colId xmlns:a16="http://schemas.microsoft.com/office/drawing/2014/main" val="2885249223"/>
                    </a:ext>
                  </a:extLst>
                </a:gridCol>
                <a:gridCol w="1728000">
                  <a:extLst>
                    <a:ext uri="{9D8B030D-6E8A-4147-A177-3AD203B41FA5}">
                      <a16:colId xmlns:a16="http://schemas.microsoft.com/office/drawing/2014/main" val="526293173"/>
                    </a:ext>
                  </a:extLst>
                </a:gridCol>
                <a:gridCol w="1872000">
                  <a:extLst>
                    <a:ext uri="{9D8B030D-6E8A-4147-A177-3AD203B41FA5}">
                      <a16:colId xmlns:a16="http://schemas.microsoft.com/office/drawing/2014/main" val="2323084626"/>
                    </a:ext>
                  </a:extLst>
                </a:gridCol>
                <a:gridCol w="2160000">
                  <a:extLst>
                    <a:ext uri="{9D8B030D-6E8A-4147-A177-3AD203B41FA5}">
                      <a16:colId xmlns:a16="http://schemas.microsoft.com/office/drawing/2014/main" val="188392924"/>
                    </a:ext>
                  </a:extLst>
                </a:gridCol>
                <a:gridCol w="2880000">
                  <a:extLst>
                    <a:ext uri="{9D8B030D-6E8A-4147-A177-3AD203B41FA5}">
                      <a16:colId xmlns:a16="http://schemas.microsoft.com/office/drawing/2014/main" val="3727201243"/>
                    </a:ext>
                  </a:extLst>
                </a:gridCol>
              </a:tblGrid>
              <a:tr h="619899">
                <a:tc rowSpan="2">
                  <a:txBody>
                    <a:bodyPr/>
                    <a:lstStyle/>
                    <a:p>
                      <a:pPr algn="ctr"/>
                      <a:r>
                        <a:rPr kumimoji="1" lang="ja-JP" altLang="en-US" sz="1600" b="0" dirty="0">
                          <a:solidFill>
                            <a:schemeClr val="tx1"/>
                          </a:solidFill>
                          <a:latin typeface="BIZ UDゴシック" panose="020B0400000000000000" pitchFamily="49" charset="-128"/>
                          <a:ea typeface="BIZ UDゴシック" panose="020B0400000000000000" pitchFamily="49" charset="-128"/>
                        </a:rPr>
                        <a:t>表２</a:t>
                      </a: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ａ</a:t>
                      </a:r>
                      <a:r>
                        <a:rPr kumimoji="1" lang="en-US" altLang="ja-JP" sz="1400" b="0" dirty="0">
                          <a:solidFill>
                            <a:schemeClr val="tx1"/>
                          </a:solidFill>
                          <a:latin typeface="BIZ UDゴシック" panose="020B0400000000000000" pitchFamily="49" charset="-128"/>
                          <a:ea typeface="BIZ UDゴシック" panose="020B0400000000000000" pitchFamily="49" charset="-128"/>
                        </a:rPr>
                        <a:t>) </a:t>
                      </a:r>
                      <a:r>
                        <a:rPr kumimoji="1" lang="ja-JP" altLang="en-US" sz="1400" b="0" dirty="0">
                          <a:solidFill>
                            <a:schemeClr val="tx1"/>
                          </a:solidFill>
                          <a:latin typeface="BIZ UDゴシック" panose="020B0400000000000000" pitchFamily="49" charset="-128"/>
                          <a:ea typeface="BIZ UDゴシック" panose="020B0400000000000000" pitchFamily="49" charset="-128"/>
                        </a:rPr>
                        <a:t>寄付の呼びかけ人数</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ｂ</a:t>
                      </a:r>
                      <a:r>
                        <a:rPr kumimoji="1" lang="en-US" altLang="ja-JP" sz="1400" b="0" dirty="0">
                          <a:solidFill>
                            <a:schemeClr val="tx1"/>
                          </a:solidFill>
                          <a:latin typeface="BIZ UDゴシック" panose="020B0400000000000000" pitchFamily="49" charset="-128"/>
                          <a:ea typeface="BIZ UDゴシック" panose="020B0400000000000000" pitchFamily="49" charset="-128"/>
                        </a:rPr>
                        <a:t>) </a:t>
                      </a:r>
                      <a:r>
                        <a:rPr kumimoji="1" lang="ja-JP" altLang="en-US" sz="1400" b="0" dirty="0">
                          <a:solidFill>
                            <a:schemeClr val="tx1"/>
                          </a:solidFill>
                          <a:latin typeface="BIZ UDゴシック" panose="020B0400000000000000" pitchFamily="49" charset="-128"/>
                          <a:ea typeface="BIZ UDゴシック" panose="020B0400000000000000" pitchFamily="49" charset="-128"/>
                        </a:rPr>
                        <a:t>寄附者の人数</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ｃ</a:t>
                      </a:r>
                      <a:r>
                        <a:rPr kumimoji="1" lang="en-US" altLang="ja-JP" sz="1400" b="0" dirty="0">
                          <a:solidFill>
                            <a:schemeClr val="tx1"/>
                          </a:solidFill>
                          <a:latin typeface="BIZ UDゴシック" panose="020B0400000000000000" pitchFamily="49" charset="-128"/>
                          <a:ea typeface="BIZ UDゴシック" panose="020B0400000000000000" pitchFamily="49" charset="-128"/>
                        </a:rPr>
                        <a:t>) </a:t>
                      </a:r>
                      <a:r>
                        <a:rPr kumimoji="1" lang="ja-JP" altLang="en-US" sz="1400" b="0" dirty="0">
                          <a:solidFill>
                            <a:schemeClr val="tx1"/>
                          </a:solidFill>
                          <a:latin typeface="BIZ UDゴシック" panose="020B0400000000000000" pitchFamily="49" charset="-128"/>
                          <a:ea typeface="BIZ UDゴシック" panose="020B0400000000000000" pitchFamily="49" charset="-128"/>
                        </a:rPr>
                        <a:t>寄附率</a:t>
                      </a:r>
                      <a:endParaRPr kumimoji="1" lang="en-US" altLang="ja-JP" sz="1400" b="0"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（ｂ）</a:t>
                      </a:r>
                      <a:r>
                        <a:rPr kumimoji="1" lang="ja-JP" altLang="en-US" sz="1400" b="0">
                          <a:solidFill>
                            <a:schemeClr val="tx1"/>
                          </a:solidFill>
                          <a:latin typeface="BIZ UDゴシック" panose="020B0400000000000000" pitchFamily="49" charset="-128"/>
                          <a:ea typeface="BIZ UDゴシック" panose="020B0400000000000000" pitchFamily="49" charset="-128"/>
                        </a:rPr>
                        <a:t>／（ａ）</a:t>
                      </a: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1400" b="0"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ｄ</a:t>
                      </a: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想定される寄附単価</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ｅ</a:t>
                      </a: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想定される寄附総額</a:t>
                      </a:r>
                      <a:endParaRPr kumimoji="1" lang="en-US" altLang="ja-JP" sz="1400" b="0"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（ｃ）</a:t>
                      </a: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dirty="0">
                          <a:solidFill>
                            <a:schemeClr val="tx1"/>
                          </a:solidFill>
                          <a:latin typeface="BIZ UDゴシック" panose="020B0400000000000000" pitchFamily="49" charset="-128"/>
                          <a:ea typeface="BIZ UDゴシック" panose="020B0400000000000000" pitchFamily="49" charset="-128"/>
                        </a:rPr>
                        <a:t>（ｄ）</a:t>
                      </a:r>
                      <a:r>
                        <a:rPr kumimoji="1" lang="en-US" altLang="ja-JP" sz="14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1400" b="0" dirty="0">
                        <a:solidFill>
                          <a:schemeClr val="tx1"/>
                        </a:solidFill>
                        <a:latin typeface="BIZ UDゴシック" panose="020B0400000000000000" pitchFamily="49" charset="-128"/>
                        <a:ea typeface="BIZ UDゴシック" panose="020B0400000000000000" pitchFamily="49"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04473810"/>
                  </a:ext>
                </a:extLst>
              </a:tr>
              <a:tr h="432000">
                <a:tc vMerge="1">
                  <a:txBody>
                    <a:bodyPr/>
                    <a:lstStyle/>
                    <a:p>
                      <a:pPr algn="r"/>
                      <a:endParaRPr kumimoji="1" lang="ja-JP" altLang="en-US" sz="1400" b="1" dirty="0">
                        <a:solidFill>
                          <a:srgbClr val="FF7C8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600" b="0" dirty="0">
                          <a:solidFill>
                            <a:schemeClr val="tx1"/>
                          </a:solidFill>
                          <a:latin typeface="BIZ UDゴシック" panose="020B0400000000000000" pitchFamily="49" charset="-128"/>
                          <a:ea typeface="BIZ UDゴシック" panose="020B0400000000000000" pitchFamily="49" charset="-128"/>
                        </a:rPr>
                        <a:t>人</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600" b="0" dirty="0">
                          <a:solidFill>
                            <a:schemeClr val="tx1"/>
                          </a:solidFill>
                          <a:latin typeface="BIZ UDゴシック" panose="020B0400000000000000" pitchFamily="49" charset="-128"/>
                          <a:ea typeface="BIZ UDゴシック" panose="020B0400000000000000" pitchFamily="49" charset="-128"/>
                        </a:rPr>
                        <a:t>人</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BIZ UDゴシック" panose="020B0400000000000000" pitchFamily="49" charset="-128"/>
                          <a:ea typeface="BIZ UDゴシック" panose="020B0400000000000000" pitchFamily="49" charset="-128"/>
                        </a:rPr>
                        <a:t>％</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600" b="0" dirty="0">
                          <a:solidFill>
                            <a:schemeClr val="tx1"/>
                          </a:solidFill>
                          <a:latin typeface="BIZ UDゴシック" panose="020B0400000000000000" pitchFamily="49" charset="-128"/>
                          <a:ea typeface="BIZ UDゴシック" panose="020B0400000000000000" pitchFamily="49" charset="-128"/>
                        </a:rPr>
                        <a:t>円／人</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600" b="0" dirty="0">
                          <a:solidFill>
                            <a:schemeClr val="tx1"/>
                          </a:solidFill>
                          <a:latin typeface="BIZ UDゴシック" panose="020B0400000000000000" pitchFamily="49" charset="-128"/>
                          <a:ea typeface="BIZ UDゴシック" panose="020B0400000000000000" pitchFamily="49" charset="-128"/>
                        </a:rPr>
                        <a:t>円</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8376363"/>
                  </a:ext>
                </a:extLst>
              </a:tr>
            </a:tbl>
          </a:graphicData>
        </a:graphic>
      </p:graphicFrame>
      <p:graphicFrame>
        <p:nvGraphicFramePr>
          <p:cNvPr id="7" name="表1">
            <a:extLst>
              <a:ext uri="{FF2B5EF4-FFF2-40B4-BE49-F238E27FC236}">
                <a16:creationId xmlns:a16="http://schemas.microsoft.com/office/drawing/2014/main" id="{9A1FD3C0-62A3-CD6C-1D7C-82A20948EC0B}"/>
              </a:ext>
            </a:extLst>
          </p:cNvPr>
          <p:cNvGraphicFramePr>
            <a:graphicFrameLocks noGrp="1"/>
          </p:cNvGraphicFramePr>
          <p:nvPr>
            <p:extLst>
              <p:ext uri="{D42A27DB-BD31-4B8C-83A1-F6EECF244321}">
                <p14:modId xmlns:p14="http://schemas.microsoft.com/office/powerpoint/2010/main" val="4041271806"/>
              </p:ext>
            </p:extLst>
          </p:nvPr>
        </p:nvGraphicFramePr>
        <p:xfrm>
          <a:off x="192000" y="1008000"/>
          <a:ext cx="11808000" cy="2160000"/>
        </p:xfrm>
        <a:graphic>
          <a:graphicData uri="http://schemas.openxmlformats.org/drawingml/2006/table">
            <a:tbl>
              <a:tblPr firstRow="1" bandRow="1">
                <a:tableStyleId>{5940675A-B579-460E-94D1-54222C63F5DA}</a:tableStyleId>
              </a:tblPr>
              <a:tblGrid>
                <a:gridCol w="720000">
                  <a:extLst>
                    <a:ext uri="{9D8B030D-6E8A-4147-A177-3AD203B41FA5}">
                      <a16:colId xmlns:a16="http://schemas.microsoft.com/office/drawing/2014/main" val="65912638"/>
                    </a:ext>
                  </a:extLst>
                </a:gridCol>
                <a:gridCol w="3600000">
                  <a:extLst>
                    <a:ext uri="{9D8B030D-6E8A-4147-A177-3AD203B41FA5}">
                      <a16:colId xmlns:a16="http://schemas.microsoft.com/office/drawing/2014/main" val="1261602610"/>
                    </a:ext>
                  </a:extLst>
                </a:gridCol>
                <a:gridCol w="1728000">
                  <a:extLst>
                    <a:ext uri="{9D8B030D-6E8A-4147-A177-3AD203B41FA5}">
                      <a16:colId xmlns:a16="http://schemas.microsoft.com/office/drawing/2014/main" val="3119008233"/>
                    </a:ext>
                  </a:extLst>
                </a:gridCol>
                <a:gridCol w="5760000">
                  <a:extLst>
                    <a:ext uri="{9D8B030D-6E8A-4147-A177-3AD203B41FA5}">
                      <a16:colId xmlns:a16="http://schemas.microsoft.com/office/drawing/2014/main" val="483653215"/>
                    </a:ext>
                  </a:extLst>
                </a:gridCol>
              </a:tblGrid>
              <a:tr h="432000">
                <a:tc rowSpan="5">
                  <a:txBody>
                    <a:bodyPr/>
                    <a:lstStyle/>
                    <a:p>
                      <a:pPr algn="ctr"/>
                      <a:r>
                        <a:rPr kumimoji="1" lang="ja-JP" altLang="en-US" sz="1800" b="0" dirty="0">
                          <a:latin typeface="BIZ UDPゴシック" panose="020B0400000000000000" pitchFamily="50" charset="-128"/>
                          <a:ea typeface="BIZ UDPゴシック" panose="020B0400000000000000" pitchFamily="50" charset="-128"/>
                        </a:rPr>
                        <a:t>表１</a:t>
                      </a: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800" b="0" dirty="0">
                          <a:latin typeface="BIZ UDPゴシック" panose="020B0400000000000000" pitchFamily="50" charset="-128"/>
                          <a:ea typeface="BIZ UDPゴシック" panose="020B0400000000000000" pitchFamily="50" charset="-128"/>
                        </a:rPr>
                        <a:t>寄附の呼びかけ先</a:t>
                      </a: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800" b="0" dirty="0">
                          <a:latin typeface="BIZ UDPゴシック" panose="020B0400000000000000" pitchFamily="50" charset="-128"/>
                          <a:ea typeface="BIZ UDPゴシック" panose="020B0400000000000000" pitchFamily="50" charset="-128"/>
                        </a:rPr>
                        <a:t>人数</a:t>
                      </a:r>
                      <a:endParaRPr kumimoji="1" lang="en-US" altLang="ja-JP" sz="1800" b="0" dirty="0">
                        <a:latin typeface="BIZ UDPゴシック" panose="020B0400000000000000" pitchFamily="50" charset="-128"/>
                        <a:ea typeface="BIZ UDPゴシック" panose="020B0400000000000000" pitchFamily="50"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800" b="0" dirty="0">
                          <a:latin typeface="BIZ UDPゴシック" panose="020B0400000000000000" pitchFamily="50" charset="-128"/>
                          <a:ea typeface="BIZ UDPゴシック" panose="020B0400000000000000" pitchFamily="50" charset="-128"/>
                        </a:rPr>
                        <a:t>具体的な呼びかけの内容等</a:t>
                      </a: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64929252"/>
                  </a:ext>
                </a:extLst>
              </a:tr>
              <a:tr h="43200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949601"/>
                  </a:ext>
                </a:extLst>
              </a:tr>
              <a:tr h="432000">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0783343"/>
                  </a:ext>
                </a:extLst>
              </a:tr>
              <a:tr h="432000">
                <a:tc vMerge="1">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035915"/>
                  </a:ext>
                </a:extLst>
              </a:tr>
              <a:tr h="432000">
                <a:tc vMerge="1">
                  <a:txBody>
                    <a:bodyPr/>
                    <a:lstStyle/>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1" dirty="0">
                        <a:solidFill>
                          <a:srgbClr val="FF7C80"/>
                        </a:solidFill>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4994342"/>
                  </a:ext>
                </a:extLst>
              </a:tr>
            </a:tbl>
          </a:graphicData>
        </a:graphic>
      </p:graphicFrame>
      <p:sp>
        <p:nvSpPr>
          <p:cNvPr id="2" name="サブタイトル">
            <a:extLst>
              <a:ext uri="{FF2B5EF4-FFF2-40B4-BE49-F238E27FC236}">
                <a16:creationId xmlns:a16="http://schemas.microsoft.com/office/drawing/2014/main" id="{E301D0A5-8ABA-28AE-78CD-53E8678A4FA0}"/>
              </a:ext>
            </a:extLst>
          </p:cNvPr>
          <p:cNvSpPr txBox="1">
            <a:spLocks noGrp="1" noRot="1" noMove="1" noResize="1" noEditPoints="1" noAdjustHandles="1" noChangeArrowheads="1" noChangeShapeType="1"/>
          </p:cNvSpPr>
          <p:nvPr/>
        </p:nvSpPr>
        <p:spPr>
          <a:xfrm>
            <a:off x="0" y="576000"/>
            <a:ext cx="7200000" cy="432000"/>
          </a:xfrm>
          <a:prstGeom prst="rect">
            <a:avLst/>
          </a:prstGeom>
        </p:spPr>
        <p:txBody>
          <a:bodyPr vert="horz" lIns="288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a:latin typeface="BIZ UDPゴシック" panose="020B0400000000000000" pitchFamily="50" charset="-128"/>
                <a:ea typeface="BIZ UDPゴシック" panose="020B0400000000000000" pitchFamily="50" charset="-128"/>
              </a:rPr>
              <a:t>（１）個人版</a:t>
            </a:r>
            <a:r>
              <a:rPr lang="ja-JP" altLang="en-US" sz="1800" b="1" dirty="0">
                <a:latin typeface="BIZ UDPゴシック" panose="020B0400000000000000" pitchFamily="50" charset="-128"/>
                <a:ea typeface="BIZ UDPゴシック" panose="020B0400000000000000" pitchFamily="50" charset="-128"/>
              </a:rPr>
              <a:t>ふるさと納税（クラウドファンディング型ふるさと納税）</a:t>
            </a:r>
          </a:p>
        </p:txBody>
      </p:sp>
      <p:sp>
        <p:nvSpPr>
          <p:cNvPr id="3" name="タイトル">
            <a:extLst>
              <a:ext uri="{FF2B5EF4-FFF2-40B4-BE49-F238E27FC236}">
                <a16:creationId xmlns:a16="http://schemas.microsoft.com/office/drawing/2014/main" id="{8014EE69-52D0-1687-D3A2-ACC6CCC457B9}"/>
              </a:ext>
            </a:extLst>
          </p:cNvPr>
          <p:cNvSpPr txBox="1">
            <a:spLocks noGrp="1" noRot="1" noMove="1" noResize="1" noEditPoints="1" noAdjustHandles="1" noChangeArrowheads="1" noChangeShapeType="1"/>
          </p:cNvSpPr>
          <p:nvPr/>
        </p:nvSpPr>
        <p:spPr>
          <a:xfrm>
            <a:off x="0" y="0"/>
            <a:ext cx="504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５</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寄附を集めるための取組</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458365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CFA63-E528-C6AC-B158-F4F0F9BCFEEB}"/>
            </a:ext>
          </a:extLst>
        </p:cNvPr>
        <p:cNvGrpSpPr/>
        <p:nvPr/>
      </p:nvGrpSpPr>
      <p:grpSpPr>
        <a:xfrm>
          <a:off x="0" y="0"/>
          <a:ext cx="0" cy="0"/>
          <a:chOff x="0" y="0"/>
          <a:chExt cx="0" cy="0"/>
        </a:xfrm>
      </p:grpSpPr>
      <p:sp>
        <p:nvSpPr>
          <p:cNvPr id="4" name="注意事項">
            <a:extLst>
              <a:ext uri="{FF2B5EF4-FFF2-40B4-BE49-F238E27FC236}">
                <a16:creationId xmlns:a16="http://schemas.microsoft.com/office/drawing/2014/main" id="{E5FDF9FF-72CB-AA57-A14F-F2A4DDC04AA8}"/>
              </a:ext>
            </a:extLst>
          </p:cNvPr>
          <p:cNvSpPr txBox="1">
            <a:spLocks/>
          </p:cNvSpPr>
          <p:nvPr/>
        </p:nvSpPr>
        <p:spPr>
          <a:xfrm>
            <a:off x="696000" y="3779267"/>
            <a:ext cx="10800000" cy="2880000"/>
          </a:xfrm>
          <a:prstGeom prst="rect">
            <a:avLst/>
          </a:prstGeom>
          <a:solidFill>
            <a:schemeClr val="accent4">
              <a:lumMod val="20000"/>
              <a:lumOff val="80000"/>
            </a:schemeClr>
          </a:solidFill>
          <a:ln w="19050">
            <a:solidFill>
              <a:schemeClr val="tx1"/>
            </a:solidFill>
            <a:prstDash val="sysDash"/>
          </a:ln>
        </p:spPr>
        <p:txBody>
          <a:bodyPr vert="horz" lIns="72000" tIns="36000" rIns="72000" bIns="3600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記載上の注意</a:t>
            </a:r>
            <a:r>
              <a:rPr lang="en-US" altLang="ja-JP" sz="1400"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　</a:t>
            </a:r>
            <a:r>
              <a:rPr lang="en-US" altLang="ja-JP" sz="1400" b="1" dirty="0">
                <a:latin typeface="BIZ UDゴシック" panose="020B0400000000000000" pitchFamily="49" charset="-128"/>
                <a:ea typeface="BIZ UDゴシック" panose="020B0400000000000000" pitchFamily="49" charset="-128"/>
              </a:rPr>
              <a:t>※</a:t>
            </a:r>
            <a:r>
              <a:rPr lang="ja-JP" altLang="en-US" sz="1400" b="1" dirty="0">
                <a:latin typeface="BIZ UDゴシック" panose="020B0400000000000000" pitchFamily="49" charset="-128"/>
                <a:ea typeface="BIZ UDゴシック" panose="020B0400000000000000" pitchFamily="49" charset="-128"/>
              </a:rPr>
              <a:t>本注意書きは提出時に削除してください。</a:t>
            </a:r>
            <a:endParaRPr lang="en-US" altLang="ja-JP" sz="1400" b="1"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a:t>
            </a:r>
            <a:r>
              <a:rPr lang="ja-JP" altLang="en-US" sz="1400" u="sng" dirty="0">
                <a:latin typeface="BIZ UDゴシック" panose="020B0400000000000000" pitchFamily="49" charset="-128"/>
                <a:ea typeface="BIZ UDゴシック" panose="020B0400000000000000" pitchFamily="49" charset="-128"/>
              </a:rPr>
              <a:t>目標額に到達しなかった場合、事業をどのように実施しますか</a:t>
            </a:r>
            <a:r>
              <a:rPr lang="ja-JP" altLang="en-US" sz="1400" dirty="0">
                <a:latin typeface="BIZ UDゴシック" panose="020B0400000000000000" pitchFamily="49" charset="-128"/>
                <a:ea typeface="BIZ UDゴシック" panose="020B0400000000000000" pitchFamily="49" charset="-128"/>
              </a:rPr>
              <a:t>。</a:t>
            </a:r>
          </a:p>
          <a:p>
            <a:pPr algn="l">
              <a:lnSpc>
                <a:spcPct val="100000"/>
              </a:lnSpc>
            </a:pPr>
            <a:r>
              <a:rPr lang="ja-JP" altLang="en-US" sz="1400" dirty="0">
                <a:latin typeface="BIZ UDゴシック" panose="020B0400000000000000" pitchFamily="49" charset="-128"/>
                <a:ea typeface="BIZ UDゴシック" panose="020B0400000000000000" pitchFamily="49" charset="-128"/>
              </a:rPr>
              <a:t>　実施のための対応策（自己資金により補填、融資により補填、事業規模の縮小等）や、</a:t>
            </a:r>
          </a:p>
          <a:p>
            <a:pPr algn="l">
              <a:lnSpc>
                <a:spcPct val="100000"/>
              </a:lnSpc>
              <a:spcBef>
                <a:spcPts val="0"/>
              </a:spcBef>
            </a:pPr>
            <a:r>
              <a:rPr lang="ja-JP" altLang="en-US" sz="1400" dirty="0">
                <a:latin typeface="BIZ UDゴシック" panose="020B0400000000000000" pitchFamily="49" charset="-128"/>
                <a:ea typeface="BIZ UDゴシック" panose="020B0400000000000000" pitchFamily="49" charset="-128"/>
              </a:rPr>
              <a:t>　想定している変更内容（重要度が最も高い△△△について減額し実施、人件費や消耗品費等の見直し等）などを記載してください。</a:t>
            </a:r>
          </a:p>
          <a:p>
            <a:pPr algn="l">
              <a:lnSpc>
                <a:spcPct val="100000"/>
              </a:lnSpc>
            </a:pP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評価のポイント</a:t>
            </a:r>
            <a:r>
              <a:rPr lang="en-US" altLang="ja-JP" sz="1400" dirty="0">
                <a:latin typeface="BIZ UDゴシック" panose="020B0400000000000000" pitchFamily="49" charset="-128"/>
                <a:ea typeface="BIZ UDゴシック" panose="020B0400000000000000" pitchFamily="49" charset="-128"/>
              </a:rPr>
              <a:t>】</a:t>
            </a:r>
            <a:endParaRPr lang="ja-JP" altLang="en-US" sz="1400" dirty="0">
              <a:latin typeface="BIZ UDゴシック" panose="020B0400000000000000" pitchFamily="49" charset="-128"/>
              <a:ea typeface="BIZ UDゴシック" panose="020B0400000000000000" pitchFamily="49" charset="-128"/>
            </a:endParaRPr>
          </a:p>
          <a:p>
            <a:pPr algn="l">
              <a:lnSpc>
                <a:spcPct val="100000"/>
              </a:lnSpc>
            </a:pPr>
            <a:r>
              <a:rPr lang="ja-JP" altLang="en-US" sz="1400" dirty="0">
                <a:latin typeface="BIZ UDゴシック" panose="020B0400000000000000" pitchFamily="49" charset="-128"/>
                <a:ea typeface="BIZ UDゴシック" panose="020B0400000000000000" pitchFamily="49" charset="-128"/>
              </a:rPr>
              <a:t>・目標金額を達成しなかった場合でも、事業実施に向けた対応を検討しているか。</a:t>
            </a:r>
          </a:p>
          <a:p>
            <a:pPr algn="l">
              <a:lnSpc>
                <a:spcPct val="100000"/>
              </a:lnSpc>
            </a:pPr>
            <a:endParaRPr lang="ja-JP" altLang="en-US" sz="1400" dirty="0">
              <a:latin typeface="BIZ UDゴシック" panose="020B0400000000000000" pitchFamily="49" charset="-128"/>
              <a:ea typeface="BIZ UDゴシック" panose="020B0400000000000000" pitchFamily="49" charset="-128"/>
            </a:endParaRPr>
          </a:p>
        </p:txBody>
      </p:sp>
      <p:sp>
        <p:nvSpPr>
          <p:cNvPr id="2" name="サブタイトル">
            <a:extLst>
              <a:ext uri="{FF2B5EF4-FFF2-40B4-BE49-F238E27FC236}">
                <a16:creationId xmlns:a16="http://schemas.microsoft.com/office/drawing/2014/main" id="{F0C96F09-BD37-8448-66F0-C16C4495DF55}"/>
              </a:ext>
            </a:extLst>
          </p:cNvPr>
          <p:cNvSpPr txBox="1">
            <a:spLocks noGrp="1" noRot="1" noMove="1" noResize="1" noEditPoints="1" noAdjustHandles="1" noChangeArrowheads="1" noChangeShapeType="1"/>
          </p:cNvSpPr>
          <p:nvPr/>
        </p:nvSpPr>
        <p:spPr>
          <a:xfrm>
            <a:off x="0" y="576000"/>
            <a:ext cx="7200000" cy="432000"/>
          </a:xfrm>
          <a:prstGeom prst="rect">
            <a:avLst/>
          </a:prstGeom>
        </p:spPr>
        <p:txBody>
          <a:bodyPr vert="horz" lIns="288000" tIns="36000" rIns="144000" bIns="3600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latin typeface="BIZ UDPゴシック" panose="020B0400000000000000" pitchFamily="50" charset="-128"/>
                <a:ea typeface="BIZ UDPゴシック" panose="020B0400000000000000" pitchFamily="50" charset="-128"/>
              </a:rPr>
              <a:t>（</a:t>
            </a:r>
            <a:r>
              <a:rPr lang="en-US" altLang="ja-JP" sz="1800" b="1" dirty="0">
                <a:latin typeface="BIZ UDPゴシック" panose="020B0400000000000000" pitchFamily="50" charset="-128"/>
                <a:ea typeface="BIZ UDPゴシック" panose="020B0400000000000000" pitchFamily="50" charset="-128"/>
              </a:rPr>
              <a:t>2</a:t>
            </a:r>
            <a:r>
              <a:rPr lang="ja-JP" altLang="en-US" sz="1800" b="1" dirty="0">
                <a:latin typeface="BIZ UDPゴシック" panose="020B0400000000000000" pitchFamily="50" charset="-128"/>
                <a:ea typeface="BIZ UDPゴシック" panose="020B0400000000000000" pitchFamily="50" charset="-128"/>
              </a:rPr>
              <a:t>） 目標額に到達しなかった場合の対応 </a:t>
            </a:r>
          </a:p>
        </p:txBody>
      </p:sp>
      <p:sp>
        <p:nvSpPr>
          <p:cNvPr id="3" name="タイトル">
            <a:extLst>
              <a:ext uri="{FF2B5EF4-FFF2-40B4-BE49-F238E27FC236}">
                <a16:creationId xmlns:a16="http://schemas.microsoft.com/office/drawing/2014/main" id="{BB2679FD-5EFB-7FCB-7368-DCD8175F7E58}"/>
              </a:ext>
            </a:extLst>
          </p:cNvPr>
          <p:cNvSpPr txBox="1">
            <a:spLocks noGrp="1" noRot="1" noMove="1" noResize="1" noEditPoints="1" noAdjustHandles="1" noChangeArrowheads="1" noChangeShapeType="1"/>
          </p:cNvSpPr>
          <p:nvPr/>
        </p:nvSpPr>
        <p:spPr>
          <a:xfrm>
            <a:off x="0" y="0"/>
            <a:ext cx="7200000" cy="576000"/>
          </a:xfrm>
          <a:prstGeom prst="rect">
            <a:avLst/>
          </a:prstGeom>
        </p:spPr>
        <p:txBody>
          <a:bodyPr vert="horz" lIns="144000" tIns="36000" rIns="144000" bIns="3600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BIZ UDPゴシック" panose="020B0400000000000000" pitchFamily="50" charset="-128"/>
                <a:ea typeface="BIZ UDPゴシック" panose="020B0400000000000000" pitchFamily="50" charset="-128"/>
              </a:rPr>
              <a:t>５</a:t>
            </a:r>
            <a:r>
              <a:rPr lang="ja-JP" altLang="en-US" sz="2000" b="1" dirty="0">
                <a:latin typeface="BIZ UDゴシック" panose="020B0400000000000000" pitchFamily="49" charset="-128"/>
                <a:ea typeface="BIZ UDゴシック" panose="020B0400000000000000" pitchFamily="49" charset="-128"/>
              </a:rPr>
              <a:t>．</a:t>
            </a:r>
            <a:r>
              <a:rPr lang="ja-JP" altLang="en-US" sz="2000" b="1" dirty="0">
                <a:latin typeface="BIZ UDPゴシック" panose="020B0400000000000000" pitchFamily="50" charset="-128"/>
                <a:ea typeface="BIZ UDPゴシック" panose="020B0400000000000000" pitchFamily="50" charset="-128"/>
              </a:rPr>
              <a:t>寄附を集めるための取組</a:t>
            </a:r>
            <a:endParaRPr lang="ja-JP" altLang="en-US" sz="20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409414360"/>
      </p:ext>
    </p:extLst>
  </p:cSld>
  <p:clrMapOvr>
    <a:masterClrMapping/>
  </p:clrMapOvr>
</p:sld>
</file>

<file path=ppt/theme/theme1.xml><?xml version="1.0" encoding="utf-8"?>
<a:theme xmlns:a="http://schemas.openxmlformats.org/drawingml/2006/main" name="Office テーマ">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2601</TotalTime>
  <Words>1653</Words>
  <Application>Microsoft Office PowerPoint</Application>
  <PresentationFormat>ワイド画面</PresentationFormat>
  <Paragraphs>134</Paragraphs>
  <Slides>12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BIZ UDPゴシック</vt:lpstr>
      <vt:lpstr>BIZ UDゴシック</vt:lpstr>
      <vt:lpstr>游ゴシック</vt:lpstr>
      <vt:lpstr>游ゴシック Light</vt:lpstr>
      <vt:lpstr>Arial</vt:lpstr>
      <vt:lpstr>Office テーマ</vt:lpstr>
      <vt:lpstr>令和８(2026)年度社会課題解決スタートアップ企業応援事業 事業計画書</vt:lpstr>
      <vt:lpstr>１．申請人の概要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2024-04-04T09:08:29Z</cp:lastPrinted>
  <dcterms:created xsi:type="dcterms:W3CDTF">2020-07-06T04:18:04Z</dcterms:created>
  <dcterms:modified xsi:type="dcterms:W3CDTF">2026-08-21T08:10:58Z</dcterms:modified>
</cp:coreProperties>
</file>