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66" r:id="rId2"/>
    <p:sldId id="279" r:id="rId3"/>
    <p:sldId id="258" r:id="rId4"/>
    <p:sldId id="271" r:id="rId5"/>
    <p:sldId id="293" r:id="rId6"/>
    <p:sldId id="316" r:id="rId7"/>
    <p:sldId id="326" r:id="rId8"/>
    <p:sldId id="320" r:id="rId9"/>
    <p:sldId id="272" r:id="rId10"/>
    <p:sldId id="325" r:id="rId11"/>
    <p:sldId id="327" r:id="rId1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2880">
          <p15:clr>
            <a:srgbClr val="A4A3A4"/>
          </p15:clr>
        </p15:guide>
      </p15:sldGuideLst>
    </p:ext>
    <p:ext uri="{2D200454-40CA-4A62-9FC3-DE9A4176ACB9}">
      <p15:notesGuideLst xmlns:p15="http://schemas.microsoft.com/office/powerpoint/2012/main">
        <p15:guide id="1" orient="horz" pos="3130">
          <p15:clr>
            <a:srgbClr val="A4A3A4"/>
          </p15:clr>
        </p15:guide>
        <p15:guide id="2" pos="214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黒崎　宏則" initials="黒崎　宏則" lastIdx="0" clrIdx="0">
    <p:extLst>
      <p:ext uri="{19B8F6BF-5375-455C-9EA6-DF929625EA0E}">
        <p15:presenceInfo xmlns:p15="http://schemas.microsoft.com/office/powerpoint/2012/main" userId="S-1-5-21-1340671657-1656688661-317593308-2272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808080"/>
    <a:srgbClr val="FFFF66"/>
    <a:srgbClr val="1781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BB48CAE-EBE9-4A83-A659-8D74F709D139}" v="478" dt="2024-03-22T06:01:05.395"/>
    <p1510:client id="{4FA4C066-7C79-4DE3-B11C-1631EF6D99DE}" v="20" dt="2024-03-22T05:49:16.289"/>
    <p1510:client id="{BDFD086E-F63E-90F8-215C-3FDF206BE48C}" v="1" dt="2024-03-22T05:43:35.154"/>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83"/>
        <p:guide pos="2880"/>
      </p:guideLst>
    </p:cSldViewPr>
  </p:slideViewPr>
  <p:notesViewPr>
    <p:cSldViewPr snapToGrid="0">
      <p:cViewPr>
        <p:scale>
          <a:sx n="1" d="2"/>
          <a:sy n="1" d="2"/>
        </p:scale>
        <p:origin x="0" y="0"/>
      </p:cViewPr>
      <p:guideLst>
        <p:guide orient="horz" pos="3130"/>
        <p:guide pos="214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寺内　理" userId="db664ba3-de1b-4369-bf9c-1ef0966520e7" providerId="ADAL" clId="{4BB48CAE-EBE9-4A83-A659-8D74F709D139}"/>
    <pc:docChg chg="undo custSel modSld">
      <pc:chgData name="寺内　理" userId="db664ba3-de1b-4369-bf9c-1ef0966520e7" providerId="ADAL" clId="{4BB48CAE-EBE9-4A83-A659-8D74F709D139}" dt="2024-03-22T06:01:05.395" v="426" actId="20577"/>
      <pc:docMkLst>
        <pc:docMk/>
      </pc:docMkLst>
      <pc:sldChg chg="modNotes modNotesTx">
        <pc:chgData name="寺内　理" userId="db664ba3-de1b-4369-bf9c-1ef0966520e7" providerId="ADAL" clId="{4BB48CAE-EBE9-4A83-A659-8D74F709D139}" dt="2024-03-22T06:00:20.271" v="424" actId="20577"/>
        <pc:sldMkLst>
          <pc:docMk/>
          <pc:sldMk cId="0" sldId="272"/>
        </pc:sldMkLst>
      </pc:sldChg>
      <pc:sldChg chg="modNotes modNotesTx">
        <pc:chgData name="寺内　理" userId="db664ba3-de1b-4369-bf9c-1ef0966520e7" providerId="ADAL" clId="{4BB48CAE-EBE9-4A83-A659-8D74F709D139}" dt="2024-03-22T06:00:07.491" v="422" actId="27636"/>
        <pc:sldMkLst>
          <pc:docMk/>
          <pc:sldMk cId="946829146" sldId="320"/>
        </pc:sldMkLst>
      </pc:sldChg>
      <pc:sldChg chg="modNotes modNotesTx">
        <pc:chgData name="寺内　理" userId="db664ba3-de1b-4369-bf9c-1ef0966520e7" providerId="ADAL" clId="{4BB48CAE-EBE9-4A83-A659-8D74F709D139}" dt="2024-03-22T06:00:46.994" v="425" actId="20577"/>
        <pc:sldMkLst>
          <pc:docMk/>
          <pc:sldMk cId="1041581120" sldId="325"/>
        </pc:sldMkLst>
      </pc:sldChg>
      <pc:sldChg chg="modSp mod modNotes modNotesTx">
        <pc:chgData name="寺内　理" userId="db664ba3-de1b-4369-bf9c-1ef0966520e7" providerId="ADAL" clId="{4BB48CAE-EBE9-4A83-A659-8D74F709D139}" dt="2024-03-22T06:01:05.395" v="426" actId="20577"/>
        <pc:sldMkLst>
          <pc:docMk/>
          <pc:sldMk cId="2130572045" sldId="327"/>
        </pc:sldMkLst>
        <pc:spChg chg="mod">
          <ac:chgData name="寺内　理" userId="db664ba3-de1b-4369-bf9c-1ef0966520e7" providerId="ADAL" clId="{4BB48CAE-EBE9-4A83-A659-8D74F709D139}" dt="2024-03-22T05:53:55.678" v="262"/>
          <ac:spMkLst>
            <pc:docMk/>
            <pc:sldMk cId="2130572045" sldId="327"/>
            <ac:spMk id="31" creationId="{00000000-0000-0000-0000-000000000000}"/>
          </ac:spMkLst>
        </pc:spChg>
        <pc:spChg chg="mod">
          <ac:chgData name="寺内　理" userId="db664ba3-de1b-4369-bf9c-1ef0966520e7" providerId="ADAL" clId="{4BB48CAE-EBE9-4A83-A659-8D74F709D139}" dt="2024-03-22T06:01:05.395" v="426" actId="20577"/>
          <ac:spMkLst>
            <pc:docMk/>
            <pc:sldMk cId="2130572045" sldId="327"/>
            <ac:spMk id="32" creationId="{00000000-0000-0000-0000-000000000000}"/>
          </ac:spMkLst>
        </pc:spChg>
      </pc:sldChg>
    </pc:docChg>
  </pc:docChgLst>
  <pc:docChgLst>
    <pc:chgData name="寺内　理" userId="S::0246140@pref.tochigi.lg.jp::db664ba3-de1b-4369-bf9c-1ef0966520e7" providerId="AD" clId="Web-{4FA4C066-7C79-4DE3-B11C-1631EF6D99DE}"/>
    <pc:docChg chg="modSld">
      <pc:chgData name="寺内　理" userId="S::0246140@pref.tochigi.lg.jp::db664ba3-de1b-4369-bf9c-1ef0966520e7" providerId="AD" clId="Web-{4FA4C066-7C79-4DE3-B11C-1631EF6D99DE}" dt="2024-03-22T05:49:16.289" v="19" actId="20577"/>
      <pc:docMkLst>
        <pc:docMk/>
      </pc:docMkLst>
      <pc:sldChg chg="modSp">
        <pc:chgData name="寺内　理" userId="S::0246140@pref.tochigi.lg.jp::db664ba3-de1b-4369-bf9c-1ef0966520e7" providerId="AD" clId="Web-{4FA4C066-7C79-4DE3-B11C-1631EF6D99DE}" dt="2024-03-22T05:49:16.289" v="19" actId="20577"/>
        <pc:sldMkLst>
          <pc:docMk/>
          <pc:sldMk cId="2130572045" sldId="327"/>
        </pc:sldMkLst>
        <pc:spChg chg="mod">
          <ac:chgData name="寺内　理" userId="S::0246140@pref.tochigi.lg.jp::db664ba3-de1b-4369-bf9c-1ef0966520e7" providerId="AD" clId="Web-{4FA4C066-7C79-4DE3-B11C-1631EF6D99DE}" dt="2024-03-22T05:49:16.289" v="19" actId="20577"/>
          <ac:spMkLst>
            <pc:docMk/>
            <pc:sldMk cId="2130572045" sldId="327"/>
            <ac:spMk id="32" creationId="{00000000-0000-0000-0000-000000000000}"/>
          </ac:spMkLst>
        </pc:spChg>
      </pc:sldChg>
    </pc:docChg>
  </pc:docChgLst>
  <pc:docChgLst>
    <pc:chgData name="沼尾　麻衣" userId="S::0255840@pref.tochigi.lg.jp::1fa08606-1881-4479-a6d4-3b329f0d5fed" providerId="AD" clId="Web-{BDFD086E-F63E-90F8-215C-3FDF206BE48C}"/>
    <pc:docChg chg="modSld">
      <pc:chgData name="沼尾　麻衣" userId="S::0255840@pref.tochigi.lg.jp::1fa08606-1881-4479-a6d4-3b329f0d5fed" providerId="AD" clId="Web-{BDFD086E-F63E-90F8-215C-3FDF206BE48C}" dt="2024-03-22T05:43:35.154" v="0" actId="20577"/>
      <pc:docMkLst>
        <pc:docMk/>
      </pc:docMkLst>
      <pc:sldChg chg="modSp">
        <pc:chgData name="沼尾　麻衣" userId="S::0255840@pref.tochigi.lg.jp::1fa08606-1881-4479-a6d4-3b329f0d5fed" providerId="AD" clId="Web-{BDFD086E-F63E-90F8-215C-3FDF206BE48C}" dt="2024-03-22T05:43:35.154" v="0" actId="20577"/>
        <pc:sldMkLst>
          <pc:docMk/>
          <pc:sldMk cId="2130572045" sldId="327"/>
        </pc:sldMkLst>
        <pc:spChg chg="mod">
          <ac:chgData name="沼尾　麻衣" userId="S::0255840@pref.tochigi.lg.jp::1fa08606-1881-4479-a6d4-3b329f0d5fed" providerId="AD" clId="Web-{BDFD086E-F63E-90F8-215C-3FDF206BE48C}" dt="2024-03-22T05:43:35.154" v="0" actId="20577"/>
          <ac:spMkLst>
            <pc:docMk/>
            <pc:sldMk cId="2130572045" sldId="327"/>
            <ac:spMk id="32"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1"/>
            <a:ext cx="2949990" cy="496427"/>
          </a:xfrm>
          <a:prstGeom prst="rect">
            <a:avLst/>
          </a:prstGeom>
        </p:spPr>
        <p:txBody>
          <a:bodyPr vert="horz" lIns="88340" tIns="44170" rIns="88340" bIns="4417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55689" y="1"/>
            <a:ext cx="2949990" cy="496427"/>
          </a:xfrm>
          <a:prstGeom prst="rect">
            <a:avLst/>
          </a:prstGeom>
        </p:spPr>
        <p:txBody>
          <a:bodyPr vert="horz" lIns="88340" tIns="44170" rIns="88340" bIns="44170" rtlCol="0"/>
          <a:lstStyle>
            <a:lvl1pPr algn="r">
              <a:defRPr sz="1200"/>
            </a:lvl1pPr>
          </a:lstStyle>
          <a:p>
            <a:fld id="{8DB147E2-DD49-4211-9264-C990611FEFEF}" type="datetimeFigureOut">
              <a:rPr kumimoji="1" lang="ja-JP" altLang="en-US" smtClean="0"/>
              <a:pPr/>
              <a:t>2024/3/21</a:t>
            </a:fld>
            <a:endParaRPr kumimoji="1" lang="ja-JP" altLang="en-US"/>
          </a:p>
        </p:txBody>
      </p:sp>
      <p:sp>
        <p:nvSpPr>
          <p:cNvPr id="4" name="フッター プレースホルダ 3"/>
          <p:cNvSpPr>
            <a:spLocks noGrp="1"/>
          </p:cNvSpPr>
          <p:nvPr>
            <p:ph type="ftr" sz="quarter" idx="2"/>
          </p:nvPr>
        </p:nvSpPr>
        <p:spPr>
          <a:xfrm>
            <a:off x="0" y="9441369"/>
            <a:ext cx="2949990" cy="496427"/>
          </a:xfrm>
          <a:prstGeom prst="rect">
            <a:avLst/>
          </a:prstGeom>
        </p:spPr>
        <p:txBody>
          <a:bodyPr vert="horz" lIns="88340" tIns="44170" rIns="88340" bIns="4417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55689" y="9441369"/>
            <a:ext cx="2949990" cy="496427"/>
          </a:xfrm>
          <a:prstGeom prst="rect">
            <a:avLst/>
          </a:prstGeom>
        </p:spPr>
        <p:txBody>
          <a:bodyPr vert="horz" lIns="88340" tIns="44170" rIns="88340" bIns="44170" rtlCol="0" anchor="b"/>
          <a:lstStyle>
            <a:lvl1pPr algn="r">
              <a:defRPr sz="1200"/>
            </a:lvl1pPr>
          </a:lstStyle>
          <a:p>
            <a:fld id="{22C6BA23-E288-4383-AD6E-77D41B4AFFD3}" type="slidenum">
              <a:rPr kumimoji="1" lang="ja-JP" altLang="en-US" smtClean="0"/>
              <a:pPr/>
              <a:t>‹#›</a:t>
            </a:fld>
            <a:endParaRPr kumimoji="1" lang="ja-JP" altLang="en-US"/>
          </a:p>
        </p:txBody>
      </p:sp>
    </p:spTree>
    <p:extLst>
      <p:ext uri="{BB962C8B-B14F-4D97-AF65-F5344CB8AC3E}">
        <p14:creationId xmlns:p14="http://schemas.microsoft.com/office/powerpoint/2010/main" val="5256599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A45A8C0D-D3CB-424C-8324-9FF1ECF30E69}" type="datetimeFigureOut">
              <a:rPr kumimoji="1" lang="ja-JP" altLang="en-US" smtClean="0"/>
              <a:pPr/>
              <a:t>2024/3/21</a:t>
            </a:fld>
            <a:endParaRPr kumimoji="1" lang="ja-JP" altLang="en-US"/>
          </a:p>
        </p:txBody>
      </p:sp>
      <p:sp>
        <p:nvSpPr>
          <p:cNvPr id="4" name="スライド イメージ プレースホルダ 3"/>
          <p:cNvSpPr>
            <a:spLocks noGrp="1" noRot="1" noChangeAspect="1"/>
          </p:cNvSpPr>
          <p:nvPr>
            <p:ph type="sldImg" idx="2"/>
          </p:nvPr>
        </p:nvSpPr>
        <p:spPr>
          <a:xfrm>
            <a:off x="379264" y="649189"/>
            <a:ext cx="6142064" cy="4608512"/>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1038" y="5545733"/>
            <a:ext cx="5445125" cy="3647480"/>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A1BA12A9-037C-4268-99A8-F39ED59DD330}" type="slidenum">
              <a:rPr kumimoji="1" lang="ja-JP" altLang="en-US" smtClean="0"/>
              <a:pPr/>
              <a:t>‹#›</a:t>
            </a:fld>
            <a:endParaRPr kumimoji="1" lang="ja-JP" altLang="en-US"/>
          </a:p>
        </p:txBody>
      </p:sp>
    </p:spTree>
    <p:extLst>
      <p:ext uri="{BB962C8B-B14F-4D97-AF65-F5344CB8AC3E}">
        <p14:creationId xmlns:p14="http://schemas.microsoft.com/office/powerpoint/2010/main" val="28792075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400" kern="1200">
        <a:solidFill>
          <a:schemeClr val="tx1"/>
        </a:solidFill>
        <a:latin typeface="+mn-lt"/>
        <a:ea typeface="+mn-ea"/>
        <a:cs typeface="+mn-cs"/>
      </a:defRPr>
    </a:lvl1pPr>
    <a:lvl2pPr marL="457200" algn="l" defTabSz="914400" rtl="0" eaLnBrk="1" latinLnBrk="0" hangingPunct="1">
      <a:defRPr kumimoji="1" sz="1400" kern="1200">
        <a:solidFill>
          <a:schemeClr val="tx1"/>
        </a:solidFill>
        <a:latin typeface="+mn-lt"/>
        <a:ea typeface="+mn-ea"/>
        <a:cs typeface="+mn-cs"/>
      </a:defRPr>
    </a:lvl2pPr>
    <a:lvl3pPr marL="914400" algn="l" defTabSz="914400" rtl="0" eaLnBrk="1" latinLnBrk="0" hangingPunct="1">
      <a:defRPr kumimoji="1" sz="1400" kern="1200">
        <a:solidFill>
          <a:schemeClr val="tx1"/>
        </a:solidFill>
        <a:latin typeface="+mn-lt"/>
        <a:ea typeface="+mn-ea"/>
        <a:cs typeface="+mn-cs"/>
      </a:defRPr>
    </a:lvl3pPr>
    <a:lvl4pPr marL="1371600" algn="l" defTabSz="914400" rtl="0" eaLnBrk="1" latinLnBrk="0" hangingPunct="1">
      <a:defRPr kumimoji="1" sz="1400" kern="1200">
        <a:solidFill>
          <a:schemeClr val="tx1"/>
        </a:solidFill>
        <a:latin typeface="+mn-lt"/>
        <a:ea typeface="+mn-ea"/>
        <a:cs typeface="+mn-cs"/>
      </a:defRPr>
    </a:lvl4pPr>
    <a:lvl5pPr marL="1828800" algn="l" defTabSz="914400" rtl="0" eaLnBrk="1" latinLnBrk="0" hangingPunct="1">
      <a:defRPr kumimoji="1" sz="14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79413" y="649288"/>
            <a:ext cx="6142037" cy="4608512"/>
          </a:xfrm>
        </p:spPr>
      </p:sp>
      <p:sp>
        <p:nvSpPr>
          <p:cNvPr id="3" name="ノート プレースホルダ 2"/>
          <p:cNvSpPr>
            <a:spLocks noGrp="1"/>
          </p:cNvSpPr>
          <p:nvPr>
            <p:ph type="body" idx="1"/>
          </p:nvPr>
        </p:nvSpPr>
        <p:spPr/>
        <p:txBody>
          <a:bodyPr>
            <a:normAutofit/>
          </a:bodyPr>
          <a:lstStyle/>
          <a:p>
            <a:r>
              <a:rPr kumimoji="1" lang="ja-JP" altLang="en-US"/>
              <a:t>経営支援課金融担当の寺内と申します。</a:t>
            </a:r>
            <a:endParaRPr kumimoji="1" lang="en-US" altLang="ja-JP"/>
          </a:p>
          <a:p>
            <a:endParaRPr kumimoji="1" lang="en-US" altLang="ja-JP"/>
          </a:p>
          <a:p>
            <a:r>
              <a:rPr kumimoji="1" lang="ja-JP" altLang="en-US"/>
              <a:t>本日はお忙しい中、お集まりいただきありがとうございます。</a:t>
            </a:r>
            <a:endParaRPr kumimoji="1" lang="en-US" altLang="ja-JP"/>
          </a:p>
          <a:p>
            <a:r>
              <a:rPr kumimoji="1" lang="ja-JP" altLang="en-US"/>
              <a:t>私からは令和６年度県制度融資の概要について説明いたします。</a:t>
            </a:r>
            <a:endParaRPr kumimoji="1" lang="en-US" altLang="ja-JP"/>
          </a:p>
        </p:txBody>
      </p:sp>
      <p:sp>
        <p:nvSpPr>
          <p:cNvPr id="4" name="スライド番号プレースホルダ 3"/>
          <p:cNvSpPr>
            <a:spLocks noGrp="1"/>
          </p:cNvSpPr>
          <p:nvPr>
            <p:ph type="sldNum" sz="quarter" idx="10"/>
          </p:nvPr>
        </p:nvSpPr>
        <p:spPr/>
        <p:txBody>
          <a:bodyPr/>
          <a:lstStyle/>
          <a:p>
            <a:fld id="{A1BA12A9-037C-4268-99A8-F39ED59DD330}" type="slidenum">
              <a:rPr kumimoji="1" lang="ja-JP" altLang="en-US" smtClean="0"/>
              <a:pPr/>
              <a:t>1</a:t>
            </a:fld>
            <a:endParaRPr kumimoji="1" lang="ja-JP" altLang="en-US"/>
          </a:p>
        </p:txBody>
      </p:sp>
    </p:spTree>
    <p:extLst>
      <p:ext uri="{BB962C8B-B14F-4D97-AF65-F5344CB8AC3E}">
        <p14:creationId xmlns:p14="http://schemas.microsoft.com/office/powerpoint/2010/main" val="13789952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79413" y="649288"/>
            <a:ext cx="6142037" cy="4608512"/>
          </a:xfrm>
        </p:spPr>
      </p:sp>
      <p:sp>
        <p:nvSpPr>
          <p:cNvPr id="3" name="ノート プレースホルダ 2"/>
          <p:cNvSpPr>
            <a:spLocks noGrp="1"/>
          </p:cNvSpPr>
          <p:nvPr>
            <p:ph type="body" idx="1"/>
          </p:nvPr>
        </p:nvSpPr>
        <p:spPr>
          <a:xfrm>
            <a:off x="379414" y="5545733"/>
            <a:ext cx="6142036" cy="3895130"/>
          </a:xfrm>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a:t>10</a:t>
            </a:r>
            <a:r>
              <a:rPr kumimoji="1" lang="ja-JP" altLang="en-US"/>
              <a:t>ページをご覧ください。</a:t>
            </a:r>
            <a:endParaRPr kumimoji="1" lang="en-US" altLang="ja-JP"/>
          </a:p>
          <a:p>
            <a:endParaRPr kumimoji="1" lang="en-US" altLang="ja-JP"/>
          </a:p>
          <a:p>
            <a:r>
              <a:rPr kumimoji="1" lang="ja-JP" altLang="en-US"/>
              <a:t>まず、廃止する融資メニューです。</a:t>
            </a:r>
            <a:endParaRPr kumimoji="1" lang="en-US" altLang="ja-JP"/>
          </a:p>
          <a:p>
            <a:r>
              <a:rPr kumimoji="1" lang="ja-JP" altLang="en-US"/>
              <a:t>経営安定資金（新型コロナウイルス感染症対策融資）については、新型コロナウイルス感染症が５類に移行する等、一定の役目を終えたことから、廃止します。</a:t>
            </a:r>
            <a:endParaRPr kumimoji="1" lang="en-US" altLang="ja-JP"/>
          </a:p>
          <a:p>
            <a:r>
              <a:rPr kumimoji="1" lang="ja-JP" altLang="en-US"/>
              <a:t>本融資を検討されていた事業者については、原油・原材料高騰等緊急対策資金や伴走支援型特別融資を御検討いただければと思います。</a:t>
            </a:r>
            <a:endParaRPr kumimoji="1" lang="en-US" altLang="ja-JP"/>
          </a:p>
          <a:p>
            <a:endParaRPr kumimoji="1" lang="en-US" altLang="ja-JP"/>
          </a:p>
          <a:p>
            <a:r>
              <a:rPr kumimoji="1" lang="ja-JP" altLang="en-US"/>
              <a:t>次に、金利についてです。</a:t>
            </a:r>
            <a:endParaRPr kumimoji="1" lang="en-US" altLang="ja-JP"/>
          </a:p>
          <a:p>
            <a:r>
              <a:rPr kumimoji="1" lang="ja-JP" altLang="en-US"/>
              <a:t>現時点で大きな変動が見られないため、県制度融資の金利は令和５年度から変更ありません。</a:t>
            </a:r>
            <a:endParaRPr kumimoji="1" lang="en-US" altLang="ja-JP"/>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1BA12A9-037C-4268-99A8-F39ED59DD330}"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0057872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79413" y="649288"/>
            <a:ext cx="6142037" cy="4608512"/>
          </a:xfrm>
        </p:spPr>
      </p:sp>
      <p:sp>
        <p:nvSpPr>
          <p:cNvPr id="3" name="ノート プレースホルダ 2"/>
          <p:cNvSpPr>
            <a:spLocks noGrp="1"/>
          </p:cNvSpPr>
          <p:nvPr>
            <p:ph type="body" idx="1"/>
          </p:nvPr>
        </p:nvSpPr>
        <p:spPr>
          <a:xfrm>
            <a:off x="379414" y="5545733"/>
            <a:ext cx="6142036" cy="3895130"/>
          </a:xfrm>
        </p:spPr>
        <p:txBody>
          <a:bodyPr>
            <a:normAutofit fontScale="85000" lnSpcReduction="2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最後に制度融資について２点注意をさせていただきます。</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代位弁済になる案件の中に誤った利率で融資実行していたことが判明する事案が生じています。</a:t>
            </a:r>
            <a:endParaRPr kumimoji="1" lang="en-US" altLang="ja-JP"/>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日頃から融資実行に当たっては最新の注意を払っていらっしゃることとは思いますが、今一度、保証協会に対して保証申込した利率と、融資実行する利率に相違がないよう御注意の程よろしくお願いします。</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もう一点、通称名を持つ外国人個人事業主の方について、本名と通称名を併記して融資や信用保証協会の保証等を申し込む場合、納税証明書についても本名と通称名の両方が明記されたものが必要となります。</a:t>
            </a:r>
            <a:endParaRPr kumimoji="1" lang="en-US" altLang="ja-JP"/>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県税の滞納がないことを確認する上で必要となりますので、こちらにつきましても今一度ご承知おきくださいますようお願いします。制度融資要綱集の「県制度融資に関するよくある質問</a:t>
            </a:r>
            <a:r>
              <a:rPr kumimoji="1" lang="en-US" altLang="ja-JP"/>
              <a:t>Q&amp;A</a:t>
            </a:r>
            <a:r>
              <a:rPr kumimoji="1" lang="ja-JP" altLang="en-US"/>
              <a:t>」にも記載がありますのでご参照ください。</a:t>
            </a:r>
            <a:endParaRPr kumimoji="1" lang="en-US" altLang="ja-JP"/>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これらが代位弁済時に判明した場合、代位弁済とならない場合もありますので、融資実行時には御注意をお願いします。</a:t>
            </a:r>
            <a:endParaRPr kumimoji="1" lang="en-US" altLang="ja-JP"/>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a:p>
          <a:p>
            <a:r>
              <a:rPr kumimoji="1" lang="ja-JP" altLang="en-US"/>
              <a:t>以上、私からは、令和６年度県制度融資等の概要について説明させていただきました。</a:t>
            </a:r>
            <a:endParaRPr kumimoji="1" lang="en-US" altLang="ja-JP"/>
          </a:p>
          <a:p>
            <a:endParaRPr kumimoji="1" lang="en-US" altLang="ja-JP"/>
          </a:p>
          <a:p>
            <a:r>
              <a:rPr kumimoji="1" lang="ja-JP" altLang="en-US"/>
              <a:t>また、県制度融資に係る要綱集及びパンフレットにつきましては、４月中に配布する予定です。</a:t>
            </a:r>
            <a:endParaRPr kumimoji="1" lang="en-US" altLang="ja-JP"/>
          </a:p>
          <a:p>
            <a:r>
              <a:rPr kumimoji="1" lang="ja-JP" altLang="en-US"/>
              <a:t>３月末頃に電子データをＨＰに掲載する予定ですので、到着までは電子データで対応いただければと思います。</a:t>
            </a:r>
            <a:endParaRPr kumimoji="1" lang="en-US" altLang="ja-JP"/>
          </a:p>
          <a:p>
            <a:endParaRPr kumimoji="1" lang="en-US" altLang="ja-JP"/>
          </a:p>
          <a:p>
            <a:r>
              <a:rPr kumimoji="1" lang="ja-JP" altLang="en-US"/>
              <a:t>以上、御静聴ありがとうございました。</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1BA12A9-037C-4268-99A8-F39ED59DD330}"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8455523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79413" y="649288"/>
            <a:ext cx="6142037" cy="4608512"/>
          </a:xfrm>
        </p:spPr>
      </p:sp>
      <p:sp>
        <p:nvSpPr>
          <p:cNvPr id="3" name="ノート プレースホルダ 2"/>
          <p:cNvSpPr>
            <a:spLocks noGrp="1"/>
          </p:cNvSpPr>
          <p:nvPr>
            <p:ph type="body" idx="1"/>
          </p:nvPr>
        </p:nvSpPr>
        <p:spPr/>
        <p:txBody>
          <a:bodyPr>
            <a:normAutofit/>
          </a:bodyPr>
          <a:lstStyle/>
          <a:p>
            <a:r>
              <a:rPr kumimoji="1" lang="ja-JP" altLang="en-US"/>
              <a:t>２ページをご覧ください。</a:t>
            </a:r>
            <a:endParaRPr kumimoji="1" lang="en-US" altLang="ja-JP"/>
          </a:p>
          <a:p>
            <a:endParaRPr kumimoji="1" lang="en-US" altLang="ja-JP"/>
          </a:p>
          <a:p>
            <a:r>
              <a:rPr kumimoji="1" lang="ja-JP" altLang="en-US"/>
              <a:t>令和６年度の県金融関係施策におきましては、経営者保証に依存しない融資慣行の確立の促進や、コロナ融資等の借換需要への対応を踏まえて</a:t>
            </a:r>
            <a:r>
              <a:rPr lang="ja-JP" altLang="en-US" sz="1400"/>
              <a:t>県制度融資のメニューを改正し、中小・小規模企業の円滑な資金繰りを支援してまいります。</a:t>
            </a:r>
            <a:endParaRPr lang="en-US" altLang="ja-JP" sz="1400"/>
          </a:p>
        </p:txBody>
      </p:sp>
      <p:sp>
        <p:nvSpPr>
          <p:cNvPr id="4" name="スライド番号プレースホルダ 3"/>
          <p:cNvSpPr>
            <a:spLocks noGrp="1"/>
          </p:cNvSpPr>
          <p:nvPr>
            <p:ph type="sldNum" sz="quarter" idx="10"/>
          </p:nvPr>
        </p:nvSpPr>
        <p:spPr/>
        <p:txBody>
          <a:bodyPr/>
          <a:lstStyle/>
          <a:p>
            <a:fld id="{A1BA12A9-037C-4268-99A8-F39ED59DD330}" type="slidenum">
              <a:rPr kumimoji="1" lang="ja-JP" altLang="en-US" smtClean="0"/>
              <a:pPr/>
              <a:t>2</a:t>
            </a:fld>
            <a:endParaRPr kumimoji="1" lang="ja-JP" altLang="en-US"/>
          </a:p>
        </p:txBody>
      </p:sp>
    </p:spTree>
    <p:extLst>
      <p:ext uri="{BB962C8B-B14F-4D97-AF65-F5344CB8AC3E}">
        <p14:creationId xmlns:p14="http://schemas.microsoft.com/office/powerpoint/2010/main" val="13818057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79413" y="649288"/>
            <a:ext cx="6142037" cy="4608512"/>
          </a:xfrm>
        </p:spPr>
      </p:sp>
      <p:sp>
        <p:nvSpPr>
          <p:cNvPr id="3" name="ノート プレースホルダ 2"/>
          <p:cNvSpPr>
            <a:spLocks noGrp="1"/>
          </p:cNvSpPr>
          <p:nvPr>
            <p:ph type="body" idx="1"/>
          </p:nvPr>
        </p:nvSpPr>
        <p:spPr/>
        <p:txBody>
          <a:bodyPr>
            <a:normAutofit/>
          </a:bodyPr>
          <a:lstStyle/>
          <a:p>
            <a:r>
              <a:rPr kumimoji="1" lang="en-US" altLang="ja-JP"/>
              <a:t>3</a:t>
            </a:r>
            <a:r>
              <a:rPr kumimoji="1" lang="ja-JP" altLang="en-US"/>
              <a:t>ページをご覧ください。</a:t>
            </a:r>
            <a:endParaRPr kumimoji="1" lang="en-US" altLang="ja-JP"/>
          </a:p>
          <a:p>
            <a:endParaRPr kumimoji="1" lang="en-US" altLang="ja-JP"/>
          </a:p>
          <a:p>
            <a:r>
              <a:rPr kumimoji="1" lang="ja-JP" altLang="en-US"/>
              <a:t>制度融資の融資枠については、トータルで１</a:t>
            </a:r>
            <a:r>
              <a:rPr kumimoji="1" lang="en-US" altLang="ja-JP"/>
              <a:t>,</a:t>
            </a:r>
            <a:r>
              <a:rPr kumimoji="1" lang="ja-JP" altLang="en-US"/>
              <a:t>３４０億円とＲ５年度と同額の融資枠となっております。</a:t>
            </a:r>
            <a:endParaRPr kumimoji="1" lang="en-US" altLang="ja-JP"/>
          </a:p>
          <a:p>
            <a:r>
              <a:rPr kumimoji="1" lang="ja-JP" altLang="en-US"/>
              <a:t>主な資金の融資枠内訳としては、記載のとおりです。</a:t>
            </a:r>
          </a:p>
        </p:txBody>
      </p:sp>
      <p:sp>
        <p:nvSpPr>
          <p:cNvPr id="4" name="スライド番号プレースホルダ 3"/>
          <p:cNvSpPr>
            <a:spLocks noGrp="1"/>
          </p:cNvSpPr>
          <p:nvPr>
            <p:ph type="sldNum" sz="quarter" idx="10"/>
          </p:nvPr>
        </p:nvSpPr>
        <p:spPr/>
        <p:txBody>
          <a:bodyPr/>
          <a:lstStyle/>
          <a:p>
            <a:fld id="{A1BA12A9-037C-4268-99A8-F39ED59DD330}" type="slidenum">
              <a:rPr kumimoji="1" lang="ja-JP" altLang="en-US" smtClean="0"/>
              <a:pPr/>
              <a:t>3</a:t>
            </a:fld>
            <a:endParaRPr kumimoji="1" lang="ja-JP" altLang="en-US"/>
          </a:p>
        </p:txBody>
      </p:sp>
    </p:spTree>
    <p:extLst>
      <p:ext uri="{BB962C8B-B14F-4D97-AF65-F5344CB8AC3E}">
        <p14:creationId xmlns:p14="http://schemas.microsoft.com/office/powerpoint/2010/main" val="41390905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79413" y="649288"/>
            <a:ext cx="6142037" cy="4608512"/>
          </a:xfrm>
        </p:spPr>
      </p:sp>
      <p:sp>
        <p:nvSpPr>
          <p:cNvPr id="3" name="ノート プレースホルダ 2"/>
          <p:cNvSpPr>
            <a:spLocks noGrp="1"/>
          </p:cNvSpPr>
          <p:nvPr>
            <p:ph type="body" idx="1"/>
          </p:nvPr>
        </p:nvSpPr>
        <p:spPr/>
        <p:txBody>
          <a:bodyPr>
            <a:normAutofit/>
          </a:bodyPr>
          <a:lstStyle/>
          <a:p>
            <a:r>
              <a:rPr kumimoji="1" lang="en-US" altLang="ja-JP"/>
              <a:t>4</a:t>
            </a:r>
            <a:r>
              <a:rPr kumimoji="1" lang="ja-JP" altLang="en-US"/>
              <a:t>ページをご覧ください。</a:t>
            </a:r>
            <a:endParaRPr kumimoji="1" lang="en-US" altLang="ja-JP"/>
          </a:p>
          <a:p>
            <a:endParaRPr kumimoji="1" lang="en-US" altLang="ja-JP"/>
          </a:p>
          <a:p>
            <a:r>
              <a:rPr kumimoji="1" lang="ja-JP" altLang="en-US"/>
              <a:t>令和６年度の制度融資メニューの一覧です。</a:t>
            </a:r>
            <a:endParaRPr kumimoji="1" lang="en-US" altLang="ja-JP"/>
          </a:p>
          <a:p>
            <a:r>
              <a:rPr kumimoji="1" lang="ja-JP" altLang="en-US"/>
              <a:t>創設・改正につきましては、次のページからご説明いたします。</a:t>
            </a:r>
            <a:endParaRPr kumimoji="1" lang="en-US" altLang="ja-JP"/>
          </a:p>
        </p:txBody>
      </p:sp>
      <p:sp>
        <p:nvSpPr>
          <p:cNvPr id="4" name="スライド番号プレースホルダ 3"/>
          <p:cNvSpPr>
            <a:spLocks noGrp="1"/>
          </p:cNvSpPr>
          <p:nvPr>
            <p:ph type="sldNum" sz="quarter" idx="10"/>
          </p:nvPr>
        </p:nvSpPr>
        <p:spPr/>
        <p:txBody>
          <a:bodyPr/>
          <a:lstStyle/>
          <a:p>
            <a:fld id="{A1BA12A9-037C-4268-99A8-F39ED59DD330}" type="slidenum">
              <a:rPr kumimoji="1" lang="ja-JP" altLang="en-US" smtClean="0"/>
              <a:pPr/>
              <a:t>4</a:t>
            </a:fld>
            <a:endParaRPr kumimoji="1" lang="ja-JP" altLang="en-US"/>
          </a:p>
        </p:txBody>
      </p:sp>
    </p:spTree>
    <p:extLst>
      <p:ext uri="{BB962C8B-B14F-4D97-AF65-F5344CB8AC3E}">
        <p14:creationId xmlns:p14="http://schemas.microsoft.com/office/powerpoint/2010/main" val="21819884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79413" y="649288"/>
            <a:ext cx="6142037" cy="4608512"/>
          </a:xfrm>
        </p:spPr>
      </p:sp>
      <p:sp>
        <p:nvSpPr>
          <p:cNvPr id="3" name="ノート プレースホルダ 2"/>
          <p:cNvSpPr>
            <a:spLocks noGrp="1"/>
          </p:cNvSpPr>
          <p:nvPr>
            <p:ph type="body" idx="1"/>
          </p:nvPr>
        </p:nvSpPr>
        <p:spPr>
          <a:xfrm>
            <a:off x="379414" y="5545733"/>
            <a:ext cx="6142036" cy="4104456"/>
          </a:xfrm>
        </p:spPr>
        <p:txBody>
          <a:bodyPr>
            <a:normAutofit fontScale="92500" lnSpcReduction="1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a:t>５ページをご覧ください。</a:t>
            </a:r>
            <a:endParaRPr kumimoji="1" lang="en-US" altLang="ja-JP" sz="1000"/>
          </a:p>
          <a:p>
            <a:pPr>
              <a:defRPr/>
            </a:pPr>
            <a:endParaRPr lang="en-US" altLang="ja-JP" sz="1000"/>
          </a:p>
          <a:p>
            <a:pPr>
              <a:defRPr/>
            </a:pPr>
            <a:r>
              <a:rPr lang="ja-JP" altLang="en-US" sz="1000"/>
              <a:t>令和６年度においては、経営者保証に依存しない融資慣行の確立を促進するため、一般資金に「経営者保証非提供」の枠を創設します。</a:t>
            </a:r>
            <a:endParaRPr lang="en-US" altLang="ja-JP" sz="1000"/>
          </a:p>
          <a:p>
            <a:pPr>
              <a:defRPr/>
            </a:pPr>
            <a:r>
              <a:rPr lang="ja-JP" altLang="en-US" sz="1000"/>
              <a:t>いわゆる「保証料上乗せにより経営者保証の提供を不要とする保証制度」に対応した資金となっています。</a:t>
            </a:r>
            <a:endParaRPr lang="en-US" altLang="ja-JP" sz="1000"/>
          </a:p>
          <a:p>
            <a:pPr>
              <a:defRPr/>
            </a:pPr>
            <a:endParaRPr lang="en-US" altLang="ja-JP" sz="1000"/>
          </a:p>
          <a:p>
            <a:pPr>
              <a:defRPr/>
            </a:pPr>
            <a:r>
              <a:rPr lang="ja-JP" altLang="en-US" sz="1000"/>
              <a:t>本資金の融資対象は、新たな保証制度「事業者選択型経営者保証非提供促進特別保証」を利用する中小企業です。</a:t>
            </a:r>
            <a:endParaRPr lang="en-US" altLang="ja-JP" sz="1000"/>
          </a:p>
          <a:p>
            <a:pPr>
              <a:defRPr/>
            </a:pPr>
            <a:r>
              <a:rPr lang="ja-JP" altLang="en-US" sz="1000"/>
              <a:t>本保証の資格要件としては、①過去２年間の決算書が提出されていること、②直近の決算において代表者への貸付金等の金銭債権がなく、かつ、代表者への役員報酬等が社会通念上相当と認められる額を超えていないこと、</a:t>
            </a:r>
            <a:endParaRPr lang="en-US" altLang="ja-JP" sz="1000"/>
          </a:p>
          <a:p>
            <a:pPr>
              <a:defRPr/>
            </a:pPr>
            <a:r>
              <a:rPr lang="ja-JP" altLang="en-US" sz="1000"/>
              <a:t>③直近の決算において、債務超過でないこと又は直近２期の決算において減価償却前経常利益が連続して赤字でないこと　等があります。</a:t>
            </a:r>
            <a:endParaRPr lang="en-US" altLang="ja-JP" sz="1000"/>
          </a:p>
          <a:p>
            <a:pPr>
              <a:defRPr/>
            </a:pPr>
            <a:endParaRPr lang="en-US" altLang="ja-JP" sz="1000"/>
          </a:p>
          <a:p>
            <a:pPr>
              <a:defRPr/>
            </a:pPr>
            <a:r>
              <a:rPr lang="ja-JP" altLang="en-US" sz="1000"/>
              <a:t>資金使途について、県制度融資については運転資金及び設備資金に限定しており、借換資金は対象外としています。借換を希望される方で経営者保証を外したい方は、伴走支援型特別融資等を活用いただければと思います。</a:t>
            </a:r>
            <a:endParaRPr lang="en-US" altLang="ja-JP" sz="1000"/>
          </a:p>
          <a:p>
            <a:pPr>
              <a:defRPr/>
            </a:pPr>
            <a:endParaRPr lang="en-US" altLang="ja-JP" sz="1000"/>
          </a:p>
          <a:p>
            <a:pPr>
              <a:defRPr/>
            </a:pPr>
            <a:r>
              <a:rPr lang="ja-JP" altLang="en-US" sz="1000"/>
              <a:t>限度額について、保証要綱上は、一般保証で</a:t>
            </a:r>
            <a:r>
              <a:rPr lang="en-US" altLang="ja-JP" sz="1000"/>
              <a:t>8,000</a:t>
            </a:r>
            <a:r>
              <a:rPr lang="ja-JP" altLang="en-US" sz="1000"/>
              <a:t>万円、セーフティネット保証で</a:t>
            </a:r>
            <a:r>
              <a:rPr lang="en-US" altLang="ja-JP" sz="1000"/>
              <a:t>8,000</a:t>
            </a:r>
            <a:r>
              <a:rPr lang="ja-JP" altLang="en-US" sz="1000"/>
              <a:t>万円の計</a:t>
            </a:r>
            <a:r>
              <a:rPr lang="en-US" altLang="ja-JP" sz="1000"/>
              <a:t>1</a:t>
            </a:r>
            <a:r>
              <a:rPr lang="ja-JP" altLang="en-US" sz="1000"/>
              <a:t>億</a:t>
            </a:r>
            <a:r>
              <a:rPr lang="en-US" altLang="ja-JP" sz="1000"/>
              <a:t>6,000</a:t>
            </a:r>
            <a:r>
              <a:rPr lang="ja-JP" altLang="en-US" sz="1000"/>
              <a:t>万円まで利用可能ですが、県制度融資においては、</a:t>
            </a:r>
            <a:r>
              <a:rPr lang="en-US" altLang="ja-JP" sz="1000"/>
              <a:t>8,000</a:t>
            </a:r>
            <a:r>
              <a:rPr lang="ja-JP" altLang="en-US" sz="1000"/>
              <a:t>万円を限度額としました。</a:t>
            </a:r>
            <a:endParaRPr lang="en-US" altLang="ja-JP" sz="1000"/>
          </a:p>
          <a:p>
            <a:pPr>
              <a:defRPr/>
            </a:pPr>
            <a:endParaRPr lang="en-US" altLang="ja-JP" sz="1000"/>
          </a:p>
          <a:p>
            <a:pPr>
              <a:defRPr/>
            </a:pPr>
            <a:r>
              <a:rPr lang="ja-JP" altLang="en-US" sz="1000"/>
              <a:t>融資機関は</a:t>
            </a:r>
            <a:r>
              <a:rPr lang="en-US" altLang="ja-JP" sz="1000"/>
              <a:t>10</a:t>
            </a:r>
            <a:r>
              <a:rPr lang="ja-JP" altLang="en-US" sz="1000"/>
              <a:t>年以内、うち据置期間は１年以内、融資利率は</a:t>
            </a:r>
            <a:r>
              <a:rPr lang="en-US" altLang="ja-JP" sz="1000"/>
              <a:t>2.2</a:t>
            </a:r>
            <a:r>
              <a:rPr lang="ja-JP" altLang="en-US" sz="1000"/>
              <a:t>％以内となっています。</a:t>
            </a:r>
            <a:endParaRPr lang="en-US" altLang="ja-JP" sz="1000"/>
          </a:p>
          <a:p>
            <a:pPr>
              <a:defRPr/>
            </a:pPr>
            <a:endParaRPr lang="en-US" altLang="ja-JP" sz="1000"/>
          </a:p>
          <a:p>
            <a:pPr>
              <a:defRPr/>
            </a:pPr>
            <a:r>
              <a:rPr lang="ja-JP" altLang="en-US" sz="1000"/>
              <a:t>保証要綱上、担保・保証人は徴求しないこととなっております。</a:t>
            </a:r>
            <a:endParaRPr lang="en-US" altLang="ja-JP" sz="1000"/>
          </a:p>
          <a:p>
            <a:pPr>
              <a:defRPr/>
            </a:pPr>
            <a:endParaRPr lang="en-US" altLang="ja-JP" sz="1000"/>
          </a:p>
          <a:p>
            <a:pPr>
              <a:defRPr/>
            </a:pPr>
            <a:r>
              <a:rPr lang="ja-JP" altLang="en-US" sz="1000"/>
              <a:t>保証料につきまして、融資対象③に記載しております要件の、直近の決算において債務超過ではないこと、及び直近２期の決算において減価償却前経常利益が連続して赤字でないこと、の両方とも満たしている場合は</a:t>
            </a:r>
            <a:r>
              <a:rPr lang="en-US" altLang="ja-JP" sz="1000"/>
              <a:t>0.25</a:t>
            </a:r>
            <a:r>
              <a:rPr lang="ja-JP" altLang="en-US" sz="1000"/>
              <a:t>％、どちらか一方のみを満たしている場合は</a:t>
            </a:r>
            <a:r>
              <a:rPr lang="en-US" altLang="ja-JP" sz="1000"/>
              <a:t>0.45</a:t>
            </a:r>
            <a:r>
              <a:rPr lang="ja-JP" altLang="en-US" sz="1000"/>
              <a:t>％の上乗せを行うものになっております。</a:t>
            </a:r>
            <a:endParaRPr lang="en-US" altLang="ja-JP" sz="1000"/>
          </a:p>
          <a:p>
            <a:pPr>
              <a:defRPr/>
            </a:pPr>
            <a:r>
              <a:rPr lang="ja-JP" altLang="en-US" sz="1000"/>
              <a:t>ただし、事業者負担軽減措置として、令和６年度は</a:t>
            </a:r>
            <a:r>
              <a:rPr lang="en-US" altLang="ja-JP" sz="1000"/>
              <a:t>0.15</a:t>
            </a:r>
            <a:r>
              <a:rPr lang="ja-JP" altLang="en-US" sz="1000"/>
              <a:t>％の補助がありますので、事業者の実質的な負担は、それぞれ</a:t>
            </a:r>
            <a:r>
              <a:rPr lang="en-US" altLang="ja-JP" sz="1000"/>
              <a:t>0.1</a:t>
            </a:r>
            <a:r>
              <a:rPr lang="ja-JP" altLang="en-US" sz="1000"/>
              <a:t>％と</a:t>
            </a:r>
            <a:r>
              <a:rPr lang="en-US" altLang="ja-JP" sz="1000"/>
              <a:t>0.3</a:t>
            </a:r>
            <a:r>
              <a:rPr lang="ja-JP" altLang="en-US" sz="1000"/>
              <a:t>％となります。</a:t>
            </a:r>
            <a:endParaRPr lang="en-US" altLang="ja-JP" sz="1000"/>
          </a:p>
          <a:p>
            <a:pPr>
              <a:defRPr/>
            </a:pPr>
            <a:endParaRPr lang="en-US" altLang="ja-JP" sz="1000"/>
          </a:p>
          <a:p>
            <a:pPr>
              <a:defRPr/>
            </a:pPr>
            <a:r>
              <a:rPr lang="ja-JP" altLang="en-US" sz="1000"/>
              <a:t>融資条件は以上のとおりです。</a:t>
            </a:r>
            <a:endParaRPr lang="en-US" altLang="ja-JP" sz="1000"/>
          </a:p>
          <a:p>
            <a:pPr>
              <a:defRPr/>
            </a:pPr>
            <a:r>
              <a:rPr lang="ja-JP" altLang="en-US" sz="1000"/>
              <a:t>なお、こちらは保証料補助が入る保証制度に対応する資金となりますが、保証種別を問わず横断的に適用される保証制度については、他の制度融資で利用することができます。</a:t>
            </a:r>
            <a:endParaRPr lang="en-US" altLang="ja-JP" sz="1000"/>
          </a:p>
          <a:p>
            <a:pPr>
              <a:defRPr/>
            </a:pPr>
            <a:r>
              <a:rPr lang="ja-JP" altLang="en-US" sz="1000"/>
              <a:t>それぞれ、経営者保証を付けない融資の選択肢として、是非御活用いただければと思います。</a:t>
            </a:r>
            <a:endParaRPr lang="en-US" altLang="ja-JP" sz="1000"/>
          </a:p>
        </p:txBody>
      </p:sp>
      <p:sp>
        <p:nvSpPr>
          <p:cNvPr id="4" name="スライド番号プレースホルダ 3"/>
          <p:cNvSpPr>
            <a:spLocks noGrp="1"/>
          </p:cNvSpPr>
          <p:nvPr>
            <p:ph type="sldNum" sz="quarter" idx="10"/>
          </p:nvPr>
        </p:nvSpPr>
        <p:spPr/>
        <p:txBody>
          <a:bodyPr/>
          <a:lstStyle/>
          <a:p>
            <a:fld id="{A1BA12A9-037C-4268-99A8-F39ED59DD330}" type="slidenum">
              <a:rPr kumimoji="1" lang="ja-JP" altLang="en-US" smtClean="0"/>
              <a:pPr/>
              <a:t>5</a:t>
            </a:fld>
            <a:endParaRPr kumimoji="1" lang="ja-JP" altLang="en-US"/>
          </a:p>
        </p:txBody>
      </p:sp>
    </p:spTree>
    <p:extLst>
      <p:ext uri="{BB962C8B-B14F-4D97-AF65-F5344CB8AC3E}">
        <p14:creationId xmlns:p14="http://schemas.microsoft.com/office/powerpoint/2010/main" val="36090894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79413" y="649288"/>
            <a:ext cx="6142037" cy="4608512"/>
          </a:xfrm>
        </p:spPr>
      </p:sp>
      <p:sp>
        <p:nvSpPr>
          <p:cNvPr id="3" name="ノート プレースホルダ 2"/>
          <p:cNvSpPr>
            <a:spLocks noGrp="1"/>
          </p:cNvSpPr>
          <p:nvPr>
            <p:ph type="body" idx="1"/>
          </p:nvPr>
        </p:nvSpPr>
        <p:spPr>
          <a:xfrm>
            <a:off x="379414" y="5545733"/>
            <a:ext cx="6142036" cy="4104456"/>
          </a:xfrm>
        </p:spPr>
        <p:txBody>
          <a:bodyPr>
            <a:normAutofit lnSpcReduction="1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a:latin typeface="ＭＳ ゴシック" panose="020B0609070205080204" pitchFamily="49" charset="-128"/>
                <a:ea typeface="ＭＳ ゴシック" panose="020B0609070205080204" pitchFamily="49" charset="-128"/>
              </a:rPr>
              <a:t>６ページをご覧ください。</a:t>
            </a:r>
            <a:endParaRPr kumimoji="1" lang="en-US" altLang="ja-JP" sz="1400">
              <a:latin typeface="ＭＳ ゴシック" panose="020B0609070205080204" pitchFamily="49" charset="-128"/>
              <a:ea typeface="ＭＳ ゴシック" panose="020B0609070205080204" pitchFamily="49" charset="-128"/>
            </a:endParaRPr>
          </a:p>
          <a:p>
            <a:endParaRPr kumimoji="1" lang="en-US" altLang="ja-JP" sz="1400">
              <a:latin typeface="ＭＳ ゴシック" panose="020B0609070205080204" pitchFamily="49" charset="-128"/>
              <a:ea typeface="ＭＳ ゴシック" panose="020B0609070205080204" pitchFamily="49" charset="-128"/>
            </a:endParaRPr>
          </a:p>
          <a:p>
            <a:r>
              <a:rPr kumimoji="1" lang="ja-JP" altLang="en-US" sz="1400">
                <a:latin typeface="ＭＳ ゴシック" panose="020B0609070205080204" pitchFamily="49" charset="-128"/>
                <a:ea typeface="ＭＳ ゴシック" panose="020B0609070205080204" pitchFamily="49" charset="-128"/>
              </a:rPr>
              <a:t>産業政策推進資金の重点政策推進融資について、融資対象に新たに「パートナーシップ構築宣言」企業と「もにす」認定企業を追加します。</a:t>
            </a:r>
            <a:endParaRPr kumimoji="1" lang="en-US" altLang="ja-JP" sz="1400">
              <a:latin typeface="ＭＳ ゴシック" panose="020B0609070205080204" pitchFamily="49" charset="-128"/>
              <a:ea typeface="ＭＳ ゴシック" panose="020B0609070205080204" pitchFamily="49" charset="-128"/>
            </a:endParaRPr>
          </a:p>
          <a:p>
            <a:r>
              <a:rPr kumimoji="1" lang="ja-JP" altLang="en-US" sz="1400">
                <a:latin typeface="ＭＳ ゴシック" panose="020B0609070205080204" pitchFamily="49" charset="-128"/>
                <a:ea typeface="ＭＳ ゴシック" panose="020B0609070205080204" pitchFamily="49" charset="-128"/>
              </a:rPr>
              <a:t>重点政策推進融資は、県が戦略的に進める重点政策を促進し、本県産業の競争力強化及び地域経済の活性化を図ることを目的とする資金です。</a:t>
            </a:r>
            <a:endParaRPr kumimoji="1" lang="en-US" altLang="ja-JP" sz="1400">
              <a:latin typeface="ＭＳ ゴシック" panose="020B0609070205080204" pitchFamily="49" charset="-128"/>
              <a:ea typeface="ＭＳ ゴシック" panose="020B0609070205080204" pitchFamily="49" charset="-128"/>
            </a:endParaRPr>
          </a:p>
          <a:p>
            <a:endParaRPr kumimoji="1" lang="en-US" altLang="ja-JP" sz="1400">
              <a:solidFill>
                <a:schemeClr val="tx1"/>
              </a:solidFill>
              <a:latin typeface="ＭＳ ゴシック" panose="020B0609070205080204" pitchFamily="49" charset="-128"/>
              <a:ea typeface="ＭＳ ゴシック" panose="020B0609070205080204" pitchFamily="49" charset="-128"/>
            </a:endParaRPr>
          </a:p>
          <a:p>
            <a:r>
              <a:rPr lang="ja-JP" altLang="en-US" sz="1400">
                <a:solidFill>
                  <a:schemeClr val="tx1"/>
                </a:solidFill>
                <a:latin typeface="ＭＳ ゴシック" panose="020B0609070205080204" pitchFamily="49" charset="-128"/>
                <a:ea typeface="ＭＳ ゴシック" panose="020B0609070205080204" pitchFamily="49" charset="-128"/>
              </a:rPr>
              <a:t>まず、「パートナーシップ構築宣言」についてですが、これは、取引先との共存共栄の取組や取引条件のしわ寄せ防止を代表者の名前で宣言するものです。現在、約</a:t>
            </a:r>
            <a:r>
              <a:rPr lang="en-US" altLang="ja-JP" sz="1400">
                <a:solidFill>
                  <a:schemeClr val="tx1"/>
                </a:solidFill>
                <a:latin typeface="ＭＳ ゴシック" panose="020B0609070205080204" pitchFamily="49" charset="-128"/>
                <a:ea typeface="ＭＳ ゴシック" panose="020B0609070205080204" pitchFamily="49" charset="-128"/>
              </a:rPr>
              <a:t>470</a:t>
            </a:r>
            <a:r>
              <a:rPr lang="ja-JP" altLang="en-US" sz="1400">
                <a:solidFill>
                  <a:schemeClr val="tx1"/>
                </a:solidFill>
                <a:latin typeface="ＭＳ ゴシック" panose="020B0609070205080204" pitchFamily="49" charset="-128"/>
                <a:ea typeface="ＭＳ ゴシック" panose="020B0609070205080204" pitchFamily="49" charset="-128"/>
              </a:rPr>
              <a:t>社が登録されています。</a:t>
            </a:r>
            <a:endParaRPr lang="en-US" altLang="ja-JP" sz="1400">
              <a:solidFill>
                <a:schemeClr val="tx1"/>
              </a:solidFill>
              <a:latin typeface="ＭＳ ゴシック" panose="020B0609070205080204" pitchFamily="49" charset="-128"/>
              <a:ea typeface="ＭＳ ゴシック" panose="020B0609070205080204" pitchFamily="49" charset="-128"/>
            </a:endParaRPr>
          </a:p>
          <a:p>
            <a:endParaRPr lang="en-US" altLang="ja-JP" sz="1400">
              <a:solidFill>
                <a:schemeClr val="tx1"/>
              </a:solidFill>
              <a:latin typeface="ＭＳ ゴシック" panose="020B0609070205080204" pitchFamily="49" charset="-128"/>
              <a:ea typeface="ＭＳ ゴシック" panose="020B0609070205080204" pitchFamily="49" charset="-128"/>
            </a:endParaRPr>
          </a:p>
          <a:p>
            <a:r>
              <a:rPr lang="ja-JP" altLang="en-US" sz="1400">
                <a:solidFill>
                  <a:schemeClr val="tx1"/>
                </a:solidFill>
                <a:latin typeface="ＭＳ ゴシック" panose="020B0609070205080204" pitchFamily="49" charset="-128"/>
                <a:ea typeface="ＭＳ ゴシック" panose="020B0609070205080204" pitchFamily="49" charset="-128"/>
              </a:rPr>
              <a:t>つぎに「もにす」についてですが、これは</a:t>
            </a:r>
            <a:r>
              <a:rPr lang="ja-JP" altLang="en-US" sz="1400" b="0">
                <a:solidFill>
                  <a:schemeClr val="tx1"/>
                </a:solidFill>
                <a:latin typeface="ＭＳ ゴシック" panose="020B0609070205080204" pitchFamily="49" charset="-128"/>
                <a:ea typeface="ＭＳ ゴシック" panose="020B0609070205080204" pitchFamily="49" charset="-128"/>
              </a:rPr>
              <a:t>、</a:t>
            </a:r>
            <a:r>
              <a:rPr lang="ja-JP" altLang="en-US" b="0" i="0">
                <a:solidFill>
                  <a:srgbClr val="2E3136"/>
                </a:solidFill>
                <a:effectLst/>
                <a:latin typeface="ＭＳ ゴシック" panose="020B0609070205080204" pitchFamily="49" charset="-128"/>
                <a:ea typeface="ＭＳ ゴシック" panose="020B0609070205080204" pitchFamily="49" charset="-128"/>
              </a:rPr>
              <a:t>障害者雇用に関する取組の実施状況などが優良な中小事業に対する認定制度です。令和５年</a:t>
            </a:r>
            <a:r>
              <a:rPr lang="en-US" altLang="ja-JP" b="0" i="0">
                <a:solidFill>
                  <a:srgbClr val="2E3136"/>
                </a:solidFill>
                <a:effectLst/>
                <a:latin typeface="ＭＳ ゴシック" panose="020B0609070205080204" pitchFamily="49" charset="-128"/>
                <a:ea typeface="ＭＳ ゴシック" panose="020B0609070205080204" pitchFamily="49" charset="-128"/>
              </a:rPr>
              <a:t>12</a:t>
            </a:r>
            <a:r>
              <a:rPr lang="ja-JP" altLang="en-US" b="0" i="0">
                <a:solidFill>
                  <a:srgbClr val="2E3136"/>
                </a:solidFill>
                <a:effectLst/>
                <a:latin typeface="ＭＳ ゴシック" panose="020B0609070205080204" pitchFamily="49" charset="-128"/>
                <a:ea typeface="ＭＳ ゴシック" panose="020B0609070205080204" pitchFamily="49" charset="-128"/>
              </a:rPr>
              <a:t>月末現在で、２社が認定されています。</a:t>
            </a:r>
            <a:endParaRPr lang="en-US" altLang="ja-JP" sz="1400" b="0">
              <a:solidFill>
                <a:schemeClr val="tx1"/>
              </a:solidFill>
              <a:latin typeface="ＭＳ ゴシック" panose="020B0609070205080204" pitchFamily="49" charset="-128"/>
              <a:ea typeface="ＭＳ ゴシック" panose="020B0609070205080204" pitchFamily="49" charset="-128"/>
            </a:endParaRPr>
          </a:p>
          <a:p>
            <a:endParaRPr kumimoji="1" lang="en-US" altLang="ja-JP" sz="1400">
              <a:solidFill>
                <a:schemeClr val="tx1"/>
              </a:solidFill>
              <a:latin typeface="ＭＳ ゴシック" panose="020B0609070205080204" pitchFamily="49" charset="-128"/>
              <a:ea typeface="ＭＳ ゴシック" panose="020B0609070205080204" pitchFamily="49" charset="-128"/>
            </a:endParaRPr>
          </a:p>
          <a:p>
            <a:r>
              <a:rPr kumimoji="1" lang="ja-JP" altLang="en-US" sz="1400">
                <a:latin typeface="ＭＳ ゴシック" panose="020B0609070205080204" pitchFamily="49" charset="-128"/>
                <a:ea typeface="ＭＳ ゴシック" panose="020B0609070205080204" pitchFamily="49" charset="-128"/>
              </a:rPr>
              <a:t>また、資料に記載はありませんが、資金使途について、従来限定的な目的にしか利用できませんでしたが、これを緩和し、幅広い用途に使えるようになりました。</a:t>
            </a:r>
            <a:endParaRPr kumimoji="1" lang="en-US" altLang="ja-JP" sz="1400">
              <a:latin typeface="ＭＳ ゴシック" panose="020B0609070205080204" pitchFamily="49" charset="-128"/>
              <a:ea typeface="ＭＳ ゴシック" panose="020B0609070205080204" pitchFamily="49" charset="-128"/>
            </a:endParaRPr>
          </a:p>
          <a:p>
            <a:endParaRPr kumimoji="1" lang="en-US" altLang="ja-JP" sz="1400">
              <a:latin typeface="ＭＳ ゴシック" panose="020B0609070205080204" pitchFamily="49" charset="-128"/>
              <a:ea typeface="ＭＳ ゴシック" panose="020B0609070205080204" pitchFamily="49" charset="-128"/>
            </a:endParaRPr>
          </a:p>
          <a:p>
            <a:r>
              <a:rPr kumimoji="1" lang="ja-JP" altLang="en-US" sz="1400">
                <a:latin typeface="ＭＳ ゴシック" panose="020B0609070205080204" pitchFamily="49" charset="-128"/>
                <a:ea typeface="ＭＳ ゴシック" panose="020B0609070205080204" pitchFamily="49" charset="-128"/>
              </a:rPr>
              <a:t>その他の融資条件については、令和５年度から変更ありません。</a:t>
            </a:r>
            <a:endParaRPr lang="en-US" altLang="ja-JP" sz="1400">
              <a:latin typeface="ＭＳ ゴシック" panose="020B0609070205080204" pitchFamily="49" charset="-128"/>
              <a:ea typeface="ＭＳ ゴシック" panose="020B0609070205080204" pitchFamily="49" charset="-128"/>
            </a:endParaRPr>
          </a:p>
        </p:txBody>
      </p:sp>
      <p:sp>
        <p:nvSpPr>
          <p:cNvPr id="4" name="スライド番号プレースホルダ 3"/>
          <p:cNvSpPr>
            <a:spLocks noGrp="1"/>
          </p:cNvSpPr>
          <p:nvPr>
            <p:ph type="sldNum" sz="quarter" idx="10"/>
          </p:nvPr>
        </p:nvSpPr>
        <p:spPr/>
        <p:txBody>
          <a:bodyPr/>
          <a:lstStyle/>
          <a:p>
            <a:fld id="{A1BA12A9-037C-4268-99A8-F39ED59DD330}" type="slidenum">
              <a:rPr kumimoji="1" lang="ja-JP" altLang="en-US" smtClean="0"/>
              <a:pPr/>
              <a:t>6</a:t>
            </a:fld>
            <a:endParaRPr kumimoji="1" lang="ja-JP" altLang="en-US"/>
          </a:p>
        </p:txBody>
      </p:sp>
    </p:spTree>
    <p:extLst>
      <p:ext uri="{BB962C8B-B14F-4D97-AF65-F5344CB8AC3E}">
        <p14:creationId xmlns:p14="http://schemas.microsoft.com/office/powerpoint/2010/main" val="35597609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79413" y="649288"/>
            <a:ext cx="6142037" cy="4608512"/>
          </a:xfrm>
        </p:spPr>
      </p:sp>
      <p:sp>
        <p:nvSpPr>
          <p:cNvPr id="3" name="ノート プレースホルダ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latin typeface="ＭＳ ゴシック" panose="020B0609070205080204" pitchFamily="49" charset="-128"/>
                <a:ea typeface="ＭＳ ゴシック" panose="020B0609070205080204" pitchFamily="49" charset="-128"/>
              </a:rPr>
              <a:t>７ページをご覧ください。</a:t>
            </a:r>
            <a:endParaRPr kumimoji="1" lang="en-US" altLang="ja-JP">
              <a:latin typeface="ＭＳ ゴシック" panose="020B0609070205080204" pitchFamily="49" charset="-128"/>
              <a:ea typeface="ＭＳ ゴシック" panose="020B0609070205080204" pitchFamily="49" charset="-128"/>
            </a:endParaRPr>
          </a:p>
          <a:p>
            <a:endParaRPr kumimoji="1" lang="en-US" altLang="ja-JP">
              <a:latin typeface="ＭＳ ゴシック" panose="020B0609070205080204" pitchFamily="49" charset="-128"/>
              <a:ea typeface="ＭＳ ゴシック" panose="020B0609070205080204" pitchFamily="49" charset="-128"/>
            </a:endParaRPr>
          </a:p>
          <a:p>
            <a:r>
              <a:rPr kumimoji="1" lang="ja-JP" altLang="en-US">
                <a:latin typeface="ＭＳ ゴシック" panose="020B0609070205080204" pitchFamily="49" charset="-128"/>
                <a:ea typeface="ＭＳ ゴシック" panose="020B0609070205080204" pitchFamily="49" charset="-128"/>
              </a:rPr>
              <a:t>令和６年度においても、原油・原材料高騰等の</a:t>
            </a:r>
            <a:r>
              <a:rPr lang="ja-JP" altLang="en-US">
                <a:solidFill>
                  <a:schemeClr val="tx1"/>
                </a:solidFill>
                <a:latin typeface="ＭＳ ゴシック" panose="020B0609070205080204" pitchFamily="49" charset="-128"/>
                <a:ea typeface="ＭＳ ゴシック" panose="020B0609070205080204" pitchFamily="49" charset="-128"/>
              </a:rPr>
              <a:t>影響を受けた企業の資金繰りを引き続き支援するため、「原油・原材料高騰等緊急対策資金」を継続します。</a:t>
            </a:r>
            <a:endParaRPr lang="en-US" altLang="ja-JP">
              <a:solidFill>
                <a:schemeClr val="tx1"/>
              </a:solidFill>
              <a:latin typeface="ＭＳ ゴシック" panose="020B0609070205080204" pitchFamily="49" charset="-128"/>
              <a:ea typeface="ＭＳ ゴシック" panose="020B0609070205080204" pitchFamily="49" charset="-128"/>
            </a:endParaRPr>
          </a:p>
          <a:p>
            <a:r>
              <a:rPr lang="ja-JP" altLang="en-US">
                <a:solidFill>
                  <a:schemeClr val="tx1"/>
                </a:solidFill>
                <a:latin typeface="ＭＳ ゴシック" panose="020B0609070205080204" pitchFamily="49" charset="-128"/>
                <a:ea typeface="ＭＳ ゴシック" panose="020B0609070205080204" pitchFamily="49" charset="-128"/>
              </a:rPr>
              <a:t>この資金は、原油や原材料の高騰の他、円安の影響など、幅広い要因に対して御利用いただけます。</a:t>
            </a:r>
            <a:endParaRPr lang="en-US" altLang="ja-JP">
              <a:solidFill>
                <a:schemeClr val="tx1"/>
              </a:solidFill>
              <a:latin typeface="ＭＳ ゴシック" panose="020B0609070205080204" pitchFamily="49" charset="-128"/>
              <a:ea typeface="ＭＳ ゴシック" panose="020B0609070205080204" pitchFamily="49" charset="-128"/>
            </a:endParaRPr>
          </a:p>
          <a:p>
            <a:endParaRPr lang="en-US" altLang="ja-JP">
              <a:solidFill>
                <a:schemeClr val="tx1"/>
              </a:solidFill>
              <a:latin typeface="ＭＳ ゴシック" panose="020B0609070205080204" pitchFamily="49" charset="-128"/>
              <a:ea typeface="ＭＳ ゴシック" panose="020B0609070205080204" pitchFamily="49" charset="-128"/>
            </a:endParaRPr>
          </a:p>
          <a:p>
            <a:r>
              <a:rPr lang="ja-JP" altLang="en-US">
                <a:solidFill>
                  <a:schemeClr val="tx1"/>
                </a:solidFill>
                <a:latin typeface="ＭＳ ゴシック" panose="020B0609070205080204" pitchFamily="49" charset="-128"/>
                <a:ea typeface="ＭＳ ゴシック" panose="020B0609070205080204" pitchFamily="49" charset="-128"/>
              </a:rPr>
              <a:t>令和６年度においては、影響の長期化等に鑑み、限度額を１億円に引き上げました。</a:t>
            </a:r>
            <a:endParaRPr lang="en-US" altLang="ja-JP">
              <a:solidFill>
                <a:schemeClr val="tx1"/>
              </a:solidFill>
              <a:latin typeface="ＭＳ ゴシック" panose="020B0609070205080204" pitchFamily="49" charset="-128"/>
              <a:ea typeface="ＭＳ ゴシック" panose="020B0609070205080204" pitchFamily="49" charset="-128"/>
            </a:endParaRPr>
          </a:p>
          <a:p>
            <a:pPr>
              <a:defRPr/>
            </a:pPr>
            <a:r>
              <a:rPr lang="ja-JP" altLang="en-US">
                <a:latin typeface="ＭＳ ゴシック" panose="020B0609070205080204" pitchFamily="49" charset="-128"/>
                <a:ea typeface="ＭＳ ゴシック" panose="020B0609070205080204" pitchFamily="49" charset="-128"/>
              </a:rPr>
              <a:t>その他の融資条件については、令和５年度から変更ありません。</a:t>
            </a:r>
            <a:endParaRPr lang="en-US" altLang="ja-JP">
              <a:latin typeface="ＭＳ ゴシック" panose="020B0609070205080204" pitchFamily="49" charset="-128"/>
              <a:ea typeface="ＭＳ ゴシック" panose="020B0609070205080204" pitchFamily="49" charset="-128"/>
            </a:endParaRPr>
          </a:p>
        </p:txBody>
      </p:sp>
      <p:sp>
        <p:nvSpPr>
          <p:cNvPr id="4" name="スライド番号プレースホルダ 3"/>
          <p:cNvSpPr>
            <a:spLocks noGrp="1"/>
          </p:cNvSpPr>
          <p:nvPr>
            <p:ph type="sldNum" sz="quarter" idx="10"/>
          </p:nvPr>
        </p:nvSpPr>
        <p:spPr/>
        <p:txBody>
          <a:bodyPr/>
          <a:lstStyle/>
          <a:p>
            <a:fld id="{A1BA12A9-037C-4268-99A8-F39ED59DD330}" type="slidenum">
              <a:rPr kumimoji="1" lang="ja-JP" altLang="en-US" smtClean="0"/>
              <a:pPr/>
              <a:t>7</a:t>
            </a:fld>
            <a:endParaRPr kumimoji="1" lang="ja-JP" altLang="en-US"/>
          </a:p>
        </p:txBody>
      </p:sp>
    </p:spTree>
    <p:extLst>
      <p:ext uri="{BB962C8B-B14F-4D97-AF65-F5344CB8AC3E}">
        <p14:creationId xmlns:p14="http://schemas.microsoft.com/office/powerpoint/2010/main" val="4300862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79413" y="649288"/>
            <a:ext cx="6142037" cy="4608512"/>
          </a:xfrm>
        </p:spPr>
      </p:sp>
      <p:sp>
        <p:nvSpPr>
          <p:cNvPr id="3" name="ノート プレースホルダ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８ページをご覧ください。</a:t>
            </a:r>
            <a:endParaRPr kumimoji="1" lang="en-US" altLang="ja-JP"/>
          </a:p>
          <a:p>
            <a:pPr>
              <a:defRPr/>
            </a:pPr>
            <a:endParaRPr lang="en-US" altLang="ja-JP" sz="1400"/>
          </a:p>
          <a:p>
            <a:pPr>
              <a:defRPr/>
            </a:pPr>
            <a:r>
              <a:rPr lang="ja-JP" altLang="en-US">
                <a:latin typeface="ＭＳ ゴシック" panose="020B0609070205080204" pitchFamily="49" charset="-128"/>
                <a:ea typeface="ＭＳ ゴシック" panose="020B0609070205080204" pitchFamily="49" charset="-128"/>
              </a:rPr>
              <a:t>令和６年度においても、金融機関による伴走支援を受けて、経営安定や収益力改善に向けて取り組む中小企業を支援するため、「伴走支援型特別融資」を継続します。</a:t>
            </a:r>
            <a:endParaRPr lang="en-US" altLang="ja-JP">
              <a:latin typeface="ＭＳ ゴシック" panose="020B0609070205080204" pitchFamily="49" charset="-128"/>
              <a:ea typeface="ＭＳ ゴシック" panose="020B0609070205080204" pitchFamily="49" charset="-128"/>
            </a:endParaRPr>
          </a:p>
          <a:p>
            <a:pPr>
              <a:defRPr/>
            </a:pPr>
            <a:endParaRPr lang="en-US" altLang="ja-JP" sz="1400"/>
          </a:p>
          <a:p>
            <a:pPr>
              <a:defRPr/>
            </a:pPr>
            <a:r>
              <a:rPr lang="ja-JP" altLang="en-US" sz="1400"/>
              <a:t>融資条件については、令和５年度から変更ありません。</a:t>
            </a:r>
            <a:endParaRPr lang="en-US" altLang="ja-JP" sz="1400"/>
          </a:p>
          <a:p>
            <a:pPr>
              <a:defRPr/>
            </a:pPr>
            <a:endParaRPr lang="en-US" altLang="ja-JP" sz="1400"/>
          </a:p>
          <a:p>
            <a:pPr>
              <a:defRPr/>
            </a:pPr>
            <a:r>
              <a:rPr lang="ja-JP" altLang="en-US" sz="1400"/>
              <a:t>なお、既に経済産業省からアナウンスがあったとおり、伴走支援型特別保証制度が６月末に受付を終了する予定です。</a:t>
            </a:r>
            <a:endParaRPr lang="en-US" altLang="ja-JP" sz="1400"/>
          </a:p>
          <a:p>
            <a:pPr>
              <a:defRPr/>
            </a:pPr>
            <a:r>
              <a:rPr lang="ja-JP" altLang="en-US" sz="1400"/>
              <a:t>当該保証制度に対応した本資金の運用は、保証制度の延長等がない限り、同様に６月末に受付を終了する予定です。</a:t>
            </a:r>
            <a:endParaRPr lang="en-US" altLang="ja-JP" sz="1400"/>
          </a:p>
          <a:p>
            <a:pPr>
              <a:defRPr/>
            </a:pPr>
            <a:r>
              <a:rPr lang="ja-JP" altLang="en-US" sz="1400"/>
              <a:t>利用を予定する事業者に対しては、終了までに間に合うよう、ご指導願います。</a:t>
            </a:r>
            <a:endParaRPr lang="en-US" altLang="ja-JP" sz="1400"/>
          </a:p>
          <a:p>
            <a:pPr>
              <a:defRPr/>
            </a:pPr>
            <a:r>
              <a:rPr lang="ja-JP" altLang="en-US" sz="1400"/>
              <a:t>なお、</a:t>
            </a:r>
            <a:r>
              <a:rPr lang="en-US" altLang="ja-JP" sz="1400"/>
              <a:t>7</a:t>
            </a:r>
            <a:r>
              <a:rPr lang="ja-JP" altLang="en-US" sz="1400"/>
              <a:t>月以降の本資金の運用については、今後検討する予定ですす。</a:t>
            </a:r>
            <a:endParaRPr lang="en-US" altLang="ja-JP" sz="1400"/>
          </a:p>
        </p:txBody>
      </p:sp>
      <p:sp>
        <p:nvSpPr>
          <p:cNvPr id="4" name="スライド番号プレースホルダ 3"/>
          <p:cNvSpPr>
            <a:spLocks noGrp="1"/>
          </p:cNvSpPr>
          <p:nvPr>
            <p:ph type="sldNum" sz="quarter" idx="10"/>
          </p:nvPr>
        </p:nvSpPr>
        <p:spPr/>
        <p:txBody>
          <a:bodyPr/>
          <a:lstStyle/>
          <a:p>
            <a:fld id="{A1BA12A9-037C-4268-99A8-F39ED59DD330}" type="slidenum">
              <a:rPr kumimoji="1" lang="ja-JP" altLang="en-US" smtClean="0"/>
              <a:pPr/>
              <a:t>8</a:t>
            </a:fld>
            <a:endParaRPr kumimoji="1" lang="ja-JP" altLang="en-US"/>
          </a:p>
        </p:txBody>
      </p:sp>
    </p:spTree>
    <p:extLst>
      <p:ext uri="{BB962C8B-B14F-4D97-AF65-F5344CB8AC3E}">
        <p14:creationId xmlns:p14="http://schemas.microsoft.com/office/powerpoint/2010/main" val="5941288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79413" y="649288"/>
            <a:ext cx="6142037" cy="4608512"/>
          </a:xfrm>
        </p:spPr>
      </p:sp>
      <p:sp>
        <p:nvSpPr>
          <p:cNvPr id="3" name="ノート プレースホルダ 2"/>
          <p:cNvSpPr>
            <a:spLocks noGrp="1"/>
          </p:cNvSpPr>
          <p:nvPr>
            <p:ph type="body" idx="1"/>
          </p:nvPr>
        </p:nvSpPr>
        <p:spPr>
          <a:xfrm>
            <a:off x="379414" y="5545733"/>
            <a:ext cx="6142036" cy="3895130"/>
          </a:xfrm>
        </p:spPr>
        <p:txBody>
          <a:bodyPr>
            <a:normAutofit fontScale="92500" lnSpcReduction="1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９ページをご覧ください。</a:t>
            </a:r>
            <a:endParaRPr kumimoji="1" lang="en-US" altLang="ja-JP"/>
          </a:p>
          <a:p>
            <a:r>
              <a:rPr kumimoji="1" lang="ja-JP" altLang="en-US"/>
              <a:t>その他の事項について説明します。</a:t>
            </a:r>
            <a:endParaRPr kumimoji="1" lang="en-US" altLang="ja-JP"/>
          </a:p>
          <a:p>
            <a:endParaRPr kumimoji="1" lang="en-US" altLang="ja-JP"/>
          </a:p>
          <a:p>
            <a:r>
              <a:rPr kumimoji="1" lang="ja-JP" altLang="en-US"/>
              <a:t>まず、毎月報告いただく書類についてです。</a:t>
            </a:r>
            <a:endParaRPr kumimoji="1" lang="en-US" altLang="ja-JP"/>
          </a:p>
          <a:p>
            <a:r>
              <a:rPr kumimoji="1" lang="ja-JP" altLang="en-US"/>
              <a:t>まず①の預託金請求書については、原則電子データで翌月</a:t>
            </a:r>
            <a:r>
              <a:rPr kumimoji="1" lang="en-US" altLang="ja-JP"/>
              <a:t>10</a:t>
            </a:r>
            <a:r>
              <a:rPr kumimoji="1" lang="ja-JP" altLang="en-US"/>
              <a:t>日までに保証協会に提出をお願いします。</a:t>
            </a:r>
            <a:endParaRPr kumimoji="1" lang="en-US" altLang="ja-JP"/>
          </a:p>
          <a:p>
            <a:r>
              <a:rPr kumimoji="1" lang="ja-JP" altLang="en-US"/>
              <a:t>また、</a:t>
            </a:r>
            <a:r>
              <a:rPr kumimoji="1" lang="en-US" altLang="ja-JP"/>
              <a:t>※</a:t>
            </a:r>
            <a:r>
              <a:rPr kumimoji="1" lang="ja-JP" altLang="en-US"/>
              <a:t>１にあるとおり、預託金を毎月請求せずに、年２回の洗替の際にまとめて精算する方式を希望される場合は、毎月の提出を省略していただいてかまいません。</a:t>
            </a:r>
            <a:endParaRPr kumimoji="1" lang="en-US" altLang="ja-JP"/>
          </a:p>
          <a:p>
            <a:r>
              <a:rPr kumimoji="1" lang="ja-JP" altLang="en-US"/>
              <a:t>②融資実績報告書及び③融資実行報告書（保証なし分）については、原則電子データで翌月</a:t>
            </a:r>
            <a:r>
              <a:rPr kumimoji="1" lang="en-US" altLang="ja-JP"/>
              <a:t>10</a:t>
            </a:r>
            <a:r>
              <a:rPr kumimoji="1" lang="ja-JP" altLang="en-US"/>
              <a:t>日までに経営支援課に提出をお願いします。</a:t>
            </a:r>
            <a:endParaRPr kumimoji="1" lang="en-US" altLang="ja-JP"/>
          </a:p>
          <a:p>
            <a:r>
              <a:rPr kumimoji="1" lang="ja-JP" altLang="en-US"/>
              <a:t>これらについては、お手数ですが毎月の提出をお願いします。</a:t>
            </a:r>
            <a:endParaRPr kumimoji="1" lang="en-US" altLang="ja-JP"/>
          </a:p>
          <a:p>
            <a:endParaRPr kumimoji="1" lang="en-US" altLang="ja-JP"/>
          </a:p>
          <a:p>
            <a:r>
              <a:rPr kumimoji="1" lang="ja-JP" altLang="en-US"/>
              <a:t>なお、県制度融資に関する様式については、メニューの改廃がありますので、必ず令和６年度の様式を使用するようお願いします。新しい様式は、４月１日からＨＰに掲載予定です。</a:t>
            </a:r>
          </a:p>
        </p:txBody>
      </p:sp>
      <p:sp>
        <p:nvSpPr>
          <p:cNvPr id="4" name="スライド番号プレースホルダ 3"/>
          <p:cNvSpPr>
            <a:spLocks noGrp="1"/>
          </p:cNvSpPr>
          <p:nvPr>
            <p:ph type="sldNum" sz="quarter" idx="10"/>
          </p:nvPr>
        </p:nvSpPr>
        <p:spPr/>
        <p:txBody>
          <a:bodyPr/>
          <a:lstStyle/>
          <a:p>
            <a:fld id="{A1BA12A9-037C-4268-99A8-F39ED59DD330}" type="slidenum">
              <a:rPr kumimoji="1" lang="ja-JP" altLang="en-US" smtClean="0"/>
              <a:pPr/>
              <a:t>9</a:t>
            </a:fld>
            <a:endParaRPr kumimoji="1" lang="ja-JP" altLang="en-US"/>
          </a:p>
        </p:txBody>
      </p:sp>
    </p:spTree>
    <p:extLst>
      <p:ext uri="{BB962C8B-B14F-4D97-AF65-F5344CB8AC3E}">
        <p14:creationId xmlns:p14="http://schemas.microsoft.com/office/powerpoint/2010/main" val="30404809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a:prstGeom prst="rect">
            <a:avLst/>
          </a:prstGeo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9C496F37-CDF2-421C-91AB-2F620E65CD21}" type="datetime1">
              <a:rPr kumimoji="1" lang="ja-JP" altLang="en-US" smtClean="0"/>
              <a:pPr/>
              <a:t>2024/3/21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a:prstGeom prst="rect">
            <a:avLst/>
          </a:prstGeo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35E970D1-5F57-45CD-A518-F64E2290C39A}" type="datetime1">
              <a:rPr kumimoji="1" lang="ja-JP" altLang="en-US" smtClean="0"/>
              <a:pPr/>
              <a:t>2024/3/21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42063FFB-57B1-4467-A68E-DAB3E4E36CFD}" type="datetime1">
              <a:rPr kumimoji="1" lang="ja-JP" altLang="en-US" smtClean="0"/>
              <a:pPr/>
              <a:t>2024/3/21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a:prstGeom prst="rect">
            <a:avLst/>
          </a:prstGeo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45119844-C1CB-451E-B38E-D3AD5600F7A0}" type="datetime1">
              <a:rPr kumimoji="1" lang="ja-JP" altLang="en-US" smtClean="0"/>
              <a:pPr/>
              <a:t>2024/3/21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54BBF276-9BA1-4E29-BAA0-2BA72AA501E3}" type="datetime1">
              <a:rPr kumimoji="1" lang="ja-JP" altLang="en-US" smtClean="0"/>
              <a:pPr/>
              <a:t>2024/3/21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extLst>
      <p:ext uri="{BB962C8B-B14F-4D97-AF65-F5344CB8AC3E}">
        <p14:creationId xmlns:p14="http://schemas.microsoft.com/office/powerpoint/2010/main" val="880747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60648"/>
            <a:ext cx="8229600" cy="1143000"/>
          </a:xfrm>
          <a:prstGeom prst="rect">
            <a:avLst/>
          </a:prstGeom>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F9EEECA2-4134-478A-91A0-E25B62EC2231}" type="datetime1">
              <a:rPr kumimoji="1" lang="ja-JP" altLang="en-US" smtClean="0"/>
              <a:pPr/>
              <a:t>2024/3/21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
        <p:nvSpPr>
          <p:cNvPr id="7" name="Text Box 5"/>
          <p:cNvSpPr txBox="1">
            <a:spLocks noChangeArrowheads="1"/>
          </p:cNvSpPr>
          <p:nvPr userDrawn="1"/>
        </p:nvSpPr>
        <p:spPr bwMode="auto">
          <a:xfrm>
            <a:off x="0" y="6488668"/>
            <a:ext cx="4716016" cy="369332"/>
          </a:xfrm>
          <a:prstGeom prst="rect">
            <a:avLst/>
          </a:prstGeom>
          <a:solidFill>
            <a:schemeClr val="accent6">
              <a:lumMod val="75000"/>
            </a:schemeClr>
          </a:solidFill>
          <a:ln w="9525">
            <a:noFill/>
            <a:miter lim="800000"/>
            <a:headEnd/>
            <a:tailEnd/>
          </a:ln>
        </p:spPr>
        <p:txBody>
          <a:bodyPr wrap="square">
            <a:spAutoFit/>
          </a:bodyPr>
          <a:lstStyle/>
          <a:p>
            <a:pPr algn="ctr"/>
            <a:r>
              <a:rPr lang="ja-JP" altLang="en-US" sz="1800" b="1">
                <a:solidFill>
                  <a:schemeClr val="bg1"/>
                </a:solidFill>
                <a:latin typeface="Meiryo UI" pitchFamily="50" charset="-128"/>
                <a:ea typeface="Meiryo UI" pitchFamily="50" charset="-128"/>
                <a:cs typeface="Meiryo UI" pitchFamily="50" charset="-128"/>
              </a:rPr>
              <a:t>令和６年度県制度融資に係る説明会</a:t>
            </a:r>
            <a:endParaRPr lang="ja-JP" altLang="en-US" sz="1800" b="1">
              <a:solidFill>
                <a:schemeClr val="tx1"/>
              </a:solidFill>
              <a:latin typeface="Meiryo UI" pitchFamily="50" charset="-128"/>
              <a:ea typeface="Meiryo UI" pitchFamily="50" charset="-128"/>
              <a:cs typeface="Meiryo UI" pitchFamily="50" charset="-128"/>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54BBF276-9BA1-4E29-BAA0-2BA72AA501E3}" type="datetime1">
              <a:rPr kumimoji="1" lang="ja-JP" altLang="en-US" smtClean="0"/>
              <a:pPr/>
              <a:t>2024/3/21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D6F4CE24-296F-452C-A9C9-69D3E23B2537}" type="datetime1">
              <a:rPr kumimoji="1" lang="ja-JP" altLang="en-US" smtClean="0"/>
              <a:pPr/>
              <a:t>2024/3/21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9A0F91BD-14E0-47BE-B1C9-32F3D75B1DFE}" type="datetime1">
              <a:rPr kumimoji="1" lang="ja-JP" altLang="en-US" smtClean="0"/>
              <a:pPr/>
              <a:t>2024/3/21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5779DC49-2FE7-4ECC-9539-936E18D6E211}" type="datetime1">
              <a:rPr kumimoji="1" lang="ja-JP" altLang="en-US" smtClean="0"/>
              <a:pPr/>
              <a:t>2024/3/21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C3823F6F-0B5E-4326-9AA2-E259AA07A930}" type="datetime1">
              <a:rPr kumimoji="1" lang="ja-JP" altLang="en-US" smtClean="0"/>
              <a:pPr/>
              <a:t>2024/3/21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54A7261B-2769-4296-ADBD-2B1DCFC91290}" type="datetime1">
              <a:rPr kumimoji="1" lang="ja-JP" altLang="en-US" smtClean="0"/>
              <a:pPr/>
              <a:t>2024/3/21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a:prstGeom prst="rect">
            <a:avLst/>
          </a:prstGeo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09BBAFC1-1877-4D15-8236-073E20965E5D}" type="datetime1">
              <a:rPr kumimoji="1" lang="ja-JP" altLang="en-US" smtClean="0"/>
              <a:pPr/>
              <a:t>2024/3/21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B720CA-92A4-4BB4-A127-FB7CDDE1EB81}" type="datetime1">
              <a:rPr kumimoji="1" lang="ja-JP" altLang="en-US" smtClean="0"/>
              <a:pPr/>
              <a:t>2024/3/21</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686872" y="6448251"/>
            <a:ext cx="2133600" cy="365125"/>
          </a:xfrm>
          <a:prstGeom prst="rect">
            <a:avLst/>
          </a:prstGeom>
        </p:spPr>
        <p:txBody>
          <a:bodyPr vert="horz" lIns="91440" tIns="45720" rIns="91440" bIns="45720" rtlCol="0" anchor="ctr"/>
          <a:lstStyle>
            <a:lvl1pPr algn="r">
              <a:defRPr sz="1800">
                <a:solidFill>
                  <a:schemeClr val="tx1"/>
                </a:solidFill>
              </a:defRPr>
            </a:lvl1pPr>
          </a:lstStyle>
          <a:p>
            <a:fld id="{D2D8002D-B5B0-4BAC-B1F6-782DDCCE6D9C}" type="slidenum">
              <a:rPr lang="ja-JP" altLang="en-US" smtClean="0"/>
              <a:pPr/>
              <a:t>‹#›</a:t>
            </a:fld>
            <a:endParaRPr lang="ja-JP" altLang="en-US"/>
          </a:p>
        </p:txBody>
      </p:sp>
      <p:pic>
        <p:nvPicPr>
          <p:cNvPr id="8" name="図 7"/>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7956376" y="476672"/>
            <a:ext cx="1070000" cy="279130"/>
          </a:xfrm>
          <a:prstGeom prst="rect">
            <a:avLst/>
          </a:prstGeom>
        </p:spPr>
      </p:pic>
      <p:sp>
        <p:nvSpPr>
          <p:cNvPr id="7" name="Line 10"/>
          <p:cNvSpPr>
            <a:spLocks noChangeShapeType="1"/>
          </p:cNvSpPr>
          <p:nvPr userDrawn="1"/>
        </p:nvSpPr>
        <p:spPr bwMode="auto">
          <a:xfrm>
            <a:off x="0" y="836712"/>
            <a:ext cx="9144000" cy="0"/>
          </a:xfrm>
          <a:prstGeom prst="line">
            <a:avLst/>
          </a:prstGeom>
          <a:noFill/>
          <a:ln w="76200" cmpd="tri">
            <a:solidFill>
              <a:srgbClr val="3399FF"/>
            </a:solidFill>
            <a:round/>
            <a:headEnd/>
            <a:tailEnd/>
          </a:ln>
        </p:spPr>
        <p:txBody>
          <a:bodyPr/>
          <a:lstStyle/>
          <a:p>
            <a:endParaRPr lang="ja-JP" altLang="en-US"/>
          </a:p>
        </p:txBody>
      </p:sp>
      <p:pic>
        <p:nvPicPr>
          <p:cNvPr id="2" name="図 1">
            <a:extLst>
              <a:ext uri="{FF2B5EF4-FFF2-40B4-BE49-F238E27FC236}">
                <a16:creationId xmlns:a16="http://schemas.microsoft.com/office/drawing/2014/main" id="{8C1B6102-C1C2-B8FA-34DD-B87927D30E63}"/>
              </a:ext>
            </a:extLst>
          </p:cNvPr>
          <p:cNvPicPr>
            <a:picLocks noChangeAspect="1"/>
          </p:cNvPicPr>
          <p:nvPr userDrawn="1"/>
        </p:nvPicPr>
        <p:blipFill>
          <a:blip r:embed="rId16"/>
          <a:stretch>
            <a:fillRect/>
          </a:stretch>
        </p:blipFill>
        <p:spPr>
          <a:xfrm>
            <a:off x="7380312" y="18277"/>
            <a:ext cx="1622971" cy="46207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4" r:id="rId13"/>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chebcolle.up.n.seesaa.net/chebcolle/new_01/red_l.gif?d=a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5.gif"/><Relationship Id="rId5" Type="http://schemas.openxmlformats.org/officeDocument/2006/relationships/hyperlink" Target="http://chebcolle.up.n.seesaa.net/chebcolle/check/red_02.gif?d=a889" TargetMode="External"/><Relationship Id="rId4" Type="http://schemas.openxmlformats.org/officeDocument/2006/relationships/image" Target="../media/image4.gi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51520" y="1340768"/>
            <a:ext cx="8568952" cy="648072"/>
          </a:xfrm>
        </p:spPr>
        <p:txBody>
          <a:bodyPr/>
          <a:lstStyle/>
          <a:p>
            <a:r>
              <a:rPr lang="ja-JP" altLang="en-US" sz="4000" i="1" u="sng">
                <a:solidFill>
                  <a:schemeClr val="bg2">
                    <a:lumMod val="50000"/>
                  </a:schemeClr>
                </a:solidFill>
                <a:latin typeface="ＭＳ Ｐゴシック" pitchFamily="50" charset="-128"/>
                <a:ea typeface="ＭＳ Ｐゴシック" pitchFamily="50" charset="-128"/>
                <a:cs typeface="Meiryo UI" pitchFamily="50" charset="-128"/>
              </a:rPr>
              <a:t>令和６年度県制度融資の概要</a:t>
            </a:r>
            <a:br>
              <a:rPr lang="ja-JP" altLang="en-US" sz="4000">
                <a:solidFill>
                  <a:schemeClr val="bg2">
                    <a:lumMod val="50000"/>
                  </a:schemeClr>
                </a:solidFill>
                <a:latin typeface="ＭＳ Ｐゴシック" pitchFamily="50" charset="-128"/>
                <a:ea typeface="ＭＳ Ｐゴシック" pitchFamily="50" charset="-128"/>
                <a:cs typeface="Meiryo UI" pitchFamily="50" charset="-128"/>
              </a:rPr>
            </a:br>
            <a:endParaRPr kumimoji="1" lang="ja-JP" altLang="en-US" sz="4000">
              <a:solidFill>
                <a:schemeClr val="bg2">
                  <a:lumMod val="50000"/>
                </a:schemeClr>
              </a:solidFill>
              <a:latin typeface="ＭＳ Ｐゴシック" pitchFamily="50" charset="-128"/>
              <a:ea typeface="ＭＳ Ｐゴシック" pitchFamily="50" charset="-128"/>
            </a:endParaRPr>
          </a:p>
        </p:txBody>
      </p:sp>
      <p:sp>
        <p:nvSpPr>
          <p:cNvPr id="6" name="タイトル 1"/>
          <p:cNvSpPr txBox="1">
            <a:spLocks/>
          </p:cNvSpPr>
          <p:nvPr/>
        </p:nvSpPr>
        <p:spPr>
          <a:xfrm>
            <a:off x="539552" y="2132856"/>
            <a:ext cx="7992888" cy="368424"/>
          </a:xfrm>
          <a:prstGeom prst="rect">
            <a:avLst/>
          </a:prstGeom>
        </p:spPr>
        <p:txBody>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1" lang="ja-JP" altLang="en-US" sz="2800" b="0" i="1" u="none" strike="noStrike" kern="1200" cap="none" spc="0" normalizeH="0" baseline="0" noProof="0">
                <a:ln>
                  <a:noFill/>
                </a:ln>
                <a:solidFill>
                  <a:schemeClr val="tx1"/>
                </a:solidFill>
                <a:effectLst/>
                <a:uLnTx/>
                <a:uFillTx/>
                <a:latin typeface="ＭＳ Ｐゴシック" pitchFamily="50" charset="-128"/>
                <a:ea typeface="ＭＳ Ｐゴシック" pitchFamily="50" charset="-128"/>
                <a:cs typeface="Meiryo UI" pitchFamily="50" charset="-128"/>
              </a:rPr>
              <a:t>栃木県産業労働観光部経営支援課</a:t>
            </a:r>
            <a:r>
              <a:rPr kumimoji="1" lang="ja-JP" altLang="en-US" sz="2400" b="0" i="0" u="none" strike="noStrike" kern="1200" cap="none" spc="0" normalizeH="0" baseline="0" noProof="0">
                <a:ln>
                  <a:noFill/>
                </a:ln>
                <a:solidFill>
                  <a:schemeClr val="tx1"/>
                </a:solidFill>
                <a:effectLst/>
                <a:uLnTx/>
                <a:uFillTx/>
                <a:latin typeface="ＭＳ Ｐゴシック" pitchFamily="50" charset="-128"/>
                <a:ea typeface="ＭＳ Ｐゴシック" pitchFamily="50" charset="-128"/>
                <a:cs typeface="Meiryo UI" pitchFamily="50" charset="-128"/>
              </a:rPr>
              <a:t>　　</a:t>
            </a:r>
          </a:p>
        </p:txBody>
      </p:sp>
      <p:sp>
        <p:nvSpPr>
          <p:cNvPr id="7" name="Rectangle 9"/>
          <p:cNvSpPr>
            <a:spLocks noChangeArrowheads="1"/>
          </p:cNvSpPr>
          <p:nvPr/>
        </p:nvSpPr>
        <p:spPr bwMode="auto">
          <a:xfrm>
            <a:off x="395536" y="188640"/>
            <a:ext cx="6552728" cy="461665"/>
          </a:xfrm>
          <a:prstGeom prst="rect">
            <a:avLst/>
          </a:prstGeom>
          <a:solidFill>
            <a:schemeClr val="tx1"/>
          </a:solidFill>
          <a:ln w="9525">
            <a:noFill/>
            <a:miter lim="800000"/>
            <a:headEnd/>
            <a:tailEnd/>
          </a:ln>
        </p:spPr>
        <p:txBody>
          <a:bodyPr wrap="square">
            <a:spAutoFit/>
          </a:bodyPr>
          <a:lstStyle/>
          <a:p>
            <a:pPr algn="dist"/>
            <a:r>
              <a:rPr lang="ja-JP" altLang="en-US" sz="2400" b="1">
                <a:solidFill>
                  <a:schemeClr val="bg1"/>
                </a:solidFill>
                <a:latin typeface="ＭＳ Ｐゴシック" pitchFamily="50" charset="-128"/>
                <a:ea typeface="ＭＳ Ｐゴシック" pitchFamily="50" charset="-128"/>
                <a:cs typeface="Meiryo UI" pitchFamily="50" charset="-128"/>
              </a:rPr>
              <a:t>令和６年度　県制度融資に係る説明会</a:t>
            </a:r>
            <a:endParaRPr lang="en-US" altLang="ja-JP" sz="2400" b="1">
              <a:solidFill>
                <a:schemeClr val="bg1"/>
              </a:solidFill>
              <a:latin typeface="ＭＳ Ｐゴシック" pitchFamily="50" charset="-128"/>
              <a:ea typeface="ＭＳ Ｐゴシック" pitchFamily="50" charset="-128"/>
              <a:cs typeface="Meiryo UI" pitchFamily="50" charset="-128"/>
            </a:endParaRPr>
          </a:p>
        </p:txBody>
      </p:sp>
      <p:sp>
        <p:nvSpPr>
          <p:cNvPr id="13" name="額縁 12"/>
          <p:cNvSpPr/>
          <p:nvPr/>
        </p:nvSpPr>
        <p:spPr>
          <a:xfrm>
            <a:off x="401114" y="3573016"/>
            <a:ext cx="5118248" cy="2629234"/>
          </a:xfrm>
          <a:prstGeom prst="bevel">
            <a:avLst>
              <a:gd name="adj" fmla="val 2645"/>
            </a:avLst>
          </a:prstGeom>
          <a:ln>
            <a:solidFill>
              <a:schemeClr val="accent6">
                <a:lumMod val="50000"/>
              </a:schemeClr>
            </a:solidFill>
          </a:ln>
        </p:spPr>
        <p:style>
          <a:lnRef idx="1">
            <a:schemeClr val="accent6"/>
          </a:lnRef>
          <a:fillRef idx="2">
            <a:schemeClr val="accent6"/>
          </a:fillRef>
          <a:effectRef idx="1">
            <a:schemeClr val="accent6"/>
          </a:effectRef>
          <a:fontRef idx="minor">
            <a:schemeClr val="dk1"/>
          </a:fontRef>
        </p:style>
        <p:txBody>
          <a:bodyPr rtlCol="0" anchor="ctr"/>
          <a:lstStyle/>
          <a:p>
            <a:r>
              <a:rPr kumimoji="1" lang="ja-JP" altLang="en-US" b="1">
                <a:latin typeface="ＭＳ ゴシック" panose="020B0609070205080204" pitchFamily="49" charset="-128"/>
                <a:ea typeface="ＭＳ ゴシック" panose="020B0609070205080204" pitchFamily="49" charset="-128"/>
              </a:rPr>
              <a:t>≪目次≫</a:t>
            </a:r>
            <a:endParaRPr kumimoji="1" lang="en-US" altLang="ja-JP" b="1">
              <a:latin typeface="ＭＳ ゴシック" panose="020B0609070205080204" pitchFamily="49" charset="-128"/>
              <a:ea typeface="ＭＳ ゴシック" panose="020B0609070205080204" pitchFamily="49" charset="-128"/>
            </a:endParaRPr>
          </a:p>
          <a:p>
            <a:endParaRPr kumimoji="1" lang="en-US" altLang="ja-JP" b="1">
              <a:latin typeface="ＭＳ ゴシック" panose="020B0609070205080204" pitchFamily="49" charset="-128"/>
              <a:ea typeface="ＭＳ ゴシック" panose="020B0609070205080204" pitchFamily="49" charset="-128"/>
            </a:endParaRPr>
          </a:p>
          <a:p>
            <a:pPr>
              <a:defRPr/>
            </a:pPr>
            <a:r>
              <a:rPr lang="ja-JP" altLang="en-US" b="1">
                <a:latin typeface="ＭＳ ゴシック" panose="020B0609070205080204" pitchFamily="49" charset="-128"/>
                <a:ea typeface="ＭＳ ゴシック" panose="020B0609070205080204" pitchFamily="49" charset="-128"/>
              </a:rPr>
              <a:t>１</a:t>
            </a:r>
            <a:r>
              <a:rPr lang="en-US" altLang="ja-JP" b="1">
                <a:latin typeface="ＭＳ ゴシック" panose="020B0609070205080204" pitchFamily="49" charset="-128"/>
                <a:ea typeface="ＭＳ ゴシック" panose="020B0609070205080204" pitchFamily="49" charset="-128"/>
              </a:rPr>
              <a:t>.</a:t>
            </a:r>
            <a:r>
              <a:rPr lang="ja-JP" altLang="en-US" b="1">
                <a:latin typeface="ＭＳ ゴシック" panose="020B0609070205080204" pitchFamily="49" charset="-128"/>
                <a:ea typeface="ＭＳ ゴシック" panose="020B0609070205080204" pitchFamily="49" charset="-128"/>
              </a:rPr>
              <a:t> 令和６年度　県の金融関係施策</a:t>
            </a:r>
            <a:endParaRPr lang="en-US" altLang="ja-JP" b="1">
              <a:latin typeface="ＭＳ ゴシック" panose="020B0609070205080204" pitchFamily="49" charset="-128"/>
              <a:ea typeface="ＭＳ ゴシック" panose="020B0609070205080204" pitchFamily="49" charset="-128"/>
            </a:endParaRPr>
          </a:p>
          <a:p>
            <a:pPr>
              <a:defRPr/>
            </a:pPr>
            <a:r>
              <a:rPr lang="ja-JP" altLang="en-US" b="1">
                <a:latin typeface="ＭＳ ゴシック" panose="020B0609070205080204" pitchFamily="49" charset="-128"/>
                <a:ea typeface="ＭＳ ゴシック" panose="020B0609070205080204" pitchFamily="49" charset="-128"/>
              </a:rPr>
              <a:t>２</a:t>
            </a:r>
            <a:r>
              <a:rPr lang="en-US" altLang="ja-JP" b="1">
                <a:latin typeface="ＭＳ ゴシック" panose="020B0609070205080204" pitchFamily="49" charset="-128"/>
                <a:ea typeface="ＭＳ ゴシック" panose="020B0609070205080204" pitchFamily="49" charset="-128"/>
              </a:rPr>
              <a:t>. </a:t>
            </a:r>
            <a:r>
              <a:rPr lang="ja-JP" altLang="en-US" b="1">
                <a:latin typeface="ＭＳ ゴシック" panose="020B0609070205080204" pitchFamily="49" charset="-128"/>
                <a:ea typeface="ＭＳ ゴシック" panose="020B0609070205080204" pitchFamily="49" charset="-128"/>
              </a:rPr>
              <a:t>令和６年度　制度融資予算（融資枠）</a:t>
            </a:r>
            <a:endParaRPr lang="en-US" altLang="ja-JP" b="1">
              <a:latin typeface="ＭＳ ゴシック" panose="020B0609070205080204" pitchFamily="49" charset="-128"/>
              <a:ea typeface="ＭＳ ゴシック" panose="020B0609070205080204" pitchFamily="49" charset="-128"/>
            </a:endParaRPr>
          </a:p>
          <a:p>
            <a:pPr>
              <a:defRPr/>
            </a:pPr>
            <a:r>
              <a:rPr lang="ja-JP" altLang="en-US" b="1">
                <a:latin typeface="ＭＳ ゴシック" panose="020B0609070205080204" pitchFamily="49" charset="-128"/>
                <a:ea typeface="ＭＳ ゴシック" panose="020B0609070205080204" pitchFamily="49" charset="-128"/>
              </a:rPr>
              <a:t>３</a:t>
            </a:r>
            <a:r>
              <a:rPr lang="en-US" altLang="ja-JP" b="1">
                <a:latin typeface="ＭＳ ゴシック" panose="020B0609070205080204" pitchFamily="49" charset="-128"/>
                <a:ea typeface="ＭＳ ゴシック" panose="020B0609070205080204" pitchFamily="49" charset="-128"/>
              </a:rPr>
              <a:t>. </a:t>
            </a:r>
            <a:r>
              <a:rPr lang="ja-JP" altLang="en-US" b="1">
                <a:latin typeface="ＭＳ ゴシック" panose="020B0609070205080204" pitchFamily="49" charset="-128"/>
                <a:ea typeface="ＭＳ ゴシック" panose="020B0609070205080204" pitchFamily="49" charset="-128"/>
              </a:rPr>
              <a:t>令和６年度　制度融資メニュー</a:t>
            </a:r>
          </a:p>
          <a:p>
            <a:pPr>
              <a:defRPr/>
            </a:pPr>
            <a:r>
              <a:rPr lang="ja-JP" altLang="en-US" b="1">
                <a:latin typeface="ＭＳ ゴシック" panose="020B0609070205080204" pitchFamily="49" charset="-128"/>
                <a:ea typeface="ＭＳ ゴシック" panose="020B0609070205080204" pitchFamily="49" charset="-128"/>
              </a:rPr>
              <a:t>４</a:t>
            </a:r>
            <a:r>
              <a:rPr lang="en-US" altLang="ja-JP" b="1">
                <a:latin typeface="ＭＳ ゴシック" panose="020B0609070205080204" pitchFamily="49" charset="-128"/>
                <a:ea typeface="ＭＳ ゴシック" panose="020B0609070205080204" pitchFamily="49" charset="-128"/>
              </a:rPr>
              <a:t>. </a:t>
            </a:r>
            <a:r>
              <a:rPr lang="ja-JP" altLang="en-US" b="1">
                <a:latin typeface="ＭＳ ゴシック" panose="020B0609070205080204" pitchFamily="49" charset="-128"/>
                <a:ea typeface="ＭＳ ゴシック" panose="020B0609070205080204" pitchFamily="49" charset="-128"/>
              </a:rPr>
              <a:t>令和６年度　制度融資のポイント</a:t>
            </a:r>
            <a:endParaRPr lang="en-US" altLang="ja-JP" b="1">
              <a:latin typeface="ＭＳ ゴシック" panose="020B0609070205080204" pitchFamily="49" charset="-128"/>
              <a:ea typeface="ＭＳ ゴシック" panose="020B0609070205080204" pitchFamily="49" charset="-128"/>
            </a:endParaRPr>
          </a:p>
          <a:p>
            <a:pPr>
              <a:defRPr/>
            </a:pPr>
            <a:r>
              <a:rPr lang="ja-JP" altLang="en-US" b="1">
                <a:latin typeface="ＭＳ ゴシック" panose="020B0609070205080204" pitchFamily="49" charset="-128"/>
                <a:ea typeface="ＭＳ ゴシック" panose="020B0609070205080204" pitchFamily="49" charset="-128"/>
              </a:rPr>
              <a:t>５</a:t>
            </a:r>
            <a:r>
              <a:rPr lang="en-US" altLang="ja-JP" b="1">
                <a:latin typeface="ＭＳ ゴシック" panose="020B0609070205080204" pitchFamily="49" charset="-128"/>
                <a:ea typeface="ＭＳ ゴシック" panose="020B0609070205080204" pitchFamily="49" charset="-128"/>
              </a:rPr>
              <a:t>.</a:t>
            </a:r>
            <a:r>
              <a:rPr lang="ja-JP" altLang="en-US" b="1">
                <a:latin typeface="ＭＳ ゴシック" panose="020B0609070205080204" pitchFamily="49" charset="-128"/>
                <a:ea typeface="ＭＳ ゴシック" panose="020B0609070205080204" pitchFamily="49" charset="-128"/>
              </a:rPr>
              <a:t> 県制度融資に関する手続き等</a:t>
            </a:r>
            <a:endParaRPr lang="en-US" altLang="ja-JP" b="1">
              <a:latin typeface="ＭＳ ゴシック" panose="020B0609070205080204" pitchFamily="49" charset="-128"/>
              <a:ea typeface="ＭＳ ゴシック" panose="020B0609070205080204" pitchFamily="49" charset="-128"/>
            </a:endParaRPr>
          </a:p>
        </p:txBody>
      </p:sp>
      <p:sp>
        <p:nvSpPr>
          <p:cNvPr id="15" name="スライド番号プレースホルダ 14"/>
          <p:cNvSpPr>
            <a:spLocks noGrp="1"/>
          </p:cNvSpPr>
          <p:nvPr>
            <p:ph type="sldNum" sz="quarter" idx="12"/>
          </p:nvPr>
        </p:nvSpPr>
        <p:spPr/>
        <p:txBody>
          <a:bodyPr/>
          <a:lstStyle/>
          <a:p>
            <a:fld id="{D2D8002D-B5B0-4BAC-B1F6-782DDCCE6D9C}" type="slidenum">
              <a:rPr kumimoji="1" lang="ja-JP" altLang="en-US" smtClean="0"/>
              <a:pPr/>
              <a:t>1</a:t>
            </a:fld>
            <a:endParaRPr kumimoji="1" lang="ja-JP" altLang="en-US"/>
          </a:p>
        </p:txBody>
      </p:sp>
      <p:pic>
        <p:nvPicPr>
          <p:cNvPr id="5" name="図 4"/>
          <p:cNvPicPr>
            <a:picLocks noChangeAspect="1"/>
          </p:cNvPicPr>
          <p:nvPr/>
        </p:nvPicPr>
        <p:blipFill>
          <a:blip r:embed="rId3"/>
          <a:stretch>
            <a:fillRect/>
          </a:stretch>
        </p:blipFill>
        <p:spPr>
          <a:xfrm>
            <a:off x="5796136" y="3956490"/>
            <a:ext cx="3168352" cy="224576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角丸四角形 31"/>
          <p:cNvSpPr/>
          <p:nvPr/>
        </p:nvSpPr>
        <p:spPr>
          <a:xfrm>
            <a:off x="467544" y="1627684"/>
            <a:ext cx="8064896" cy="1161484"/>
          </a:xfrm>
          <a:prstGeom prst="roundRect">
            <a:avLst/>
          </a:prstGeom>
          <a:ln w="25400">
            <a:solidFill>
              <a:schemeClr val="accent6">
                <a:lumMod val="50000"/>
              </a:schemeClr>
            </a:solidFill>
          </a:ln>
        </p:spPr>
        <p:style>
          <a:lnRef idx="1">
            <a:schemeClr val="accent6"/>
          </a:lnRef>
          <a:fillRef idx="2">
            <a:schemeClr val="accent6"/>
          </a:fillRef>
          <a:effectRef idx="1">
            <a:schemeClr val="accent6"/>
          </a:effectRef>
          <a:fontRef idx="minor">
            <a:schemeClr val="dk1"/>
          </a:fontRef>
        </p:style>
        <p:txBody>
          <a:bodyPr rtlCol="0" anchor="ctr"/>
          <a:lstStyle/>
          <a:p>
            <a:pPr marL="342900" indent="-342900">
              <a:lnSpc>
                <a:spcPct val="150000"/>
              </a:lnSpc>
              <a:defRPr/>
            </a:pPr>
            <a:r>
              <a:rPr lang="ja-JP" altLang="en-US" sz="2000" b="1">
                <a:solidFill>
                  <a:schemeClr val="tx1"/>
                </a:solidFill>
                <a:latin typeface="ＭＳ ゴシック" panose="020B0609070205080204" pitchFamily="49" charset="-128"/>
                <a:ea typeface="ＭＳ ゴシック" panose="020B0609070205080204" pitchFamily="49" charset="-128"/>
              </a:rPr>
              <a:t>　〇経営安定資金（新型コロナウイルス感染症対策融資）</a:t>
            </a:r>
            <a:endParaRPr lang="en-US" altLang="ja-JP" sz="2000">
              <a:solidFill>
                <a:schemeClr val="tx1"/>
              </a:solidFill>
              <a:latin typeface="ＭＳ ゴシック" panose="020B0609070205080204" pitchFamily="49" charset="-128"/>
              <a:ea typeface="ＭＳ ゴシック" panose="020B0609070205080204" pitchFamily="49" charset="-128"/>
            </a:endParaRPr>
          </a:p>
        </p:txBody>
      </p:sp>
      <p:sp>
        <p:nvSpPr>
          <p:cNvPr id="29" name="テキスト ボックス 28"/>
          <p:cNvSpPr txBox="1"/>
          <p:nvPr/>
        </p:nvSpPr>
        <p:spPr>
          <a:xfrm>
            <a:off x="0" y="161187"/>
            <a:ext cx="7452320" cy="1077218"/>
          </a:xfrm>
          <a:prstGeom prst="rect">
            <a:avLst/>
          </a:prstGeom>
          <a:noFill/>
        </p:spPr>
        <p:txBody>
          <a:bodyPr wrap="square" rtlCol="0">
            <a:spAutoFit/>
          </a:bodyPr>
          <a:lstStyle/>
          <a:p>
            <a:pPr>
              <a:defRPr/>
            </a:pPr>
            <a:r>
              <a:rPr kumimoji="1" lang="ja-JP" altLang="en-US" sz="3200" b="0" i="1"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r>
              <a:rPr kumimoji="1" lang="en-US" altLang="ja-JP" sz="3200" b="0" i="1"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5</a:t>
            </a:r>
            <a:r>
              <a:rPr kumimoji="1" lang="ja-JP" altLang="en-US" sz="3200" b="0" i="1" u="none" strike="noStrike" kern="1200" cap="none" spc="0" normalizeH="0" baseline="0" noProof="0" err="1">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lang="ja-JP" altLang="en-US" sz="3200" i="1">
                <a:latin typeface="+mj-ea"/>
              </a:rPr>
              <a:t>県制度融資に関する手続き等</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3200" b="0" i="1"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30" name="スライド番号プレースホルダ 29"/>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18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1" lang="ja-JP" altLang="en-US"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31" name="角丸四角形 30"/>
          <p:cNvSpPr/>
          <p:nvPr/>
        </p:nvSpPr>
        <p:spPr>
          <a:xfrm>
            <a:off x="467544" y="1124744"/>
            <a:ext cx="4536504" cy="576064"/>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rPr>
              <a:t>　廃止する融資メニュー</a:t>
            </a:r>
          </a:p>
        </p:txBody>
      </p:sp>
      <p:sp>
        <p:nvSpPr>
          <p:cNvPr id="6" name="角丸四角形 31">
            <a:extLst>
              <a:ext uri="{FF2B5EF4-FFF2-40B4-BE49-F238E27FC236}">
                <a16:creationId xmlns:a16="http://schemas.microsoft.com/office/drawing/2014/main" id="{302623E4-ACBC-496A-9C7E-91BBFCDDA013}"/>
              </a:ext>
            </a:extLst>
          </p:cNvPr>
          <p:cNvSpPr/>
          <p:nvPr/>
        </p:nvSpPr>
        <p:spPr>
          <a:xfrm>
            <a:off x="467544" y="3861048"/>
            <a:ext cx="8064896" cy="1369268"/>
          </a:xfrm>
          <a:prstGeom prst="roundRect">
            <a:avLst/>
          </a:prstGeom>
          <a:ln w="25400">
            <a:solidFill>
              <a:schemeClr val="accent6">
                <a:lumMod val="50000"/>
              </a:schemeClr>
            </a:solidFill>
          </a:ln>
        </p:spPr>
        <p:style>
          <a:lnRef idx="1">
            <a:schemeClr val="accent6"/>
          </a:lnRef>
          <a:fillRef idx="2">
            <a:schemeClr val="accent6"/>
          </a:fillRef>
          <a:effectRef idx="1">
            <a:schemeClr val="accent6"/>
          </a:effectRef>
          <a:fontRef idx="minor">
            <a:schemeClr val="dk1"/>
          </a:fontRef>
        </p:style>
        <p:txBody>
          <a:bodyPr rtlCol="0" anchor="ctr"/>
          <a:lstStyle/>
          <a:p>
            <a:pPr marL="342900" indent="-342900">
              <a:lnSpc>
                <a:spcPct val="150000"/>
              </a:lnSpc>
              <a:defRPr/>
            </a:pPr>
            <a:r>
              <a:rPr lang="ja-JP" altLang="en-US" sz="2000" b="1">
                <a:solidFill>
                  <a:schemeClr val="tx1"/>
                </a:solidFill>
                <a:latin typeface="ＭＳ ゴシック" panose="020B0609070205080204" pitchFamily="49" charset="-128"/>
                <a:ea typeface="ＭＳ ゴシック" panose="020B0609070205080204" pitchFamily="49" charset="-128"/>
              </a:rPr>
              <a:t>　〇Ｒ５金利から変更なし</a:t>
            </a:r>
            <a:endParaRPr lang="en-US" altLang="ja-JP" sz="2000" b="1">
              <a:solidFill>
                <a:schemeClr val="tx1"/>
              </a:solidFill>
              <a:latin typeface="ＭＳ ゴシック" panose="020B0609070205080204" pitchFamily="49" charset="-128"/>
              <a:ea typeface="ＭＳ ゴシック" panose="020B0609070205080204" pitchFamily="49" charset="-128"/>
            </a:endParaRPr>
          </a:p>
        </p:txBody>
      </p:sp>
      <p:sp>
        <p:nvSpPr>
          <p:cNvPr id="7" name="角丸四角形 30">
            <a:extLst>
              <a:ext uri="{FF2B5EF4-FFF2-40B4-BE49-F238E27FC236}">
                <a16:creationId xmlns:a16="http://schemas.microsoft.com/office/drawing/2014/main" id="{74799E80-AC6D-4DEC-A1EE-E721E69DC81F}"/>
              </a:ext>
            </a:extLst>
          </p:cNvPr>
          <p:cNvSpPr/>
          <p:nvPr/>
        </p:nvSpPr>
        <p:spPr>
          <a:xfrm>
            <a:off x="467544" y="3358108"/>
            <a:ext cx="4536504" cy="576064"/>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rPr>
              <a:t>　金利について</a:t>
            </a:r>
          </a:p>
        </p:txBody>
      </p:sp>
    </p:spTree>
    <p:extLst>
      <p:ext uri="{BB962C8B-B14F-4D97-AF65-F5344CB8AC3E}">
        <p14:creationId xmlns:p14="http://schemas.microsoft.com/office/powerpoint/2010/main" val="10415811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角丸四角形 31"/>
          <p:cNvSpPr/>
          <p:nvPr/>
        </p:nvSpPr>
        <p:spPr>
          <a:xfrm>
            <a:off x="467544" y="1627684"/>
            <a:ext cx="8064896" cy="3817540"/>
          </a:xfrm>
          <a:prstGeom prst="roundRect">
            <a:avLst/>
          </a:prstGeom>
          <a:ln w="25400">
            <a:solidFill>
              <a:schemeClr val="accent6">
                <a:lumMod val="50000"/>
              </a:schemeClr>
            </a:solidFill>
          </a:ln>
        </p:spPr>
        <p:style>
          <a:lnRef idx="1">
            <a:schemeClr val="accent6"/>
          </a:lnRef>
          <a:fillRef idx="2">
            <a:schemeClr val="accent6"/>
          </a:fillRef>
          <a:effectRef idx="1">
            <a:schemeClr val="accent6"/>
          </a:effectRef>
          <a:fontRef idx="minor">
            <a:schemeClr val="dk1"/>
          </a:fontRef>
        </p:style>
        <p:txBody>
          <a:bodyPr lIns="91440" tIns="45720" rIns="91440" bIns="45720" rtlCol="0" anchor="ctr"/>
          <a:lstStyle/>
          <a:p>
            <a:pPr marL="342900" indent="-342900">
              <a:lnSpc>
                <a:spcPct val="150000"/>
              </a:lnSpc>
              <a:defRPr/>
            </a:pPr>
            <a:r>
              <a:rPr lang="en-US" altLang="ja-JP" sz="2000" b="1">
                <a:solidFill>
                  <a:schemeClr val="tx1"/>
                </a:solidFill>
                <a:latin typeface="ＭＳ ゴシック"/>
                <a:ea typeface="ＭＳ ゴシック"/>
              </a:rPr>
              <a:t>※</a:t>
            </a:r>
            <a:r>
              <a:rPr lang="ja-JP" altLang="en-US" sz="2000" b="1">
                <a:solidFill>
                  <a:schemeClr val="tx1"/>
                </a:solidFill>
                <a:latin typeface="ＭＳ ゴシック"/>
                <a:ea typeface="ＭＳ ゴシック"/>
              </a:rPr>
              <a:t>代位弁済とならない場合があります！　</a:t>
            </a:r>
            <a:endParaRPr lang="en-US" altLang="ja-JP" sz="2000" b="1">
              <a:solidFill>
                <a:schemeClr val="tx1"/>
              </a:solidFill>
              <a:latin typeface="ＭＳ ゴシック"/>
              <a:ea typeface="ＭＳ ゴシック"/>
            </a:endParaRPr>
          </a:p>
          <a:p>
            <a:pPr marL="342900" indent="-342900">
              <a:lnSpc>
                <a:spcPct val="150000"/>
              </a:lnSpc>
              <a:defRPr/>
            </a:pPr>
            <a:endParaRPr lang="en-US" altLang="ja-JP" sz="2000" b="1">
              <a:solidFill>
                <a:schemeClr val="tx1"/>
              </a:solidFill>
              <a:latin typeface="ＭＳ ゴシック"/>
              <a:ea typeface="ＭＳ ゴシック"/>
            </a:endParaRPr>
          </a:p>
          <a:p>
            <a:pPr marL="342900" indent="-342900">
              <a:lnSpc>
                <a:spcPct val="150000"/>
              </a:lnSpc>
              <a:defRPr/>
            </a:pPr>
            <a:r>
              <a:rPr lang="ja-JP" altLang="en-US" sz="2000" b="1">
                <a:solidFill>
                  <a:schemeClr val="tx1"/>
                </a:solidFill>
                <a:latin typeface="ＭＳ ゴシック"/>
                <a:ea typeface="ＭＳ ゴシック"/>
              </a:rPr>
              <a:t>　〇保証申込時と融資実行時の利率相違に御注意ください</a:t>
            </a:r>
            <a:endParaRPr lang="en-US" altLang="ja-JP" sz="2000" b="1">
              <a:solidFill>
                <a:schemeClr val="tx1"/>
              </a:solidFill>
              <a:latin typeface="ＭＳ ゴシック"/>
              <a:ea typeface="ＭＳ ゴシック"/>
            </a:endParaRPr>
          </a:p>
          <a:p>
            <a:pPr marL="342900" indent="-342900">
              <a:lnSpc>
                <a:spcPct val="150000"/>
              </a:lnSpc>
              <a:defRPr/>
            </a:pPr>
            <a:endParaRPr lang="en-US" altLang="ja-JP" sz="2000" b="1">
              <a:solidFill>
                <a:schemeClr val="tx1"/>
              </a:solidFill>
              <a:latin typeface="ＭＳ ゴシック" panose="020B0609070205080204" pitchFamily="49" charset="-128"/>
              <a:ea typeface="ＭＳ ゴシック" panose="020B0609070205080204" pitchFamily="49" charset="-128"/>
            </a:endParaRPr>
          </a:p>
          <a:p>
            <a:pPr marL="342900" indent="-342900">
              <a:lnSpc>
                <a:spcPct val="150000"/>
              </a:lnSpc>
              <a:defRPr/>
            </a:pPr>
            <a:r>
              <a:rPr lang="ja-JP" altLang="en-US" sz="2000">
                <a:solidFill>
                  <a:schemeClr val="tx1"/>
                </a:solidFill>
                <a:latin typeface="ＭＳ ゴシック"/>
                <a:ea typeface="ＭＳ ゴシック"/>
              </a:rPr>
              <a:t>　</a:t>
            </a:r>
            <a:r>
              <a:rPr lang="ja-JP" altLang="en-US" sz="2000" b="1">
                <a:solidFill>
                  <a:schemeClr val="tx1"/>
                </a:solidFill>
                <a:latin typeface="ＭＳ ゴシック"/>
                <a:ea typeface="ＭＳ ゴシック"/>
              </a:rPr>
              <a:t>○通称名を持つ外国人事業主の方については、本名と通称名の両方が明記された</a:t>
            </a:r>
            <a:r>
              <a:rPr lang="ja-JP" sz="2000" b="1">
                <a:solidFill>
                  <a:schemeClr val="tx1"/>
                </a:solidFill>
                <a:latin typeface="MS Gothic"/>
                <a:ea typeface="MS Gothic"/>
              </a:rPr>
              <a:t>納税証明書</a:t>
            </a:r>
            <a:r>
              <a:rPr lang="ja-JP" altLang="en-US" sz="2000" b="1">
                <a:solidFill>
                  <a:schemeClr val="tx1"/>
                </a:solidFill>
                <a:latin typeface="ＭＳ ゴシック"/>
                <a:ea typeface="ＭＳ ゴシック"/>
              </a:rPr>
              <a:t>が必要となりますので御注意ください</a:t>
            </a:r>
            <a:endParaRPr lang="en-US" altLang="ja-JP" sz="2000" b="1">
              <a:solidFill>
                <a:schemeClr val="tx1"/>
              </a:solidFill>
              <a:latin typeface="ＭＳ ゴシック"/>
              <a:ea typeface="ＭＳ ゴシック"/>
            </a:endParaRPr>
          </a:p>
        </p:txBody>
      </p:sp>
      <p:sp>
        <p:nvSpPr>
          <p:cNvPr id="29" name="テキスト ボックス 28"/>
          <p:cNvSpPr txBox="1"/>
          <p:nvPr/>
        </p:nvSpPr>
        <p:spPr>
          <a:xfrm>
            <a:off x="0" y="161187"/>
            <a:ext cx="7452320" cy="1077218"/>
          </a:xfrm>
          <a:prstGeom prst="rect">
            <a:avLst/>
          </a:prstGeom>
          <a:noFill/>
        </p:spPr>
        <p:txBody>
          <a:bodyPr wrap="square" rtlCol="0">
            <a:spAutoFit/>
          </a:bodyPr>
          <a:lstStyle/>
          <a:p>
            <a:pPr>
              <a:defRPr/>
            </a:pPr>
            <a:r>
              <a:rPr kumimoji="1" lang="ja-JP" altLang="en-US" sz="3200" b="0" i="1"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r>
              <a:rPr kumimoji="1" lang="en-US" altLang="ja-JP" sz="3200" b="0" i="1"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5</a:t>
            </a:r>
            <a:r>
              <a:rPr kumimoji="1" lang="ja-JP" altLang="en-US" sz="3200" b="0" i="1" u="none" strike="noStrike" kern="1200" cap="none" spc="0" normalizeH="0" baseline="0" noProof="0" err="1">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lang="ja-JP" altLang="en-US" sz="3200" i="1">
                <a:latin typeface="+mj-ea"/>
              </a:rPr>
              <a:t>県制度融資に関する手続き等</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3200" b="0" i="1"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30" name="スライド番号プレースホルダ 29"/>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18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1" lang="ja-JP" altLang="en-US"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31" name="角丸四角形 30"/>
          <p:cNvSpPr/>
          <p:nvPr/>
        </p:nvSpPr>
        <p:spPr>
          <a:xfrm>
            <a:off x="467544" y="1124744"/>
            <a:ext cx="4536504" cy="576064"/>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rPr>
              <a:t>　融資実行時の注意点</a:t>
            </a:r>
          </a:p>
        </p:txBody>
      </p:sp>
    </p:spTree>
    <p:extLst>
      <p:ext uri="{BB962C8B-B14F-4D97-AF65-F5344CB8AC3E}">
        <p14:creationId xmlns:p14="http://schemas.microsoft.com/office/powerpoint/2010/main" val="2130572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173602" y="4607533"/>
            <a:ext cx="8838981" cy="1484234"/>
          </a:xfrm>
          <a:prstGeom prst="rect">
            <a:avLst/>
          </a:prstGeom>
          <a:noFill/>
          <a:ln w="25400">
            <a:solidFill>
              <a:schemeClr val="tx1"/>
            </a:solidFill>
          </a:ln>
        </p:spPr>
        <p:txBody>
          <a:bodyPr wrap="square" bIns="144000" rtlCol="0">
            <a:spAutoFit/>
          </a:bodyPr>
          <a:lstStyle/>
          <a:p>
            <a:endParaRPr kumimoji="1" lang="en-US" altLang="ja-JP" sz="1200"/>
          </a:p>
          <a:p>
            <a:r>
              <a:rPr lang="en-US" altLang="ja-JP">
                <a:latin typeface="ＭＳ ゴシック" panose="020B0609070205080204" pitchFamily="49" charset="-128"/>
                <a:ea typeface="ＭＳ ゴシック" panose="020B0609070205080204" pitchFamily="49" charset="-128"/>
              </a:rPr>
              <a:t>Ⅰ</a:t>
            </a:r>
            <a:r>
              <a:rPr lang="ja-JP" altLang="en-US">
                <a:latin typeface="ＭＳ ゴシック" panose="020B0609070205080204" pitchFamily="49" charset="-128"/>
                <a:ea typeface="ＭＳ ゴシック" panose="020B0609070205080204" pitchFamily="49" charset="-128"/>
              </a:rPr>
              <a:t>　経営改善専門家派遣特別相談窓口</a:t>
            </a:r>
            <a:endParaRPr lang="en-US" altLang="ja-JP">
              <a:solidFill>
                <a:srgbClr val="FF0000"/>
              </a:solidFill>
              <a:latin typeface="ＭＳ ゴシック" panose="020B0609070205080204" pitchFamily="49" charset="-128"/>
              <a:ea typeface="ＭＳ ゴシック" panose="020B0609070205080204" pitchFamily="49" charset="-128"/>
            </a:endParaRPr>
          </a:p>
          <a:p>
            <a:r>
              <a:rPr lang="en-US" altLang="ja-JP">
                <a:latin typeface="ＭＳ ゴシック" panose="020B0609070205080204" pitchFamily="49" charset="-128"/>
                <a:ea typeface="ＭＳ ゴシック" panose="020B0609070205080204" pitchFamily="49" charset="-128"/>
              </a:rPr>
              <a:t>Ⅱ</a:t>
            </a:r>
            <a:r>
              <a:rPr lang="ja-JP" altLang="en-US">
                <a:latin typeface="ＭＳ ゴシック" panose="020B0609070205080204" pitchFamily="49" charset="-128"/>
                <a:ea typeface="ＭＳ ゴシック" panose="020B0609070205080204" pitchFamily="49" charset="-128"/>
              </a:rPr>
              <a:t>　経営革新計画承認制度</a:t>
            </a:r>
            <a:endParaRPr lang="en-US" altLang="ja-JP">
              <a:latin typeface="ＭＳ ゴシック" panose="020B0609070205080204" pitchFamily="49" charset="-128"/>
              <a:ea typeface="ＭＳ ゴシック" panose="020B0609070205080204" pitchFamily="49" charset="-128"/>
            </a:endParaRPr>
          </a:p>
          <a:p>
            <a:r>
              <a:rPr lang="en-US" altLang="ja-JP">
                <a:latin typeface="ＭＳ ゴシック" panose="020B0609070205080204" pitchFamily="49" charset="-128"/>
                <a:ea typeface="ＭＳ ゴシック" panose="020B0609070205080204" pitchFamily="49" charset="-128"/>
              </a:rPr>
              <a:t>Ⅲ</a:t>
            </a:r>
            <a:r>
              <a:rPr lang="ja-JP" altLang="en-US">
                <a:latin typeface="ＭＳ ゴシック" panose="020B0609070205080204" pitchFamily="49" charset="-128"/>
                <a:ea typeface="ＭＳ ゴシック" panose="020B0609070205080204" pitchFamily="49" charset="-128"/>
              </a:rPr>
              <a:t>　事業承継支援補助金</a:t>
            </a:r>
            <a:endParaRPr lang="en-US" altLang="ja-JP">
              <a:latin typeface="ＭＳ ゴシック" panose="020B0609070205080204" pitchFamily="49" charset="-128"/>
              <a:ea typeface="ＭＳ ゴシック" panose="020B0609070205080204" pitchFamily="49" charset="-128"/>
            </a:endParaRPr>
          </a:p>
          <a:p>
            <a:r>
              <a:rPr lang="en-US" altLang="ja-JP">
                <a:latin typeface="ＭＳ ゴシック" panose="020B0609070205080204" pitchFamily="49" charset="-128"/>
                <a:ea typeface="ＭＳ ゴシック" panose="020B0609070205080204" pitchFamily="49" charset="-128"/>
              </a:rPr>
              <a:t>Ⅳ</a:t>
            </a:r>
            <a:r>
              <a:rPr lang="ja-JP" altLang="en-US">
                <a:latin typeface="ＭＳ ゴシック" panose="020B0609070205080204" pitchFamily="49" charset="-128"/>
                <a:ea typeface="ＭＳ ゴシック" panose="020B0609070205080204" pitchFamily="49" charset="-128"/>
              </a:rPr>
              <a:t>　スタートアップ企業支援</a:t>
            </a:r>
            <a:endParaRPr lang="en-US" altLang="ja-JP">
              <a:latin typeface="ＭＳ ゴシック" panose="020B0609070205080204" pitchFamily="49" charset="-128"/>
              <a:ea typeface="ＭＳ ゴシック" panose="020B0609070205080204" pitchFamily="49" charset="-128"/>
            </a:endParaRPr>
          </a:p>
        </p:txBody>
      </p:sp>
      <p:sp>
        <p:nvSpPr>
          <p:cNvPr id="8" name="テキスト ボックス 7"/>
          <p:cNvSpPr txBox="1"/>
          <p:nvPr/>
        </p:nvSpPr>
        <p:spPr>
          <a:xfrm>
            <a:off x="179512" y="2383720"/>
            <a:ext cx="8838982" cy="1675807"/>
          </a:xfrm>
          <a:prstGeom prst="rect">
            <a:avLst/>
          </a:prstGeom>
          <a:noFill/>
          <a:ln w="25400">
            <a:solidFill>
              <a:schemeClr val="tx1"/>
            </a:solidFill>
          </a:ln>
        </p:spPr>
        <p:txBody>
          <a:bodyPr wrap="square" tIns="72000" bIns="216000" rtlCol="0">
            <a:spAutoFit/>
          </a:bodyPr>
          <a:lstStyle/>
          <a:p>
            <a:endParaRPr lang="en-US" altLang="ja-JP"/>
          </a:p>
          <a:p>
            <a:pPr>
              <a:defRPr/>
            </a:pPr>
            <a:r>
              <a:rPr lang="en-US" altLang="ja-JP">
                <a:latin typeface="ＭＳ ゴシック" panose="020B0609070205080204" pitchFamily="49" charset="-128"/>
                <a:ea typeface="ＭＳ ゴシック" panose="020B0609070205080204" pitchFamily="49" charset="-128"/>
              </a:rPr>
              <a:t>Ⅰ</a:t>
            </a:r>
            <a:r>
              <a:rPr lang="ja-JP" altLang="en-US">
                <a:latin typeface="ＭＳ ゴシック" panose="020B0609070205080204" pitchFamily="49" charset="-128"/>
                <a:ea typeface="ＭＳ ゴシック" panose="020B0609070205080204" pitchFamily="49" charset="-128"/>
              </a:rPr>
              <a:t>　一般資金（経営者保証非提供）の創設</a:t>
            </a:r>
          </a:p>
          <a:p>
            <a:pPr>
              <a:defRPr/>
            </a:pPr>
            <a:r>
              <a:rPr lang="en-US" altLang="ja-JP">
                <a:latin typeface="ＭＳ ゴシック" panose="020B0609070205080204" pitchFamily="49" charset="-128"/>
                <a:ea typeface="ＭＳ ゴシック" panose="020B0609070205080204" pitchFamily="49" charset="-128"/>
              </a:rPr>
              <a:t>Ⅱ</a:t>
            </a:r>
            <a:r>
              <a:rPr lang="ja-JP" altLang="en-US">
                <a:latin typeface="ＭＳ ゴシック" panose="020B0609070205080204" pitchFamily="49" charset="-128"/>
                <a:ea typeface="ＭＳ ゴシック" panose="020B0609070205080204" pitchFamily="49" charset="-128"/>
              </a:rPr>
              <a:t>　産業政策推進資金（重点政策推進融資）の拡充</a:t>
            </a:r>
          </a:p>
          <a:p>
            <a:pPr>
              <a:defRPr/>
            </a:pPr>
            <a:r>
              <a:rPr lang="en-US" altLang="ja-JP">
                <a:latin typeface="ＭＳ ゴシック" panose="020B0609070205080204" pitchFamily="49" charset="-128"/>
                <a:ea typeface="ＭＳ ゴシック" panose="020B0609070205080204" pitchFamily="49" charset="-128"/>
              </a:rPr>
              <a:t>Ⅲ</a:t>
            </a:r>
            <a:r>
              <a:rPr lang="ja-JP" altLang="en-US">
                <a:latin typeface="ＭＳ ゴシック" panose="020B0609070205080204" pitchFamily="49" charset="-128"/>
                <a:ea typeface="ＭＳ ゴシック" panose="020B0609070205080204" pitchFamily="49" charset="-128"/>
              </a:rPr>
              <a:t>　経営安定資金（原油・原材料高騰等緊急対策資金）の継続</a:t>
            </a:r>
          </a:p>
          <a:p>
            <a:pPr>
              <a:spcAft>
                <a:spcPts val="600"/>
              </a:spcAft>
              <a:defRPr/>
            </a:pPr>
            <a:r>
              <a:rPr lang="en-US" altLang="ja-JP">
                <a:latin typeface="ＭＳ ゴシック" panose="020B0609070205080204" pitchFamily="49" charset="-128"/>
                <a:ea typeface="ＭＳ ゴシック" panose="020B0609070205080204" pitchFamily="49" charset="-128"/>
              </a:rPr>
              <a:t>Ⅳ</a:t>
            </a:r>
            <a:r>
              <a:rPr lang="ja-JP" altLang="en-US">
                <a:latin typeface="ＭＳ ゴシック" panose="020B0609070205080204" pitchFamily="49" charset="-128"/>
                <a:ea typeface="ＭＳ ゴシック" panose="020B0609070205080204" pitchFamily="49" charset="-128"/>
              </a:rPr>
              <a:t>　経営安定資金（伴走支援型特別融資）の継続</a:t>
            </a:r>
          </a:p>
        </p:txBody>
      </p:sp>
      <p:sp>
        <p:nvSpPr>
          <p:cNvPr id="2" name="スライド番号プレースホルダ 1"/>
          <p:cNvSpPr>
            <a:spLocks noGrp="1"/>
          </p:cNvSpPr>
          <p:nvPr>
            <p:ph type="sldNum" sz="quarter" idx="12"/>
          </p:nvPr>
        </p:nvSpPr>
        <p:spPr/>
        <p:txBody>
          <a:bodyPr/>
          <a:lstStyle/>
          <a:p>
            <a:fld id="{D2D8002D-B5B0-4BAC-B1F6-782DDCCE6D9C}" type="slidenum">
              <a:rPr kumimoji="1" lang="ja-JP" altLang="en-US" smtClean="0"/>
              <a:pPr/>
              <a:t>2</a:t>
            </a:fld>
            <a:endParaRPr kumimoji="1" lang="ja-JP" altLang="en-US"/>
          </a:p>
        </p:txBody>
      </p:sp>
      <p:sp>
        <p:nvSpPr>
          <p:cNvPr id="3" name="テキスト ボックス 2"/>
          <p:cNvSpPr txBox="1"/>
          <p:nvPr/>
        </p:nvSpPr>
        <p:spPr>
          <a:xfrm>
            <a:off x="0" y="179174"/>
            <a:ext cx="8820472" cy="584775"/>
          </a:xfrm>
          <a:prstGeom prst="rect">
            <a:avLst/>
          </a:prstGeom>
          <a:noFill/>
        </p:spPr>
        <p:txBody>
          <a:bodyPr wrap="square" rtlCol="0">
            <a:spAutoFit/>
          </a:bodyPr>
          <a:lstStyle/>
          <a:p>
            <a:r>
              <a:rPr lang="ja-JP" altLang="en-US" sz="3200" i="1">
                <a:latin typeface="+mj-ea"/>
              </a:rPr>
              <a:t> １．令和６年度 県の金融関係施策</a:t>
            </a:r>
          </a:p>
        </p:txBody>
      </p:sp>
      <p:sp>
        <p:nvSpPr>
          <p:cNvPr id="6" name="正方形/長方形 5"/>
          <p:cNvSpPr/>
          <p:nvPr/>
        </p:nvSpPr>
        <p:spPr>
          <a:xfrm>
            <a:off x="113244" y="2204864"/>
            <a:ext cx="2880320" cy="432048"/>
          </a:xfrm>
          <a:prstGeom prst="rect">
            <a:avLst/>
          </a:prstGeom>
          <a:solidFill>
            <a:srgbClr val="FFC000"/>
          </a:solidFill>
          <a:ln/>
        </p:spPr>
        <p:style>
          <a:lnRef idx="0">
            <a:schemeClr val="accent3"/>
          </a:lnRef>
          <a:fillRef idx="3">
            <a:schemeClr val="accent3"/>
          </a:fillRef>
          <a:effectRef idx="3">
            <a:schemeClr val="accent3"/>
          </a:effectRef>
          <a:fontRef idx="minor">
            <a:schemeClr val="lt1"/>
          </a:fontRef>
        </p:style>
        <p:txBody>
          <a:bodyPr rtlCol="0" anchor="ctr"/>
          <a:lstStyle/>
          <a:p>
            <a:r>
              <a:rPr lang="ja-JP" altLang="en-US" b="1">
                <a:solidFill>
                  <a:schemeClr val="tx1">
                    <a:lumMod val="65000"/>
                    <a:lumOff val="35000"/>
                  </a:schemeClr>
                </a:solidFill>
              </a:rPr>
              <a:t>　　制度融資のポイント</a:t>
            </a:r>
            <a:endParaRPr kumimoji="1" lang="ja-JP" altLang="en-US" b="1">
              <a:solidFill>
                <a:schemeClr val="tx1">
                  <a:lumMod val="65000"/>
                  <a:lumOff val="35000"/>
                </a:schemeClr>
              </a:solidFill>
            </a:endParaRPr>
          </a:p>
        </p:txBody>
      </p:sp>
      <p:sp>
        <p:nvSpPr>
          <p:cNvPr id="7" name="正方形/長方形 6"/>
          <p:cNvSpPr/>
          <p:nvPr/>
        </p:nvSpPr>
        <p:spPr>
          <a:xfrm>
            <a:off x="113244" y="4382018"/>
            <a:ext cx="2880320" cy="402633"/>
          </a:xfrm>
          <a:prstGeom prst="rect">
            <a:avLst/>
          </a:prstGeom>
          <a:solidFill>
            <a:srgbClr val="FFC000"/>
          </a:solidFill>
          <a:ln/>
        </p:spPr>
        <p:style>
          <a:lnRef idx="0">
            <a:schemeClr val="accent3"/>
          </a:lnRef>
          <a:fillRef idx="3">
            <a:schemeClr val="accent3"/>
          </a:fillRef>
          <a:effectRef idx="3">
            <a:schemeClr val="accent3"/>
          </a:effectRef>
          <a:fontRef idx="minor">
            <a:schemeClr val="lt1"/>
          </a:fontRef>
        </p:style>
        <p:txBody>
          <a:bodyPr rtlCol="0" anchor="ctr"/>
          <a:lstStyle/>
          <a:p>
            <a:r>
              <a:rPr lang="ja-JP" altLang="en-US" b="1">
                <a:solidFill>
                  <a:schemeClr val="tx1">
                    <a:lumMod val="65000"/>
                    <a:lumOff val="35000"/>
                  </a:schemeClr>
                </a:solidFill>
              </a:rPr>
              <a:t>　　その他各種施策</a:t>
            </a:r>
            <a:endParaRPr kumimoji="1" lang="ja-JP" altLang="en-US" b="1">
              <a:solidFill>
                <a:schemeClr val="tx1">
                  <a:lumMod val="65000"/>
                  <a:lumOff val="35000"/>
                </a:schemeClr>
              </a:solidFill>
            </a:endParaRPr>
          </a:p>
        </p:txBody>
      </p:sp>
      <p:sp>
        <p:nvSpPr>
          <p:cNvPr id="10" name="角丸四角形 9"/>
          <p:cNvSpPr/>
          <p:nvPr/>
        </p:nvSpPr>
        <p:spPr>
          <a:xfrm>
            <a:off x="179512" y="950558"/>
            <a:ext cx="8838982" cy="977312"/>
          </a:xfrm>
          <a:prstGeom prst="roundRect">
            <a:avLst/>
          </a:prstGeom>
          <a:ln w="31750"/>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ja-JP" altLang="en-US" b="1">
                <a:solidFill>
                  <a:schemeClr val="bg1"/>
                </a:solidFill>
                <a:latin typeface="ＭＳ ゴシック" panose="020B0609070205080204" pitchFamily="49" charset="-128"/>
                <a:ea typeface="ＭＳ ゴシック" panose="020B0609070205080204" pitchFamily="49" charset="-128"/>
              </a:rPr>
              <a:t>　県では、経営者保証に依存しない融資慣行の確立の促進や、コロナ融資等の借換需要への対応を踏まえて融資メニューを改正し、中小・小規模企業の円滑な資金繰りを支援してまいります。</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角丸四角形 31"/>
          <p:cNvSpPr/>
          <p:nvPr/>
        </p:nvSpPr>
        <p:spPr>
          <a:xfrm>
            <a:off x="385192" y="1412777"/>
            <a:ext cx="8363272" cy="5040560"/>
          </a:xfrm>
          <a:prstGeom prst="roundRect">
            <a:avLst>
              <a:gd name="adj" fmla="val 12913"/>
            </a:avLst>
          </a:prstGeom>
          <a:ln w="25400">
            <a:solidFill>
              <a:schemeClr val="accent6">
                <a:lumMod val="50000"/>
              </a:schemeClr>
            </a:solidFill>
          </a:ln>
        </p:spPr>
        <p:style>
          <a:lnRef idx="1">
            <a:schemeClr val="accent6"/>
          </a:lnRef>
          <a:fillRef idx="2">
            <a:schemeClr val="accent6"/>
          </a:fillRef>
          <a:effectRef idx="1">
            <a:schemeClr val="accent6"/>
          </a:effectRef>
          <a:fontRef idx="minor">
            <a:schemeClr val="dk1"/>
          </a:fontRef>
        </p:style>
        <p:txBody>
          <a:bodyPr rtlCol="0" anchor="ctr"/>
          <a:lstStyle/>
          <a:p>
            <a:pPr marL="342900" indent="-342900">
              <a:lnSpc>
                <a:spcPts val="3200"/>
              </a:lnSpc>
              <a:defRPr/>
            </a:pPr>
            <a:r>
              <a:rPr lang="ja-JP" altLang="en-US" sz="2000" u="sng">
                <a:solidFill>
                  <a:schemeClr val="tx1"/>
                </a:solidFill>
                <a:latin typeface="ＭＳ ゴシック" panose="020B0609070205080204" pitchFamily="49" charset="-128"/>
                <a:ea typeface="ＭＳ ゴシック" panose="020B0609070205080204" pitchFamily="49" charset="-128"/>
              </a:rPr>
              <a:t>主な融資枠の内訳</a:t>
            </a:r>
            <a:endParaRPr lang="en-US" altLang="ja-JP" sz="2000" u="sng">
              <a:solidFill>
                <a:schemeClr val="tx1"/>
              </a:solidFill>
              <a:latin typeface="ＭＳ ゴシック" panose="020B0609070205080204" pitchFamily="49" charset="-128"/>
              <a:ea typeface="ＭＳ ゴシック" panose="020B0609070205080204" pitchFamily="49" charset="-128"/>
            </a:endParaRPr>
          </a:p>
          <a:p>
            <a:pPr marL="342900" indent="-342900">
              <a:lnSpc>
                <a:spcPts val="3200"/>
              </a:lnSpc>
              <a:defRPr/>
            </a:pPr>
            <a:r>
              <a:rPr lang="ja-JP" altLang="en-US" sz="2000">
                <a:solidFill>
                  <a:schemeClr val="tx1"/>
                </a:solidFill>
                <a:latin typeface="ＭＳ ゴシック" panose="020B0609070205080204" pitchFamily="49" charset="-128"/>
                <a:ea typeface="ＭＳ ゴシック" panose="020B0609070205080204" pitchFamily="49" charset="-128"/>
              </a:rPr>
              <a:t>○一般資金　　　　　　　　　     　 　 </a:t>
            </a:r>
            <a:r>
              <a:rPr lang="en-US" altLang="ja-JP" sz="2000">
                <a:solidFill>
                  <a:schemeClr val="tx1"/>
                </a:solidFill>
                <a:latin typeface="ＭＳ ゴシック" panose="020B0609070205080204" pitchFamily="49" charset="-128"/>
                <a:ea typeface="ＭＳ ゴシック" panose="020B0609070205080204" pitchFamily="49" charset="-128"/>
              </a:rPr>
              <a:t>210</a:t>
            </a:r>
            <a:r>
              <a:rPr lang="ja-JP" altLang="en-US" sz="2000">
                <a:solidFill>
                  <a:schemeClr val="tx1"/>
                </a:solidFill>
                <a:latin typeface="ＭＳ ゴシック" panose="020B0609070205080204" pitchFamily="49" charset="-128"/>
                <a:ea typeface="ＭＳ ゴシック" panose="020B0609070205080204" pitchFamily="49" charset="-128"/>
              </a:rPr>
              <a:t>億円（</a:t>
            </a:r>
            <a:r>
              <a:rPr lang="en-US" altLang="ja-JP" sz="2000">
                <a:solidFill>
                  <a:schemeClr val="tx1"/>
                </a:solidFill>
                <a:latin typeface="ＭＳ ゴシック" panose="020B0609070205080204" pitchFamily="49" charset="-128"/>
                <a:ea typeface="ＭＳ ゴシック" panose="020B0609070205080204" pitchFamily="49" charset="-128"/>
              </a:rPr>
              <a:t>R5</a:t>
            </a:r>
            <a:r>
              <a:rPr lang="ja-JP" altLang="en-US" sz="2000">
                <a:solidFill>
                  <a:schemeClr val="tx1"/>
                </a:solidFill>
                <a:latin typeface="ＭＳ ゴシック" panose="020B0609070205080204" pitchFamily="49" charset="-128"/>
                <a:ea typeface="ＭＳ ゴシック" panose="020B0609070205080204" pitchFamily="49" charset="-128"/>
              </a:rPr>
              <a:t>　　 同額）</a:t>
            </a:r>
            <a:endParaRPr lang="en-US" altLang="ja-JP" sz="2000">
              <a:solidFill>
                <a:schemeClr val="tx1"/>
              </a:solidFill>
              <a:latin typeface="ＭＳ ゴシック" panose="020B0609070205080204" pitchFamily="49" charset="-128"/>
              <a:ea typeface="ＭＳ ゴシック" panose="020B0609070205080204" pitchFamily="49" charset="-128"/>
            </a:endParaRPr>
          </a:p>
          <a:p>
            <a:pPr marL="342900" indent="-342900">
              <a:lnSpc>
                <a:spcPts val="3200"/>
              </a:lnSpc>
              <a:defRPr/>
            </a:pPr>
            <a:r>
              <a:rPr lang="ja-JP" altLang="en-US" sz="2000">
                <a:solidFill>
                  <a:schemeClr val="tx1"/>
                </a:solidFill>
                <a:latin typeface="ＭＳ ゴシック" panose="020B0609070205080204" pitchFamily="49" charset="-128"/>
                <a:ea typeface="ＭＳ ゴシック" panose="020B0609070205080204" pitchFamily="49" charset="-128"/>
              </a:rPr>
              <a:t>　うち経営者保証非提供　　　　　　　　　</a:t>
            </a:r>
            <a:r>
              <a:rPr lang="en-US" altLang="ja-JP" sz="2000">
                <a:solidFill>
                  <a:schemeClr val="tx1"/>
                </a:solidFill>
                <a:latin typeface="ＭＳ ゴシック" panose="020B0609070205080204" pitchFamily="49" charset="-128"/>
                <a:ea typeface="ＭＳ ゴシック" panose="020B0609070205080204" pitchFamily="49" charset="-128"/>
              </a:rPr>
              <a:t>30</a:t>
            </a:r>
            <a:r>
              <a:rPr lang="ja-JP" altLang="en-US" sz="2000">
                <a:solidFill>
                  <a:schemeClr val="tx1"/>
                </a:solidFill>
                <a:latin typeface="ＭＳ ゴシック" panose="020B0609070205080204" pitchFamily="49" charset="-128"/>
                <a:ea typeface="ＭＳ ゴシック" panose="020B0609070205080204" pitchFamily="49" charset="-128"/>
              </a:rPr>
              <a:t>億円（新規）</a:t>
            </a:r>
            <a:endParaRPr lang="en-US" altLang="ja-JP" sz="2000">
              <a:solidFill>
                <a:schemeClr val="tx1"/>
              </a:solidFill>
              <a:latin typeface="ＭＳ ゴシック" panose="020B0609070205080204" pitchFamily="49" charset="-128"/>
              <a:ea typeface="ＭＳ ゴシック" panose="020B0609070205080204" pitchFamily="49" charset="-128"/>
            </a:endParaRPr>
          </a:p>
          <a:p>
            <a:pPr marL="342900" indent="-342900">
              <a:lnSpc>
                <a:spcPts val="3200"/>
              </a:lnSpc>
              <a:defRPr/>
            </a:pPr>
            <a:r>
              <a:rPr lang="ja-JP" altLang="en-US" sz="2000">
                <a:solidFill>
                  <a:schemeClr val="tx1"/>
                </a:solidFill>
                <a:latin typeface="ＭＳ ゴシック" panose="020B0609070205080204" pitchFamily="49" charset="-128"/>
                <a:ea typeface="ＭＳ ゴシック" panose="020B0609070205080204" pitchFamily="49" charset="-128"/>
              </a:rPr>
              <a:t>○小規模企業資金                 </a:t>
            </a:r>
            <a:r>
              <a:rPr lang="en-US" altLang="ja-JP" sz="2000">
                <a:solidFill>
                  <a:schemeClr val="tx1"/>
                </a:solidFill>
                <a:latin typeface="ＭＳ ゴシック" panose="020B0609070205080204" pitchFamily="49" charset="-128"/>
                <a:ea typeface="ＭＳ ゴシック" panose="020B0609070205080204" pitchFamily="49" charset="-128"/>
              </a:rPr>
              <a:t> </a:t>
            </a:r>
            <a:r>
              <a:rPr lang="ja-JP" altLang="en-US" sz="2000">
                <a:solidFill>
                  <a:schemeClr val="tx1"/>
                </a:solidFill>
                <a:latin typeface="ＭＳ ゴシック" panose="020B0609070205080204" pitchFamily="49" charset="-128"/>
                <a:ea typeface="ＭＳ ゴシック" panose="020B0609070205080204" pitchFamily="49" charset="-128"/>
              </a:rPr>
              <a:t>　 　 </a:t>
            </a:r>
            <a:r>
              <a:rPr lang="en-US" altLang="ja-JP" sz="2000">
                <a:solidFill>
                  <a:schemeClr val="tx1"/>
                </a:solidFill>
                <a:latin typeface="ＭＳ ゴシック" panose="020B0609070205080204" pitchFamily="49" charset="-128"/>
                <a:ea typeface="ＭＳ ゴシック" panose="020B0609070205080204" pitchFamily="49" charset="-128"/>
              </a:rPr>
              <a:t>80</a:t>
            </a:r>
            <a:r>
              <a:rPr lang="ja-JP" altLang="en-US" sz="2000">
                <a:solidFill>
                  <a:schemeClr val="tx1"/>
                </a:solidFill>
                <a:latin typeface="ＭＳ ゴシック" panose="020B0609070205080204" pitchFamily="49" charset="-128"/>
                <a:ea typeface="ＭＳ ゴシック" panose="020B0609070205080204" pitchFamily="49" charset="-128"/>
              </a:rPr>
              <a:t>億円（</a:t>
            </a:r>
            <a:r>
              <a:rPr lang="en-US" altLang="ja-JP" sz="2000">
                <a:solidFill>
                  <a:schemeClr val="tx1"/>
                </a:solidFill>
                <a:latin typeface="ＭＳ ゴシック" panose="020B0609070205080204" pitchFamily="49" charset="-128"/>
                <a:ea typeface="ＭＳ ゴシック" panose="020B0609070205080204" pitchFamily="49" charset="-128"/>
              </a:rPr>
              <a:t>R5</a:t>
            </a:r>
            <a:r>
              <a:rPr lang="ja-JP" altLang="en-US" sz="2000">
                <a:solidFill>
                  <a:schemeClr val="tx1"/>
                </a:solidFill>
                <a:latin typeface="ＭＳ ゴシック" panose="020B0609070205080204" pitchFamily="49" charset="-128"/>
                <a:ea typeface="ＭＳ ゴシック" panose="020B0609070205080204" pitchFamily="49" charset="-128"/>
              </a:rPr>
              <a:t>　　 同額）</a:t>
            </a:r>
            <a:endParaRPr lang="en-US" altLang="ja-JP" sz="2000">
              <a:solidFill>
                <a:schemeClr val="tx1"/>
              </a:solidFill>
              <a:latin typeface="ＭＳ ゴシック" panose="020B0609070205080204" pitchFamily="49" charset="-128"/>
              <a:ea typeface="ＭＳ ゴシック" panose="020B0609070205080204" pitchFamily="49" charset="-128"/>
            </a:endParaRPr>
          </a:p>
          <a:p>
            <a:pPr marL="342900" indent="-342900">
              <a:lnSpc>
                <a:spcPts val="3200"/>
              </a:lnSpc>
              <a:defRPr/>
            </a:pPr>
            <a:r>
              <a:rPr lang="ja-JP" altLang="en-US" sz="2000">
                <a:solidFill>
                  <a:schemeClr val="tx1"/>
                </a:solidFill>
                <a:latin typeface="ＭＳ ゴシック" panose="020B0609070205080204" pitchFamily="49" charset="-128"/>
                <a:ea typeface="ＭＳ ゴシック" panose="020B0609070205080204" pitchFamily="49" charset="-128"/>
              </a:rPr>
              <a:t>○創業支援資金　　　　　　　　    　 　 </a:t>
            </a:r>
            <a:r>
              <a:rPr lang="en-US" altLang="ja-JP" sz="2000">
                <a:solidFill>
                  <a:schemeClr val="tx1"/>
                </a:solidFill>
                <a:latin typeface="ＭＳ ゴシック" panose="020B0609070205080204" pitchFamily="49" charset="-128"/>
                <a:ea typeface="ＭＳ ゴシック" panose="020B0609070205080204" pitchFamily="49" charset="-128"/>
              </a:rPr>
              <a:t>40</a:t>
            </a:r>
            <a:r>
              <a:rPr lang="ja-JP" altLang="en-US" sz="2000">
                <a:solidFill>
                  <a:schemeClr val="tx1"/>
                </a:solidFill>
                <a:latin typeface="ＭＳ ゴシック" panose="020B0609070205080204" pitchFamily="49" charset="-128"/>
                <a:ea typeface="ＭＳ ゴシック" panose="020B0609070205080204" pitchFamily="49" charset="-128"/>
              </a:rPr>
              <a:t>億円（</a:t>
            </a:r>
            <a:r>
              <a:rPr lang="en-US" altLang="ja-JP" sz="2000">
                <a:solidFill>
                  <a:schemeClr val="tx1"/>
                </a:solidFill>
                <a:latin typeface="ＭＳ ゴシック" panose="020B0609070205080204" pitchFamily="49" charset="-128"/>
                <a:ea typeface="ＭＳ ゴシック" panose="020B0609070205080204" pitchFamily="49" charset="-128"/>
              </a:rPr>
              <a:t>R5</a:t>
            </a:r>
            <a:r>
              <a:rPr lang="ja-JP" altLang="en-US" sz="2000">
                <a:solidFill>
                  <a:schemeClr val="tx1"/>
                </a:solidFill>
                <a:latin typeface="ＭＳ ゴシック" panose="020B0609070205080204" pitchFamily="49" charset="-128"/>
                <a:ea typeface="ＭＳ ゴシック" panose="020B0609070205080204" pitchFamily="49" charset="-128"/>
              </a:rPr>
              <a:t>　　 同額）</a:t>
            </a:r>
            <a:endParaRPr lang="en-US" altLang="ja-JP" sz="2000">
              <a:solidFill>
                <a:schemeClr val="tx1"/>
              </a:solidFill>
              <a:latin typeface="ＭＳ ゴシック" panose="020B0609070205080204" pitchFamily="49" charset="-128"/>
              <a:ea typeface="ＭＳ ゴシック" panose="020B0609070205080204" pitchFamily="49" charset="-128"/>
            </a:endParaRPr>
          </a:p>
          <a:p>
            <a:pPr marL="342900" indent="-342900">
              <a:lnSpc>
                <a:spcPts val="3200"/>
              </a:lnSpc>
              <a:defRPr/>
            </a:pPr>
            <a:r>
              <a:rPr lang="ja-JP" altLang="en-US" sz="2000">
                <a:solidFill>
                  <a:schemeClr val="tx1"/>
                </a:solidFill>
                <a:latin typeface="ＭＳ ゴシック" panose="020B0609070205080204" pitchFamily="49" charset="-128"/>
                <a:ea typeface="ＭＳ ゴシック" panose="020B0609070205080204" pitchFamily="49" charset="-128"/>
              </a:rPr>
              <a:t>○事業承継支援資金　　　　　　　　      </a:t>
            </a:r>
            <a:r>
              <a:rPr lang="en-US" altLang="ja-JP" sz="2000">
                <a:solidFill>
                  <a:schemeClr val="tx1"/>
                </a:solidFill>
                <a:latin typeface="ＭＳ ゴシック" panose="020B0609070205080204" pitchFamily="49" charset="-128"/>
                <a:ea typeface="ＭＳ ゴシック" panose="020B0609070205080204" pitchFamily="49" charset="-128"/>
              </a:rPr>
              <a:t>10</a:t>
            </a:r>
            <a:r>
              <a:rPr lang="ja-JP" altLang="en-US" sz="2000">
                <a:solidFill>
                  <a:schemeClr val="tx1"/>
                </a:solidFill>
                <a:latin typeface="ＭＳ ゴシック" panose="020B0609070205080204" pitchFamily="49" charset="-128"/>
                <a:ea typeface="ＭＳ ゴシック" panose="020B0609070205080204" pitchFamily="49" charset="-128"/>
              </a:rPr>
              <a:t>億円（</a:t>
            </a:r>
            <a:r>
              <a:rPr lang="en-US" altLang="ja-JP" sz="2000">
                <a:solidFill>
                  <a:schemeClr val="tx1"/>
                </a:solidFill>
                <a:latin typeface="ＭＳ ゴシック" panose="020B0609070205080204" pitchFamily="49" charset="-128"/>
                <a:ea typeface="ＭＳ ゴシック" panose="020B0609070205080204" pitchFamily="49" charset="-128"/>
              </a:rPr>
              <a:t>R5</a:t>
            </a:r>
            <a:r>
              <a:rPr lang="ja-JP" altLang="en-US" sz="2000">
                <a:solidFill>
                  <a:schemeClr val="tx1"/>
                </a:solidFill>
                <a:latin typeface="ＭＳ ゴシック" panose="020B0609070205080204" pitchFamily="49" charset="-128"/>
                <a:ea typeface="ＭＳ ゴシック" panose="020B0609070205080204" pitchFamily="49" charset="-128"/>
              </a:rPr>
              <a:t>　　 同額）</a:t>
            </a:r>
            <a:endParaRPr lang="en-US" altLang="ja-JP" sz="2000">
              <a:solidFill>
                <a:schemeClr val="tx1"/>
              </a:solidFill>
              <a:latin typeface="ＭＳ ゴシック" panose="020B0609070205080204" pitchFamily="49" charset="-128"/>
              <a:ea typeface="ＭＳ ゴシック" panose="020B0609070205080204" pitchFamily="49" charset="-128"/>
            </a:endParaRPr>
          </a:p>
          <a:p>
            <a:pPr marL="342900" indent="-342900">
              <a:lnSpc>
                <a:spcPts val="3200"/>
              </a:lnSpc>
              <a:defRPr/>
            </a:pPr>
            <a:r>
              <a:rPr lang="ja-JP" altLang="en-US" sz="2000">
                <a:solidFill>
                  <a:schemeClr val="tx1"/>
                </a:solidFill>
                <a:latin typeface="ＭＳ ゴシック" panose="020B0609070205080204" pitchFamily="49" charset="-128"/>
                <a:ea typeface="ＭＳ ゴシック" panose="020B0609070205080204" pitchFamily="49" charset="-128"/>
              </a:rPr>
              <a:t>○産業政策推進資金　 　　　　    　 　 </a:t>
            </a:r>
            <a:r>
              <a:rPr lang="en-US" altLang="ja-JP" sz="2000">
                <a:solidFill>
                  <a:schemeClr val="tx1"/>
                </a:solidFill>
                <a:latin typeface="ＭＳ ゴシック" panose="020B0609070205080204" pitchFamily="49" charset="-128"/>
                <a:ea typeface="ＭＳ ゴシック" panose="020B0609070205080204" pitchFamily="49" charset="-128"/>
              </a:rPr>
              <a:t>150</a:t>
            </a:r>
            <a:r>
              <a:rPr lang="ja-JP" altLang="en-US" sz="2000">
                <a:solidFill>
                  <a:schemeClr val="tx1"/>
                </a:solidFill>
                <a:latin typeface="ＭＳ ゴシック" panose="020B0609070205080204" pitchFamily="49" charset="-128"/>
                <a:ea typeface="ＭＳ ゴシック" panose="020B0609070205080204" pitchFamily="49" charset="-128"/>
              </a:rPr>
              <a:t>億円（</a:t>
            </a:r>
            <a:r>
              <a:rPr lang="en-US" altLang="ja-JP" sz="2000">
                <a:solidFill>
                  <a:schemeClr val="tx1"/>
                </a:solidFill>
                <a:latin typeface="ＭＳ ゴシック" panose="020B0609070205080204" pitchFamily="49" charset="-128"/>
                <a:ea typeface="ＭＳ ゴシック" panose="020B0609070205080204" pitchFamily="49" charset="-128"/>
              </a:rPr>
              <a:t>R5</a:t>
            </a:r>
            <a:r>
              <a:rPr lang="ja-JP" altLang="en-US" sz="2000">
                <a:solidFill>
                  <a:schemeClr val="tx1"/>
                </a:solidFill>
                <a:latin typeface="ＭＳ ゴシック" panose="020B0609070205080204" pitchFamily="49" charset="-128"/>
                <a:ea typeface="ＭＳ ゴシック" panose="020B0609070205080204" pitchFamily="49" charset="-128"/>
              </a:rPr>
              <a:t>　　 同額）</a:t>
            </a:r>
            <a:endParaRPr lang="en-US" altLang="ja-JP" sz="2000">
              <a:solidFill>
                <a:schemeClr val="tx1"/>
              </a:solidFill>
              <a:latin typeface="ＭＳ ゴシック" panose="020B0609070205080204" pitchFamily="49" charset="-128"/>
              <a:ea typeface="ＭＳ ゴシック" panose="020B0609070205080204" pitchFamily="49" charset="-128"/>
            </a:endParaRPr>
          </a:p>
          <a:p>
            <a:pPr marL="342900" indent="-342900">
              <a:lnSpc>
                <a:spcPts val="3200"/>
              </a:lnSpc>
              <a:defRPr/>
            </a:pPr>
            <a:r>
              <a:rPr lang="ja-JP" altLang="en-US" sz="2000">
                <a:solidFill>
                  <a:schemeClr val="tx1"/>
                </a:solidFill>
                <a:latin typeface="ＭＳ ゴシック" panose="020B0609070205080204" pitchFamily="49" charset="-128"/>
                <a:ea typeface="ＭＳ ゴシック" panose="020B0609070205080204" pitchFamily="49" charset="-128"/>
              </a:rPr>
              <a:t>○経営安定資金     　　　 　     　 　 </a:t>
            </a:r>
            <a:r>
              <a:rPr lang="en-US" altLang="ja-JP" sz="2000">
                <a:solidFill>
                  <a:schemeClr val="tx1"/>
                </a:solidFill>
                <a:latin typeface="ＭＳ ゴシック" panose="020B0609070205080204" pitchFamily="49" charset="-128"/>
                <a:ea typeface="ＭＳ ゴシック" panose="020B0609070205080204" pitchFamily="49" charset="-128"/>
              </a:rPr>
              <a:t>740</a:t>
            </a:r>
            <a:r>
              <a:rPr lang="ja-JP" altLang="en-US" sz="2000">
                <a:solidFill>
                  <a:schemeClr val="tx1"/>
                </a:solidFill>
                <a:latin typeface="ＭＳ ゴシック" panose="020B0609070205080204" pitchFamily="49" charset="-128"/>
                <a:ea typeface="ＭＳ ゴシック" panose="020B0609070205080204" pitchFamily="49" charset="-128"/>
              </a:rPr>
              <a:t>億円（</a:t>
            </a:r>
            <a:r>
              <a:rPr lang="en-US" altLang="ja-JP" sz="2000">
                <a:solidFill>
                  <a:schemeClr val="tx1"/>
                </a:solidFill>
                <a:latin typeface="ＭＳ ゴシック" panose="020B0609070205080204" pitchFamily="49" charset="-128"/>
                <a:ea typeface="ＭＳ ゴシック" panose="020B0609070205080204" pitchFamily="49" charset="-128"/>
              </a:rPr>
              <a:t>R5</a:t>
            </a:r>
            <a:r>
              <a:rPr lang="ja-JP" altLang="en-US" sz="2000">
                <a:solidFill>
                  <a:schemeClr val="tx1"/>
                </a:solidFill>
                <a:latin typeface="ＭＳ ゴシック" panose="020B0609070205080204" pitchFamily="49" charset="-128"/>
                <a:ea typeface="ＭＳ ゴシック" panose="020B0609070205080204" pitchFamily="49" charset="-128"/>
              </a:rPr>
              <a:t>　　 同額）</a:t>
            </a:r>
            <a:endParaRPr lang="en-US" altLang="ja-JP" sz="2000">
              <a:solidFill>
                <a:schemeClr val="tx1"/>
              </a:solidFill>
              <a:latin typeface="ＭＳ ゴシック" panose="020B0609070205080204" pitchFamily="49" charset="-128"/>
              <a:ea typeface="ＭＳ ゴシック" panose="020B0609070205080204" pitchFamily="49" charset="-128"/>
            </a:endParaRPr>
          </a:p>
          <a:p>
            <a:pPr marL="342900" indent="-342900">
              <a:lnSpc>
                <a:spcPts val="3200"/>
              </a:lnSpc>
              <a:defRPr/>
            </a:pPr>
            <a:r>
              <a:rPr lang="ja-JP" altLang="en-US" sz="2000">
                <a:solidFill>
                  <a:schemeClr val="tx1"/>
                </a:solidFill>
                <a:latin typeface="ＭＳ ゴシック" panose="020B0609070205080204" pitchFamily="49" charset="-128"/>
                <a:ea typeface="ＭＳ ゴシック" panose="020B0609070205080204" pitchFamily="49" charset="-128"/>
              </a:rPr>
              <a:t>  うち原油・原材料高騰等緊急対策資金　 </a:t>
            </a:r>
            <a:r>
              <a:rPr lang="en-US" altLang="ja-JP" sz="2000">
                <a:solidFill>
                  <a:schemeClr val="tx1"/>
                </a:solidFill>
                <a:latin typeface="ＭＳ ゴシック" panose="020B0609070205080204" pitchFamily="49" charset="-128"/>
                <a:ea typeface="ＭＳ ゴシック" panose="020B0609070205080204" pitchFamily="49" charset="-128"/>
              </a:rPr>
              <a:t>300</a:t>
            </a:r>
            <a:r>
              <a:rPr lang="ja-JP" altLang="en-US" sz="2000">
                <a:solidFill>
                  <a:schemeClr val="tx1"/>
                </a:solidFill>
                <a:latin typeface="ＭＳ ゴシック" panose="020B0609070205080204" pitchFamily="49" charset="-128"/>
                <a:ea typeface="ＭＳ ゴシック" panose="020B0609070205080204" pitchFamily="49" charset="-128"/>
              </a:rPr>
              <a:t>億円（</a:t>
            </a:r>
            <a:r>
              <a:rPr lang="en-US" altLang="ja-JP" sz="2000">
                <a:solidFill>
                  <a:schemeClr val="tx1"/>
                </a:solidFill>
                <a:latin typeface="ＭＳ ゴシック" panose="020B0609070205080204" pitchFamily="49" charset="-128"/>
                <a:ea typeface="ＭＳ ゴシック" panose="020B0609070205080204" pitchFamily="49" charset="-128"/>
              </a:rPr>
              <a:t>R5</a:t>
            </a:r>
            <a:r>
              <a:rPr lang="ja-JP" altLang="en-US" sz="2000">
                <a:solidFill>
                  <a:schemeClr val="tx1"/>
                </a:solidFill>
                <a:latin typeface="ＭＳ ゴシック" panose="020B0609070205080204" pitchFamily="49" charset="-128"/>
                <a:ea typeface="ＭＳ ゴシック" panose="020B0609070205080204" pitchFamily="49" charset="-128"/>
              </a:rPr>
              <a:t>　　 同額）</a:t>
            </a:r>
            <a:endParaRPr lang="en-US" altLang="ja-JP" sz="2000">
              <a:solidFill>
                <a:schemeClr val="tx1"/>
              </a:solidFill>
              <a:latin typeface="ＭＳ ゴシック" panose="020B0609070205080204" pitchFamily="49" charset="-128"/>
              <a:ea typeface="ＭＳ ゴシック" panose="020B0609070205080204" pitchFamily="49" charset="-128"/>
            </a:endParaRPr>
          </a:p>
          <a:p>
            <a:pPr marL="342900" indent="-342900">
              <a:lnSpc>
                <a:spcPts val="3200"/>
              </a:lnSpc>
              <a:defRPr/>
            </a:pPr>
            <a:r>
              <a:rPr lang="ja-JP" altLang="en-US" sz="2000">
                <a:solidFill>
                  <a:schemeClr val="tx1"/>
                </a:solidFill>
                <a:latin typeface="ＭＳ ゴシック" panose="020B0609070205080204" pitchFamily="49" charset="-128"/>
                <a:ea typeface="ＭＳ ゴシック" panose="020B0609070205080204" pitchFamily="49" charset="-128"/>
              </a:rPr>
              <a:t>　うち伴走支援型特別融資　　　　　　　 </a:t>
            </a:r>
            <a:r>
              <a:rPr lang="en-US" altLang="ja-JP" sz="2000">
                <a:solidFill>
                  <a:schemeClr val="tx1"/>
                </a:solidFill>
                <a:latin typeface="ＭＳ ゴシック" panose="020B0609070205080204" pitchFamily="49" charset="-128"/>
                <a:ea typeface="ＭＳ ゴシック" panose="020B0609070205080204" pitchFamily="49" charset="-128"/>
              </a:rPr>
              <a:t>400</a:t>
            </a:r>
            <a:r>
              <a:rPr lang="ja-JP" altLang="en-US" sz="2000">
                <a:solidFill>
                  <a:schemeClr val="tx1"/>
                </a:solidFill>
                <a:latin typeface="ＭＳ ゴシック" panose="020B0609070205080204" pitchFamily="49" charset="-128"/>
                <a:ea typeface="ＭＳ ゴシック" panose="020B0609070205080204" pitchFamily="49" charset="-128"/>
              </a:rPr>
              <a:t>億円（</a:t>
            </a:r>
            <a:r>
              <a:rPr lang="en-US" altLang="ja-JP" sz="2000">
                <a:solidFill>
                  <a:schemeClr val="tx1"/>
                </a:solidFill>
                <a:latin typeface="ＭＳ ゴシック" panose="020B0609070205080204" pitchFamily="49" charset="-128"/>
                <a:ea typeface="ＭＳ ゴシック" panose="020B0609070205080204" pitchFamily="49" charset="-128"/>
              </a:rPr>
              <a:t>R5</a:t>
            </a:r>
            <a:r>
              <a:rPr lang="ja-JP" altLang="en-US" sz="2000">
                <a:solidFill>
                  <a:schemeClr val="tx1"/>
                </a:solidFill>
                <a:latin typeface="ＭＳ ゴシック" panose="020B0609070205080204" pitchFamily="49" charset="-128"/>
                <a:ea typeface="ＭＳ ゴシック" panose="020B0609070205080204" pitchFamily="49" charset="-128"/>
              </a:rPr>
              <a:t>　</a:t>
            </a:r>
            <a:r>
              <a:rPr lang="en-US" altLang="ja-JP" sz="2000">
                <a:solidFill>
                  <a:schemeClr val="tx1"/>
                </a:solidFill>
                <a:latin typeface="ＭＳ ゴシック" panose="020B0609070205080204" pitchFamily="49" charset="-128"/>
                <a:ea typeface="ＭＳ ゴシック" panose="020B0609070205080204" pitchFamily="49" charset="-128"/>
              </a:rPr>
              <a:t>300</a:t>
            </a:r>
            <a:r>
              <a:rPr lang="ja-JP" altLang="en-US" sz="2000">
                <a:solidFill>
                  <a:schemeClr val="tx1"/>
                </a:solidFill>
                <a:latin typeface="ＭＳ ゴシック" panose="020B0609070205080204" pitchFamily="49" charset="-128"/>
                <a:ea typeface="ＭＳ ゴシック" panose="020B0609070205080204" pitchFamily="49" charset="-128"/>
              </a:rPr>
              <a:t>億円）</a:t>
            </a:r>
            <a:endParaRPr lang="en-US" altLang="ja-JP" sz="2000">
              <a:solidFill>
                <a:schemeClr val="tx1"/>
              </a:solidFill>
              <a:latin typeface="ＭＳ ゴシック" panose="020B0609070205080204" pitchFamily="49" charset="-128"/>
              <a:ea typeface="ＭＳ ゴシック" panose="020B0609070205080204" pitchFamily="49" charset="-128"/>
            </a:endParaRPr>
          </a:p>
          <a:p>
            <a:pPr marL="342900" indent="-342900">
              <a:lnSpc>
                <a:spcPts val="3200"/>
              </a:lnSpc>
              <a:defRPr/>
            </a:pPr>
            <a:r>
              <a:rPr lang="ja-JP" altLang="en-US" sz="2000">
                <a:solidFill>
                  <a:schemeClr val="tx1"/>
                </a:solidFill>
                <a:latin typeface="ＭＳ ゴシック" panose="020B0609070205080204" pitchFamily="49" charset="-128"/>
                <a:ea typeface="ＭＳ ゴシック" panose="020B0609070205080204" pitchFamily="49" charset="-128"/>
              </a:rPr>
              <a:t>○栃木県農業ビジネス保証制度資金　　 　 </a:t>
            </a:r>
            <a:r>
              <a:rPr lang="en-US" altLang="ja-JP" sz="2000">
                <a:solidFill>
                  <a:schemeClr val="tx1"/>
                </a:solidFill>
                <a:latin typeface="ＭＳ ゴシック" panose="020B0609070205080204" pitchFamily="49" charset="-128"/>
                <a:ea typeface="ＭＳ ゴシック" panose="020B0609070205080204" pitchFamily="49" charset="-128"/>
              </a:rPr>
              <a:t>10</a:t>
            </a:r>
            <a:r>
              <a:rPr lang="ja-JP" altLang="en-US" sz="2000">
                <a:solidFill>
                  <a:schemeClr val="tx1"/>
                </a:solidFill>
                <a:latin typeface="ＭＳ ゴシック" panose="020B0609070205080204" pitchFamily="49" charset="-128"/>
                <a:ea typeface="ＭＳ ゴシック" panose="020B0609070205080204" pitchFamily="49" charset="-128"/>
              </a:rPr>
              <a:t>億円（</a:t>
            </a:r>
            <a:r>
              <a:rPr lang="en-US" altLang="ja-JP" sz="2000">
                <a:solidFill>
                  <a:schemeClr val="tx1"/>
                </a:solidFill>
                <a:latin typeface="ＭＳ ゴシック" panose="020B0609070205080204" pitchFamily="49" charset="-128"/>
                <a:ea typeface="ＭＳ ゴシック" panose="020B0609070205080204" pitchFamily="49" charset="-128"/>
              </a:rPr>
              <a:t>R5</a:t>
            </a:r>
            <a:r>
              <a:rPr lang="ja-JP" altLang="en-US" sz="2000">
                <a:solidFill>
                  <a:schemeClr val="tx1"/>
                </a:solidFill>
                <a:latin typeface="ＭＳ ゴシック" panose="020B0609070205080204" pitchFamily="49" charset="-128"/>
                <a:ea typeface="ＭＳ ゴシック" panose="020B0609070205080204" pitchFamily="49" charset="-128"/>
              </a:rPr>
              <a:t>　　 同額）</a:t>
            </a:r>
            <a:endParaRPr lang="en-US" altLang="ja-JP" sz="2000">
              <a:solidFill>
                <a:schemeClr val="tx1"/>
              </a:solidFill>
              <a:latin typeface="ＭＳ ゴシック" panose="020B0609070205080204" pitchFamily="49" charset="-128"/>
              <a:ea typeface="ＭＳ ゴシック" panose="020B0609070205080204" pitchFamily="49" charset="-128"/>
            </a:endParaRPr>
          </a:p>
        </p:txBody>
      </p:sp>
      <p:sp>
        <p:nvSpPr>
          <p:cNvPr id="29" name="テキスト ボックス 28"/>
          <p:cNvSpPr txBox="1"/>
          <p:nvPr/>
        </p:nvSpPr>
        <p:spPr>
          <a:xfrm>
            <a:off x="0" y="161187"/>
            <a:ext cx="7452320" cy="584775"/>
          </a:xfrm>
          <a:prstGeom prst="rect">
            <a:avLst/>
          </a:prstGeom>
          <a:noFill/>
        </p:spPr>
        <p:txBody>
          <a:bodyPr wrap="square" rtlCol="0">
            <a:spAutoFit/>
          </a:bodyPr>
          <a:lstStyle/>
          <a:p>
            <a:r>
              <a:rPr lang="ja-JP" altLang="en-US" sz="3200" i="1">
                <a:latin typeface="+mj-ea"/>
              </a:rPr>
              <a:t> ２．令和６年度 制度融資予算（融資枠）</a:t>
            </a:r>
            <a:endParaRPr lang="en-US" altLang="ja-JP" sz="3200" i="1">
              <a:latin typeface="+mj-ea"/>
            </a:endParaRPr>
          </a:p>
        </p:txBody>
      </p:sp>
      <p:sp>
        <p:nvSpPr>
          <p:cNvPr id="30" name="スライド番号プレースホルダ 29"/>
          <p:cNvSpPr>
            <a:spLocks noGrp="1"/>
          </p:cNvSpPr>
          <p:nvPr>
            <p:ph type="sldNum" sz="quarter" idx="12"/>
          </p:nvPr>
        </p:nvSpPr>
        <p:spPr/>
        <p:txBody>
          <a:bodyPr/>
          <a:lstStyle/>
          <a:p>
            <a:fld id="{D2D8002D-B5B0-4BAC-B1F6-782DDCCE6D9C}" type="slidenum">
              <a:rPr kumimoji="1" lang="ja-JP" altLang="en-US" smtClean="0"/>
              <a:pPr/>
              <a:t>3</a:t>
            </a:fld>
            <a:endParaRPr kumimoji="1" lang="ja-JP" altLang="en-US"/>
          </a:p>
        </p:txBody>
      </p:sp>
      <p:sp>
        <p:nvSpPr>
          <p:cNvPr id="31" name="角丸四角形 30"/>
          <p:cNvSpPr/>
          <p:nvPr/>
        </p:nvSpPr>
        <p:spPr>
          <a:xfrm>
            <a:off x="395536" y="980728"/>
            <a:ext cx="4536504" cy="576064"/>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r>
              <a:rPr kumimoji="1" lang="ja-JP" altLang="en-US" sz="2800"/>
              <a:t>　総融資枠　１，３</a:t>
            </a:r>
            <a:r>
              <a:rPr lang="ja-JP" altLang="en-US" sz="2800"/>
              <a:t>４</a:t>
            </a:r>
            <a:r>
              <a:rPr kumimoji="1" lang="ja-JP" altLang="en-US" sz="2800"/>
              <a:t>０億円</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表 19"/>
          <p:cNvGraphicFramePr>
            <a:graphicFrameLocks noGrp="1"/>
          </p:cNvGraphicFramePr>
          <p:nvPr>
            <p:extLst>
              <p:ext uri="{D42A27DB-BD31-4B8C-83A1-F6EECF244321}">
                <p14:modId xmlns:p14="http://schemas.microsoft.com/office/powerpoint/2010/main" val="4162862205"/>
              </p:ext>
            </p:extLst>
          </p:nvPr>
        </p:nvGraphicFramePr>
        <p:xfrm>
          <a:off x="47666" y="829909"/>
          <a:ext cx="9048667" cy="5628543"/>
        </p:xfrm>
        <a:graphic>
          <a:graphicData uri="http://schemas.openxmlformats.org/drawingml/2006/table">
            <a:tbl>
              <a:tblPr firstRow="1" bandRow="1">
                <a:tableStyleId>{08FB837D-C827-4EFA-A057-4D05807E0F7C}</a:tableStyleId>
              </a:tblPr>
              <a:tblGrid>
                <a:gridCol w="2652126">
                  <a:extLst>
                    <a:ext uri="{9D8B030D-6E8A-4147-A177-3AD203B41FA5}">
                      <a16:colId xmlns:a16="http://schemas.microsoft.com/office/drawing/2014/main" val="20000"/>
                    </a:ext>
                  </a:extLst>
                </a:gridCol>
                <a:gridCol w="6396541">
                  <a:extLst>
                    <a:ext uri="{9D8B030D-6E8A-4147-A177-3AD203B41FA5}">
                      <a16:colId xmlns:a16="http://schemas.microsoft.com/office/drawing/2014/main" val="20001"/>
                    </a:ext>
                  </a:extLst>
                </a:gridCol>
              </a:tblGrid>
              <a:tr h="372615">
                <a:tc>
                  <a:txBody>
                    <a:bodyPr/>
                    <a:lstStyle/>
                    <a:p>
                      <a:pPr algn="ctr"/>
                      <a:r>
                        <a:rPr kumimoji="1" lang="ja-JP" altLang="en-US" b="1">
                          <a:latin typeface="ＭＳ ゴシック" panose="020B0609070205080204" pitchFamily="49" charset="-128"/>
                          <a:ea typeface="ＭＳ ゴシック" panose="020B0609070205080204" pitchFamily="49" charset="-128"/>
                        </a:rPr>
                        <a:t>資金名</a:t>
                      </a:r>
                    </a:p>
                  </a:txBody>
                  <a:tcPr>
                    <a:lnR w="12700" cap="flat" cmpd="sng" algn="ctr">
                      <a:solidFill>
                        <a:schemeClr val="tx1"/>
                      </a:solidFill>
                      <a:prstDash val="solid"/>
                      <a:round/>
                      <a:headEnd type="none" w="med" len="med"/>
                      <a:tailEnd type="none" w="med" len="med"/>
                    </a:lnR>
                  </a:tcPr>
                </a:tc>
                <a:tc>
                  <a:txBody>
                    <a:bodyPr/>
                    <a:lstStyle/>
                    <a:p>
                      <a:pPr algn="ctr"/>
                      <a:r>
                        <a:rPr kumimoji="1" lang="ja-JP" altLang="en-US">
                          <a:latin typeface="ＭＳ ゴシック" panose="020B0609070205080204" pitchFamily="49" charset="-128"/>
                          <a:ea typeface="ＭＳ ゴシック" panose="020B0609070205080204" pitchFamily="49" charset="-128"/>
                        </a:rPr>
                        <a:t>内訳</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0"/>
                  </a:ext>
                </a:extLst>
              </a:tr>
              <a:tr h="433344">
                <a:tc>
                  <a:txBody>
                    <a:bodyPr/>
                    <a:lstStyle/>
                    <a:p>
                      <a:r>
                        <a:rPr kumimoji="1" lang="ja-JP" altLang="en-US" b="1">
                          <a:latin typeface="ＭＳ ゴシック" panose="020B0609070205080204" pitchFamily="49" charset="-128"/>
                          <a:ea typeface="ＭＳ ゴシック" panose="020B0609070205080204" pitchFamily="49" charset="-128"/>
                        </a:rPr>
                        <a:t>一般資金</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a:latin typeface="ＭＳ ゴシック" panose="020B0609070205080204" pitchFamily="49" charset="-128"/>
                          <a:ea typeface="ＭＳ ゴシック" panose="020B0609070205080204" pitchFamily="49" charset="-128"/>
                        </a:rPr>
                        <a:t>運転（一般枠 、短期枠） 、設備、　　　経営者保証非提供</a:t>
                      </a:r>
                    </a:p>
                  </a:txBody>
                  <a:tcPr anchor="ctr"/>
                </a:tc>
                <a:extLst>
                  <a:ext uri="{0D108BD9-81ED-4DB2-BD59-A6C34878D82A}">
                    <a16:rowId xmlns:a16="http://schemas.microsoft.com/office/drawing/2014/main" val="10001"/>
                  </a:ext>
                </a:extLst>
              </a:tr>
              <a:tr h="404839">
                <a:tc>
                  <a:txBody>
                    <a:bodyPr/>
                    <a:lstStyle/>
                    <a:p>
                      <a:r>
                        <a:rPr kumimoji="1" lang="ja-JP" altLang="en-US" b="1">
                          <a:latin typeface="ＭＳ ゴシック" panose="020B0609070205080204" pitchFamily="49" charset="-128"/>
                          <a:ea typeface="ＭＳ ゴシック" panose="020B0609070205080204" pitchFamily="49" charset="-128"/>
                        </a:rPr>
                        <a:t>小規模企業資金</a:t>
                      </a:r>
                    </a:p>
                  </a:txBody>
                  <a:tcPr anchor="ctr"/>
                </a:tc>
                <a:tc>
                  <a:txBody>
                    <a:bodyPr/>
                    <a:lstStyle/>
                    <a:p>
                      <a:r>
                        <a:rPr kumimoji="1" lang="ja-JP" altLang="en-US" sz="1600">
                          <a:latin typeface="ＭＳ ゴシック" panose="020B0609070205080204" pitchFamily="49" charset="-128"/>
                          <a:ea typeface="ＭＳ ゴシック" panose="020B0609070205080204" pitchFamily="49" charset="-128"/>
                        </a:rPr>
                        <a:t>一般貸付 、小口零細貸付</a:t>
                      </a:r>
                    </a:p>
                  </a:txBody>
                  <a:tcPr anchor="ctr"/>
                </a:tc>
                <a:extLst>
                  <a:ext uri="{0D108BD9-81ED-4DB2-BD59-A6C34878D82A}">
                    <a16:rowId xmlns:a16="http://schemas.microsoft.com/office/drawing/2014/main" val="10002"/>
                  </a:ext>
                </a:extLst>
              </a:tr>
              <a:tr h="567278">
                <a:tc>
                  <a:txBody>
                    <a:bodyPr/>
                    <a:lstStyle/>
                    <a:p>
                      <a:r>
                        <a:rPr kumimoji="1" lang="ja-JP" altLang="en-US" b="1">
                          <a:latin typeface="ＭＳ ゴシック" panose="020B0609070205080204" pitchFamily="49" charset="-128"/>
                          <a:ea typeface="ＭＳ ゴシック" panose="020B0609070205080204" pitchFamily="49" charset="-128"/>
                        </a:rPr>
                        <a:t>創業支援資金</a:t>
                      </a:r>
                    </a:p>
                  </a:txBody>
                  <a:tcPr anchor="ctr"/>
                </a:tc>
                <a:tc>
                  <a:txBody>
                    <a:bodyPr/>
                    <a:lstStyle/>
                    <a:p>
                      <a:r>
                        <a:rPr kumimoji="1" lang="ja-JP" altLang="en-US" sz="1600">
                          <a:latin typeface="ＭＳ ゴシック" panose="020B0609070205080204" pitchFamily="49" charset="-128"/>
                          <a:ea typeface="ＭＳ ゴシック" panose="020B0609070205080204" pitchFamily="49" charset="-128"/>
                        </a:rPr>
                        <a:t>別表１</a:t>
                      </a:r>
                      <a:r>
                        <a:rPr kumimoji="1" lang="ja-JP" altLang="en-US" sz="1600" baseline="0">
                          <a:latin typeface="ＭＳ ゴシック" panose="020B0609070205080204" pitchFamily="49" charset="-128"/>
                          <a:ea typeface="ＭＳ ゴシック" panose="020B0609070205080204" pitchFamily="49" charset="-128"/>
                        </a:rPr>
                        <a:t> </a:t>
                      </a:r>
                      <a:r>
                        <a:rPr kumimoji="1" lang="ja-JP" altLang="en-US" sz="1600">
                          <a:latin typeface="ＭＳ ゴシック" panose="020B0609070205080204" pitchFamily="49" charset="-128"/>
                          <a:ea typeface="ＭＳ ゴシック" panose="020B0609070205080204" pitchFamily="49" charset="-128"/>
                        </a:rPr>
                        <a:t>、別表２ 、別表３（女性・若者・シニア支援枠）、</a:t>
                      </a:r>
                      <a:endParaRPr kumimoji="1" lang="en-US" altLang="ja-JP" sz="1600">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a:latin typeface="ＭＳ ゴシック" panose="020B0609070205080204" pitchFamily="49" charset="-128"/>
                          <a:ea typeface="ＭＳ ゴシック" panose="020B0609070205080204" pitchFamily="49" charset="-128"/>
                        </a:rPr>
                        <a:t>別表４（スタートアップ支援枠）</a:t>
                      </a:r>
                      <a:endParaRPr kumimoji="1" lang="en-US" altLang="ja-JP" sz="1600">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10003"/>
                  </a:ext>
                </a:extLst>
              </a:tr>
              <a:tr h="434198">
                <a:tc>
                  <a:txBody>
                    <a:bodyPr/>
                    <a:lstStyle/>
                    <a:p>
                      <a:r>
                        <a:rPr kumimoji="1" lang="ja-JP" altLang="en-US" b="1">
                          <a:latin typeface="ＭＳ ゴシック" panose="020B0609070205080204" pitchFamily="49" charset="-128"/>
                          <a:ea typeface="ＭＳ ゴシック" panose="020B0609070205080204" pitchFamily="49" charset="-128"/>
                        </a:rPr>
                        <a:t>新事業開拓支援資金</a:t>
                      </a:r>
                    </a:p>
                  </a:txBody>
                  <a:tcPr anchor="ctr"/>
                </a:tc>
                <a:tc>
                  <a:txBody>
                    <a:bodyPr/>
                    <a:lstStyle/>
                    <a:p>
                      <a:r>
                        <a:rPr kumimoji="1" lang="ja-JP" altLang="en-US" sz="1600">
                          <a:latin typeface="ＭＳ ゴシック" panose="020B0609070205080204" pitchFamily="49" charset="-128"/>
                          <a:ea typeface="ＭＳ ゴシック" panose="020B0609070205080204" pitchFamily="49" charset="-128"/>
                        </a:rPr>
                        <a:t>経営革新・フロンティア 、事業転換促進関連</a:t>
                      </a:r>
                    </a:p>
                  </a:txBody>
                  <a:tcPr anchor="ctr"/>
                </a:tc>
                <a:extLst>
                  <a:ext uri="{0D108BD9-81ED-4DB2-BD59-A6C34878D82A}">
                    <a16:rowId xmlns:a16="http://schemas.microsoft.com/office/drawing/2014/main" val="10004"/>
                  </a:ext>
                </a:extLst>
              </a:tr>
              <a:tr h="372615">
                <a:tc>
                  <a:txBody>
                    <a:bodyPr/>
                    <a:lstStyle/>
                    <a:p>
                      <a:r>
                        <a:rPr kumimoji="1" lang="ja-JP" altLang="en-US" b="1">
                          <a:latin typeface="ＭＳ ゴシック" panose="020B0609070205080204" pitchFamily="49" charset="-128"/>
                          <a:ea typeface="ＭＳ ゴシック" panose="020B0609070205080204" pitchFamily="49" charset="-128"/>
                        </a:rPr>
                        <a:t>事業承継支援資金</a:t>
                      </a:r>
                    </a:p>
                  </a:txBody>
                  <a:tcPr anchor="ctr"/>
                </a:tc>
                <a:tc>
                  <a:txBody>
                    <a:bodyPr/>
                    <a:lstStyle/>
                    <a:p>
                      <a:r>
                        <a:rPr kumimoji="1" lang="ja-JP" altLang="en-US" sz="1600">
                          <a:latin typeface="ＭＳ ゴシック" panose="020B0609070205080204" pitchFamily="49" charset="-128"/>
                          <a:ea typeface="ＭＳ ゴシック" panose="020B0609070205080204" pitchFamily="49" charset="-128"/>
                        </a:rPr>
                        <a:t>経営承継関連</a:t>
                      </a:r>
                      <a:r>
                        <a:rPr kumimoji="1" lang="ja-JP" altLang="en-US" sz="1600" baseline="0">
                          <a:latin typeface="ＭＳ ゴシック" panose="020B0609070205080204" pitchFamily="49" charset="-128"/>
                          <a:ea typeface="ＭＳ ゴシック" panose="020B0609070205080204" pitchFamily="49" charset="-128"/>
                        </a:rPr>
                        <a:t> </a:t>
                      </a:r>
                      <a:r>
                        <a:rPr kumimoji="1" lang="ja-JP" altLang="en-US" sz="1600">
                          <a:latin typeface="ＭＳ ゴシック" panose="020B0609070205080204" pitchFamily="49" charset="-128"/>
                          <a:ea typeface="ＭＳ ゴシック" panose="020B0609070205080204" pitchFamily="49" charset="-128"/>
                        </a:rPr>
                        <a:t>、Ｍ＆Ａ関連</a:t>
                      </a:r>
                      <a:r>
                        <a:rPr kumimoji="1" lang="ja-JP" altLang="en-US" sz="1600" baseline="0">
                          <a:latin typeface="ＭＳ ゴシック" panose="020B0609070205080204" pitchFamily="49" charset="-128"/>
                          <a:ea typeface="ＭＳ ゴシック" panose="020B0609070205080204" pitchFamily="49" charset="-128"/>
                        </a:rPr>
                        <a:t> </a:t>
                      </a:r>
                      <a:r>
                        <a:rPr kumimoji="1" lang="ja-JP" altLang="en-US" sz="1600">
                          <a:latin typeface="ＭＳ ゴシック" panose="020B0609070205080204" pitchFamily="49" charset="-128"/>
                          <a:ea typeface="ＭＳ ゴシック" panose="020B0609070205080204" pitchFamily="49" charset="-128"/>
                        </a:rPr>
                        <a:t>、経営者保証解除関連　</a:t>
                      </a:r>
                    </a:p>
                  </a:txBody>
                  <a:tcPr anchor="ctr"/>
                </a:tc>
                <a:extLst>
                  <a:ext uri="{0D108BD9-81ED-4DB2-BD59-A6C34878D82A}">
                    <a16:rowId xmlns:a16="http://schemas.microsoft.com/office/drawing/2014/main" val="10005"/>
                  </a:ext>
                </a:extLst>
              </a:tr>
              <a:tr h="642344">
                <a:tc>
                  <a:txBody>
                    <a:bodyPr/>
                    <a:lstStyle/>
                    <a:p>
                      <a:r>
                        <a:rPr kumimoji="1" lang="ja-JP" altLang="en-US" b="1">
                          <a:latin typeface="ＭＳ ゴシック" panose="020B0609070205080204" pitchFamily="49" charset="-128"/>
                          <a:ea typeface="ＭＳ ゴシック" panose="020B0609070205080204" pitchFamily="49" charset="-128"/>
                        </a:rPr>
                        <a:t>産業政策推進資金</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a:latin typeface="ＭＳ ゴシック" panose="020B0609070205080204" pitchFamily="49" charset="-128"/>
                          <a:ea typeface="ＭＳ ゴシック" panose="020B0609070205080204" pitchFamily="49" charset="-128"/>
                        </a:rPr>
                        <a:t>　 重点政策推進融資 、とちぎ創生融資（第２期）、</a:t>
                      </a:r>
                      <a:endParaRPr kumimoji="1" lang="en-US" altLang="ja-JP" sz="1600">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a:latin typeface="ＭＳ ゴシック" panose="020B0609070205080204" pitchFamily="49" charset="-128"/>
                          <a:ea typeface="ＭＳ ゴシック" panose="020B0609070205080204" pitchFamily="49" charset="-128"/>
                        </a:rPr>
                        <a:t>ＳＤＧｓ推進融資 、カーボンニュートラル推進融資</a:t>
                      </a:r>
                      <a:endParaRPr kumimoji="1" lang="en-US" altLang="ja-JP" sz="1600">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10006"/>
                  </a:ext>
                </a:extLst>
              </a:tr>
              <a:tr h="372615">
                <a:tc>
                  <a:txBody>
                    <a:bodyPr/>
                    <a:lstStyle/>
                    <a:p>
                      <a:r>
                        <a:rPr kumimoji="1" lang="ja-JP" altLang="en-US" b="1">
                          <a:latin typeface="ＭＳ ゴシック" panose="020B0609070205080204" pitchFamily="49" charset="-128"/>
                          <a:ea typeface="ＭＳ ゴシック" panose="020B0609070205080204" pitchFamily="49" charset="-128"/>
                        </a:rPr>
                        <a:t>産業立地促進資金</a:t>
                      </a:r>
                    </a:p>
                  </a:txBody>
                  <a:tcPr anchor="ctr"/>
                </a:tc>
                <a:tc>
                  <a:txBody>
                    <a:bodyPr/>
                    <a:lstStyle/>
                    <a:p>
                      <a:r>
                        <a:rPr kumimoji="1" lang="ja-JP" altLang="en-US" sz="1600">
                          <a:latin typeface="ＭＳ ゴシック" panose="020B0609070205080204" pitchFamily="49" charset="-128"/>
                          <a:ea typeface="ＭＳ ゴシック" panose="020B0609070205080204" pitchFamily="49" charset="-128"/>
                        </a:rPr>
                        <a:t>新規立地促進融資</a:t>
                      </a:r>
                      <a:r>
                        <a:rPr kumimoji="1" lang="ja-JP" altLang="en-US" sz="1600" baseline="0">
                          <a:latin typeface="ＭＳ ゴシック" panose="020B0609070205080204" pitchFamily="49" charset="-128"/>
                          <a:ea typeface="ＭＳ ゴシック" panose="020B0609070205080204" pitchFamily="49" charset="-128"/>
                        </a:rPr>
                        <a:t> </a:t>
                      </a:r>
                      <a:r>
                        <a:rPr kumimoji="1" lang="ja-JP" altLang="en-US" sz="1600">
                          <a:latin typeface="ＭＳ ゴシック" panose="020B0609070205080204" pitchFamily="49" charset="-128"/>
                          <a:ea typeface="ＭＳ ゴシック" panose="020B0609070205080204" pitchFamily="49" charset="-128"/>
                        </a:rPr>
                        <a:t>、グローアップ融資</a:t>
                      </a:r>
                    </a:p>
                  </a:txBody>
                  <a:tcPr anchor="ctr"/>
                </a:tc>
                <a:extLst>
                  <a:ext uri="{0D108BD9-81ED-4DB2-BD59-A6C34878D82A}">
                    <a16:rowId xmlns:a16="http://schemas.microsoft.com/office/drawing/2014/main" val="10007"/>
                  </a:ext>
                </a:extLst>
              </a:tr>
              <a:tr h="605906">
                <a:tc>
                  <a:txBody>
                    <a:bodyPr/>
                    <a:lstStyle/>
                    <a:p>
                      <a:r>
                        <a:rPr kumimoji="1" lang="ja-JP" altLang="en-US" b="1">
                          <a:latin typeface="ＭＳ ゴシック" panose="020B0609070205080204" pitchFamily="49" charset="-128"/>
                          <a:ea typeface="ＭＳ ゴシック" panose="020B0609070205080204" pitchFamily="49" charset="-128"/>
                        </a:rPr>
                        <a:t>経営安定資金</a:t>
                      </a:r>
                      <a:endParaRPr kumimoji="1" lang="en-US" altLang="ja-JP" b="1">
                        <a:latin typeface="ＭＳ ゴシック" panose="020B0609070205080204" pitchFamily="49" charset="-128"/>
                        <a:ea typeface="ＭＳ ゴシック" panose="020B0609070205080204" pitchFamily="49" charset="-128"/>
                      </a:endParaRPr>
                    </a:p>
                  </a:txBody>
                  <a:tcPr anchor="ctr"/>
                </a:tc>
                <a:tc>
                  <a:txBody>
                    <a:bodyPr/>
                    <a:lstStyle/>
                    <a:p>
                      <a:r>
                        <a:rPr kumimoji="1" lang="ja-JP" altLang="en-US" sz="1600">
                          <a:latin typeface="ＭＳ ゴシック" panose="020B0609070205080204" pitchFamily="49" charset="-128"/>
                          <a:ea typeface="ＭＳ ゴシック" panose="020B0609070205080204" pitchFamily="49" charset="-128"/>
                        </a:rPr>
                        <a:t>基盤強化融資、事業活動継続融資、</a:t>
                      </a:r>
                      <a:endParaRPr kumimoji="1" lang="en-US" altLang="ja-JP" sz="1600">
                        <a:latin typeface="ＭＳ ゴシック" panose="020B0609070205080204" pitchFamily="49" charset="-128"/>
                        <a:ea typeface="ＭＳ ゴシック" panose="020B0609070205080204" pitchFamily="49" charset="-128"/>
                      </a:endParaRPr>
                    </a:p>
                    <a:p>
                      <a:r>
                        <a:rPr kumimoji="1" lang="ja-JP" altLang="en-US" sz="1600">
                          <a:latin typeface="ＭＳ ゴシック" panose="020B0609070205080204" pitchFamily="49" charset="-128"/>
                          <a:ea typeface="ＭＳ ゴシック" panose="020B0609070205080204" pitchFamily="49" charset="-128"/>
                        </a:rPr>
                        <a:t>原油・原材料高騰等緊急対策資金、伴走支援型特別融資</a:t>
                      </a:r>
                    </a:p>
                  </a:txBody>
                  <a:tcPr anchor="ctr"/>
                </a:tc>
                <a:extLst>
                  <a:ext uri="{0D108BD9-81ED-4DB2-BD59-A6C34878D82A}">
                    <a16:rowId xmlns:a16="http://schemas.microsoft.com/office/drawing/2014/main" val="10008"/>
                  </a:ext>
                </a:extLst>
              </a:tr>
              <a:tr h="358281">
                <a:tc>
                  <a:txBody>
                    <a:bodyPr/>
                    <a:lstStyle/>
                    <a:p>
                      <a:r>
                        <a:rPr kumimoji="1" lang="ja-JP" altLang="en-US" b="1">
                          <a:latin typeface="ＭＳ ゴシック" panose="020B0609070205080204" pitchFamily="49" charset="-128"/>
                          <a:ea typeface="ＭＳ ゴシック" panose="020B0609070205080204" pitchFamily="49" charset="-128"/>
                        </a:rPr>
                        <a:t>経営サポート資金</a:t>
                      </a:r>
                    </a:p>
                  </a:txBody>
                  <a:tcPr anchor="ctr"/>
                </a:tc>
                <a:tc>
                  <a:txBody>
                    <a:bodyPr/>
                    <a:lstStyle/>
                    <a:p>
                      <a:r>
                        <a:rPr kumimoji="1" lang="ja-JP" altLang="en-US" sz="1600">
                          <a:latin typeface="ＭＳ ゴシック" panose="020B0609070205080204" pitchFamily="49" charset="-128"/>
                          <a:ea typeface="ＭＳ ゴシック" panose="020B0609070205080204" pitchFamily="49" charset="-128"/>
                        </a:rPr>
                        <a:t>サポート借換 、金融円滑化借換</a:t>
                      </a:r>
                    </a:p>
                  </a:txBody>
                  <a:tcPr anchor="ctr"/>
                </a:tc>
                <a:extLst>
                  <a:ext uri="{0D108BD9-81ED-4DB2-BD59-A6C34878D82A}">
                    <a16:rowId xmlns:a16="http://schemas.microsoft.com/office/drawing/2014/main" val="10009"/>
                  </a:ext>
                </a:extLst>
              </a:tr>
              <a:tr h="405107">
                <a:tc>
                  <a:txBody>
                    <a:bodyPr/>
                    <a:lstStyle/>
                    <a:p>
                      <a:r>
                        <a:rPr kumimoji="1" lang="ja-JP" altLang="en-US" b="1">
                          <a:latin typeface="ＭＳ ゴシック" panose="020B0609070205080204" pitchFamily="49" charset="-128"/>
                          <a:ea typeface="ＭＳ ゴシック" panose="020B0609070205080204" pitchFamily="49" charset="-128"/>
                        </a:rPr>
                        <a:t>経営改善資金</a:t>
                      </a:r>
                    </a:p>
                  </a:txBody>
                  <a:tcPr anchor="ctr"/>
                </a:tc>
                <a:tc>
                  <a:txBody>
                    <a:bodyPr/>
                    <a:lstStyle/>
                    <a:p>
                      <a:endParaRPr kumimoji="1" lang="ja-JP" altLang="en-US" sz="1600">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10010"/>
                  </a:ext>
                </a:extLst>
              </a:tr>
              <a:tr h="626991">
                <a:tc>
                  <a:txBody>
                    <a:bodyPr/>
                    <a:lstStyle/>
                    <a:p>
                      <a:r>
                        <a:rPr kumimoji="1" lang="ja-JP" altLang="en-US" b="1">
                          <a:latin typeface="ＭＳ ゴシック" panose="020B0609070205080204" pitchFamily="49" charset="-128"/>
                          <a:ea typeface="ＭＳ ゴシック" panose="020B0609070205080204" pitchFamily="49" charset="-128"/>
                        </a:rPr>
                        <a:t>栃木県農業ビジネス</a:t>
                      </a:r>
                      <a:endParaRPr kumimoji="1" lang="en-US" altLang="ja-JP" b="1">
                        <a:latin typeface="ＭＳ ゴシック" panose="020B0609070205080204" pitchFamily="49" charset="-128"/>
                        <a:ea typeface="ＭＳ ゴシック" panose="020B0609070205080204" pitchFamily="49" charset="-128"/>
                      </a:endParaRPr>
                    </a:p>
                    <a:p>
                      <a:r>
                        <a:rPr kumimoji="1" lang="ja-JP" altLang="en-US" b="1">
                          <a:latin typeface="ＭＳ ゴシック" panose="020B0609070205080204" pitchFamily="49" charset="-128"/>
                          <a:ea typeface="ＭＳ ゴシック" panose="020B0609070205080204" pitchFamily="49" charset="-128"/>
                        </a:rPr>
                        <a:t>保証制度資金</a:t>
                      </a:r>
                    </a:p>
                  </a:txBody>
                  <a:tcPr anchor="ctr"/>
                </a:tc>
                <a:tc>
                  <a:txBody>
                    <a:bodyPr/>
                    <a:lstStyle/>
                    <a:p>
                      <a:endParaRPr kumimoji="1" lang="ja-JP" altLang="en-US" sz="1600">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10011"/>
                  </a:ext>
                </a:extLst>
              </a:tr>
            </a:tbl>
          </a:graphicData>
        </a:graphic>
      </p:graphicFrame>
      <p:sp>
        <p:nvSpPr>
          <p:cNvPr id="2" name="スライド番号プレースホルダ 1"/>
          <p:cNvSpPr>
            <a:spLocks noGrp="1"/>
          </p:cNvSpPr>
          <p:nvPr>
            <p:ph type="sldNum" sz="quarter" idx="12"/>
          </p:nvPr>
        </p:nvSpPr>
        <p:spPr/>
        <p:txBody>
          <a:bodyPr/>
          <a:lstStyle/>
          <a:p>
            <a:fld id="{D2D8002D-B5B0-4BAC-B1F6-782DDCCE6D9C}" type="slidenum">
              <a:rPr kumimoji="1" lang="ja-JP" altLang="en-US" smtClean="0"/>
              <a:pPr/>
              <a:t>4</a:t>
            </a:fld>
            <a:endParaRPr kumimoji="1" lang="ja-JP" altLang="en-US"/>
          </a:p>
        </p:txBody>
      </p:sp>
      <p:sp>
        <p:nvSpPr>
          <p:cNvPr id="3" name="テキスト ボックス 2"/>
          <p:cNvSpPr txBox="1"/>
          <p:nvPr/>
        </p:nvSpPr>
        <p:spPr>
          <a:xfrm>
            <a:off x="5071" y="175109"/>
            <a:ext cx="8751092" cy="584775"/>
          </a:xfrm>
          <a:prstGeom prst="rect">
            <a:avLst/>
          </a:prstGeom>
          <a:noFill/>
        </p:spPr>
        <p:txBody>
          <a:bodyPr wrap="square" rtlCol="0">
            <a:spAutoFit/>
          </a:bodyPr>
          <a:lstStyle/>
          <a:p>
            <a:r>
              <a:rPr lang="ja-JP" altLang="en-US" sz="3200" i="1">
                <a:latin typeface="+mj-ea"/>
              </a:rPr>
              <a:t> ３．令和６年度 制度融資メニュー</a:t>
            </a:r>
            <a:endParaRPr lang="en-US" altLang="ja-JP" sz="3200" i="1">
              <a:latin typeface="+mj-ea"/>
            </a:endParaRPr>
          </a:p>
        </p:txBody>
      </p:sp>
      <p:grpSp>
        <p:nvGrpSpPr>
          <p:cNvPr id="4" name="グループ化 3"/>
          <p:cNvGrpSpPr/>
          <p:nvPr/>
        </p:nvGrpSpPr>
        <p:grpSpPr>
          <a:xfrm>
            <a:off x="6150396" y="5577739"/>
            <a:ext cx="2592288" cy="740322"/>
            <a:chOff x="6449843" y="6135727"/>
            <a:chExt cx="2592288" cy="740322"/>
          </a:xfrm>
        </p:grpSpPr>
        <p:sp>
          <p:nvSpPr>
            <p:cNvPr id="27" name="角丸四角形 26"/>
            <p:cNvSpPr/>
            <p:nvPr/>
          </p:nvSpPr>
          <p:spPr>
            <a:xfrm>
              <a:off x="6449843" y="6135727"/>
              <a:ext cx="2592288" cy="714352"/>
            </a:xfrm>
            <a:prstGeom prst="roundRect">
              <a:avLst/>
            </a:prstGeom>
            <a:solidFill>
              <a:schemeClr val="lt1"/>
            </a:solidFill>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pic>
          <p:nvPicPr>
            <p:cNvPr id="28" name="Picture 4" descr="http://chebcolle.up.seesaa.net/new_01/red_l.gif">
              <a:hlinkClick r:id="rId3"/>
            </p:cNvPr>
            <p:cNvPicPr>
              <a:picLocks noChangeAspect="1" noChangeArrowheads="1" noCrop="1"/>
            </p:cNvPicPr>
            <p:nvPr/>
          </p:nvPicPr>
          <p:blipFill>
            <a:blip r:embed="rId4" cstate="print"/>
            <a:srcRect/>
            <a:stretch>
              <a:fillRect/>
            </a:stretch>
          </p:blipFill>
          <p:spPr bwMode="auto">
            <a:xfrm>
              <a:off x="6581999" y="6197479"/>
              <a:ext cx="530198" cy="224468"/>
            </a:xfrm>
            <a:prstGeom prst="rect">
              <a:avLst/>
            </a:prstGeom>
            <a:noFill/>
          </p:spPr>
        </p:pic>
        <p:sp>
          <p:nvSpPr>
            <p:cNvPr id="29" name="テキスト ボックス 28"/>
            <p:cNvSpPr txBox="1"/>
            <p:nvPr/>
          </p:nvSpPr>
          <p:spPr>
            <a:xfrm>
              <a:off x="7171403" y="6152524"/>
              <a:ext cx="1245751" cy="351788"/>
            </a:xfrm>
            <a:prstGeom prst="rect">
              <a:avLst/>
            </a:prstGeom>
            <a:noFill/>
          </p:spPr>
          <p:txBody>
            <a:bodyPr wrap="square" rtlCol="0">
              <a:spAutoFit/>
            </a:bodyPr>
            <a:lstStyle/>
            <a:p>
              <a:r>
                <a:rPr kumimoji="1" lang="ja-JP" altLang="en-US" sz="1400"/>
                <a:t>新規・創設</a:t>
              </a:r>
            </a:p>
          </p:txBody>
        </p:sp>
        <p:pic>
          <p:nvPicPr>
            <p:cNvPr id="30" name="Picture 6" descr="http://chebcolle.up.seesaa.net/check/red_02.gif">
              <a:hlinkClick r:id="rId5"/>
            </p:cNvPr>
            <p:cNvPicPr>
              <a:picLocks noChangeAspect="1" noChangeArrowheads="1"/>
            </p:cNvPicPr>
            <p:nvPr/>
          </p:nvPicPr>
          <p:blipFill>
            <a:blip r:embed="rId6" cstate="print"/>
            <a:srcRect/>
            <a:stretch>
              <a:fillRect/>
            </a:stretch>
          </p:blipFill>
          <p:spPr bwMode="auto">
            <a:xfrm>
              <a:off x="6608772" y="6532570"/>
              <a:ext cx="293119" cy="254398"/>
            </a:xfrm>
            <a:prstGeom prst="rect">
              <a:avLst/>
            </a:prstGeom>
            <a:noFill/>
          </p:spPr>
        </p:pic>
        <p:sp>
          <p:nvSpPr>
            <p:cNvPr id="31" name="テキスト ボックス 30"/>
            <p:cNvSpPr txBox="1"/>
            <p:nvPr/>
          </p:nvSpPr>
          <p:spPr>
            <a:xfrm>
              <a:off x="6792299" y="6524261"/>
              <a:ext cx="1245751" cy="351788"/>
            </a:xfrm>
            <a:prstGeom prst="rect">
              <a:avLst/>
            </a:prstGeom>
            <a:noFill/>
          </p:spPr>
          <p:txBody>
            <a:bodyPr wrap="square" rtlCol="0">
              <a:spAutoFit/>
            </a:bodyPr>
            <a:lstStyle/>
            <a:p>
              <a:r>
                <a:rPr kumimoji="1" lang="ja-JP" altLang="en-US" sz="1400"/>
                <a:t>拡充・改正</a:t>
              </a:r>
            </a:p>
          </p:txBody>
        </p:sp>
      </p:grpSp>
      <p:pic>
        <p:nvPicPr>
          <p:cNvPr id="35" name="Picture 6" descr="http://chebcolle.up.seesaa.net/check/red_02.gif">
            <a:hlinkClick r:id="rId5"/>
          </p:cNvPr>
          <p:cNvPicPr>
            <a:picLocks noChangeAspect="1" noChangeArrowheads="1"/>
          </p:cNvPicPr>
          <p:nvPr/>
        </p:nvPicPr>
        <p:blipFill>
          <a:blip r:embed="rId6" cstate="print"/>
          <a:srcRect/>
          <a:stretch>
            <a:fillRect/>
          </a:stretch>
        </p:blipFill>
        <p:spPr bwMode="auto">
          <a:xfrm>
            <a:off x="2771800" y="3516981"/>
            <a:ext cx="293119" cy="254398"/>
          </a:xfrm>
          <a:prstGeom prst="rect">
            <a:avLst/>
          </a:prstGeom>
          <a:noFill/>
        </p:spPr>
      </p:pic>
      <p:pic>
        <p:nvPicPr>
          <p:cNvPr id="5" name="Picture 4" descr="http://chebcolle.up.seesaa.net/new_01/red_l.gif">
            <a:hlinkClick r:id="rId3"/>
            <a:extLst>
              <a:ext uri="{FF2B5EF4-FFF2-40B4-BE49-F238E27FC236}">
                <a16:creationId xmlns:a16="http://schemas.microsoft.com/office/drawing/2014/main" id="{62F4409E-53C5-D631-17CE-5CC749B4D784}"/>
              </a:ext>
            </a:extLst>
          </p:cNvPr>
          <p:cNvPicPr>
            <a:picLocks noChangeAspect="1" noChangeArrowheads="1" noCrop="1"/>
          </p:cNvPicPr>
          <p:nvPr/>
        </p:nvPicPr>
        <p:blipFill>
          <a:blip r:embed="rId4" cstate="print"/>
          <a:srcRect/>
          <a:stretch>
            <a:fillRect/>
          </a:stretch>
        </p:blipFill>
        <p:spPr bwMode="auto">
          <a:xfrm>
            <a:off x="6017453" y="1332324"/>
            <a:ext cx="530198" cy="224468"/>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 1"/>
          <p:cNvSpPr>
            <a:spLocks noGrp="1"/>
          </p:cNvSpPr>
          <p:nvPr>
            <p:ph type="sldNum" sz="quarter" idx="12"/>
          </p:nvPr>
        </p:nvSpPr>
        <p:spPr/>
        <p:txBody>
          <a:bodyPr/>
          <a:lstStyle/>
          <a:p>
            <a:fld id="{D2D8002D-B5B0-4BAC-B1F6-782DDCCE6D9C}" type="slidenum">
              <a:rPr kumimoji="1" lang="ja-JP" altLang="en-US" smtClean="0"/>
              <a:pPr/>
              <a:t>5</a:t>
            </a:fld>
            <a:endParaRPr kumimoji="1" lang="ja-JP" altLang="en-US"/>
          </a:p>
        </p:txBody>
      </p:sp>
      <p:sp>
        <p:nvSpPr>
          <p:cNvPr id="3" name="テキスト ボックス 2"/>
          <p:cNvSpPr txBox="1"/>
          <p:nvPr/>
        </p:nvSpPr>
        <p:spPr>
          <a:xfrm>
            <a:off x="-135093" y="178047"/>
            <a:ext cx="8820472" cy="584775"/>
          </a:xfrm>
          <a:prstGeom prst="rect">
            <a:avLst/>
          </a:prstGeom>
          <a:noFill/>
        </p:spPr>
        <p:txBody>
          <a:bodyPr wrap="square" rtlCol="0">
            <a:spAutoFit/>
          </a:bodyPr>
          <a:lstStyle/>
          <a:p>
            <a:r>
              <a:rPr lang="ja-JP" altLang="en-US" sz="3200" i="1">
                <a:latin typeface="+mj-ea"/>
              </a:rPr>
              <a:t> </a:t>
            </a:r>
            <a:r>
              <a:rPr lang="ja-JP" altLang="en-US" sz="3000" i="1">
                <a:latin typeface="+mj-ea"/>
              </a:rPr>
              <a:t>４</a:t>
            </a:r>
            <a:r>
              <a:rPr lang="en-US" altLang="ja-JP" sz="3000" i="1">
                <a:latin typeface="+mj-ea"/>
              </a:rPr>
              <a:t>.Ⅰ</a:t>
            </a:r>
            <a:r>
              <a:rPr lang="ja-JP" altLang="en-US" sz="3000" i="1">
                <a:latin typeface="+mj-ea"/>
              </a:rPr>
              <a:t> 一般資金（経営者保証非提供）</a:t>
            </a:r>
          </a:p>
        </p:txBody>
      </p:sp>
      <p:sp>
        <p:nvSpPr>
          <p:cNvPr id="4" name="角丸四角形 3"/>
          <p:cNvSpPr/>
          <p:nvPr/>
        </p:nvSpPr>
        <p:spPr>
          <a:xfrm>
            <a:off x="171347" y="953224"/>
            <a:ext cx="8801305" cy="963608"/>
          </a:xfrm>
          <a:prstGeom prst="roundRect">
            <a:avLst/>
          </a:prstGeom>
          <a:ln w="25400">
            <a:solidFill>
              <a:schemeClr val="accent6">
                <a:lumMod val="50000"/>
              </a:schemeClr>
            </a:solidFill>
          </a:ln>
        </p:spPr>
        <p:style>
          <a:lnRef idx="1">
            <a:schemeClr val="accent6"/>
          </a:lnRef>
          <a:fillRef idx="2">
            <a:schemeClr val="accent6"/>
          </a:fillRef>
          <a:effectRef idx="1">
            <a:schemeClr val="accent6"/>
          </a:effectRef>
          <a:fontRef idx="minor">
            <a:schemeClr val="dk1"/>
          </a:fontRef>
        </p:style>
        <p:txBody>
          <a:bodyPr rtlCol="0" anchor="ctr"/>
          <a:lstStyle/>
          <a:p>
            <a:r>
              <a:rPr kumimoji="1" lang="ja-JP" altLang="en-US">
                <a:latin typeface="ＭＳ ゴシック" panose="020B0609070205080204" pitchFamily="49" charset="-128"/>
                <a:ea typeface="ＭＳ ゴシック" panose="020B0609070205080204" pitchFamily="49" charset="-128"/>
              </a:rPr>
              <a:t>＜ポイント＞</a:t>
            </a:r>
            <a:endParaRPr kumimoji="1" lang="en-US" altLang="ja-JP">
              <a:latin typeface="ＭＳ ゴシック" panose="020B0609070205080204" pitchFamily="49" charset="-128"/>
              <a:ea typeface="ＭＳ ゴシック" panose="020B0609070205080204" pitchFamily="49" charset="-128"/>
            </a:endParaRPr>
          </a:p>
          <a:p>
            <a:r>
              <a:rPr lang="ja-JP" altLang="en-US">
                <a:latin typeface="ＭＳ ゴシック" panose="020B0609070205080204" pitchFamily="49" charset="-128"/>
                <a:ea typeface="ＭＳ ゴシック" panose="020B0609070205080204" pitchFamily="49" charset="-128"/>
              </a:rPr>
              <a:t>○経営者保証に依存しない融資慣行の確立を促進するため、一般資金に「経営者保証非提供」を創設する。</a:t>
            </a:r>
            <a:endParaRPr lang="en-US" altLang="ja-JP">
              <a:latin typeface="ＭＳ ゴシック" panose="020B0609070205080204" pitchFamily="49" charset="-128"/>
              <a:ea typeface="ＭＳ ゴシック" panose="020B0609070205080204" pitchFamily="49" charset="-128"/>
            </a:endParaRPr>
          </a:p>
        </p:txBody>
      </p:sp>
      <p:graphicFrame>
        <p:nvGraphicFramePr>
          <p:cNvPr id="8" name="表 7"/>
          <p:cNvGraphicFramePr>
            <a:graphicFrameLocks noGrp="1"/>
          </p:cNvGraphicFramePr>
          <p:nvPr>
            <p:extLst>
              <p:ext uri="{D42A27DB-BD31-4B8C-83A1-F6EECF244321}">
                <p14:modId xmlns:p14="http://schemas.microsoft.com/office/powerpoint/2010/main" val="3097759211"/>
              </p:ext>
            </p:extLst>
          </p:nvPr>
        </p:nvGraphicFramePr>
        <p:xfrm>
          <a:off x="0" y="1988840"/>
          <a:ext cx="9144000" cy="4442880"/>
        </p:xfrm>
        <a:graphic>
          <a:graphicData uri="http://schemas.openxmlformats.org/drawingml/2006/table">
            <a:tbl>
              <a:tblPr firstRow="1" bandRow="1">
                <a:tableStyleId>{9DCAF9ED-07DC-4A11-8D7F-57B35C25682E}</a:tableStyleId>
              </a:tblPr>
              <a:tblGrid>
                <a:gridCol w="1403648">
                  <a:extLst>
                    <a:ext uri="{9D8B030D-6E8A-4147-A177-3AD203B41FA5}">
                      <a16:colId xmlns:a16="http://schemas.microsoft.com/office/drawing/2014/main" val="20000"/>
                    </a:ext>
                  </a:extLst>
                </a:gridCol>
                <a:gridCol w="7740352">
                  <a:extLst>
                    <a:ext uri="{9D8B030D-6E8A-4147-A177-3AD203B41FA5}">
                      <a16:colId xmlns:a16="http://schemas.microsoft.com/office/drawing/2014/main" val="20001"/>
                    </a:ext>
                  </a:extLst>
                </a:gridCol>
              </a:tblGrid>
              <a:tr h="324577">
                <a:tc gridSpan="2">
                  <a:txBody>
                    <a:bodyPr/>
                    <a:lstStyle/>
                    <a:p>
                      <a:pPr algn="ctr"/>
                      <a:r>
                        <a:rPr kumimoji="1" lang="ja-JP" altLang="en-US" sz="1800" b="1">
                          <a:latin typeface="ＭＳ ゴシック" panose="020B0609070205080204" pitchFamily="49" charset="-128"/>
                          <a:ea typeface="ＭＳ ゴシック" panose="020B0609070205080204" pitchFamily="49" charset="-128"/>
                        </a:rPr>
                        <a:t>一般資金（経営者保証非提供）</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kumimoji="1" lang="ja-JP" altLang="en-US" sz="1800" b="1">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1426093">
                <a:tc>
                  <a:txBody>
                    <a:bodyPr/>
                    <a:lstStyle/>
                    <a:p>
                      <a:r>
                        <a:rPr kumimoji="1" lang="ja-JP" altLang="en-US" sz="1600">
                          <a:latin typeface="ＭＳ ゴシック" panose="020B0609070205080204" pitchFamily="49" charset="-128"/>
                          <a:ea typeface="ＭＳ ゴシック" panose="020B0609070205080204" pitchFamily="49" charset="-128"/>
                        </a:rPr>
                        <a:t>融資対象</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600" u="sng">
                          <a:latin typeface="ＭＳ ゴシック" panose="020B0609070205080204" pitchFamily="49" charset="-128"/>
                          <a:ea typeface="ＭＳ ゴシック" panose="020B0609070205080204" pitchFamily="49" charset="-128"/>
                        </a:rPr>
                        <a:t>事業者選択型経営者保証非提供促進特別保証</a:t>
                      </a:r>
                      <a:r>
                        <a:rPr kumimoji="1" lang="ja-JP" altLang="en-US" sz="1600">
                          <a:latin typeface="ＭＳ ゴシック" panose="020B0609070205080204" pitchFamily="49" charset="-128"/>
                          <a:ea typeface="ＭＳ ゴシック" panose="020B0609070205080204" pitchFamily="49" charset="-128"/>
                        </a:rPr>
                        <a:t>を利用する中小企業</a:t>
                      </a:r>
                      <a:endParaRPr kumimoji="1" lang="en-US" altLang="ja-JP" sz="1600">
                        <a:latin typeface="ＭＳ ゴシック" panose="020B0609070205080204" pitchFamily="49" charset="-128"/>
                        <a:ea typeface="ＭＳ ゴシック" panose="020B0609070205080204" pitchFamily="49" charset="-128"/>
                      </a:endParaRPr>
                    </a:p>
                    <a:p>
                      <a:r>
                        <a:rPr kumimoji="1" lang="ja-JP" altLang="en-US" sz="1600">
                          <a:latin typeface="ＭＳ ゴシック" panose="020B0609070205080204" pitchFamily="49" charset="-128"/>
                          <a:ea typeface="ＭＳ ゴシック" panose="020B0609070205080204" pitchFamily="49" charset="-128"/>
                        </a:rPr>
                        <a:t>①過去２年間の決算書が提出されていること</a:t>
                      </a:r>
                      <a:endParaRPr kumimoji="1" lang="en-US" altLang="ja-JP" sz="1600">
                        <a:latin typeface="ＭＳ ゴシック" panose="020B0609070205080204" pitchFamily="49" charset="-128"/>
                        <a:ea typeface="ＭＳ ゴシック" panose="020B0609070205080204" pitchFamily="49" charset="-128"/>
                      </a:endParaRPr>
                    </a:p>
                    <a:p>
                      <a:r>
                        <a:rPr lang="ja-JP" altLang="en-US" sz="1600">
                          <a:latin typeface="ＭＳ ゴシック" panose="020B0609070205080204" pitchFamily="49" charset="-128"/>
                          <a:ea typeface="ＭＳ ゴシック" panose="020B0609070205080204" pitchFamily="49" charset="-128"/>
                        </a:rPr>
                        <a:t>②直近の決算において代表者への貸付金等がなく、かつ、代表者への役員報酬、</a:t>
                      </a:r>
                      <a:endParaRPr lang="en-US" altLang="ja-JP" sz="1600">
                        <a:latin typeface="ＭＳ ゴシック" panose="020B0609070205080204" pitchFamily="49" charset="-128"/>
                        <a:ea typeface="ＭＳ ゴシック" panose="020B0609070205080204" pitchFamily="49" charset="-128"/>
                      </a:endParaRPr>
                    </a:p>
                    <a:p>
                      <a:r>
                        <a:rPr lang="ja-JP" altLang="en-US" sz="1600">
                          <a:latin typeface="ＭＳ ゴシック" panose="020B0609070205080204" pitchFamily="49" charset="-128"/>
                          <a:ea typeface="ＭＳ ゴシック" panose="020B0609070205080204" pitchFamily="49" charset="-128"/>
                        </a:rPr>
                        <a:t>　賞与、配当等が社会通念上相当と認められる額を超えていないこと</a:t>
                      </a:r>
                      <a:endParaRPr kumimoji="1" lang="en-US" altLang="ja-JP" sz="1600">
                        <a:latin typeface="ＭＳ ゴシック" panose="020B0609070205080204" pitchFamily="49" charset="-128"/>
                        <a:ea typeface="ＭＳ ゴシック" panose="020B0609070205080204" pitchFamily="49" charset="-128"/>
                      </a:endParaRPr>
                    </a:p>
                    <a:p>
                      <a:r>
                        <a:rPr lang="ja-JP" altLang="en-US" sz="1600">
                          <a:latin typeface="ＭＳ ゴシック" panose="020B0609070205080204" pitchFamily="49" charset="-128"/>
                          <a:ea typeface="ＭＳ ゴシック" panose="020B0609070205080204" pitchFamily="49" charset="-128"/>
                        </a:rPr>
                        <a:t>③</a:t>
                      </a:r>
                      <a:r>
                        <a:rPr lang="ja-JP" altLang="en-US" sz="1600" u="sng">
                          <a:latin typeface="ＭＳ ゴシック" panose="020B0609070205080204" pitchFamily="49" charset="-128"/>
                          <a:ea typeface="ＭＳ ゴシック" panose="020B0609070205080204" pitchFamily="49" charset="-128"/>
                        </a:rPr>
                        <a:t>直近の決算において債務超過ではない</a:t>
                      </a:r>
                      <a:r>
                        <a:rPr lang="ja-JP" altLang="en-US" sz="1600">
                          <a:latin typeface="ＭＳ ゴシック" panose="020B0609070205080204" pitchFamily="49" charset="-128"/>
                          <a:ea typeface="ＭＳ ゴシック" panose="020B0609070205080204" pitchFamily="49" charset="-128"/>
                        </a:rPr>
                        <a:t>こと又は</a:t>
                      </a:r>
                      <a:r>
                        <a:rPr lang="ja-JP" altLang="en-US" sz="1600" u="sng">
                          <a:latin typeface="ＭＳ ゴシック" panose="020B0609070205080204" pitchFamily="49" charset="-128"/>
                          <a:ea typeface="ＭＳ ゴシック" panose="020B0609070205080204" pitchFamily="49" charset="-128"/>
                        </a:rPr>
                        <a:t>直近２期の決算において減価償却</a:t>
                      </a:r>
                      <a:endParaRPr lang="en-US" altLang="ja-JP" sz="1600" u="sng">
                        <a:latin typeface="ＭＳ ゴシック" panose="020B0609070205080204" pitchFamily="49" charset="-128"/>
                        <a:ea typeface="ＭＳ ゴシック" panose="020B0609070205080204" pitchFamily="49" charset="-128"/>
                      </a:endParaRPr>
                    </a:p>
                    <a:p>
                      <a:r>
                        <a:rPr lang="ja-JP" altLang="en-US" sz="1600">
                          <a:latin typeface="ＭＳ ゴシック" panose="020B0609070205080204" pitchFamily="49" charset="-128"/>
                          <a:ea typeface="ＭＳ ゴシック" panose="020B0609070205080204" pitchFamily="49" charset="-128"/>
                        </a:rPr>
                        <a:t>　</a:t>
                      </a:r>
                      <a:r>
                        <a:rPr lang="ja-JP" altLang="en-US" sz="1600" u="sng">
                          <a:latin typeface="ＭＳ ゴシック" panose="020B0609070205080204" pitchFamily="49" charset="-128"/>
                          <a:ea typeface="ＭＳ ゴシック" panose="020B0609070205080204" pitchFamily="49" charset="-128"/>
                        </a:rPr>
                        <a:t>前経常利益が連続して赤字ではない</a:t>
                      </a:r>
                      <a:r>
                        <a:rPr lang="ja-JP" altLang="en-US" sz="1600">
                          <a:latin typeface="ＭＳ ゴシック" panose="020B0609070205080204" pitchFamily="49" charset="-128"/>
                          <a:ea typeface="ＭＳ ゴシック" panose="020B0609070205080204" pitchFamily="49" charset="-128"/>
                        </a:rPr>
                        <a:t>こと　等</a:t>
                      </a:r>
                      <a:endParaRPr lang="en-US" altLang="ja-JP" sz="1600">
                        <a:latin typeface="ＭＳ ゴシック" panose="020B0609070205080204" pitchFamily="49" charset="-128"/>
                        <a:ea typeface="ＭＳ ゴシック" panose="020B0609070205080204" pitchFamily="49" charset="-128"/>
                      </a:endParaRPr>
                    </a:p>
                  </a:txBody>
                  <a:tcPr marT="64800" marB="648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297529">
                <a:tc>
                  <a:txBody>
                    <a:bodyPr/>
                    <a:lstStyle/>
                    <a:p>
                      <a:r>
                        <a:rPr kumimoji="1" lang="ja-JP" altLang="en-US" sz="1600">
                          <a:latin typeface="ＭＳ ゴシック" panose="020B0609070205080204" pitchFamily="49" charset="-128"/>
                          <a:ea typeface="ＭＳ ゴシック" panose="020B0609070205080204" pitchFamily="49" charset="-128"/>
                        </a:rPr>
                        <a:t>資金使途</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600">
                          <a:latin typeface="ＭＳ ゴシック" panose="020B0609070205080204" pitchFamily="49" charset="-128"/>
                          <a:ea typeface="ＭＳ ゴシック" panose="020B0609070205080204" pitchFamily="49" charset="-128"/>
                        </a:rPr>
                        <a:t>運転資金及び設備資金</a:t>
                      </a:r>
                      <a:endParaRPr kumimoji="1" lang="en-US" altLang="ja-JP" sz="1600">
                        <a:latin typeface="ＭＳ ゴシック" panose="020B0609070205080204" pitchFamily="49" charset="-128"/>
                        <a:ea typeface="ＭＳ ゴシック" panose="020B0609070205080204" pitchFamily="49" charset="-128"/>
                      </a:endParaRPr>
                    </a:p>
                  </a:txBody>
                  <a:tcPr marT="64800" marB="648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297529">
                <a:tc>
                  <a:txBody>
                    <a:bodyPr/>
                    <a:lstStyle/>
                    <a:p>
                      <a:pPr algn="ctr"/>
                      <a:r>
                        <a:rPr kumimoji="1" lang="ja-JP" altLang="en-US" sz="1600">
                          <a:latin typeface="ＭＳ ゴシック" panose="020B0609070205080204" pitchFamily="49" charset="-128"/>
                          <a:ea typeface="ＭＳ ゴシック" panose="020B0609070205080204" pitchFamily="49" charset="-128"/>
                        </a:rPr>
                        <a:t>限 度 額</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600" baseline="0">
                          <a:latin typeface="ＭＳ ゴシック" panose="020B0609070205080204" pitchFamily="49" charset="-128"/>
                          <a:ea typeface="ＭＳ ゴシック" panose="020B0609070205080204" pitchFamily="49" charset="-128"/>
                        </a:rPr>
                        <a:t>8,000</a:t>
                      </a:r>
                      <a:r>
                        <a:rPr kumimoji="1" lang="ja-JP" altLang="en-US" sz="1600" baseline="0">
                          <a:latin typeface="ＭＳ ゴシック" panose="020B0609070205080204" pitchFamily="49" charset="-128"/>
                          <a:ea typeface="ＭＳ ゴシック" panose="020B0609070205080204" pitchFamily="49" charset="-128"/>
                        </a:rPr>
                        <a:t>万</a:t>
                      </a:r>
                      <a:r>
                        <a:rPr kumimoji="1" lang="ja-JP" altLang="en-US" sz="1600">
                          <a:latin typeface="ＭＳ ゴシック" panose="020B0609070205080204" pitchFamily="49" charset="-128"/>
                          <a:ea typeface="ＭＳ ゴシック" panose="020B0609070205080204" pitchFamily="49" charset="-128"/>
                        </a:rPr>
                        <a:t>円</a:t>
                      </a:r>
                    </a:p>
                  </a:txBody>
                  <a:tcPr marT="64800" marB="648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297529">
                <a:tc>
                  <a:txBody>
                    <a:bodyPr/>
                    <a:lstStyle/>
                    <a:p>
                      <a:pPr algn="ctr"/>
                      <a:r>
                        <a:rPr kumimoji="1" lang="ja-JP" altLang="en-US" sz="1600">
                          <a:latin typeface="ＭＳ ゴシック" panose="020B0609070205080204" pitchFamily="49" charset="-128"/>
                          <a:ea typeface="ＭＳ ゴシック" panose="020B0609070205080204" pitchFamily="49" charset="-128"/>
                        </a:rPr>
                        <a:t>融資期間</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en-US" altLang="ja-JP" sz="1600">
                          <a:latin typeface="ＭＳ ゴシック" panose="020B0609070205080204" pitchFamily="49" charset="-128"/>
                          <a:ea typeface="ＭＳ ゴシック" panose="020B0609070205080204" pitchFamily="49" charset="-128"/>
                        </a:rPr>
                        <a:t>10</a:t>
                      </a:r>
                      <a:r>
                        <a:rPr kumimoji="1" lang="ja-JP" altLang="en-US" sz="1600">
                          <a:latin typeface="ＭＳ ゴシック" panose="020B0609070205080204" pitchFamily="49" charset="-128"/>
                          <a:ea typeface="ＭＳ ゴシック" panose="020B0609070205080204" pitchFamily="49" charset="-128"/>
                        </a:rPr>
                        <a:t>年以内（据置１年以内）</a:t>
                      </a:r>
                    </a:p>
                  </a:txBody>
                  <a:tcPr marT="64800" marB="648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297529">
                <a:tc>
                  <a:txBody>
                    <a:bodyPr/>
                    <a:lstStyle/>
                    <a:p>
                      <a:r>
                        <a:rPr kumimoji="1" lang="ja-JP" altLang="en-US" sz="1600">
                          <a:latin typeface="ＭＳ ゴシック" panose="020B0609070205080204" pitchFamily="49" charset="-128"/>
                          <a:ea typeface="ＭＳ ゴシック" panose="020B0609070205080204" pitchFamily="49" charset="-128"/>
                        </a:rPr>
                        <a:t>融資利率</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600">
                          <a:latin typeface="ＭＳ ゴシック" panose="020B0609070205080204" pitchFamily="49" charset="-128"/>
                          <a:ea typeface="ＭＳ ゴシック" panose="020B0609070205080204" pitchFamily="49" charset="-128"/>
                        </a:rPr>
                        <a:t>保証付き責任共有制度対象：</a:t>
                      </a:r>
                      <a:r>
                        <a:rPr kumimoji="1" lang="en-US" altLang="ja-JP" sz="1600">
                          <a:latin typeface="ＭＳ ゴシック" panose="020B0609070205080204" pitchFamily="49" charset="-128"/>
                          <a:ea typeface="ＭＳ ゴシック" panose="020B0609070205080204" pitchFamily="49" charset="-128"/>
                        </a:rPr>
                        <a:t>2.2</a:t>
                      </a:r>
                      <a:r>
                        <a:rPr kumimoji="1" lang="ja-JP" altLang="en-US" sz="1600">
                          <a:latin typeface="ＭＳ ゴシック" panose="020B0609070205080204" pitchFamily="49" charset="-128"/>
                          <a:ea typeface="ＭＳ ゴシック" panose="020B0609070205080204" pitchFamily="49" charset="-128"/>
                        </a:rPr>
                        <a:t>％以内</a:t>
                      </a:r>
                      <a:endParaRPr kumimoji="1" lang="en-US" altLang="ja-JP" sz="1600">
                        <a:latin typeface="ＭＳ ゴシック" panose="020B0609070205080204" pitchFamily="49" charset="-128"/>
                        <a:ea typeface="ＭＳ ゴシック" panose="020B0609070205080204" pitchFamily="49" charset="-128"/>
                      </a:endParaRPr>
                    </a:p>
                  </a:txBody>
                  <a:tcPr marT="64800" marB="648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297529">
                <a:tc>
                  <a:txBody>
                    <a:bodyPr/>
                    <a:lstStyle/>
                    <a:p>
                      <a:r>
                        <a:rPr kumimoji="1" lang="ja-JP" altLang="en-US" sz="1600">
                          <a:latin typeface="ＭＳ ゴシック" panose="020B0609070205080204" pitchFamily="49" charset="-128"/>
                          <a:ea typeface="ＭＳ ゴシック" panose="020B0609070205080204" pitchFamily="49" charset="-128"/>
                        </a:rPr>
                        <a:t>担保・保証人</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600" u="sng">
                          <a:latin typeface="ＭＳ ゴシック" panose="020B0609070205080204" pitchFamily="49" charset="-128"/>
                          <a:ea typeface="ＭＳ ゴシック" panose="020B0609070205080204" pitchFamily="49" charset="-128"/>
                        </a:rPr>
                        <a:t>徴求しない</a:t>
                      </a:r>
                      <a:endParaRPr kumimoji="1" lang="en-US" altLang="ja-JP" sz="1600" u="sng">
                        <a:latin typeface="ＭＳ ゴシック" panose="020B0609070205080204" pitchFamily="49" charset="-128"/>
                        <a:ea typeface="ＭＳ ゴシック" panose="020B0609070205080204" pitchFamily="49" charset="-128"/>
                      </a:endParaRPr>
                    </a:p>
                  </a:txBody>
                  <a:tcPr marT="64800" marB="648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44603460"/>
                  </a:ext>
                </a:extLst>
              </a:tr>
              <a:tr h="51391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a:latin typeface="ＭＳ ゴシック" panose="020B0609070205080204" pitchFamily="49" charset="-128"/>
                          <a:ea typeface="ＭＳ ゴシック" panose="020B0609070205080204" pitchFamily="49" charset="-128"/>
                        </a:rPr>
                        <a:t>保 証 料</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a:latin typeface="ＭＳ ゴシック" panose="020B0609070205080204" pitchFamily="49" charset="-128"/>
                          <a:ea typeface="ＭＳ ゴシック" panose="020B0609070205080204" pitchFamily="49" charset="-128"/>
                        </a:rPr>
                        <a:t>通常の保証料率に、③を両方満たす場合＋</a:t>
                      </a:r>
                      <a:r>
                        <a:rPr lang="en-US" altLang="ja-JP" sz="1600">
                          <a:latin typeface="ＭＳ ゴシック" panose="020B0609070205080204" pitchFamily="49" charset="-128"/>
                          <a:ea typeface="ＭＳ ゴシック" panose="020B0609070205080204" pitchFamily="49" charset="-128"/>
                        </a:rPr>
                        <a:t>0.25</a:t>
                      </a:r>
                      <a:r>
                        <a:rPr lang="ja-JP" altLang="en-US" sz="1600">
                          <a:latin typeface="ＭＳ ゴシック" panose="020B0609070205080204" pitchFamily="49" charset="-128"/>
                          <a:ea typeface="ＭＳ ゴシック" panose="020B0609070205080204" pitchFamily="49" charset="-128"/>
                        </a:rPr>
                        <a:t>％、片方満たす場合＋</a:t>
                      </a:r>
                      <a:r>
                        <a:rPr lang="en-US" altLang="ja-JP" sz="1600">
                          <a:latin typeface="ＭＳ ゴシック" panose="020B0609070205080204" pitchFamily="49" charset="-128"/>
                          <a:ea typeface="ＭＳ ゴシック" panose="020B0609070205080204" pitchFamily="49" charset="-128"/>
                        </a:rPr>
                        <a:t>0.45</a:t>
                      </a:r>
                      <a:r>
                        <a:rPr lang="ja-JP" altLang="en-US" sz="1600">
                          <a:latin typeface="ＭＳ ゴシック" panose="020B0609070205080204" pitchFamily="49" charset="-128"/>
                          <a:ea typeface="ＭＳ ゴシック" panose="020B0609070205080204" pitchFamily="49" charset="-128"/>
                        </a:rPr>
                        <a:t>％</a:t>
                      </a:r>
                      <a:endParaRPr lang="en-US" altLang="ja-JP" sz="1600">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a:latin typeface="ＭＳ ゴシック" panose="020B0609070205080204" pitchFamily="49" charset="-128"/>
                          <a:ea typeface="ＭＳ ゴシック" panose="020B0609070205080204" pitchFamily="49" charset="-128"/>
                        </a:rPr>
                        <a:t>事業者負担軽減のため、令和６年度は上記から</a:t>
                      </a:r>
                      <a:r>
                        <a:rPr lang="en-US" altLang="ja-JP" sz="1600">
                          <a:latin typeface="ＭＳ ゴシック" panose="020B0609070205080204" pitchFamily="49" charset="-128"/>
                          <a:ea typeface="ＭＳ ゴシック" panose="020B0609070205080204" pitchFamily="49" charset="-128"/>
                        </a:rPr>
                        <a:t>0.15</a:t>
                      </a:r>
                      <a:r>
                        <a:rPr lang="ja-JP" altLang="en-US" sz="1600">
                          <a:latin typeface="ＭＳ ゴシック" panose="020B0609070205080204" pitchFamily="49" charset="-128"/>
                          <a:ea typeface="ＭＳ ゴシック" panose="020B0609070205080204" pitchFamily="49" charset="-128"/>
                        </a:rPr>
                        <a:t>％の保証料を引き下げ</a:t>
                      </a:r>
                      <a:endParaRPr lang="en-US" altLang="ja-JP" sz="1600">
                        <a:latin typeface="ＭＳ ゴシック" panose="020B0609070205080204" pitchFamily="49" charset="-128"/>
                        <a:ea typeface="ＭＳ ゴシック" panose="020B0609070205080204" pitchFamily="49" charset="-128"/>
                      </a:endParaRPr>
                    </a:p>
                  </a:txBody>
                  <a:tcPr marT="64800" marB="648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88880715"/>
                  </a:ext>
                </a:extLst>
              </a:tr>
            </a:tbl>
          </a:graphicData>
        </a:graphic>
      </p:graphicFrame>
    </p:spTree>
    <p:extLst>
      <p:ext uri="{BB962C8B-B14F-4D97-AF65-F5344CB8AC3E}">
        <p14:creationId xmlns:p14="http://schemas.microsoft.com/office/powerpoint/2010/main" val="1106684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 1"/>
          <p:cNvSpPr>
            <a:spLocks noGrp="1"/>
          </p:cNvSpPr>
          <p:nvPr>
            <p:ph type="sldNum" sz="quarter" idx="12"/>
          </p:nvPr>
        </p:nvSpPr>
        <p:spPr/>
        <p:txBody>
          <a:bodyPr/>
          <a:lstStyle/>
          <a:p>
            <a:fld id="{D2D8002D-B5B0-4BAC-B1F6-782DDCCE6D9C}" type="slidenum">
              <a:rPr kumimoji="1" lang="ja-JP" altLang="en-US" smtClean="0"/>
              <a:pPr/>
              <a:t>6</a:t>
            </a:fld>
            <a:endParaRPr kumimoji="1" lang="ja-JP" altLang="en-US"/>
          </a:p>
        </p:txBody>
      </p:sp>
      <p:sp>
        <p:nvSpPr>
          <p:cNvPr id="3" name="テキスト ボックス 2"/>
          <p:cNvSpPr txBox="1"/>
          <p:nvPr/>
        </p:nvSpPr>
        <p:spPr>
          <a:xfrm>
            <a:off x="-144478" y="181892"/>
            <a:ext cx="8820472" cy="584775"/>
          </a:xfrm>
          <a:prstGeom prst="rect">
            <a:avLst/>
          </a:prstGeom>
          <a:noFill/>
        </p:spPr>
        <p:txBody>
          <a:bodyPr wrap="square" rtlCol="0">
            <a:spAutoFit/>
          </a:bodyPr>
          <a:lstStyle/>
          <a:p>
            <a:r>
              <a:rPr lang="ja-JP" altLang="en-US" sz="3200" i="1">
                <a:latin typeface="+mj-ea"/>
              </a:rPr>
              <a:t> </a:t>
            </a:r>
            <a:r>
              <a:rPr lang="ja-JP" altLang="en-US" sz="3000" i="1">
                <a:latin typeface="+mj-ea"/>
              </a:rPr>
              <a:t>４</a:t>
            </a:r>
            <a:r>
              <a:rPr lang="en-US" altLang="ja-JP" sz="3000" i="1">
                <a:latin typeface="+mj-ea"/>
              </a:rPr>
              <a:t>.Ⅱ</a:t>
            </a:r>
            <a:r>
              <a:rPr lang="ja-JP" altLang="en-US" sz="3000" i="1">
                <a:latin typeface="+mj-ea"/>
              </a:rPr>
              <a:t> 産業政策推進資金（重点政策推進融資）</a:t>
            </a:r>
          </a:p>
        </p:txBody>
      </p:sp>
      <p:sp>
        <p:nvSpPr>
          <p:cNvPr id="4" name="角丸四角形 3"/>
          <p:cNvSpPr/>
          <p:nvPr/>
        </p:nvSpPr>
        <p:spPr>
          <a:xfrm>
            <a:off x="171347" y="1013249"/>
            <a:ext cx="8801305" cy="995855"/>
          </a:xfrm>
          <a:prstGeom prst="roundRect">
            <a:avLst/>
          </a:prstGeom>
          <a:ln w="25400">
            <a:solidFill>
              <a:schemeClr val="accent6">
                <a:lumMod val="50000"/>
              </a:schemeClr>
            </a:solidFill>
          </a:ln>
        </p:spPr>
        <p:style>
          <a:lnRef idx="1">
            <a:schemeClr val="accent6"/>
          </a:lnRef>
          <a:fillRef idx="2">
            <a:schemeClr val="accent6"/>
          </a:fillRef>
          <a:effectRef idx="1">
            <a:schemeClr val="accent6"/>
          </a:effectRef>
          <a:fontRef idx="minor">
            <a:schemeClr val="dk1"/>
          </a:fontRef>
        </p:style>
        <p:txBody>
          <a:bodyPr tIns="46800" bIns="46800" rtlCol="0" anchor="t">
            <a:noAutofit/>
          </a:bodyPr>
          <a:lstStyle/>
          <a:p>
            <a:r>
              <a:rPr kumimoji="1" lang="ja-JP" altLang="en-US">
                <a:latin typeface="ＭＳ ゴシック" panose="020B0609070205080204" pitchFamily="49" charset="-128"/>
                <a:ea typeface="ＭＳ ゴシック" panose="020B0609070205080204" pitchFamily="49" charset="-128"/>
              </a:rPr>
              <a:t>＜ポイント＞</a:t>
            </a:r>
            <a:endParaRPr kumimoji="1" lang="en-US" altLang="ja-JP">
              <a:latin typeface="ＭＳ ゴシック" panose="020B0609070205080204" pitchFamily="49" charset="-128"/>
              <a:ea typeface="ＭＳ ゴシック" panose="020B0609070205080204" pitchFamily="49" charset="-128"/>
            </a:endParaRPr>
          </a:p>
          <a:p>
            <a:pPr hangingPunct="0"/>
            <a:r>
              <a:rPr lang="ja-JP" altLang="en-US">
                <a:latin typeface="ＭＳ ゴシック" panose="020B0609070205080204" pitchFamily="49" charset="-128"/>
                <a:ea typeface="ＭＳ ゴシック" panose="020B0609070205080204" pitchFamily="49" charset="-128"/>
              </a:rPr>
              <a:t>○融資対象に新たに「パートナーシップ構築宣言」企業と「もにす」認定企業を追加する。</a:t>
            </a:r>
            <a:endParaRPr lang="en-US" altLang="ja-JP"/>
          </a:p>
        </p:txBody>
      </p:sp>
      <p:graphicFrame>
        <p:nvGraphicFramePr>
          <p:cNvPr id="6" name="表 5"/>
          <p:cNvGraphicFramePr>
            <a:graphicFrameLocks noGrp="1"/>
          </p:cNvGraphicFramePr>
          <p:nvPr>
            <p:extLst>
              <p:ext uri="{D42A27DB-BD31-4B8C-83A1-F6EECF244321}">
                <p14:modId xmlns:p14="http://schemas.microsoft.com/office/powerpoint/2010/main" val="3114597077"/>
              </p:ext>
            </p:extLst>
          </p:nvPr>
        </p:nvGraphicFramePr>
        <p:xfrm>
          <a:off x="0" y="2132856"/>
          <a:ext cx="9144000" cy="4216570"/>
        </p:xfrm>
        <a:graphic>
          <a:graphicData uri="http://schemas.openxmlformats.org/drawingml/2006/table">
            <a:tbl>
              <a:tblPr firstRow="1" bandRow="1">
                <a:tableStyleId>{9DCAF9ED-07DC-4A11-8D7F-57B35C25682E}</a:tableStyleId>
              </a:tblPr>
              <a:tblGrid>
                <a:gridCol w="1403648">
                  <a:extLst>
                    <a:ext uri="{9D8B030D-6E8A-4147-A177-3AD203B41FA5}">
                      <a16:colId xmlns:a16="http://schemas.microsoft.com/office/drawing/2014/main" val="20000"/>
                    </a:ext>
                  </a:extLst>
                </a:gridCol>
                <a:gridCol w="7740352">
                  <a:extLst>
                    <a:ext uri="{9D8B030D-6E8A-4147-A177-3AD203B41FA5}">
                      <a16:colId xmlns:a16="http://schemas.microsoft.com/office/drawing/2014/main" val="20001"/>
                    </a:ext>
                  </a:extLst>
                </a:gridCol>
              </a:tblGrid>
              <a:tr h="398650">
                <a:tc gridSpan="2">
                  <a:txBody>
                    <a:bodyPr/>
                    <a:lstStyle/>
                    <a:p>
                      <a:pPr algn="ctr"/>
                      <a:r>
                        <a:rPr kumimoji="1" lang="ja-JP" altLang="en-US" sz="1800" b="1">
                          <a:latin typeface="ＭＳ ゴシック" panose="020B0609070205080204" pitchFamily="49" charset="-128"/>
                          <a:ea typeface="ＭＳ ゴシック" panose="020B0609070205080204" pitchFamily="49" charset="-128"/>
                        </a:rPr>
                        <a:t>重点政策推進融資</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r>
                        <a:rPr kumimoji="1" lang="ja-JP" altLang="en-US" sz="1800" b="1">
                          <a:latin typeface="ＭＳ ゴシック" panose="020B0609070205080204" pitchFamily="49" charset="-128"/>
                          <a:ea typeface="ＭＳ ゴシック" panose="020B0609070205080204" pitchFamily="49" charset="-128"/>
                        </a:rPr>
                        <a:t>新型コロナウイルス感染症対策融資</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1295172">
                <a:tc>
                  <a:txBody>
                    <a:bodyPr/>
                    <a:lstStyle/>
                    <a:p>
                      <a:r>
                        <a:rPr kumimoji="1" lang="ja-JP" altLang="en-US" sz="1600">
                          <a:latin typeface="ＭＳ ゴシック" panose="020B0609070205080204" pitchFamily="49" charset="-128"/>
                          <a:ea typeface="ＭＳ ゴシック" panose="020B0609070205080204" pitchFamily="49" charset="-128"/>
                        </a:rPr>
                        <a:t>融資対象</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hangingPunct="0"/>
                      <a:r>
                        <a:rPr kumimoji="1" lang="ja-JP" altLang="en-US" sz="1600" u="none" kern="1200">
                          <a:solidFill>
                            <a:schemeClr val="dk1"/>
                          </a:solidFill>
                          <a:effectLst/>
                          <a:latin typeface="ＭＳ ゴシック" panose="020B0609070205080204" pitchFamily="49" charset="-128"/>
                          <a:ea typeface="ＭＳ ゴシック" panose="020B0609070205080204" pitchFamily="49" charset="-128"/>
                          <a:cs typeface="+mn-cs"/>
                        </a:rPr>
                        <a:t>次のいずれかに該当する中小企業</a:t>
                      </a:r>
                      <a:endParaRPr kumimoji="1" lang="en-US" altLang="ja-JP" sz="1600" u="none" kern="1200">
                        <a:solidFill>
                          <a:schemeClr val="dk1"/>
                        </a:solidFill>
                        <a:effectLst/>
                        <a:latin typeface="ＭＳ ゴシック" panose="020B0609070205080204" pitchFamily="49" charset="-128"/>
                        <a:ea typeface="ＭＳ ゴシック" panose="020B0609070205080204" pitchFamily="49" charset="-128"/>
                        <a:cs typeface="+mn-cs"/>
                      </a:endParaRPr>
                    </a:p>
                    <a:p>
                      <a:pPr hangingPunct="0"/>
                      <a:r>
                        <a:rPr kumimoji="1" lang="ja-JP" altLang="en-US" sz="1600" u="none" kern="1200">
                          <a:solidFill>
                            <a:schemeClr val="dk1"/>
                          </a:solidFill>
                          <a:effectLst/>
                          <a:latin typeface="ＭＳ ゴシック" panose="020B0609070205080204" pitchFamily="49" charset="-128"/>
                          <a:ea typeface="ＭＳ ゴシック" panose="020B0609070205080204" pitchFamily="49" charset="-128"/>
                          <a:cs typeface="+mn-cs"/>
                        </a:rPr>
                        <a:t>融資対象１～５　（略）</a:t>
                      </a:r>
                      <a:endParaRPr kumimoji="1" lang="en-US" altLang="ja-JP" sz="1600" u="none" kern="1200">
                        <a:solidFill>
                          <a:schemeClr val="dk1"/>
                        </a:solidFill>
                        <a:effectLst/>
                        <a:latin typeface="ＭＳ ゴシック" panose="020B0609070205080204" pitchFamily="49" charset="-128"/>
                        <a:ea typeface="ＭＳ ゴシック" panose="020B0609070205080204" pitchFamily="49" charset="-128"/>
                        <a:cs typeface="+mn-cs"/>
                      </a:endParaRPr>
                    </a:p>
                    <a:p>
                      <a:pPr hangingPunct="0"/>
                      <a:r>
                        <a:rPr kumimoji="1" lang="ja-JP" altLang="en-US" sz="1600" u="none" kern="1200">
                          <a:solidFill>
                            <a:schemeClr val="dk1"/>
                          </a:solidFill>
                          <a:effectLst/>
                          <a:latin typeface="ＭＳ ゴシック" panose="020B0609070205080204" pitchFamily="49" charset="-128"/>
                          <a:ea typeface="ＭＳ ゴシック" panose="020B0609070205080204" pitchFamily="49" charset="-128"/>
                          <a:cs typeface="+mn-cs"/>
                        </a:rPr>
                        <a:t>融資対象６（健康・働き方）</a:t>
                      </a:r>
                      <a:endParaRPr kumimoji="1" lang="en-US" altLang="ja-JP" sz="1600" u="none" kern="1200">
                        <a:solidFill>
                          <a:schemeClr val="dk1"/>
                        </a:solidFill>
                        <a:effectLst/>
                        <a:latin typeface="ＭＳ ゴシック" panose="020B0609070205080204" pitchFamily="49" charset="-128"/>
                        <a:ea typeface="ＭＳ ゴシック" panose="020B0609070205080204" pitchFamily="49" charset="-128"/>
                        <a:cs typeface="+mn-cs"/>
                      </a:endParaRPr>
                    </a:p>
                    <a:p>
                      <a:pPr hangingPunct="0"/>
                      <a:r>
                        <a:rPr kumimoji="1" lang="ja-JP" altLang="en-US" sz="1600" u="none" kern="1200">
                          <a:solidFill>
                            <a:schemeClr val="dk1"/>
                          </a:solidFill>
                          <a:effectLst/>
                          <a:latin typeface="ＭＳ ゴシック" panose="020B0609070205080204" pitchFamily="49" charset="-128"/>
                          <a:ea typeface="ＭＳ ゴシック" panose="020B0609070205080204" pitchFamily="49" charset="-128"/>
                          <a:cs typeface="+mn-cs"/>
                        </a:rPr>
                        <a:t>　⑴～⑷　（略）</a:t>
                      </a:r>
                      <a:endParaRPr kumimoji="1" lang="en-US" altLang="ja-JP" sz="1600" u="none" kern="1200">
                        <a:solidFill>
                          <a:schemeClr val="dk1"/>
                        </a:solidFill>
                        <a:effectLst/>
                        <a:latin typeface="ＭＳ ゴシック" panose="020B0609070205080204" pitchFamily="49" charset="-128"/>
                        <a:ea typeface="ＭＳ ゴシック" panose="020B0609070205080204" pitchFamily="49" charset="-128"/>
                        <a:cs typeface="+mn-cs"/>
                      </a:endParaRPr>
                    </a:p>
                    <a:p>
                      <a:pPr hangingPunct="0"/>
                      <a:r>
                        <a:rPr kumimoji="1" lang="ja-JP" altLang="en-US" sz="1600" kern="1200">
                          <a:solidFill>
                            <a:schemeClr val="dk1"/>
                          </a:solidFill>
                          <a:effectLst/>
                          <a:latin typeface="ＭＳ ゴシック" panose="020B0609070205080204" pitchFamily="49" charset="-128"/>
                          <a:ea typeface="ＭＳ ゴシック" panose="020B0609070205080204" pitchFamily="49" charset="-128"/>
                          <a:cs typeface="+mn-cs"/>
                        </a:rPr>
                        <a:t>　</a:t>
                      </a:r>
                      <a:r>
                        <a:rPr kumimoji="1" lang="ja-JP" altLang="ja-JP" sz="1600" kern="1200">
                          <a:solidFill>
                            <a:schemeClr val="dk1"/>
                          </a:solidFill>
                          <a:effectLst/>
                          <a:latin typeface="ＭＳ ゴシック" panose="020B0609070205080204" pitchFamily="49" charset="-128"/>
                          <a:ea typeface="ＭＳ ゴシック" panose="020B0609070205080204" pitchFamily="49" charset="-128"/>
                          <a:cs typeface="+mn-cs"/>
                        </a:rPr>
                        <a:t>⑸　</a:t>
                      </a:r>
                      <a:r>
                        <a:rPr kumimoji="1" lang="ja-JP" altLang="ja-JP" sz="1600" u="sng" kern="1200">
                          <a:solidFill>
                            <a:schemeClr val="dk1"/>
                          </a:solidFill>
                          <a:effectLst/>
                          <a:latin typeface="ＭＳ ゴシック" panose="020B0609070205080204" pitchFamily="49" charset="-128"/>
                          <a:ea typeface="ＭＳ ゴシック" panose="020B0609070205080204" pitchFamily="49" charset="-128"/>
                          <a:cs typeface="+mn-cs"/>
                        </a:rPr>
                        <a:t>「パートナーシップ構築宣言」ポータルサイトにおいて、「パートナーシッ</a:t>
                      </a:r>
                      <a:endParaRPr kumimoji="1" lang="en-US" altLang="ja-JP" sz="1600" u="sng" kern="1200">
                        <a:solidFill>
                          <a:schemeClr val="dk1"/>
                        </a:solidFill>
                        <a:effectLst/>
                        <a:latin typeface="ＭＳ ゴシック" panose="020B0609070205080204" pitchFamily="49" charset="-128"/>
                        <a:ea typeface="ＭＳ ゴシック" panose="020B0609070205080204" pitchFamily="49" charset="-128"/>
                        <a:cs typeface="+mn-cs"/>
                      </a:endParaRPr>
                    </a:p>
                    <a:p>
                      <a:pPr hangingPunct="0"/>
                      <a:r>
                        <a:rPr kumimoji="1" lang="ja-JP" altLang="en-US" sz="1600" u="none" kern="1200">
                          <a:solidFill>
                            <a:schemeClr val="dk1"/>
                          </a:solidFill>
                          <a:effectLst/>
                          <a:latin typeface="ＭＳ ゴシック" panose="020B0609070205080204" pitchFamily="49" charset="-128"/>
                          <a:ea typeface="ＭＳ ゴシック" panose="020B0609070205080204" pitchFamily="49" charset="-128"/>
                          <a:cs typeface="+mn-cs"/>
                        </a:rPr>
                        <a:t>　　</a:t>
                      </a:r>
                      <a:r>
                        <a:rPr kumimoji="1" lang="ja-JP" altLang="ja-JP" sz="1600" u="sng" kern="1200">
                          <a:solidFill>
                            <a:schemeClr val="dk1"/>
                          </a:solidFill>
                          <a:effectLst/>
                          <a:latin typeface="ＭＳ ゴシック" panose="020B0609070205080204" pitchFamily="49" charset="-128"/>
                          <a:ea typeface="ＭＳ ゴシック" panose="020B0609070205080204" pitchFamily="49" charset="-128"/>
                          <a:cs typeface="+mn-cs"/>
                        </a:rPr>
                        <a:t>プ構築宣言」を登録・公表しているもの</a:t>
                      </a:r>
                    </a:p>
                    <a:p>
                      <a:pPr hangingPunct="0"/>
                      <a:r>
                        <a:rPr kumimoji="1" lang="ja-JP" altLang="en-US" sz="1600" kern="1200">
                          <a:solidFill>
                            <a:schemeClr val="dk1"/>
                          </a:solidFill>
                          <a:effectLst/>
                          <a:latin typeface="ＭＳ ゴシック" panose="020B0609070205080204" pitchFamily="49" charset="-128"/>
                          <a:ea typeface="ＭＳ ゴシック" panose="020B0609070205080204" pitchFamily="49" charset="-128"/>
                          <a:cs typeface="+mn-cs"/>
                        </a:rPr>
                        <a:t>　</a:t>
                      </a:r>
                      <a:r>
                        <a:rPr kumimoji="1" lang="ja-JP" altLang="ja-JP" sz="1600" kern="1200">
                          <a:solidFill>
                            <a:schemeClr val="dk1"/>
                          </a:solidFill>
                          <a:effectLst/>
                          <a:latin typeface="ＭＳ ゴシック" panose="020B0609070205080204" pitchFamily="49" charset="-128"/>
                          <a:ea typeface="ＭＳ ゴシック" panose="020B0609070205080204" pitchFamily="49" charset="-128"/>
                          <a:cs typeface="+mn-cs"/>
                        </a:rPr>
                        <a:t>⑹　</a:t>
                      </a:r>
                      <a:r>
                        <a:rPr kumimoji="1" lang="ja-JP" altLang="ja-JP" sz="1600" u="sng" kern="1200">
                          <a:solidFill>
                            <a:schemeClr val="dk1"/>
                          </a:solidFill>
                          <a:effectLst/>
                          <a:latin typeface="ＭＳ ゴシック" panose="020B0609070205080204" pitchFamily="49" charset="-128"/>
                          <a:ea typeface="ＭＳ ゴシック" panose="020B0609070205080204" pitchFamily="49" charset="-128"/>
                          <a:cs typeface="+mn-cs"/>
                        </a:rPr>
                        <a:t>障害者雇用促進法第</a:t>
                      </a:r>
                      <a:r>
                        <a:rPr kumimoji="1" lang="en-US" altLang="ja-JP" sz="1600" u="sng" kern="1200">
                          <a:solidFill>
                            <a:schemeClr val="dk1"/>
                          </a:solidFill>
                          <a:effectLst/>
                          <a:latin typeface="ＭＳ ゴシック" panose="020B0609070205080204" pitchFamily="49" charset="-128"/>
                          <a:ea typeface="ＭＳ ゴシック" panose="020B0609070205080204" pitchFamily="49" charset="-128"/>
                          <a:cs typeface="+mn-cs"/>
                        </a:rPr>
                        <a:t>77</a:t>
                      </a:r>
                      <a:r>
                        <a:rPr kumimoji="1" lang="ja-JP" altLang="ja-JP" sz="1600" u="sng" kern="1200">
                          <a:solidFill>
                            <a:schemeClr val="dk1"/>
                          </a:solidFill>
                          <a:effectLst/>
                          <a:latin typeface="ＭＳ ゴシック" panose="020B0609070205080204" pitchFamily="49" charset="-128"/>
                          <a:ea typeface="ＭＳ ゴシック" panose="020B0609070205080204" pitchFamily="49" charset="-128"/>
                          <a:cs typeface="+mn-cs"/>
                        </a:rPr>
                        <a:t>条の規定に基づく「もにす」の認定を受けたもの</a:t>
                      </a:r>
                      <a:endParaRPr kumimoji="1" lang="en-US" altLang="ja-JP" sz="1600" u="sng" kern="1200">
                        <a:solidFill>
                          <a:schemeClr val="dk1"/>
                        </a:solidFill>
                        <a:effectLst/>
                        <a:latin typeface="ＭＳ ゴシック" panose="020B0609070205080204" pitchFamily="49" charset="-128"/>
                        <a:ea typeface="ＭＳ ゴシック" panose="020B0609070205080204" pitchFamily="49" charset="-128"/>
                        <a:cs typeface="+mn-cs"/>
                      </a:endParaRPr>
                    </a:p>
                  </a:txBody>
                  <a:tcPr marT="64800" marB="648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270394">
                <a:tc>
                  <a:txBody>
                    <a:bodyPr/>
                    <a:lstStyle/>
                    <a:p>
                      <a:r>
                        <a:rPr kumimoji="1" lang="ja-JP" altLang="en-US" sz="1600">
                          <a:latin typeface="ＭＳ ゴシック" panose="020B0609070205080204" pitchFamily="49" charset="-128"/>
                          <a:ea typeface="ＭＳ ゴシック" panose="020B0609070205080204" pitchFamily="49" charset="-128"/>
                        </a:rPr>
                        <a:t>資金使途</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a:latin typeface="ＭＳ ゴシック" panose="020B0609070205080204" pitchFamily="49" charset="-128"/>
                          <a:ea typeface="ＭＳ ゴシック" panose="020B0609070205080204" pitchFamily="49" charset="-128"/>
                        </a:rPr>
                        <a:t>運転資金及び設備資金</a:t>
                      </a:r>
                      <a:endParaRPr kumimoji="1" lang="en-US" altLang="ja-JP" sz="1600">
                        <a:latin typeface="ＭＳ ゴシック" panose="020B0609070205080204" pitchFamily="49" charset="-128"/>
                        <a:ea typeface="ＭＳ ゴシック" panose="020B0609070205080204" pitchFamily="49" charset="-128"/>
                      </a:endParaRPr>
                    </a:p>
                  </a:txBody>
                  <a:tcPr marT="64800" marB="648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266468">
                <a:tc>
                  <a:txBody>
                    <a:bodyPr/>
                    <a:lstStyle/>
                    <a:p>
                      <a:pPr algn="ctr"/>
                      <a:r>
                        <a:rPr kumimoji="1" lang="ja-JP" altLang="en-US" sz="1600">
                          <a:latin typeface="ＭＳ ゴシック" panose="020B0609070205080204" pitchFamily="49" charset="-128"/>
                          <a:ea typeface="ＭＳ ゴシック" panose="020B0609070205080204" pitchFamily="49" charset="-128"/>
                        </a:rPr>
                        <a:t>限 度 額</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600">
                          <a:latin typeface="ＭＳ ゴシック" panose="020B0609070205080204" pitchFamily="49" charset="-128"/>
                          <a:ea typeface="ＭＳ ゴシック" panose="020B0609070205080204" pitchFamily="49" charset="-128"/>
                        </a:rPr>
                        <a:t>１億円（うち運転資金　</a:t>
                      </a:r>
                      <a:r>
                        <a:rPr kumimoji="1" lang="en-US" altLang="ja-JP" sz="1600">
                          <a:latin typeface="ＭＳ ゴシック" panose="020B0609070205080204" pitchFamily="49" charset="-128"/>
                          <a:ea typeface="ＭＳ ゴシック" panose="020B0609070205080204" pitchFamily="49" charset="-128"/>
                        </a:rPr>
                        <a:t>3,000</a:t>
                      </a:r>
                      <a:r>
                        <a:rPr kumimoji="1" lang="ja-JP" altLang="en-US" sz="1600">
                          <a:latin typeface="ＭＳ ゴシック" panose="020B0609070205080204" pitchFamily="49" charset="-128"/>
                          <a:ea typeface="ＭＳ ゴシック" panose="020B0609070205080204" pitchFamily="49" charset="-128"/>
                        </a:rPr>
                        <a:t>万円）</a:t>
                      </a:r>
                    </a:p>
                  </a:txBody>
                  <a:tcPr marT="64800" marB="648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255420">
                <a:tc>
                  <a:txBody>
                    <a:bodyPr/>
                    <a:lstStyle/>
                    <a:p>
                      <a:pPr algn="ctr"/>
                      <a:r>
                        <a:rPr kumimoji="1" lang="ja-JP" altLang="en-US" sz="1600">
                          <a:latin typeface="ＭＳ ゴシック" panose="020B0609070205080204" pitchFamily="49" charset="-128"/>
                          <a:ea typeface="ＭＳ ゴシック" panose="020B0609070205080204" pitchFamily="49" charset="-128"/>
                        </a:rPr>
                        <a:t>融資期間</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1600">
                          <a:latin typeface="ＭＳ ゴシック" panose="020B0609070205080204" pitchFamily="49" charset="-128"/>
                          <a:ea typeface="ＭＳ ゴシック" panose="020B0609070205080204" pitchFamily="49" charset="-128"/>
                        </a:rPr>
                        <a:t>運転資金　７年以内（据置１年以内）、設備資金　</a:t>
                      </a:r>
                      <a:r>
                        <a:rPr kumimoji="1" lang="en-US" altLang="ja-JP" sz="1600">
                          <a:latin typeface="ＭＳ ゴシック" panose="020B0609070205080204" pitchFamily="49" charset="-128"/>
                          <a:ea typeface="ＭＳ ゴシック" panose="020B0609070205080204" pitchFamily="49" charset="-128"/>
                        </a:rPr>
                        <a:t>10</a:t>
                      </a:r>
                      <a:r>
                        <a:rPr kumimoji="1" lang="ja-JP" altLang="en-US" sz="1600">
                          <a:latin typeface="ＭＳ ゴシック" panose="020B0609070205080204" pitchFamily="49" charset="-128"/>
                          <a:ea typeface="ＭＳ ゴシック" panose="020B0609070205080204" pitchFamily="49" charset="-128"/>
                        </a:rPr>
                        <a:t>年以内（据置２年以内）</a:t>
                      </a:r>
                    </a:p>
                  </a:txBody>
                  <a:tcPr marT="64800" marB="648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792088">
                <a:tc>
                  <a:txBody>
                    <a:bodyPr/>
                    <a:lstStyle/>
                    <a:p>
                      <a:r>
                        <a:rPr kumimoji="1" lang="ja-JP" altLang="en-US" sz="1600">
                          <a:latin typeface="ＭＳ ゴシック" panose="020B0609070205080204" pitchFamily="49" charset="-128"/>
                          <a:ea typeface="ＭＳ ゴシック" panose="020B0609070205080204" pitchFamily="49" charset="-128"/>
                        </a:rPr>
                        <a:t>融資利率</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b="0">
                          <a:latin typeface="ＭＳ ゴシック" panose="020B0609070205080204" pitchFamily="49" charset="-128"/>
                          <a:ea typeface="ＭＳ ゴシック" panose="020B0609070205080204" pitchFamily="49" charset="-128"/>
                        </a:rPr>
                        <a:t>保証付き　責任共有制度対象外：</a:t>
                      </a:r>
                      <a:r>
                        <a:rPr kumimoji="1" lang="en-US" altLang="ja-JP" sz="1600" b="0">
                          <a:latin typeface="ＭＳ ゴシック" panose="020B0609070205080204" pitchFamily="49" charset="-128"/>
                          <a:ea typeface="ＭＳ ゴシック" panose="020B0609070205080204" pitchFamily="49" charset="-128"/>
                        </a:rPr>
                        <a:t>1.7</a:t>
                      </a:r>
                      <a:r>
                        <a:rPr kumimoji="1" lang="ja-JP" altLang="en-US" sz="1600" b="0">
                          <a:latin typeface="ＭＳ ゴシック" panose="020B0609070205080204" pitchFamily="49" charset="-128"/>
                          <a:ea typeface="ＭＳ ゴシック" panose="020B0609070205080204" pitchFamily="49" charset="-128"/>
                        </a:rPr>
                        <a:t>％以内</a:t>
                      </a:r>
                      <a:endParaRPr kumimoji="1" lang="en-US" altLang="ja-JP" sz="1600" b="0">
                        <a:latin typeface="ＭＳ ゴシック" panose="020B0609070205080204" pitchFamily="49" charset="-128"/>
                        <a:ea typeface="ＭＳ ゴシック" panose="020B0609070205080204" pitchFamily="49"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b="0">
                          <a:latin typeface="ＭＳ ゴシック" panose="020B0609070205080204" pitchFamily="49" charset="-128"/>
                          <a:ea typeface="ＭＳ ゴシック" panose="020B0609070205080204" pitchFamily="49" charset="-128"/>
                        </a:rPr>
                        <a:t>　　　　　責任共有制度対象　：</a:t>
                      </a:r>
                      <a:r>
                        <a:rPr kumimoji="1" lang="en-US" altLang="ja-JP" sz="1600" b="0">
                          <a:latin typeface="ＭＳ ゴシック" panose="020B0609070205080204" pitchFamily="49" charset="-128"/>
                          <a:ea typeface="ＭＳ ゴシック" panose="020B0609070205080204" pitchFamily="49" charset="-128"/>
                        </a:rPr>
                        <a:t>1.9</a:t>
                      </a:r>
                      <a:r>
                        <a:rPr kumimoji="1" lang="ja-JP" altLang="en-US" sz="1600" b="0">
                          <a:latin typeface="ＭＳ ゴシック" panose="020B0609070205080204" pitchFamily="49" charset="-128"/>
                          <a:ea typeface="ＭＳ ゴシック" panose="020B0609070205080204" pitchFamily="49" charset="-128"/>
                        </a:rPr>
                        <a:t>％以内</a:t>
                      </a:r>
                      <a:endParaRPr kumimoji="1" lang="en-US" altLang="ja-JP" sz="1600" b="0">
                        <a:latin typeface="ＭＳ ゴシック" panose="020B0609070205080204" pitchFamily="49" charset="-128"/>
                        <a:ea typeface="ＭＳ ゴシック" panose="020B0609070205080204" pitchFamily="49"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b="0">
                          <a:latin typeface="ＭＳ ゴシック" panose="020B0609070205080204" pitchFamily="49" charset="-128"/>
                          <a:ea typeface="ＭＳ ゴシック" panose="020B0609070205080204" pitchFamily="49" charset="-128"/>
                        </a:rPr>
                        <a:t>保証なし　　　　　　　　　　：</a:t>
                      </a:r>
                      <a:r>
                        <a:rPr kumimoji="1" lang="en-US" altLang="ja-JP" sz="1600" b="0">
                          <a:latin typeface="ＭＳ ゴシック" panose="020B0609070205080204" pitchFamily="49" charset="-128"/>
                          <a:ea typeface="ＭＳ ゴシック" panose="020B0609070205080204" pitchFamily="49" charset="-128"/>
                        </a:rPr>
                        <a:t>2.2</a:t>
                      </a:r>
                      <a:r>
                        <a:rPr kumimoji="1" lang="ja-JP" altLang="en-US" sz="1600" b="0">
                          <a:latin typeface="ＭＳ ゴシック" panose="020B0609070205080204" pitchFamily="49" charset="-128"/>
                          <a:ea typeface="ＭＳ ゴシック" panose="020B0609070205080204" pitchFamily="49" charset="-128"/>
                        </a:rPr>
                        <a:t>％以内</a:t>
                      </a:r>
                      <a:endParaRPr kumimoji="1" lang="en-US" altLang="ja-JP" sz="1600" b="0">
                        <a:latin typeface="ＭＳ ゴシック" panose="020B0609070205080204" pitchFamily="49" charset="-128"/>
                        <a:ea typeface="ＭＳ ゴシック" panose="020B0609070205080204" pitchFamily="49" charset="-128"/>
                      </a:endParaRPr>
                    </a:p>
                  </a:txBody>
                  <a:tcPr marT="64800" marB="648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5485020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 1"/>
          <p:cNvSpPr>
            <a:spLocks noGrp="1"/>
          </p:cNvSpPr>
          <p:nvPr>
            <p:ph type="sldNum" sz="quarter" idx="12"/>
          </p:nvPr>
        </p:nvSpPr>
        <p:spPr/>
        <p:txBody>
          <a:bodyPr/>
          <a:lstStyle/>
          <a:p>
            <a:fld id="{D2D8002D-B5B0-4BAC-B1F6-782DDCCE6D9C}" type="slidenum">
              <a:rPr kumimoji="1" lang="ja-JP" altLang="en-US" smtClean="0"/>
              <a:pPr/>
              <a:t>7</a:t>
            </a:fld>
            <a:endParaRPr kumimoji="1" lang="ja-JP" altLang="en-US"/>
          </a:p>
        </p:txBody>
      </p:sp>
      <p:sp>
        <p:nvSpPr>
          <p:cNvPr id="3" name="テキスト ボックス 2"/>
          <p:cNvSpPr txBox="1"/>
          <p:nvPr/>
        </p:nvSpPr>
        <p:spPr>
          <a:xfrm>
            <a:off x="-144478" y="181892"/>
            <a:ext cx="8820472" cy="584775"/>
          </a:xfrm>
          <a:prstGeom prst="rect">
            <a:avLst/>
          </a:prstGeom>
          <a:noFill/>
        </p:spPr>
        <p:txBody>
          <a:bodyPr wrap="square" rtlCol="0">
            <a:spAutoFit/>
          </a:bodyPr>
          <a:lstStyle/>
          <a:p>
            <a:r>
              <a:rPr lang="ja-JP" altLang="en-US" sz="3200" i="1">
                <a:latin typeface="+mj-ea"/>
              </a:rPr>
              <a:t> </a:t>
            </a:r>
            <a:r>
              <a:rPr lang="ja-JP" altLang="en-US" sz="3000" i="1">
                <a:latin typeface="+mj-ea"/>
              </a:rPr>
              <a:t>４</a:t>
            </a:r>
            <a:r>
              <a:rPr lang="en-US" altLang="ja-JP" sz="3000" i="1">
                <a:latin typeface="+mj-ea"/>
              </a:rPr>
              <a:t>.Ⅲ</a:t>
            </a:r>
            <a:r>
              <a:rPr lang="ja-JP" altLang="en-US" sz="3000" i="1">
                <a:latin typeface="+mj-ea"/>
              </a:rPr>
              <a:t> 原油・原材料高騰等緊急対策資金</a:t>
            </a:r>
          </a:p>
        </p:txBody>
      </p:sp>
      <p:sp>
        <p:nvSpPr>
          <p:cNvPr id="4" name="角丸四角形 3"/>
          <p:cNvSpPr/>
          <p:nvPr/>
        </p:nvSpPr>
        <p:spPr>
          <a:xfrm>
            <a:off x="171347" y="1013249"/>
            <a:ext cx="8801305" cy="759567"/>
          </a:xfrm>
          <a:prstGeom prst="roundRect">
            <a:avLst/>
          </a:prstGeom>
          <a:ln w="25400">
            <a:solidFill>
              <a:schemeClr val="accent6">
                <a:lumMod val="50000"/>
              </a:schemeClr>
            </a:solidFill>
          </a:ln>
        </p:spPr>
        <p:style>
          <a:lnRef idx="1">
            <a:schemeClr val="accent6"/>
          </a:lnRef>
          <a:fillRef idx="2">
            <a:schemeClr val="accent6"/>
          </a:fillRef>
          <a:effectRef idx="1">
            <a:schemeClr val="accent6"/>
          </a:effectRef>
          <a:fontRef idx="minor">
            <a:schemeClr val="dk1"/>
          </a:fontRef>
        </p:style>
        <p:txBody>
          <a:bodyPr rtlCol="0" anchor="t"/>
          <a:lstStyle/>
          <a:p>
            <a:r>
              <a:rPr kumimoji="1" lang="ja-JP" altLang="en-US">
                <a:latin typeface="ＭＳ ゴシック" panose="020B0609070205080204" pitchFamily="49" charset="-128"/>
                <a:ea typeface="ＭＳ ゴシック" panose="020B0609070205080204" pitchFamily="49" charset="-128"/>
              </a:rPr>
              <a:t>＜ポイント＞</a:t>
            </a:r>
            <a:endParaRPr kumimoji="1" lang="en-US" altLang="ja-JP">
              <a:latin typeface="ＭＳ ゴシック" panose="020B0609070205080204" pitchFamily="49" charset="-128"/>
              <a:ea typeface="ＭＳ ゴシック" panose="020B0609070205080204" pitchFamily="49" charset="-128"/>
            </a:endParaRPr>
          </a:p>
          <a:p>
            <a:pPr hangingPunct="0"/>
            <a:r>
              <a:rPr lang="ja-JP" altLang="en-US">
                <a:latin typeface="ＭＳ ゴシック" panose="020B0609070205080204" pitchFamily="49" charset="-128"/>
                <a:ea typeface="ＭＳ ゴシック" panose="020B0609070205080204" pitchFamily="49" charset="-128"/>
              </a:rPr>
              <a:t>○原油・原材料高騰等</a:t>
            </a:r>
            <a:r>
              <a:rPr lang="ja-JP" altLang="en-US"/>
              <a:t>により影響を受けた企業の資金繰りを引き続き支援する。</a:t>
            </a:r>
            <a:endParaRPr lang="en-US" altLang="ja-JP"/>
          </a:p>
        </p:txBody>
      </p:sp>
      <p:graphicFrame>
        <p:nvGraphicFramePr>
          <p:cNvPr id="6" name="表 5"/>
          <p:cNvGraphicFramePr>
            <a:graphicFrameLocks noGrp="1"/>
          </p:cNvGraphicFramePr>
          <p:nvPr>
            <p:extLst>
              <p:ext uri="{D42A27DB-BD31-4B8C-83A1-F6EECF244321}">
                <p14:modId xmlns:p14="http://schemas.microsoft.com/office/powerpoint/2010/main" val="3926760335"/>
              </p:ext>
            </p:extLst>
          </p:nvPr>
        </p:nvGraphicFramePr>
        <p:xfrm>
          <a:off x="0" y="1887879"/>
          <a:ext cx="9144000" cy="4205417"/>
        </p:xfrm>
        <a:graphic>
          <a:graphicData uri="http://schemas.openxmlformats.org/drawingml/2006/table">
            <a:tbl>
              <a:tblPr firstRow="1" bandRow="1">
                <a:tableStyleId>{9DCAF9ED-07DC-4A11-8D7F-57B35C25682E}</a:tableStyleId>
              </a:tblPr>
              <a:tblGrid>
                <a:gridCol w="1403648">
                  <a:extLst>
                    <a:ext uri="{9D8B030D-6E8A-4147-A177-3AD203B41FA5}">
                      <a16:colId xmlns:a16="http://schemas.microsoft.com/office/drawing/2014/main" val="20000"/>
                    </a:ext>
                  </a:extLst>
                </a:gridCol>
                <a:gridCol w="7740352">
                  <a:extLst>
                    <a:ext uri="{9D8B030D-6E8A-4147-A177-3AD203B41FA5}">
                      <a16:colId xmlns:a16="http://schemas.microsoft.com/office/drawing/2014/main" val="20001"/>
                    </a:ext>
                  </a:extLst>
                </a:gridCol>
              </a:tblGrid>
              <a:tr h="398650">
                <a:tc gridSpan="2">
                  <a:txBody>
                    <a:bodyPr/>
                    <a:lstStyle/>
                    <a:p>
                      <a:pPr algn="ctr"/>
                      <a:r>
                        <a:rPr kumimoji="1" lang="ja-JP" altLang="en-US" sz="1800" b="1">
                          <a:latin typeface="ＭＳ ゴシック" panose="020B0609070205080204" pitchFamily="49" charset="-128"/>
                          <a:ea typeface="ＭＳ ゴシック" panose="020B0609070205080204" pitchFamily="49" charset="-128"/>
                        </a:rPr>
                        <a:t>原油・原材料高騰等緊急対策資金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r>
                        <a:rPr kumimoji="1" lang="ja-JP" altLang="en-US" sz="1800" b="1">
                          <a:latin typeface="ＭＳ ゴシック" panose="020B0609070205080204" pitchFamily="49" charset="-128"/>
                          <a:ea typeface="ＭＳ ゴシック" panose="020B0609070205080204" pitchFamily="49" charset="-128"/>
                        </a:rPr>
                        <a:t>新型コロナウイルス感染症対策融資</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1295172">
                <a:tc>
                  <a:txBody>
                    <a:bodyPr/>
                    <a:lstStyle/>
                    <a:p>
                      <a:r>
                        <a:rPr kumimoji="1" lang="ja-JP" altLang="en-US" sz="1600">
                          <a:latin typeface="ＭＳ ゴシック" panose="020B0609070205080204" pitchFamily="49" charset="-128"/>
                          <a:ea typeface="ＭＳ ゴシック" panose="020B0609070205080204" pitchFamily="49" charset="-128"/>
                        </a:rPr>
                        <a:t>融資対象</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hangingPunct="0"/>
                      <a:r>
                        <a:rPr kumimoji="1" lang="ja-JP" altLang="ja-JP" sz="1600" u="none" kern="1200">
                          <a:solidFill>
                            <a:schemeClr val="dk1"/>
                          </a:solidFill>
                          <a:effectLst/>
                          <a:latin typeface="ＭＳ ゴシック" panose="020B0609070205080204" pitchFamily="49" charset="-128"/>
                          <a:ea typeface="ＭＳ ゴシック" panose="020B0609070205080204" pitchFamily="49" charset="-128"/>
                          <a:cs typeface="+mn-cs"/>
                        </a:rPr>
                        <a:t>県内に事業所を有する中小企業で、</a:t>
                      </a:r>
                      <a:r>
                        <a:rPr kumimoji="1" lang="ja-JP" altLang="en-US" sz="1600" u="none" kern="1200">
                          <a:solidFill>
                            <a:schemeClr val="dk1"/>
                          </a:solidFill>
                          <a:effectLst/>
                          <a:latin typeface="ＭＳ ゴシック" panose="020B0609070205080204" pitchFamily="49" charset="-128"/>
                          <a:ea typeface="ＭＳ ゴシック" panose="020B0609070205080204" pitchFamily="49" charset="-128"/>
                          <a:cs typeface="+mn-cs"/>
                        </a:rPr>
                        <a:t>原油・原材料高騰等の影響により、最近１か月の売上高、売上総利益率又は営業利益率が前年同月（原油・原材料高騰等による影響を受ける前の同月でも可）に比較して３％以上減少しており、かつ、その後の２か月を含む３か月間の売上高が３％以上減少する見込みであるも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711395">
                <a:tc>
                  <a:txBody>
                    <a:bodyPr/>
                    <a:lstStyle/>
                    <a:p>
                      <a:r>
                        <a:rPr kumimoji="1" lang="ja-JP" altLang="en-US" sz="1600">
                          <a:latin typeface="ＭＳ ゴシック" panose="020B0609070205080204" pitchFamily="49" charset="-128"/>
                          <a:ea typeface="ＭＳ ゴシック" panose="020B0609070205080204" pitchFamily="49" charset="-128"/>
                        </a:rPr>
                        <a:t>資金使途</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a:latin typeface="ＭＳ ゴシック" panose="020B0609070205080204" pitchFamily="49" charset="-128"/>
                          <a:ea typeface="ＭＳ ゴシック" panose="020B0609070205080204" pitchFamily="49" charset="-128"/>
                        </a:rPr>
                        <a:t>運転資金、設備資金、借換資金</a:t>
                      </a:r>
                      <a:endParaRPr kumimoji="1" lang="en-US" altLang="ja-JP" sz="1600">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a:latin typeface="ＭＳ ゴシック" panose="020B0609070205080204" pitchFamily="49" charset="-128"/>
                          <a:ea typeface="ＭＳ ゴシック" panose="020B0609070205080204" pitchFamily="49" charset="-128"/>
                        </a:rPr>
                        <a:t>（借換資金は、既に借入している保証協会の保証付き県制度融資の借換に限る。）</a:t>
                      </a:r>
                      <a:endParaRPr kumimoji="1" lang="en-US" altLang="ja-JP" sz="160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504056">
                <a:tc>
                  <a:txBody>
                    <a:bodyPr/>
                    <a:lstStyle/>
                    <a:p>
                      <a:pPr algn="ctr"/>
                      <a:r>
                        <a:rPr kumimoji="1" lang="ja-JP" altLang="en-US" sz="1600">
                          <a:latin typeface="ＭＳ ゴシック" panose="020B0609070205080204" pitchFamily="49" charset="-128"/>
                          <a:ea typeface="ＭＳ ゴシック" panose="020B0609070205080204" pitchFamily="49" charset="-128"/>
                        </a:rPr>
                        <a:t>限 度 額</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600" u="sng">
                          <a:latin typeface="ＭＳ ゴシック" panose="020B0609070205080204" pitchFamily="49" charset="-128"/>
                          <a:ea typeface="ＭＳ ゴシック" panose="020B0609070205080204" pitchFamily="49" charset="-128"/>
                        </a:rPr>
                        <a:t>１億円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504056">
                <a:tc>
                  <a:txBody>
                    <a:bodyPr/>
                    <a:lstStyle/>
                    <a:p>
                      <a:pPr algn="ctr"/>
                      <a:r>
                        <a:rPr kumimoji="1" lang="ja-JP" altLang="en-US" sz="1600">
                          <a:latin typeface="ＭＳ ゴシック" panose="020B0609070205080204" pitchFamily="49" charset="-128"/>
                          <a:ea typeface="ＭＳ ゴシック" panose="020B0609070205080204" pitchFamily="49" charset="-128"/>
                        </a:rPr>
                        <a:t>融資期間</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1600">
                          <a:latin typeface="ＭＳ ゴシック" panose="020B0609070205080204" pitchFamily="49" charset="-128"/>
                          <a:ea typeface="ＭＳ ゴシック" panose="020B0609070205080204" pitchFamily="49" charset="-128"/>
                        </a:rPr>
                        <a:t>１年超</a:t>
                      </a:r>
                      <a:r>
                        <a:rPr kumimoji="1" lang="en-US" altLang="ja-JP" sz="1600">
                          <a:latin typeface="ＭＳ ゴシック" panose="020B0609070205080204" pitchFamily="49" charset="-128"/>
                          <a:ea typeface="ＭＳ ゴシック" panose="020B0609070205080204" pitchFamily="49" charset="-128"/>
                        </a:rPr>
                        <a:t>10</a:t>
                      </a:r>
                      <a:r>
                        <a:rPr kumimoji="1" lang="ja-JP" altLang="en-US" sz="1600">
                          <a:latin typeface="ＭＳ ゴシック" panose="020B0609070205080204" pitchFamily="49" charset="-128"/>
                          <a:ea typeface="ＭＳ ゴシック" panose="020B0609070205080204" pitchFamily="49" charset="-128"/>
                        </a:rPr>
                        <a:t>年以内（据置２年以内）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792088">
                <a:tc>
                  <a:txBody>
                    <a:bodyPr/>
                    <a:lstStyle/>
                    <a:p>
                      <a:r>
                        <a:rPr kumimoji="1" lang="ja-JP" altLang="en-US" sz="1600">
                          <a:latin typeface="ＭＳ ゴシック" panose="020B0609070205080204" pitchFamily="49" charset="-128"/>
                          <a:ea typeface="ＭＳ ゴシック" panose="020B0609070205080204" pitchFamily="49" charset="-128"/>
                        </a:rPr>
                        <a:t>融資利率</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b="0">
                          <a:latin typeface="ＭＳ ゴシック" panose="020B0609070205080204" pitchFamily="49" charset="-128"/>
                          <a:ea typeface="ＭＳ ゴシック" panose="020B0609070205080204" pitchFamily="49" charset="-128"/>
                        </a:rPr>
                        <a:t>保証付き　責任共有制度対象外：</a:t>
                      </a:r>
                      <a:r>
                        <a:rPr kumimoji="1" lang="en-US" altLang="ja-JP" sz="1600" b="0">
                          <a:latin typeface="ＭＳ ゴシック" panose="020B0609070205080204" pitchFamily="49" charset="-128"/>
                          <a:ea typeface="ＭＳ ゴシック" panose="020B0609070205080204" pitchFamily="49" charset="-128"/>
                        </a:rPr>
                        <a:t>1.2</a:t>
                      </a:r>
                      <a:r>
                        <a:rPr kumimoji="1" lang="ja-JP" altLang="en-US" sz="1600" b="0">
                          <a:latin typeface="ＭＳ ゴシック" panose="020B0609070205080204" pitchFamily="49" charset="-128"/>
                          <a:ea typeface="ＭＳ ゴシック" panose="020B0609070205080204" pitchFamily="49" charset="-128"/>
                        </a:rPr>
                        <a:t>％以内</a:t>
                      </a:r>
                      <a:endParaRPr kumimoji="1" lang="en-US" altLang="ja-JP" sz="1600" b="0" u="sng">
                        <a:latin typeface="ＭＳ ゴシック" panose="020B0609070205080204" pitchFamily="49" charset="-128"/>
                        <a:ea typeface="ＭＳ ゴシック" panose="020B0609070205080204" pitchFamily="49"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b="0">
                          <a:latin typeface="ＭＳ ゴシック" panose="020B0609070205080204" pitchFamily="49" charset="-128"/>
                          <a:ea typeface="ＭＳ ゴシック" panose="020B0609070205080204" pitchFamily="49" charset="-128"/>
                        </a:rPr>
                        <a:t>　　　　　責任共有制度対象　：</a:t>
                      </a:r>
                      <a:r>
                        <a:rPr kumimoji="1" lang="en-US" altLang="ja-JP" sz="1600" b="0">
                          <a:latin typeface="ＭＳ ゴシック" panose="020B0609070205080204" pitchFamily="49" charset="-128"/>
                          <a:ea typeface="ＭＳ ゴシック" panose="020B0609070205080204" pitchFamily="49" charset="-128"/>
                        </a:rPr>
                        <a:t>1.4</a:t>
                      </a:r>
                      <a:r>
                        <a:rPr kumimoji="1" lang="ja-JP" altLang="en-US" sz="1600" b="0">
                          <a:latin typeface="ＭＳ ゴシック" panose="020B0609070205080204" pitchFamily="49" charset="-128"/>
                          <a:ea typeface="ＭＳ ゴシック" panose="020B0609070205080204" pitchFamily="49" charset="-128"/>
                        </a:rPr>
                        <a:t>％以内</a:t>
                      </a:r>
                      <a:endParaRPr kumimoji="1" lang="en-US" altLang="ja-JP" sz="1600" b="0" u="sng">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566878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 1"/>
          <p:cNvSpPr>
            <a:spLocks noGrp="1"/>
          </p:cNvSpPr>
          <p:nvPr>
            <p:ph type="sldNum" sz="quarter" idx="12"/>
          </p:nvPr>
        </p:nvSpPr>
        <p:spPr/>
        <p:txBody>
          <a:bodyPr/>
          <a:lstStyle/>
          <a:p>
            <a:fld id="{D2D8002D-B5B0-4BAC-B1F6-782DDCCE6D9C}" type="slidenum">
              <a:rPr kumimoji="1" lang="ja-JP" altLang="en-US" smtClean="0"/>
              <a:pPr/>
              <a:t>8</a:t>
            </a:fld>
            <a:endParaRPr kumimoji="1" lang="ja-JP" altLang="en-US"/>
          </a:p>
        </p:txBody>
      </p:sp>
      <p:sp>
        <p:nvSpPr>
          <p:cNvPr id="3" name="テキスト ボックス 2"/>
          <p:cNvSpPr txBox="1"/>
          <p:nvPr/>
        </p:nvSpPr>
        <p:spPr>
          <a:xfrm>
            <a:off x="-144016" y="162678"/>
            <a:ext cx="8820472" cy="584775"/>
          </a:xfrm>
          <a:prstGeom prst="rect">
            <a:avLst/>
          </a:prstGeom>
          <a:noFill/>
        </p:spPr>
        <p:txBody>
          <a:bodyPr wrap="square" rtlCol="0">
            <a:spAutoFit/>
          </a:bodyPr>
          <a:lstStyle/>
          <a:p>
            <a:r>
              <a:rPr lang="ja-JP" altLang="en-US" sz="3200" i="1">
                <a:latin typeface="+mj-ea"/>
              </a:rPr>
              <a:t> </a:t>
            </a:r>
            <a:r>
              <a:rPr lang="ja-JP" altLang="en-US" sz="3000" i="1">
                <a:latin typeface="+mj-ea"/>
              </a:rPr>
              <a:t>４．</a:t>
            </a:r>
            <a:r>
              <a:rPr lang="en-US" altLang="ja-JP" sz="3000" i="1">
                <a:latin typeface="+mj-ea"/>
              </a:rPr>
              <a:t>Ⅳ</a:t>
            </a:r>
            <a:r>
              <a:rPr lang="ja-JP" altLang="en-US" sz="3000" i="1">
                <a:latin typeface="+mj-ea"/>
              </a:rPr>
              <a:t>　伴走支援型特別融資</a:t>
            </a:r>
          </a:p>
        </p:txBody>
      </p:sp>
      <p:sp>
        <p:nvSpPr>
          <p:cNvPr id="4" name="角丸四角形 3"/>
          <p:cNvSpPr/>
          <p:nvPr/>
        </p:nvSpPr>
        <p:spPr>
          <a:xfrm>
            <a:off x="171347" y="1025232"/>
            <a:ext cx="8801305" cy="1035616"/>
          </a:xfrm>
          <a:prstGeom prst="roundRect">
            <a:avLst/>
          </a:prstGeom>
          <a:ln w="25400">
            <a:solidFill>
              <a:schemeClr val="accent6">
                <a:lumMod val="50000"/>
              </a:schemeClr>
            </a:solidFill>
          </a:ln>
        </p:spPr>
        <p:style>
          <a:lnRef idx="1">
            <a:schemeClr val="accent6"/>
          </a:lnRef>
          <a:fillRef idx="2">
            <a:schemeClr val="accent6"/>
          </a:fillRef>
          <a:effectRef idx="1">
            <a:schemeClr val="accent6"/>
          </a:effectRef>
          <a:fontRef idx="minor">
            <a:schemeClr val="dk1"/>
          </a:fontRef>
        </p:style>
        <p:txBody>
          <a:bodyPr rtlCol="0" anchor="ctr"/>
          <a:lstStyle/>
          <a:p>
            <a:r>
              <a:rPr kumimoji="1" lang="ja-JP" altLang="en-US">
                <a:latin typeface="ＭＳ ゴシック" panose="020B0609070205080204" pitchFamily="49" charset="-128"/>
                <a:ea typeface="ＭＳ ゴシック" panose="020B0609070205080204" pitchFamily="49" charset="-128"/>
              </a:rPr>
              <a:t>＜ポイント＞</a:t>
            </a:r>
            <a:endParaRPr kumimoji="1" lang="en-US" altLang="ja-JP">
              <a:latin typeface="ＭＳ ゴシック" panose="020B0609070205080204" pitchFamily="49" charset="-128"/>
              <a:ea typeface="ＭＳ ゴシック" panose="020B0609070205080204" pitchFamily="49" charset="-128"/>
            </a:endParaRPr>
          </a:p>
          <a:p>
            <a:r>
              <a:rPr lang="ja-JP" altLang="en-US">
                <a:latin typeface="ＭＳ ゴシック" panose="020B0609070205080204" pitchFamily="49" charset="-128"/>
                <a:ea typeface="ＭＳ ゴシック" panose="020B0609070205080204" pitchFamily="49" charset="-128"/>
              </a:rPr>
              <a:t>○金融機関による伴走支援を受けて、経営安定や収益力改善に向けて取り組む中小企業を引き続き支援する。</a:t>
            </a:r>
            <a:endParaRPr lang="en-US" altLang="ja-JP">
              <a:latin typeface="ＭＳ ゴシック" panose="020B0609070205080204" pitchFamily="49" charset="-128"/>
              <a:ea typeface="ＭＳ ゴシック" panose="020B0609070205080204" pitchFamily="49" charset="-128"/>
            </a:endParaRPr>
          </a:p>
        </p:txBody>
      </p:sp>
      <p:graphicFrame>
        <p:nvGraphicFramePr>
          <p:cNvPr id="8" name="表 7"/>
          <p:cNvGraphicFramePr>
            <a:graphicFrameLocks noGrp="1"/>
          </p:cNvGraphicFramePr>
          <p:nvPr>
            <p:extLst>
              <p:ext uri="{D42A27DB-BD31-4B8C-83A1-F6EECF244321}">
                <p14:modId xmlns:p14="http://schemas.microsoft.com/office/powerpoint/2010/main" val="2508466937"/>
              </p:ext>
            </p:extLst>
          </p:nvPr>
        </p:nvGraphicFramePr>
        <p:xfrm>
          <a:off x="0" y="2168715"/>
          <a:ext cx="9144000" cy="3954832"/>
        </p:xfrm>
        <a:graphic>
          <a:graphicData uri="http://schemas.openxmlformats.org/drawingml/2006/table">
            <a:tbl>
              <a:tblPr firstRow="1" bandRow="1">
                <a:tableStyleId>{9DCAF9ED-07DC-4A11-8D7F-57B35C25682E}</a:tableStyleId>
              </a:tblPr>
              <a:tblGrid>
                <a:gridCol w="1403648">
                  <a:extLst>
                    <a:ext uri="{9D8B030D-6E8A-4147-A177-3AD203B41FA5}">
                      <a16:colId xmlns:a16="http://schemas.microsoft.com/office/drawing/2014/main" val="20000"/>
                    </a:ext>
                  </a:extLst>
                </a:gridCol>
                <a:gridCol w="7740352">
                  <a:extLst>
                    <a:ext uri="{9D8B030D-6E8A-4147-A177-3AD203B41FA5}">
                      <a16:colId xmlns:a16="http://schemas.microsoft.com/office/drawing/2014/main" val="20001"/>
                    </a:ext>
                  </a:extLst>
                </a:gridCol>
              </a:tblGrid>
              <a:tr h="356452">
                <a:tc gridSpan="2">
                  <a:txBody>
                    <a:bodyPr/>
                    <a:lstStyle/>
                    <a:p>
                      <a:pPr algn="ctr"/>
                      <a:r>
                        <a:rPr kumimoji="1" lang="ja-JP" altLang="en-US" sz="1800" b="1">
                          <a:latin typeface="ＭＳ ゴシック" panose="020B0609070205080204" pitchFamily="49" charset="-128"/>
                          <a:ea typeface="ＭＳ ゴシック" panose="020B0609070205080204" pitchFamily="49" charset="-128"/>
                        </a:rPr>
                        <a:t>伴走支援型特別融資</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kumimoji="1" lang="ja-JP" altLang="en-US" sz="1800" b="1">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802017">
                <a:tc>
                  <a:txBody>
                    <a:bodyPr/>
                    <a:lstStyle/>
                    <a:p>
                      <a:r>
                        <a:rPr kumimoji="1" lang="ja-JP" altLang="en-US" sz="1600">
                          <a:latin typeface="ＭＳ ゴシック" panose="020B0609070205080204" pitchFamily="49" charset="-128"/>
                          <a:ea typeface="ＭＳ ゴシック" panose="020B0609070205080204" pitchFamily="49" charset="-128"/>
                        </a:rPr>
                        <a:t>融資対象</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ja-JP" altLang="en-US" sz="1600" u="none">
                          <a:solidFill>
                            <a:schemeClr val="tx1"/>
                          </a:solidFill>
                          <a:latin typeface="ＭＳ ゴシック" panose="020B0609070205080204" pitchFamily="49" charset="-128"/>
                          <a:ea typeface="ＭＳ ゴシック" panose="020B0609070205080204" pitchFamily="49" charset="-128"/>
                        </a:rPr>
                        <a:t>伴走支援型特別保証</a:t>
                      </a:r>
                      <a:r>
                        <a:rPr lang="ja-JP" altLang="en-US" sz="1600">
                          <a:solidFill>
                            <a:schemeClr val="tx1"/>
                          </a:solidFill>
                          <a:latin typeface="ＭＳ ゴシック" panose="020B0609070205080204" pitchFamily="49" charset="-128"/>
                          <a:ea typeface="ＭＳ ゴシック" panose="020B0609070205080204" pitchFamily="49" charset="-128"/>
                        </a:rPr>
                        <a:t>を利用する中小企業</a:t>
                      </a:r>
                      <a:endParaRPr lang="en-US" altLang="ja-JP" sz="1600">
                        <a:solidFill>
                          <a:schemeClr val="tx1"/>
                        </a:solidFill>
                        <a:latin typeface="ＭＳ ゴシック" panose="020B0609070205080204" pitchFamily="49" charset="-128"/>
                        <a:ea typeface="ＭＳ ゴシック" panose="020B0609070205080204" pitchFamily="49" charset="-128"/>
                      </a:endParaRPr>
                    </a:p>
                    <a:p>
                      <a:r>
                        <a:rPr lang="ja-JP" altLang="en-US" sz="1600">
                          <a:solidFill>
                            <a:schemeClr val="tx1"/>
                          </a:solidFill>
                          <a:latin typeface="ＭＳ ゴシック" panose="020B0609070205080204" pitchFamily="49" charset="-128"/>
                          <a:ea typeface="ＭＳ ゴシック" panose="020B0609070205080204" pitchFamily="49" charset="-128"/>
                        </a:rPr>
                        <a:t>（最近１か月の売上高又は利益率が前年同月に比較して５％以上減少しているもの等）</a:t>
                      </a:r>
                      <a:endParaRPr lang="en-US" altLang="ja-JP" sz="160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635459">
                <a:tc>
                  <a:txBody>
                    <a:bodyPr/>
                    <a:lstStyle/>
                    <a:p>
                      <a:r>
                        <a:rPr kumimoji="1" lang="ja-JP" altLang="en-US" sz="1600">
                          <a:latin typeface="ＭＳ ゴシック" panose="020B0609070205080204" pitchFamily="49" charset="-128"/>
                          <a:ea typeface="ＭＳ ゴシック" panose="020B0609070205080204" pitchFamily="49" charset="-128"/>
                        </a:rPr>
                        <a:t>資金使途</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600">
                          <a:latin typeface="ＭＳ ゴシック" panose="020B0609070205080204" pitchFamily="49" charset="-128"/>
                          <a:ea typeface="ＭＳ ゴシック" panose="020B0609070205080204" pitchFamily="49" charset="-128"/>
                        </a:rPr>
                        <a:t>運転資金、設備資金及び借換資金</a:t>
                      </a:r>
                      <a:endParaRPr kumimoji="1" lang="en-US" altLang="ja-JP" sz="1600">
                        <a:latin typeface="ＭＳ ゴシック" panose="020B0609070205080204" pitchFamily="49" charset="-128"/>
                        <a:ea typeface="ＭＳ ゴシック" panose="020B0609070205080204" pitchFamily="49" charset="-128"/>
                      </a:endParaRPr>
                    </a:p>
                    <a:p>
                      <a:r>
                        <a:rPr kumimoji="1" lang="ja-JP" altLang="en-US" sz="1600">
                          <a:latin typeface="ＭＳ ゴシック" panose="020B0609070205080204" pitchFamily="49" charset="-128"/>
                          <a:ea typeface="ＭＳ ゴシック" panose="020B0609070205080204" pitchFamily="49" charset="-128"/>
                        </a:rPr>
                        <a:t>（借換資金は、既に借入している保証協会の保証付き県制度融資の借換に限る。）</a:t>
                      </a:r>
                      <a:endParaRPr kumimoji="1" lang="en-US" altLang="ja-JP" sz="160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448252">
                <a:tc>
                  <a:txBody>
                    <a:bodyPr/>
                    <a:lstStyle/>
                    <a:p>
                      <a:pPr algn="ctr"/>
                      <a:r>
                        <a:rPr kumimoji="1" lang="ja-JP" altLang="en-US" sz="1600">
                          <a:latin typeface="ＭＳ ゴシック" panose="020B0609070205080204" pitchFamily="49" charset="-128"/>
                          <a:ea typeface="ＭＳ ゴシック" panose="020B0609070205080204" pitchFamily="49" charset="-128"/>
                        </a:rPr>
                        <a:t>限 度 額</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600" baseline="0">
                          <a:latin typeface="ＭＳ ゴシック" panose="020B0609070205080204" pitchFamily="49" charset="-128"/>
                          <a:ea typeface="ＭＳ ゴシック" panose="020B0609070205080204" pitchFamily="49" charset="-128"/>
                        </a:rPr>
                        <a:t>１億</a:t>
                      </a:r>
                      <a:r>
                        <a:rPr kumimoji="1" lang="ja-JP" altLang="en-US" sz="1600">
                          <a:latin typeface="ＭＳ ゴシック" panose="020B0609070205080204" pitchFamily="49" charset="-128"/>
                          <a:ea typeface="ＭＳ ゴシック" panose="020B0609070205080204" pitchFamily="49" charset="-128"/>
                        </a:rPr>
                        <a:t>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455579">
                <a:tc>
                  <a:txBody>
                    <a:bodyPr/>
                    <a:lstStyle/>
                    <a:p>
                      <a:pPr algn="ctr"/>
                      <a:r>
                        <a:rPr kumimoji="1" lang="ja-JP" altLang="en-US" sz="1600">
                          <a:latin typeface="ＭＳ ゴシック" panose="020B0609070205080204" pitchFamily="49" charset="-128"/>
                          <a:ea typeface="ＭＳ ゴシック" panose="020B0609070205080204" pitchFamily="49" charset="-128"/>
                        </a:rPr>
                        <a:t>融資期間</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en-US" altLang="ja-JP" sz="1600">
                          <a:latin typeface="ＭＳ ゴシック" panose="020B0609070205080204" pitchFamily="49" charset="-128"/>
                          <a:ea typeface="ＭＳ ゴシック" panose="020B0609070205080204" pitchFamily="49" charset="-128"/>
                        </a:rPr>
                        <a:t>10</a:t>
                      </a:r>
                      <a:r>
                        <a:rPr kumimoji="1" lang="ja-JP" altLang="en-US" sz="1600">
                          <a:latin typeface="ＭＳ ゴシック" panose="020B0609070205080204" pitchFamily="49" charset="-128"/>
                          <a:ea typeface="ＭＳ ゴシック" panose="020B0609070205080204" pitchFamily="49" charset="-128"/>
                        </a:rPr>
                        <a:t>年以内（据置５年以内）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613411">
                <a:tc>
                  <a:txBody>
                    <a:bodyPr/>
                    <a:lstStyle/>
                    <a:p>
                      <a:r>
                        <a:rPr kumimoji="1" lang="ja-JP" altLang="en-US" sz="1600">
                          <a:latin typeface="ＭＳ ゴシック" panose="020B0609070205080204" pitchFamily="49" charset="-128"/>
                          <a:ea typeface="ＭＳ ゴシック" panose="020B0609070205080204" pitchFamily="49" charset="-128"/>
                        </a:rPr>
                        <a:t>融資利率</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600">
                          <a:latin typeface="ＭＳ ゴシック" panose="020B0609070205080204" pitchFamily="49" charset="-128"/>
                          <a:ea typeface="ＭＳ ゴシック" panose="020B0609070205080204" pitchFamily="49" charset="-128"/>
                        </a:rPr>
                        <a:t>保証付き責任共有制度対象外：</a:t>
                      </a:r>
                      <a:r>
                        <a:rPr kumimoji="1" lang="en-US" altLang="ja-JP" sz="1600">
                          <a:latin typeface="ＭＳ ゴシック" panose="020B0609070205080204" pitchFamily="49" charset="-128"/>
                          <a:ea typeface="ＭＳ ゴシック" panose="020B0609070205080204" pitchFamily="49" charset="-128"/>
                        </a:rPr>
                        <a:t>1.2</a:t>
                      </a:r>
                      <a:r>
                        <a:rPr kumimoji="1" lang="ja-JP" altLang="en-US" sz="1600">
                          <a:latin typeface="ＭＳ ゴシック" panose="020B0609070205080204" pitchFamily="49" charset="-128"/>
                          <a:ea typeface="ＭＳ ゴシック" panose="020B0609070205080204" pitchFamily="49" charset="-128"/>
                        </a:rPr>
                        <a:t>％以内</a:t>
                      </a:r>
                      <a:endParaRPr kumimoji="1" lang="en-US" altLang="ja-JP" sz="1600">
                        <a:latin typeface="ＭＳ ゴシック" panose="020B0609070205080204" pitchFamily="49" charset="-128"/>
                        <a:ea typeface="ＭＳ ゴシック" panose="020B0609070205080204" pitchFamily="49"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a:latin typeface="ＭＳ ゴシック" panose="020B0609070205080204" pitchFamily="49" charset="-128"/>
                          <a:ea typeface="ＭＳ ゴシック" panose="020B0609070205080204" pitchFamily="49" charset="-128"/>
                        </a:rPr>
                        <a:t>　　　　責任共有制度対象　：</a:t>
                      </a:r>
                      <a:r>
                        <a:rPr kumimoji="1" lang="en-US" altLang="ja-JP" sz="1600">
                          <a:latin typeface="ＭＳ ゴシック" panose="020B0609070205080204" pitchFamily="49" charset="-128"/>
                          <a:ea typeface="ＭＳ ゴシック" panose="020B0609070205080204" pitchFamily="49" charset="-128"/>
                        </a:rPr>
                        <a:t>1.4</a:t>
                      </a:r>
                      <a:r>
                        <a:rPr kumimoji="1" lang="ja-JP" altLang="en-US" sz="1600">
                          <a:latin typeface="ＭＳ ゴシック" panose="020B0609070205080204" pitchFamily="49" charset="-128"/>
                          <a:ea typeface="ＭＳ ゴシック" panose="020B0609070205080204" pitchFamily="49" charset="-128"/>
                        </a:rPr>
                        <a:t>％以内</a:t>
                      </a:r>
                      <a:endParaRPr kumimoji="1" lang="en-US" altLang="ja-JP" sz="160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6134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a:latin typeface="ＭＳ ゴシック" panose="020B0609070205080204" pitchFamily="49" charset="-128"/>
                          <a:ea typeface="ＭＳ ゴシック" panose="020B0609070205080204" pitchFamily="49" charset="-128"/>
                        </a:rPr>
                        <a:t>伴走支援</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a:latin typeface="ＭＳ ゴシック" panose="020B0609070205080204" pitchFamily="49" charset="-128"/>
                          <a:ea typeface="ＭＳ ゴシック" panose="020B0609070205080204" pitchFamily="49" charset="-128"/>
                        </a:rPr>
                        <a:t>四半期に一度の経営状況の確認等、金融機関による継続的な伴走支援を受けるものとする。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10540571"/>
                  </a:ext>
                </a:extLst>
              </a:tr>
            </a:tbl>
          </a:graphicData>
        </a:graphic>
      </p:graphicFrame>
      <p:sp>
        <p:nvSpPr>
          <p:cNvPr id="5" name="テキスト ボックス 4">
            <a:extLst>
              <a:ext uri="{FF2B5EF4-FFF2-40B4-BE49-F238E27FC236}">
                <a16:creationId xmlns:a16="http://schemas.microsoft.com/office/drawing/2014/main" id="{FF2DCC1E-7694-2834-6793-718EB1DE6774}"/>
              </a:ext>
            </a:extLst>
          </p:cNvPr>
          <p:cNvSpPr txBox="1"/>
          <p:nvPr/>
        </p:nvSpPr>
        <p:spPr>
          <a:xfrm>
            <a:off x="179512" y="6123547"/>
            <a:ext cx="5832648" cy="338554"/>
          </a:xfrm>
          <a:prstGeom prst="rect">
            <a:avLst/>
          </a:prstGeom>
          <a:noFill/>
        </p:spPr>
        <p:txBody>
          <a:bodyPr wrap="square" rtlCol="0">
            <a:spAutoFit/>
          </a:bodyPr>
          <a:lstStyle/>
          <a:p>
            <a:r>
              <a:rPr kumimoji="1" lang="en-US" altLang="ja-JP" sz="1600" b="1" u="sng"/>
              <a:t>※</a:t>
            </a:r>
            <a:r>
              <a:rPr kumimoji="1" lang="ja-JP" altLang="en-US" sz="1600" b="1" u="sng"/>
              <a:t>伴走支援型特別保証の終了に伴い、６月末に受付終了予定</a:t>
            </a:r>
          </a:p>
        </p:txBody>
      </p:sp>
    </p:spTree>
    <p:extLst>
      <p:ext uri="{BB962C8B-B14F-4D97-AF65-F5344CB8AC3E}">
        <p14:creationId xmlns:p14="http://schemas.microsoft.com/office/powerpoint/2010/main" val="9468291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 1"/>
          <p:cNvSpPr>
            <a:spLocks noGrp="1"/>
          </p:cNvSpPr>
          <p:nvPr>
            <p:ph type="sldNum" sz="quarter" idx="12"/>
          </p:nvPr>
        </p:nvSpPr>
        <p:spPr/>
        <p:txBody>
          <a:bodyPr/>
          <a:lstStyle/>
          <a:p>
            <a:fld id="{D2D8002D-B5B0-4BAC-B1F6-782DDCCE6D9C}" type="slidenum">
              <a:rPr kumimoji="1" lang="ja-JP" altLang="en-US" smtClean="0"/>
              <a:pPr/>
              <a:t>9</a:t>
            </a:fld>
            <a:endParaRPr kumimoji="1" lang="ja-JP" altLang="en-US"/>
          </a:p>
        </p:txBody>
      </p:sp>
      <p:sp>
        <p:nvSpPr>
          <p:cNvPr id="3" name="テキスト ボックス 2"/>
          <p:cNvSpPr txBox="1"/>
          <p:nvPr/>
        </p:nvSpPr>
        <p:spPr>
          <a:xfrm>
            <a:off x="0" y="147874"/>
            <a:ext cx="9144000" cy="584775"/>
          </a:xfrm>
          <a:prstGeom prst="rect">
            <a:avLst/>
          </a:prstGeom>
          <a:noFill/>
        </p:spPr>
        <p:txBody>
          <a:bodyPr wrap="square" rtlCol="0">
            <a:spAutoFit/>
          </a:bodyPr>
          <a:lstStyle/>
          <a:p>
            <a:r>
              <a:rPr lang="ja-JP" altLang="en-US" sz="3200" i="1">
                <a:latin typeface="+mj-ea"/>
              </a:rPr>
              <a:t> </a:t>
            </a:r>
            <a:r>
              <a:rPr lang="en-US" altLang="ja-JP" sz="3200" i="1">
                <a:latin typeface="+mj-ea"/>
              </a:rPr>
              <a:t>5</a:t>
            </a:r>
            <a:r>
              <a:rPr lang="ja-JP" altLang="en-US" sz="3200" i="1">
                <a:latin typeface="+mj-ea"/>
              </a:rPr>
              <a:t>．県制度融資に関する手続き等</a:t>
            </a:r>
          </a:p>
        </p:txBody>
      </p:sp>
      <p:graphicFrame>
        <p:nvGraphicFramePr>
          <p:cNvPr id="5" name="表 4"/>
          <p:cNvGraphicFramePr>
            <a:graphicFrameLocks noGrp="1"/>
          </p:cNvGraphicFramePr>
          <p:nvPr>
            <p:extLst>
              <p:ext uri="{D42A27DB-BD31-4B8C-83A1-F6EECF244321}">
                <p14:modId xmlns:p14="http://schemas.microsoft.com/office/powerpoint/2010/main" val="3299116891"/>
              </p:ext>
            </p:extLst>
          </p:nvPr>
        </p:nvGraphicFramePr>
        <p:xfrm>
          <a:off x="0" y="1822284"/>
          <a:ext cx="9144001" cy="3679081"/>
        </p:xfrm>
        <a:graphic>
          <a:graphicData uri="http://schemas.openxmlformats.org/drawingml/2006/table">
            <a:tbl>
              <a:tblPr firstRow="1" bandRow="1">
                <a:tableStyleId>{35758FB7-9AC5-4552-8A53-C91805E547FA}</a:tableStyleId>
              </a:tblPr>
              <a:tblGrid>
                <a:gridCol w="3563888">
                  <a:extLst>
                    <a:ext uri="{9D8B030D-6E8A-4147-A177-3AD203B41FA5}">
                      <a16:colId xmlns:a16="http://schemas.microsoft.com/office/drawing/2014/main" val="20000"/>
                    </a:ext>
                  </a:extLst>
                </a:gridCol>
                <a:gridCol w="1584176">
                  <a:extLst>
                    <a:ext uri="{9D8B030D-6E8A-4147-A177-3AD203B41FA5}">
                      <a16:colId xmlns:a16="http://schemas.microsoft.com/office/drawing/2014/main" val="20001"/>
                    </a:ext>
                  </a:extLst>
                </a:gridCol>
                <a:gridCol w="1800200">
                  <a:extLst>
                    <a:ext uri="{9D8B030D-6E8A-4147-A177-3AD203B41FA5}">
                      <a16:colId xmlns:a16="http://schemas.microsoft.com/office/drawing/2014/main" val="20002"/>
                    </a:ext>
                  </a:extLst>
                </a:gridCol>
                <a:gridCol w="2195737">
                  <a:extLst>
                    <a:ext uri="{9D8B030D-6E8A-4147-A177-3AD203B41FA5}">
                      <a16:colId xmlns:a16="http://schemas.microsoft.com/office/drawing/2014/main" val="20003"/>
                    </a:ext>
                  </a:extLst>
                </a:gridCol>
              </a:tblGrid>
              <a:tr h="502493">
                <a:tc>
                  <a:txBody>
                    <a:bodyPr/>
                    <a:lstStyle/>
                    <a:p>
                      <a:pPr algn="ctr"/>
                      <a:r>
                        <a:rPr kumimoji="1" lang="ja-JP" altLang="en-US" u="none"/>
                        <a:t>提出書類名</a:t>
                      </a:r>
                      <a:endParaRPr kumimoji="1" lang="ja-JP" altLang="en-US" b="1" u="none">
                        <a:solidFill>
                          <a:schemeClr val="tx1"/>
                        </a:solidFill>
                      </a:endParaRPr>
                    </a:p>
                  </a:txBody>
                  <a:tcPr anchor="ctr">
                    <a:lnR w="12700" cap="flat" cmpd="sng" algn="ctr">
                      <a:solidFill>
                        <a:schemeClr val="tx1"/>
                      </a:solidFill>
                      <a:prstDash val="solid"/>
                      <a:round/>
                      <a:headEnd type="none" w="med" len="med"/>
                      <a:tailEnd type="none" w="med" len="med"/>
                    </a:lnR>
                    <a:solidFill>
                      <a:schemeClr val="accent5"/>
                    </a:solidFill>
                  </a:tcPr>
                </a:tc>
                <a:tc>
                  <a:txBody>
                    <a:bodyPr/>
                    <a:lstStyle/>
                    <a:p>
                      <a:pPr algn="ctr"/>
                      <a:r>
                        <a:rPr kumimoji="1" lang="ja-JP" altLang="en-US" u="none"/>
                        <a:t>提出者</a:t>
                      </a:r>
                      <a:endParaRPr kumimoji="1" lang="ja-JP" altLang="en-US" b="1" u="none">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solidFill>
                  </a:tcPr>
                </a:tc>
                <a:tc>
                  <a:txBody>
                    <a:bodyPr/>
                    <a:lstStyle/>
                    <a:p>
                      <a:pPr algn="ctr"/>
                      <a:r>
                        <a:rPr kumimoji="1" lang="ja-JP" altLang="en-US" u="none"/>
                        <a:t>提出先</a:t>
                      </a:r>
                      <a:endParaRPr kumimoji="1" lang="ja-JP" altLang="en-US" b="1" u="none">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solidFill>
                  </a:tcPr>
                </a:tc>
                <a:tc>
                  <a:txBody>
                    <a:bodyPr/>
                    <a:lstStyle/>
                    <a:p>
                      <a:pPr algn="ctr"/>
                      <a:r>
                        <a:rPr kumimoji="1" lang="ja-JP" altLang="en-US" u="none"/>
                        <a:t>提出時期</a:t>
                      </a:r>
                      <a:endParaRPr kumimoji="1" lang="ja-JP" altLang="en-US" b="1" u="none">
                        <a:solidFill>
                          <a:schemeClr val="tx1"/>
                        </a:solidFill>
                      </a:endParaRPr>
                    </a:p>
                  </a:txBody>
                  <a:tcPr anchor="ctr">
                    <a:lnL w="12700" cap="flat" cmpd="sng" algn="ctr">
                      <a:solidFill>
                        <a:schemeClr val="tx1"/>
                      </a:solidFill>
                      <a:prstDash val="solid"/>
                      <a:round/>
                      <a:headEnd type="none" w="med" len="med"/>
                      <a:tailEnd type="none" w="med" len="med"/>
                    </a:lnL>
                    <a:solidFill>
                      <a:schemeClr val="accent5"/>
                    </a:solidFill>
                  </a:tcPr>
                </a:tc>
                <a:extLst>
                  <a:ext uri="{0D108BD9-81ED-4DB2-BD59-A6C34878D82A}">
                    <a16:rowId xmlns:a16="http://schemas.microsoft.com/office/drawing/2014/main" val="10000"/>
                  </a:ext>
                </a:extLst>
              </a:tr>
              <a:tr h="687324">
                <a:tc>
                  <a:txBody>
                    <a:bodyPr/>
                    <a:lstStyle/>
                    <a:p>
                      <a:pPr algn="l"/>
                      <a:r>
                        <a:rPr kumimoji="1" lang="ja-JP" altLang="en-US" u="none">
                          <a:latin typeface="ＭＳ ゴシック" panose="020B0609070205080204" pitchFamily="49" charset="-128"/>
                          <a:ea typeface="ＭＳ ゴシック" panose="020B0609070205080204" pitchFamily="49" charset="-128"/>
                        </a:rPr>
                        <a:t>①</a:t>
                      </a:r>
                      <a:r>
                        <a:rPr kumimoji="1" lang="ja-JP" altLang="en-US" b="1" u="none">
                          <a:latin typeface="ＭＳ ゴシック" panose="020B0609070205080204" pitchFamily="49" charset="-128"/>
                          <a:ea typeface="ＭＳ ゴシック" panose="020B0609070205080204" pitchFamily="49" charset="-128"/>
                        </a:rPr>
                        <a:t>預託金請求書</a:t>
                      </a:r>
                      <a:endParaRPr kumimoji="1" lang="en-US" altLang="ja-JP" b="1" u="none">
                        <a:latin typeface="ＭＳ ゴシック" panose="020B0609070205080204" pitchFamily="49" charset="-128"/>
                        <a:ea typeface="ＭＳ ゴシック" panose="020B0609070205080204" pitchFamily="49" charset="-128"/>
                      </a:endParaRPr>
                    </a:p>
                    <a:p>
                      <a:pPr algn="l"/>
                      <a:r>
                        <a:rPr kumimoji="1" lang="ja-JP" altLang="en-US" u="none" baseline="0">
                          <a:latin typeface="ＭＳ ゴシック" panose="020B0609070205080204" pitchFamily="49" charset="-128"/>
                          <a:ea typeface="ＭＳ ゴシック" panose="020B0609070205080204" pitchFamily="49" charset="-128"/>
                        </a:rPr>
                        <a:t>　</a:t>
                      </a:r>
                      <a:r>
                        <a:rPr kumimoji="1" lang="ja-JP" altLang="en-US" u="none">
                          <a:latin typeface="ＭＳ ゴシック" panose="020B0609070205080204" pitchFamily="49" charset="-128"/>
                          <a:ea typeface="ＭＳ ゴシック" panose="020B0609070205080204" pitchFamily="49" charset="-128"/>
                        </a:rPr>
                        <a:t>（県負担分の請求）</a:t>
                      </a:r>
                      <a:endParaRPr kumimoji="1" lang="ja-JP" altLang="en-US" b="0" u="none">
                        <a:solidFill>
                          <a:schemeClr val="tx1"/>
                        </a:solidFill>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u="none">
                          <a:latin typeface="ＭＳ ゴシック" panose="020B0609070205080204" pitchFamily="49" charset="-128"/>
                          <a:ea typeface="ＭＳ ゴシック" panose="020B0609070205080204" pitchFamily="49" charset="-128"/>
                        </a:rPr>
                        <a:t>本店・母店</a:t>
                      </a:r>
                      <a:endParaRPr kumimoji="1" lang="en-US" altLang="ja-JP" b="1" u="none">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u="sng">
                          <a:latin typeface="ＭＳ ゴシック" panose="020B0609070205080204" pitchFamily="49" charset="-128"/>
                          <a:ea typeface="ＭＳ ゴシック" panose="020B0609070205080204" pitchFamily="49" charset="-128"/>
                        </a:rPr>
                        <a:t>信用保証協会</a:t>
                      </a:r>
                      <a:endParaRPr kumimoji="1" lang="en-US" altLang="ja-JP" u="sng">
                        <a:latin typeface="ＭＳ ゴシック" panose="020B0609070205080204" pitchFamily="49" charset="-128"/>
                        <a:ea typeface="ＭＳ ゴシック" panose="020B0609070205080204" pitchFamily="49"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u="sng">
                          <a:latin typeface="ＭＳ ゴシック" panose="020B0609070205080204" pitchFamily="49" charset="-128"/>
                          <a:ea typeface="ＭＳ ゴシック" panose="020B0609070205080204" pitchFamily="49" charset="-128"/>
                        </a:rPr>
                        <a:t>翌月</a:t>
                      </a:r>
                      <a:r>
                        <a:rPr kumimoji="1" lang="en-US" altLang="ja-JP" u="sng">
                          <a:latin typeface="ＭＳ ゴシック" panose="020B0609070205080204" pitchFamily="49" charset="-128"/>
                          <a:ea typeface="ＭＳ ゴシック" panose="020B0609070205080204" pitchFamily="49" charset="-128"/>
                        </a:rPr>
                        <a:t>10</a:t>
                      </a:r>
                      <a:r>
                        <a:rPr kumimoji="1" lang="ja-JP" altLang="en-US" u="sng">
                          <a:latin typeface="ＭＳ ゴシック" panose="020B0609070205080204" pitchFamily="49" charset="-128"/>
                          <a:ea typeface="ＭＳ ゴシック" panose="020B0609070205080204" pitchFamily="49" charset="-128"/>
                        </a:rPr>
                        <a:t>日まで</a:t>
                      </a:r>
                      <a:endParaRPr kumimoji="1" lang="en-US" altLang="ja-JP" b="0" u="sng">
                        <a:solidFill>
                          <a:schemeClr val="dk1"/>
                        </a:solidFill>
                        <a:latin typeface="ＭＳ ゴシック" panose="020B0609070205080204" pitchFamily="49" charset="-128"/>
                        <a:ea typeface="ＭＳ ゴシック" panose="020B0609070205080204" pitchFamily="49"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b="0" u="none">
                          <a:solidFill>
                            <a:schemeClr val="tx1"/>
                          </a:solidFill>
                          <a:latin typeface="ＭＳ ゴシック" panose="020B0609070205080204" pitchFamily="49" charset="-128"/>
                          <a:ea typeface="ＭＳ ゴシック" panose="020B0609070205080204" pitchFamily="49" charset="-128"/>
                        </a:rPr>
                        <a:t>（原則電子データで提出）</a:t>
                      </a:r>
                      <a:endParaRPr kumimoji="1" lang="en-US" altLang="ja-JP" b="0" u="none">
                        <a:solidFill>
                          <a:schemeClr val="tx1"/>
                        </a:solidFill>
                        <a:latin typeface="ＭＳ ゴシック" panose="020B0609070205080204" pitchFamily="49" charset="-128"/>
                        <a:ea typeface="ＭＳ ゴシック" panose="020B0609070205080204" pitchFamily="49"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b="0" u="sng">
                          <a:solidFill>
                            <a:schemeClr val="tx1"/>
                          </a:solidFill>
                          <a:latin typeface="ＭＳ ゴシック" panose="020B0609070205080204" pitchFamily="49" charset="-128"/>
                          <a:ea typeface="ＭＳ ゴシック" panose="020B0609070205080204" pitchFamily="49" charset="-128"/>
                        </a:rPr>
                        <a:t>※</a:t>
                      </a:r>
                      <a:r>
                        <a:rPr kumimoji="1" lang="ja-JP" altLang="en-US" b="0" u="sng">
                          <a:solidFill>
                            <a:schemeClr val="tx1"/>
                          </a:solidFill>
                          <a:latin typeface="ＭＳ ゴシック" panose="020B0609070205080204" pitchFamily="49" charset="-128"/>
                          <a:ea typeface="ＭＳ ゴシック" panose="020B0609070205080204" pitchFamily="49" charset="-128"/>
                        </a:rPr>
                        <a:t>１</a:t>
                      </a:r>
                    </a:p>
                  </a:txBody>
                  <a:tcPr anchor="ctr"/>
                </a:tc>
                <a:extLst>
                  <a:ext uri="{0D108BD9-81ED-4DB2-BD59-A6C34878D82A}">
                    <a16:rowId xmlns:a16="http://schemas.microsoft.com/office/drawing/2014/main" val="10001"/>
                  </a:ext>
                </a:extLst>
              </a:tr>
              <a:tr h="1073468">
                <a:tc>
                  <a:txBody>
                    <a:bodyPr/>
                    <a:lstStyle/>
                    <a:p>
                      <a:pPr algn="l"/>
                      <a:r>
                        <a:rPr kumimoji="1" lang="ja-JP" altLang="en-US" u="none">
                          <a:latin typeface="ＭＳ ゴシック" panose="020B0609070205080204" pitchFamily="49" charset="-128"/>
                          <a:ea typeface="ＭＳ ゴシック" panose="020B0609070205080204" pitchFamily="49" charset="-128"/>
                        </a:rPr>
                        <a:t>②</a:t>
                      </a:r>
                      <a:r>
                        <a:rPr kumimoji="1" lang="ja-JP" altLang="en-US" b="1" u="none">
                          <a:latin typeface="ＭＳ ゴシック" panose="020B0609070205080204" pitchFamily="49" charset="-128"/>
                          <a:ea typeface="ＭＳ ゴシック" panose="020B0609070205080204" pitchFamily="49" charset="-128"/>
                        </a:rPr>
                        <a:t>融資実績報告書</a:t>
                      </a:r>
                      <a:endParaRPr kumimoji="1" lang="en-US" altLang="ja-JP" b="1" u="none">
                        <a:latin typeface="ＭＳ ゴシック" panose="020B0609070205080204" pitchFamily="49" charset="-128"/>
                        <a:ea typeface="ＭＳ ゴシック" panose="020B0609070205080204" pitchFamily="49" charset="-128"/>
                      </a:endParaRPr>
                    </a:p>
                    <a:p>
                      <a:pPr algn="l"/>
                      <a:r>
                        <a:rPr kumimoji="1" lang="ja-JP" altLang="en-US" u="none">
                          <a:latin typeface="ＭＳ ゴシック" panose="020B0609070205080204" pitchFamily="49" charset="-128"/>
                          <a:ea typeface="ＭＳ ゴシック" panose="020B0609070205080204" pitchFamily="49" charset="-128"/>
                        </a:rPr>
                        <a:t>　（金融機関ごとの融資</a:t>
                      </a:r>
                      <a:endParaRPr kumimoji="1" lang="en-US" altLang="ja-JP" u="none">
                        <a:latin typeface="ＭＳ ゴシック" panose="020B0609070205080204" pitchFamily="49" charset="-128"/>
                        <a:ea typeface="ＭＳ ゴシック" panose="020B0609070205080204" pitchFamily="49" charset="-128"/>
                      </a:endParaRPr>
                    </a:p>
                    <a:p>
                      <a:pPr algn="l"/>
                      <a:r>
                        <a:rPr kumimoji="1" lang="ja-JP" altLang="en-US" u="none">
                          <a:latin typeface="ＭＳ ゴシック" panose="020B0609070205080204" pitchFamily="49" charset="-128"/>
                          <a:ea typeface="ＭＳ ゴシック" panose="020B0609070205080204" pitchFamily="49" charset="-128"/>
                        </a:rPr>
                        <a:t>　　実績集計表）</a:t>
                      </a:r>
                      <a:endParaRPr kumimoji="1" lang="en-US" altLang="ja-JP" b="0" u="none">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u="none">
                          <a:latin typeface="ＭＳ ゴシック" panose="020B0609070205080204" pitchFamily="49" charset="-128"/>
                          <a:ea typeface="ＭＳ ゴシック" panose="020B0609070205080204" pitchFamily="49" charset="-128"/>
                        </a:rPr>
                        <a:t>本店・母店</a:t>
                      </a:r>
                      <a:endParaRPr kumimoji="1" lang="en-US" altLang="ja-JP" b="1" u="none">
                        <a:latin typeface="ＭＳ ゴシック" panose="020B0609070205080204" pitchFamily="49" charset="-128"/>
                        <a:ea typeface="ＭＳ ゴシック" panose="020B0609070205080204" pitchFamily="49"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u="sng">
                          <a:latin typeface="ＭＳ ゴシック" panose="020B0609070205080204" pitchFamily="49" charset="-128"/>
                          <a:ea typeface="ＭＳ ゴシック" panose="020B0609070205080204" pitchFamily="49" charset="-128"/>
                        </a:rPr>
                        <a:t>県経営支援課</a:t>
                      </a:r>
                      <a:endParaRPr kumimoji="1" lang="en-US" altLang="ja-JP" u="sng">
                        <a:latin typeface="ＭＳ ゴシック" panose="020B0609070205080204" pitchFamily="49" charset="-128"/>
                        <a:ea typeface="ＭＳ ゴシック" panose="020B0609070205080204" pitchFamily="49"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u="sng">
                          <a:latin typeface="ＭＳ ゴシック" panose="020B0609070205080204" pitchFamily="49" charset="-128"/>
                          <a:ea typeface="ＭＳ ゴシック" panose="020B0609070205080204" pitchFamily="49" charset="-128"/>
                        </a:rPr>
                        <a:t>翌月</a:t>
                      </a:r>
                      <a:r>
                        <a:rPr kumimoji="1" lang="en-US" altLang="ja-JP" u="sng">
                          <a:latin typeface="ＭＳ ゴシック" panose="020B0609070205080204" pitchFamily="49" charset="-128"/>
                          <a:ea typeface="ＭＳ ゴシック" panose="020B0609070205080204" pitchFamily="49" charset="-128"/>
                        </a:rPr>
                        <a:t>10</a:t>
                      </a:r>
                      <a:r>
                        <a:rPr kumimoji="1" lang="ja-JP" altLang="en-US" u="sng">
                          <a:latin typeface="ＭＳ ゴシック" panose="020B0609070205080204" pitchFamily="49" charset="-128"/>
                          <a:ea typeface="ＭＳ ゴシック" panose="020B0609070205080204" pitchFamily="49" charset="-128"/>
                        </a:rPr>
                        <a:t>日まで</a:t>
                      </a:r>
                      <a:endParaRPr kumimoji="1" lang="en-US" altLang="ja-JP" u="sng">
                        <a:latin typeface="ＭＳ ゴシック" panose="020B0609070205080204" pitchFamily="49" charset="-128"/>
                        <a:ea typeface="ＭＳ ゴシック" panose="020B0609070205080204" pitchFamily="49"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b="0" u="none">
                          <a:latin typeface="ＭＳ ゴシック" panose="020B0609070205080204" pitchFamily="49" charset="-128"/>
                          <a:ea typeface="ＭＳ ゴシック" panose="020B0609070205080204" pitchFamily="49" charset="-128"/>
                        </a:rPr>
                        <a:t>(</a:t>
                      </a:r>
                      <a:r>
                        <a:rPr kumimoji="1" lang="ja-JP" altLang="en-US" b="0" u="none">
                          <a:latin typeface="ＭＳ ゴシック" panose="020B0609070205080204" pitchFamily="49" charset="-128"/>
                          <a:ea typeface="ＭＳ ゴシック" panose="020B0609070205080204" pitchFamily="49" charset="-128"/>
                        </a:rPr>
                        <a:t>原則電子データ</a:t>
                      </a:r>
                      <a:endParaRPr kumimoji="1" lang="en-US" altLang="ja-JP" b="0" u="none">
                        <a:latin typeface="ＭＳ ゴシック" panose="020B0609070205080204" pitchFamily="49" charset="-128"/>
                        <a:ea typeface="ＭＳ ゴシック" panose="020B0609070205080204" pitchFamily="49"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b="0" u="none" err="1">
                          <a:latin typeface="ＭＳ ゴシック" panose="020B0609070205080204" pitchFamily="49" charset="-128"/>
                          <a:ea typeface="ＭＳ ゴシック" panose="020B0609070205080204" pitchFamily="49" charset="-128"/>
                        </a:rPr>
                        <a:t>で提</a:t>
                      </a:r>
                      <a:r>
                        <a:rPr kumimoji="1" lang="ja-JP" altLang="en-US" b="0" u="none">
                          <a:latin typeface="ＭＳ ゴシック" panose="020B0609070205080204" pitchFamily="49" charset="-128"/>
                          <a:ea typeface="ＭＳ ゴシック" panose="020B0609070205080204" pitchFamily="49" charset="-128"/>
                        </a:rPr>
                        <a:t>出</a:t>
                      </a:r>
                      <a:r>
                        <a:rPr kumimoji="1" lang="en-US" altLang="ja-JP" b="0" u="none">
                          <a:latin typeface="ＭＳ ゴシック" panose="020B0609070205080204" pitchFamily="49" charset="-128"/>
                          <a:ea typeface="ＭＳ ゴシック" panose="020B0609070205080204" pitchFamily="49" charset="-128"/>
                        </a:rPr>
                        <a:t>)</a:t>
                      </a:r>
                    </a:p>
                  </a:txBody>
                  <a:tcPr anchor="ctr"/>
                </a:tc>
                <a:extLst>
                  <a:ext uri="{0D108BD9-81ED-4DB2-BD59-A6C34878D82A}">
                    <a16:rowId xmlns:a16="http://schemas.microsoft.com/office/drawing/2014/main" val="10002"/>
                  </a:ext>
                </a:extLst>
              </a:tr>
              <a:tr h="811656">
                <a:tc>
                  <a:txBody>
                    <a:bodyPr/>
                    <a:lstStyle/>
                    <a:p>
                      <a:pPr algn="l"/>
                      <a:r>
                        <a:rPr kumimoji="1" lang="ja-JP" altLang="en-US" u="none">
                          <a:latin typeface="ＭＳ ゴシック" panose="020B0609070205080204" pitchFamily="49" charset="-128"/>
                          <a:ea typeface="ＭＳ ゴシック" panose="020B0609070205080204" pitchFamily="49" charset="-128"/>
                        </a:rPr>
                        <a:t>③</a:t>
                      </a:r>
                      <a:r>
                        <a:rPr kumimoji="1" lang="ja-JP" altLang="en-US" b="1" u="none">
                          <a:latin typeface="ＭＳ ゴシック" panose="020B0609070205080204" pitchFamily="49" charset="-128"/>
                          <a:ea typeface="ＭＳ ゴシック" panose="020B0609070205080204" pitchFamily="49" charset="-128"/>
                        </a:rPr>
                        <a:t>融資実行報告書</a:t>
                      </a:r>
                      <a:r>
                        <a:rPr kumimoji="1" lang="en-US" altLang="ja-JP" b="1" u="none">
                          <a:latin typeface="ＭＳ ゴシック" panose="020B0609070205080204" pitchFamily="49" charset="-128"/>
                          <a:ea typeface="ＭＳ ゴシック" panose="020B0609070205080204" pitchFamily="49" charset="-128"/>
                        </a:rPr>
                        <a:t>(</a:t>
                      </a:r>
                      <a:r>
                        <a:rPr kumimoji="1" lang="ja-JP" altLang="en-US" b="1" u="none">
                          <a:latin typeface="ＭＳ ゴシック" panose="020B0609070205080204" pitchFamily="49" charset="-128"/>
                          <a:ea typeface="ＭＳ ゴシック" panose="020B0609070205080204" pitchFamily="49" charset="-128"/>
                        </a:rPr>
                        <a:t>保証なし分）</a:t>
                      </a:r>
                      <a:endParaRPr kumimoji="1" lang="en-US" altLang="ja-JP" b="1" u="none">
                        <a:latin typeface="ＭＳ ゴシック" panose="020B0609070205080204" pitchFamily="49" charset="-128"/>
                        <a:ea typeface="ＭＳ ゴシック" panose="020B0609070205080204" pitchFamily="49" charset="-128"/>
                      </a:endParaRPr>
                    </a:p>
                    <a:p>
                      <a:pPr algn="l"/>
                      <a:r>
                        <a:rPr kumimoji="1" lang="ja-JP" altLang="en-US" u="none">
                          <a:latin typeface="ＭＳ ゴシック" panose="020B0609070205080204" pitchFamily="49" charset="-128"/>
                          <a:ea typeface="ＭＳ ゴシック" panose="020B0609070205080204" pitchFamily="49" charset="-128"/>
                        </a:rPr>
                        <a:t>　（一部の資金についての</a:t>
                      </a:r>
                      <a:endParaRPr kumimoji="1" lang="en-US" altLang="ja-JP" u="none">
                        <a:latin typeface="ＭＳ ゴシック" panose="020B0609070205080204" pitchFamily="49" charset="-128"/>
                        <a:ea typeface="ＭＳ ゴシック" panose="020B0609070205080204" pitchFamily="49" charset="-128"/>
                      </a:endParaRPr>
                    </a:p>
                    <a:p>
                      <a:pPr algn="l"/>
                      <a:r>
                        <a:rPr kumimoji="1" lang="ja-JP" altLang="en-US" u="none">
                          <a:latin typeface="ＭＳ ゴシック" panose="020B0609070205080204" pitchFamily="49" charset="-128"/>
                          <a:ea typeface="ＭＳ ゴシック" panose="020B0609070205080204" pitchFamily="49" charset="-128"/>
                        </a:rPr>
                        <a:t>　　実行状況報告）</a:t>
                      </a:r>
                      <a:endParaRPr kumimoji="1" lang="en-US" altLang="ja-JP" b="0" u="none">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u="none">
                          <a:latin typeface="ＭＳ ゴシック" panose="020B0609070205080204" pitchFamily="49" charset="-128"/>
                          <a:ea typeface="ＭＳ ゴシック" panose="020B0609070205080204" pitchFamily="49" charset="-128"/>
                        </a:rPr>
                        <a:t>各支店</a:t>
                      </a:r>
                      <a:r>
                        <a:rPr kumimoji="1" lang="en-US" altLang="ja-JP" u="none">
                          <a:latin typeface="ＭＳ ゴシック" panose="020B0609070205080204" pitchFamily="49" charset="-128"/>
                          <a:ea typeface="ＭＳ ゴシック" panose="020B0609070205080204" pitchFamily="49" charset="-128"/>
                        </a:rPr>
                        <a:t>(※</a:t>
                      </a:r>
                      <a:r>
                        <a:rPr kumimoji="1" lang="ja-JP" altLang="en-US" u="none">
                          <a:latin typeface="ＭＳ ゴシック" panose="020B0609070205080204" pitchFamily="49" charset="-128"/>
                          <a:ea typeface="ＭＳ ゴシック" panose="020B0609070205080204" pitchFamily="49" charset="-128"/>
                        </a:rPr>
                        <a:t>２</a:t>
                      </a:r>
                      <a:r>
                        <a:rPr kumimoji="1" lang="en-US" altLang="ja-JP" u="none">
                          <a:latin typeface="ＭＳ ゴシック" panose="020B0609070205080204" pitchFamily="49" charset="-128"/>
                          <a:ea typeface="ＭＳ ゴシック" panose="020B0609070205080204" pitchFamily="49" charset="-128"/>
                        </a:rPr>
                        <a:t>)</a:t>
                      </a:r>
                      <a:endParaRPr kumimoji="1" lang="en-US" altLang="ja-JP" b="0" u="none">
                        <a:latin typeface="ＭＳ ゴシック" panose="020B0609070205080204" pitchFamily="49" charset="-128"/>
                        <a:ea typeface="ＭＳ ゴシック" panose="020B0609070205080204" pitchFamily="49"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u="sng">
                          <a:latin typeface="ＭＳ ゴシック" panose="020B0609070205080204" pitchFamily="49" charset="-128"/>
                          <a:ea typeface="ＭＳ ゴシック" panose="020B0609070205080204" pitchFamily="49" charset="-128"/>
                        </a:rPr>
                        <a:t>県経営支援課</a:t>
                      </a:r>
                      <a:endParaRPr kumimoji="1" lang="en-US" altLang="ja-JP" u="sng">
                        <a:latin typeface="ＭＳ ゴシック" panose="020B0609070205080204" pitchFamily="49" charset="-128"/>
                        <a:ea typeface="ＭＳ ゴシック" panose="020B0609070205080204" pitchFamily="49"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u="sng">
                          <a:latin typeface="ＭＳ ゴシック" panose="020B0609070205080204" pitchFamily="49" charset="-128"/>
                          <a:ea typeface="ＭＳ ゴシック" panose="020B0609070205080204" pitchFamily="49" charset="-128"/>
                        </a:rPr>
                        <a:t>翌月</a:t>
                      </a:r>
                      <a:r>
                        <a:rPr kumimoji="1" lang="en-US" altLang="ja-JP" u="sng">
                          <a:latin typeface="ＭＳ ゴシック" panose="020B0609070205080204" pitchFamily="49" charset="-128"/>
                          <a:ea typeface="ＭＳ ゴシック" panose="020B0609070205080204" pitchFamily="49" charset="-128"/>
                        </a:rPr>
                        <a:t>10</a:t>
                      </a:r>
                      <a:r>
                        <a:rPr kumimoji="1" lang="ja-JP" altLang="en-US" u="sng">
                          <a:latin typeface="ＭＳ ゴシック" panose="020B0609070205080204" pitchFamily="49" charset="-128"/>
                          <a:ea typeface="ＭＳ ゴシック" panose="020B0609070205080204" pitchFamily="49" charset="-128"/>
                        </a:rPr>
                        <a:t>日まで</a:t>
                      </a:r>
                      <a:endParaRPr kumimoji="1" lang="en-US" altLang="ja-JP" u="sng">
                        <a:latin typeface="ＭＳ ゴシック" panose="020B0609070205080204" pitchFamily="49" charset="-128"/>
                        <a:ea typeface="ＭＳ ゴシック" panose="020B0609070205080204" pitchFamily="49"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b="0" u="none">
                          <a:latin typeface="ＭＳ ゴシック" panose="020B0609070205080204" pitchFamily="49" charset="-128"/>
                          <a:ea typeface="ＭＳ ゴシック" panose="020B0609070205080204" pitchFamily="49" charset="-128"/>
                        </a:rPr>
                        <a:t>(</a:t>
                      </a:r>
                      <a:r>
                        <a:rPr kumimoji="1" lang="ja-JP" altLang="en-US" b="0" u="none">
                          <a:latin typeface="ＭＳ ゴシック" panose="020B0609070205080204" pitchFamily="49" charset="-128"/>
                          <a:ea typeface="ＭＳ ゴシック" panose="020B0609070205080204" pitchFamily="49" charset="-128"/>
                        </a:rPr>
                        <a:t>原則電子データ</a:t>
                      </a:r>
                      <a:endParaRPr kumimoji="1" lang="en-US" altLang="ja-JP" b="0" u="none">
                        <a:latin typeface="ＭＳ ゴシック" panose="020B0609070205080204" pitchFamily="49" charset="-128"/>
                        <a:ea typeface="ＭＳ ゴシック" panose="020B0609070205080204" pitchFamily="49"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b="0" u="none" err="1">
                          <a:latin typeface="ＭＳ ゴシック" panose="020B0609070205080204" pitchFamily="49" charset="-128"/>
                          <a:ea typeface="ＭＳ ゴシック" panose="020B0609070205080204" pitchFamily="49" charset="-128"/>
                        </a:rPr>
                        <a:t>で提</a:t>
                      </a:r>
                      <a:r>
                        <a:rPr kumimoji="1" lang="ja-JP" altLang="en-US" b="0" u="none">
                          <a:latin typeface="ＭＳ ゴシック" panose="020B0609070205080204" pitchFamily="49" charset="-128"/>
                          <a:ea typeface="ＭＳ ゴシック" panose="020B0609070205080204" pitchFamily="49" charset="-128"/>
                        </a:rPr>
                        <a:t>出</a:t>
                      </a:r>
                      <a:r>
                        <a:rPr kumimoji="1" lang="en-US" altLang="ja-JP" b="0" u="none">
                          <a:latin typeface="ＭＳ ゴシック" panose="020B0609070205080204" pitchFamily="49" charset="-128"/>
                          <a:ea typeface="ＭＳ ゴシック" panose="020B0609070205080204" pitchFamily="49" charset="-128"/>
                        </a:rPr>
                        <a:t>)</a:t>
                      </a:r>
                    </a:p>
                  </a:txBody>
                  <a:tcPr anchor="ctr"/>
                </a:tc>
                <a:extLst>
                  <a:ext uri="{0D108BD9-81ED-4DB2-BD59-A6C34878D82A}">
                    <a16:rowId xmlns:a16="http://schemas.microsoft.com/office/drawing/2014/main" val="10003"/>
                  </a:ext>
                </a:extLst>
              </a:tr>
            </a:tbl>
          </a:graphicData>
        </a:graphic>
      </p:graphicFrame>
      <p:sp>
        <p:nvSpPr>
          <p:cNvPr id="13" name="角丸四角形 12"/>
          <p:cNvSpPr/>
          <p:nvPr/>
        </p:nvSpPr>
        <p:spPr>
          <a:xfrm>
            <a:off x="0" y="1007575"/>
            <a:ext cx="4536504" cy="539783"/>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r>
              <a:rPr kumimoji="1" lang="ja-JP" altLang="en-US" sz="2000"/>
              <a:t>　</a:t>
            </a:r>
            <a:r>
              <a:rPr kumimoji="1" lang="ja-JP" altLang="en-US" sz="2800"/>
              <a:t>毎月の報告書類について</a:t>
            </a:r>
          </a:p>
        </p:txBody>
      </p:sp>
      <p:sp>
        <p:nvSpPr>
          <p:cNvPr id="15" name="テキスト ボックス 14"/>
          <p:cNvSpPr txBox="1"/>
          <p:nvPr/>
        </p:nvSpPr>
        <p:spPr>
          <a:xfrm>
            <a:off x="2555776" y="5665759"/>
            <a:ext cx="684076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a:solidFill>
                  <a:prstClr val="black"/>
                </a:solidFill>
                <a:latin typeface="ＭＳ ゴシック" panose="020B0609070205080204" pitchFamily="49" charset="-128"/>
                <a:ea typeface="ＭＳ ゴシック" panose="020B0609070205080204" pitchFamily="49" charset="-128"/>
              </a:rPr>
              <a:t>(※</a:t>
            </a:r>
            <a:r>
              <a:rPr lang="ja-JP" altLang="en-US">
                <a:solidFill>
                  <a:prstClr val="black"/>
                </a:solidFill>
                <a:latin typeface="ＭＳ ゴシック" panose="020B0609070205080204" pitchFamily="49" charset="-128"/>
                <a:ea typeface="ＭＳ ゴシック" panose="020B0609070205080204" pitchFamily="49" charset="-128"/>
              </a:rPr>
              <a:t>１</a:t>
            </a:r>
            <a:r>
              <a:rPr lang="en-US" altLang="ja-JP">
                <a:solidFill>
                  <a:prstClr val="black"/>
                </a:solidFill>
                <a:latin typeface="ＭＳ ゴシック" panose="020B0609070205080204" pitchFamily="49" charset="-128"/>
                <a:ea typeface="ＭＳ ゴシック" panose="020B0609070205080204" pitchFamily="49" charset="-128"/>
              </a:rPr>
              <a:t>)</a:t>
            </a:r>
            <a:r>
              <a:rPr lang="ja-JP" altLang="en-US">
                <a:solidFill>
                  <a:prstClr val="black"/>
                </a:solidFill>
                <a:latin typeface="ＭＳ ゴシック" panose="020B0609070205080204" pitchFamily="49" charset="-128"/>
                <a:ea typeface="ＭＳ ゴシック" panose="020B0609070205080204" pitchFamily="49" charset="-128"/>
              </a:rPr>
              <a:t>年２回の洗替時にまとめて精算する場合、提出省略可能</a:t>
            </a:r>
            <a:r>
              <a:rPr kumimoji="1" lang="ja-JP" altLang="en-US" sz="1800" b="0" i="0" u="none" strike="noStrike" kern="1200" cap="none" spc="0" normalizeH="0" baseline="0" noProof="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endParaRPr kumimoji="1" lang="en-US" altLang="ja-JP" sz="1800" b="0" i="0" u="none" strike="noStrike" kern="1200" cap="none" spc="0" normalizeH="0" baseline="0" noProof="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800" b="0" i="0" u="none" strike="noStrike" kern="1200" cap="none" spc="0" normalizeH="0" baseline="0" noProof="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２</a:t>
            </a:r>
            <a:r>
              <a:rPr kumimoji="1" lang="en-US" altLang="ja-JP" sz="1800" b="0" i="0" u="none" strike="noStrike" kern="1200" cap="none" spc="0" normalizeH="0" baseline="0" noProof="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800" b="0" i="0" u="none" strike="noStrike" kern="1200" cap="none" spc="0" normalizeH="0" baseline="0" noProof="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各支店分を本店・母店で取りまとめて提出可能</a:t>
            </a:r>
          </a:p>
        </p:txBody>
      </p:sp>
    </p:spTree>
  </p:cSld>
  <p:clrMapOvr>
    <a:masterClrMapping/>
  </p:clrMapOvr>
</p:sld>
</file>

<file path=ppt/theme/theme1.xml><?xml version="1.0" encoding="utf-8"?>
<a:theme xmlns:a="http://schemas.openxmlformats.org/drawingml/2006/main" name="Office テーマ">
  <a:themeElements>
    <a:clrScheme name="紫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a:gsLst>
            <a:gs pos="0">
              <a:schemeClr val="bg1">
                <a:alpha val="0"/>
              </a:schemeClr>
            </a:gs>
            <a:gs pos="25000">
              <a:srgbClr val="21D6E0"/>
            </a:gs>
            <a:gs pos="75000">
              <a:srgbClr val="0087E6"/>
            </a:gs>
            <a:gs pos="100000">
              <a:srgbClr val="005CBF"/>
            </a:gs>
          </a:gsLst>
          <a:lin ang="5400000" scaled="0"/>
        </a:gradFill>
        <a:ln>
          <a:no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Application>Microsoft Office PowerPoint</Application>
  <PresentationFormat>On-screen Show (4:3)</PresentationFormat>
  <Slides>11</Slides>
  <Notes>11</Notes>
  <HiddenSlides>0</HiddenSlide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テーマ</vt:lpstr>
      <vt:lpstr>令和６年度県制度融資の概要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小野　政則</dc:creator>
  <cp:revision>1</cp:revision>
  <cp:lastPrinted>2024-03-14T00:10:11Z</cp:lastPrinted>
  <dcterms:created xsi:type="dcterms:W3CDTF">2012-09-26T02:19:59Z</dcterms:created>
  <dcterms:modified xsi:type="dcterms:W3CDTF">2024-03-22T06:01:23Z</dcterms:modified>
</cp:coreProperties>
</file>