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66" r:id="rId2"/>
    <p:sldId id="258" r:id="rId3"/>
    <p:sldId id="271" r:id="rId4"/>
    <p:sldId id="279" r:id="rId5"/>
    <p:sldId id="293" r:id="rId6"/>
    <p:sldId id="316" r:id="rId7"/>
    <p:sldId id="320" r:id="rId8"/>
    <p:sldId id="326" r:id="rId9"/>
    <p:sldId id="330" r:id="rId10"/>
    <p:sldId id="325" r:id="rId11"/>
    <p:sldId id="327" r:id="rId12"/>
    <p:sldId id="272" r:id="rId13"/>
    <p:sldId id="331" r:id="rId1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黒崎　宏則" initials="黒崎　宏則" lastIdx="0" clrIdx="0">
    <p:extLst>
      <p:ext uri="{19B8F6BF-5375-455C-9EA6-DF929625EA0E}">
        <p15:presenceInfo xmlns:p15="http://schemas.microsoft.com/office/powerpoint/2012/main" userId="S-1-5-21-1340671657-1656688661-317593308-227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66"/>
    <a:srgbClr val="1781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6450" autoAdjust="0"/>
  </p:normalViewPr>
  <p:slideViewPr>
    <p:cSldViewPr snapToGrid="0">
      <p:cViewPr varScale="1">
        <p:scale>
          <a:sx n="51" d="100"/>
          <a:sy n="51" d="100"/>
        </p:scale>
        <p:origin x="1720" y="48"/>
      </p:cViewPr>
      <p:guideLst>
        <p:guide orient="horz" pos="2183"/>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3130"/>
        <p:guide pos="21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2949990" cy="496427"/>
          </a:xfrm>
          <a:prstGeom prst="rect">
            <a:avLst/>
          </a:prstGeom>
        </p:spPr>
        <p:txBody>
          <a:bodyPr vert="horz" lIns="88340" tIns="44170" rIns="88340" bIns="4417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55689" y="1"/>
            <a:ext cx="2949990" cy="496427"/>
          </a:xfrm>
          <a:prstGeom prst="rect">
            <a:avLst/>
          </a:prstGeom>
        </p:spPr>
        <p:txBody>
          <a:bodyPr vert="horz" lIns="88340" tIns="44170" rIns="88340" bIns="44170" rtlCol="0"/>
          <a:lstStyle>
            <a:lvl1pPr algn="r">
              <a:defRPr sz="1200"/>
            </a:lvl1pPr>
          </a:lstStyle>
          <a:p>
            <a:fld id="{8DB147E2-DD49-4211-9264-C990611FEFEF}" type="datetimeFigureOut">
              <a:rPr kumimoji="1" lang="ja-JP" altLang="en-US" smtClean="0"/>
              <a:pPr/>
              <a:t>2025/3/7</a:t>
            </a:fld>
            <a:endParaRPr kumimoji="1" lang="ja-JP" altLang="en-US"/>
          </a:p>
        </p:txBody>
      </p:sp>
      <p:sp>
        <p:nvSpPr>
          <p:cNvPr id="4" name="フッター プレースホルダ 3"/>
          <p:cNvSpPr>
            <a:spLocks noGrp="1"/>
          </p:cNvSpPr>
          <p:nvPr>
            <p:ph type="ftr" sz="quarter" idx="2"/>
          </p:nvPr>
        </p:nvSpPr>
        <p:spPr>
          <a:xfrm>
            <a:off x="0" y="9441369"/>
            <a:ext cx="2949990" cy="496427"/>
          </a:xfrm>
          <a:prstGeom prst="rect">
            <a:avLst/>
          </a:prstGeom>
        </p:spPr>
        <p:txBody>
          <a:bodyPr vert="horz" lIns="88340" tIns="44170" rIns="88340" bIns="4417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55689" y="9441369"/>
            <a:ext cx="2949990" cy="496427"/>
          </a:xfrm>
          <a:prstGeom prst="rect">
            <a:avLst/>
          </a:prstGeom>
        </p:spPr>
        <p:txBody>
          <a:bodyPr vert="horz" lIns="88340" tIns="44170" rIns="88340" bIns="44170" rtlCol="0" anchor="b"/>
          <a:lstStyle>
            <a:lvl1pPr algn="r">
              <a:defRPr sz="1200"/>
            </a:lvl1pPr>
          </a:lstStyle>
          <a:p>
            <a:fld id="{22C6BA23-E288-4383-AD6E-77D41B4AFFD3}" type="slidenum">
              <a:rPr kumimoji="1" lang="ja-JP" altLang="en-US" smtClean="0"/>
              <a:pPr/>
              <a:t>‹#›</a:t>
            </a:fld>
            <a:endParaRPr kumimoji="1" lang="ja-JP" altLang="en-US"/>
          </a:p>
        </p:txBody>
      </p:sp>
    </p:spTree>
    <p:extLst>
      <p:ext uri="{BB962C8B-B14F-4D97-AF65-F5344CB8AC3E}">
        <p14:creationId xmlns:p14="http://schemas.microsoft.com/office/powerpoint/2010/main" val="5256599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A45A8C0D-D3CB-424C-8324-9FF1ECF30E69}" type="datetimeFigureOut">
              <a:rPr kumimoji="1" lang="ja-JP" altLang="en-US" smtClean="0"/>
              <a:pPr/>
              <a:t>2025/3/7</a:t>
            </a:fld>
            <a:endParaRPr kumimoji="1" lang="ja-JP" altLang="en-US"/>
          </a:p>
        </p:txBody>
      </p:sp>
      <p:sp>
        <p:nvSpPr>
          <p:cNvPr id="4" name="スライド イメージ プレースホルダ 3"/>
          <p:cNvSpPr>
            <a:spLocks noGrp="1" noRot="1" noChangeAspect="1"/>
          </p:cNvSpPr>
          <p:nvPr>
            <p:ph type="sldImg" idx="2"/>
          </p:nvPr>
        </p:nvSpPr>
        <p:spPr>
          <a:xfrm>
            <a:off x="379264" y="649189"/>
            <a:ext cx="6142064" cy="4608512"/>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1038" y="5545733"/>
            <a:ext cx="5445125" cy="364748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A1BA12A9-037C-4268-99A8-F39ED59DD330}" type="slidenum">
              <a:rPr kumimoji="1" lang="ja-JP" altLang="en-US" smtClean="0"/>
              <a:pPr/>
              <a:t>‹#›</a:t>
            </a:fld>
            <a:endParaRPr kumimoji="1" lang="ja-JP" altLang="en-US"/>
          </a:p>
        </p:txBody>
      </p:sp>
    </p:spTree>
    <p:extLst>
      <p:ext uri="{BB962C8B-B14F-4D97-AF65-F5344CB8AC3E}">
        <p14:creationId xmlns:p14="http://schemas.microsoft.com/office/powerpoint/2010/main" val="2879207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400" kern="1200">
        <a:solidFill>
          <a:schemeClr val="tx1"/>
        </a:solidFill>
        <a:latin typeface="+mn-lt"/>
        <a:ea typeface="+mn-ea"/>
        <a:cs typeface="+mn-cs"/>
      </a:defRPr>
    </a:lvl1pPr>
    <a:lvl2pPr marL="457200" algn="l" defTabSz="914400" rtl="0" eaLnBrk="1" latinLnBrk="0" hangingPunct="1">
      <a:defRPr kumimoji="1" sz="1400" kern="1200">
        <a:solidFill>
          <a:schemeClr val="tx1"/>
        </a:solidFill>
        <a:latin typeface="+mn-lt"/>
        <a:ea typeface="+mn-ea"/>
        <a:cs typeface="+mn-cs"/>
      </a:defRPr>
    </a:lvl2pPr>
    <a:lvl3pPr marL="914400" algn="l" defTabSz="914400" rtl="0" eaLnBrk="1" latinLnBrk="0" hangingPunct="1">
      <a:defRPr kumimoji="1" sz="1400" kern="1200">
        <a:solidFill>
          <a:schemeClr val="tx1"/>
        </a:solidFill>
        <a:latin typeface="+mn-lt"/>
        <a:ea typeface="+mn-ea"/>
        <a:cs typeface="+mn-cs"/>
      </a:defRPr>
    </a:lvl3pPr>
    <a:lvl4pPr marL="1371600" algn="l" defTabSz="914400" rtl="0" eaLnBrk="1" latinLnBrk="0" hangingPunct="1">
      <a:defRPr kumimoji="1" sz="1400" kern="1200">
        <a:solidFill>
          <a:schemeClr val="tx1"/>
        </a:solidFill>
        <a:latin typeface="+mn-lt"/>
        <a:ea typeface="+mn-ea"/>
        <a:cs typeface="+mn-cs"/>
      </a:defRPr>
    </a:lvl4pPr>
    <a:lvl5pPr marL="1828800" algn="l" defTabSz="914400" rtl="0" eaLnBrk="1" latinLnBrk="0" hangingPunct="1">
      <a:defRPr kumimoji="1" sz="14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79413" y="649288"/>
            <a:ext cx="6142037" cy="4608512"/>
          </a:xfrm>
        </p:spPr>
      </p:sp>
      <p:sp>
        <p:nvSpPr>
          <p:cNvPr id="3" name="ノート プレースホルダ 2"/>
          <p:cNvSpPr>
            <a:spLocks noGrp="1"/>
          </p:cNvSpPr>
          <p:nvPr>
            <p:ph type="body" idx="1"/>
          </p:nvPr>
        </p:nvSpPr>
        <p:spPr/>
        <p:txBody>
          <a:bodyPr>
            <a:normAutofit/>
          </a:bodyPr>
          <a:lstStyle/>
          <a:p>
            <a:r>
              <a:rPr kumimoji="1" lang="ja-JP" altLang="en-US" dirty="0"/>
              <a:t>経営支援課金融担当の伊澤と申します。</a:t>
            </a:r>
            <a:endParaRPr kumimoji="1" lang="en-US" altLang="ja-JP" dirty="0"/>
          </a:p>
          <a:p>
            <a:endParaRPr kumimoji="1" lang="en-US" altLang="ja-JP" dirty="0"/>
          </a:p>
          <a:p>
            <a:r>
              <a:rPr kumimoji="1" lang="ja-JP" altLang="en-US" dirty="0"/>
              <a:t>本日はお忙しい中、御視聴いただきありがとうございます。</a:t>
            </a:r>
            <a:endParaRPr kumimoji="1" lang="en-US" altLang="ja-JP" dirty="0"/>
          </a:p>
          <a:p>
            <a:r>
              <a:rPr kumimoji="1" lang="ja-JP" altLang="en-US" dirty="0"/>
              <a:t>私からは令和７年度県制度融資の概要について説明いたします。</a:t>
            </a:r>
            <a:endParaRPr kumimoji="1" lang="en-US" altLang="ja-JP" dirty="0"/>
          </a:p>
        </p:txBody>
      </p:sp>
      <p:sp>
        <p:nvSpPr>
          <p:cNvPr id="4" name="スライド番号プレースホルダ 3"/>
          <p:cNvSpPr>
            <a:spLocks noGrp="1"/>
          </p:cNvSpPr>
          <p:nvPr>
            <p:ph type="sldNum" sz="quarter" idx="10"/>
          </p:nvPr>
        </p:nvSpPr>
        <p:spPr/>
        <p:txBody>
          <a:bodyPr/>
          <a:lstStyle/>
          <a:p>
            <a:fld id="{A1BA12A9-037C-4268-99A8-F39ED59DD330}" type="slidenum">
              <a:rPr kumimoji="1" lang="ja-JP" altLang="en-US" smtClean="0"/>
              <a:pPr/>
              <a:t>1</a:t>
            </a:fld>
            <a:endParaRPr kumimoji="1" lang="ja-JP" altLang="en-US"/>
          </a:p>
        </p:txBody>
      </p:sp>
    </p:spTree>
    <p:extLst>
      <p:ext uri="{BB962C8B-B14F-4D97-AF65-F5344CB8AC3E}">
        <p14:creationId xmlns:p14="http://schemas.microsoft.com/office/powerpoint/2010/main" val="13789952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79413" y="649288"/>
            <a:ext cx="6142037" cy="4608512"/>
          </a:xfrm>
        </p:spPr>
      </p:sp>
      <p:sp>
        <p:nvSpPr>
          <p:cNvPr id="3" name="ノート プレースホルダ 2"/>
          <p:cNvSpPr>
            <a:spLocks noGrp="1"/>
          </p:cNvSpPr>
          <p:nvPr>
            <p:ph type="body" idx="1"/>
          </p:nvPr>
        </p:nvSpPr>
        <p:spPr>
          <a:xfrm>
            <a:off x="379414" y="5545733"/>
            <a:ext cx="6142036" cy="3895130"/>
          </a:xfrm>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10</a:t>
            </a:r>
            <a:r>
              <a:rPr kumimoji="1" lang="ja-JP" altLang="en-US" dirty="0"/>
              <a:t>ページをご覧ください。</a:t>
            </a:r>
            <a:endParaRPr kumimoji="1" lang="en-US" altLang="ja-JP" dirty="0"/>
          </a:p>
          <a:p>
            <a:endParaRPr kumimoji="1" lang="en-US" altLang="ja-JP" dirty="0"/>
          </a:p>
          <a:p>
            <a:r>
              <a:rPr kumimoji="1" lang="ja-JP" altLang="en-US" dirty="0"/>
              <a:t>次に、廃止する融資メニューです。</a:t>
            </a:r>
            <a:endParaRPr kumimoji="1" lang="en-US" altLang="ja-JP" dirty="0"/>
          </a:p>
          <a:p>
            <a:r>
              <a:rPr kumimoji="1" lang="ja-JP" altLang="en-US" dirty="0"/>
              <a:t>経営安定資金</a:t>
            </a:r>
            <a:r>
              <a:rPr kumimoji="1" lang="ja-JP" altLang="en-US" dirty="0">
                <a:latin typeface="+mn-ea"/>
                <a:ea typeface="+mn-ea"/>
              </a:rPr>
              <a:t>（</a:t>
            </a:r>
            <a:r>
              <a:rPr kumimoji="1" lang="zh-TW" altLang="en-US" dirty="0">
                <a:latin typeface="ＭＳ Ｐゴシック" panose="020B0600070205080204" pitchFamily="50" charset="-128"/>
                <a:ea typeface="ＭＳ Ｐゴシック" panose="020B0600070205080204" pitchFamily="50" charset="-128"/>
              </a:rPr>
              <a:t>伴走支援型特別融資</a:t>
            </a:r>
            <a:r>
              <a:rPr kumimoji="1" lang="ja-JP" altLang="en-US" dirty="0">
                <a:latin typeface="+mn-ea"/>
                <a:ea typeface="+mn-ea"/>
              </a:rPr>
              <a:t>）</a:t>
            </a:r>
            <a:r>
              <a:rPr kumimoji="1" lang="ja-JP" altLang="en-US" dirty="0"/>
              <a:t>については、昨年６月末に国の保証制度が終了したことから、廃止としております。</a:t>
            </a:r>
            <a:endParaRPr kumimoji="1" lang="en-US" altLang="ja-JP" dirty="0"/>
          </a:p>
          <a:p>
            <a:endParaRPr kumimoji="1" lang="en-US" altLang="ja-JP" dirty="0"/>
          </a:p>
          <a:p>
            <a:r>
              <a:rPr kumimoji="1" lang="ja-JP" altLang="en-US" dirty="0"/>
              <a:t>また、金利についてです。</a:t>
            </a:r>
            <a:endParaRPr kumimoji="1" lang="en-US" altLang="ja-JP" dirty="0"/>
          </a:p>
          <a:p>
            <a:r>
              <a:rPr kumimoji="1" lang="ja-JP" altLang="en-US" dirty="0"/>
              <a:t>令和７年度の県制度融資の金利は、令和６年度から変更ありません。</a:t>
            </a:r>
            <a:endParaRPr kumimoji="1" lang="en-US" altLang="ja-JP" dirty="0"/>
          </a:p>
          <a:p>
            <a:r>
              <a:rPr kumimoji="1" lang="ja-JP" altLang="en-US" dirty="0"/>
              <a:t>ただし、政策金融の金利水準や各金融機関の長期・短期プライムレートが上昇傾向であることから、今後見直しを行う可能性があります。</a:t>
            </a:r>
            <a:endParaRPr kumimoji="1" lang="en-US" altLang="ja-JP" dirty="0"/>
          </a:p>
          <a:p>
            <a:r>
              <a:rPr kumimoji="1" lang="ja-JP" altLang="en-US" dirty="0"/>
              <a:t>その際は、改めてお知らせさせていただきます。</a:t>
            </a:r>
            <a:endParaRPr kumimoji="1" lang="en-US" altLang="ja-JP"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1BA12A9-037C-4268-99A8-F39ED59DD330}"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0057872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79413" y="649288"/>
            <a:ext cx="6142037" cy="4608512"/>
          </a:xfrm>
        </p:spPr>
      </p:sp>
      <p:sp>
        <p:nvSpPr>
          <p:cNvPr id="3" name="ノート プレースホルダ 2"/>
          <p:cNvSpPr>
            <a:spLocks noGrp="1"/>
          </p:cNvSpPr>
          <p:nvPr>
            <p:ph type="body" idx="1"/>
          </p:nvPr>
        </p:nvSpPr>
        <p:spPr>
          <a:xfrm>
            <a:off x="379414" y="5545733"/>
            <a:ext cx="6142036" cy="3895130"/>
          </a:xfrm>
        </p:spPr>
        <p:txBody>
          <a:bodyPr>
            <a:normAutofit fontScale="8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11</a:t>
            </a:r>
            <a:r>
              <a:rPr kumimoji="1" lang="ja-JP" altLang="en-US" dirty="0"/>
              <a:t>ページをご覧ください。</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その他の事項について説明します。</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まず、融資実行時の注意点についてです。</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代位弁済になる案件の中に、誤った利率で融資実行していたことが判明する事案が生じています。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日頃から融資実行に当たっては最新の注意を払っていただいていることとは思いますが、今一度、保証協会に対して保証申込した利率と、融資実行する利率に相違がないよう御注意の程よろしくお願いします。</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もう一点、通称名を持つ外国人個人事業主の方について、本名と通称名を併記して融資や信用保証協会の保証等を申し込む場合、納税証明書についても本名と通称名の両方が明記されたものが必要となり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県税の滞納がないことを確認する上で必要となりますので、こちらにつきましても今一度ご承知おきくださいますようお願いします。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制度融資要綱集の「県制度融資に関するよくある質問</a:t>
            </a:r>
            <a:r>
              <a:rPr kumimoji="1" lang="en-US" altLang="ja-JP" dirty="0"/>
              <a:t>Q&amp;A</a:t>
            </a:r>
            <a:r>
              <a:rPr kumimoji="1" lang="ja-JP" altLang="en-US" dirty="0"/>
              <a:t>」にも記載がありますのでご参照ください。</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これらが代位弁済時に判明した場合、代位弁済とならない場合もありますので、融資実行時には御注意をお願いします。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r>
              <a:rPr kumimoji="1" lang="ja-JP" altLang="en-US" b="0" dirty="0">
                <a:solidFill>
                  <a:srgbClr val="FF0000"/>
                </a:solidFill>
                <a:highlight>
                  <a:srgbClr val="FFFF00"/>
                </a:highlight>
              </a:rPr>
              <a:t>次に、県制度融資に関する報告類について、金融担当白井から説明がありますので、少々お待ち願います。</a:t>
            </a:r>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1BA12A9-037C-4268-99A8-F39ED59DD330}"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8455523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79413" y="649288"/>
            <a:ext cx="6142037" cy="4608512"/>
          </a:xfrm>
        </p:spPr>
      </p:sp>
      <p:sp>
        <p:nvSpPr>
          <p:cNvPr id="3" name="ノート プレースホルダ 2"/>
          <p:cNvSpPr>
            <a:spLocks noGrp="1"/>
          </p:cNvSpPr>
          <p:nvPr>
            <p:ph type="body" idx="1"/>
          </p:nvPr>
        </p:nvSpPr>
        <p:spPr>
          <a:xfrm>
            <a:off x="379414" y="5545733"/>
            <a:ext cx="6142036" cy="3895130"/>
          </a:xfrm>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経営支援課金融担当　白井です。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毎月、お忙しい中県制度融資の実績報告書及び実行報告書の御提出ありがとうございます。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私からは、実績報告書について、いくつかお願いがございますのでお話しさせていただきます。</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12</a:t>
            </a:r>
            <a:r>
              <a:rPr kumimoji="1" lang="ja-JP" altLang="en-US" dirty="0"/>
              <a:t>ページをご覧ください。</a:t>
            </a:r>
            <a:endParaRPr kumimoji="1" lang="en-US" altLang="ja-JP" dirty="0"/>
          </a:p>
          <a:p>
            <a:endParaRPr kumimoji="1" lang="en-US" altLang="ja-JP" dirty="0"/>
          </a:p>
          <a:p>
            <a:r>
              <a:rPr kumimoji="1" lang="ja-JP" altLang="en-US" dirty="0"/>
              <a:t>まず、毎月報告いただく書類についてです。</a:t>
            </a:r>
            <a:endParaRPr kumimoji="1" lang="en-US" altLang="ja-JP" dirty="0"/>
          </a:p>
          <a:p>
            <a:r>
              <a:rPr kumimoji="1" lang="ja-JP" altLang="en-US" dirty="0"/>
              <a:t>①の預託金請求書については、原則電子データで翌月</a:t>
            </a:r>
            <a:r>
              <a:rPr kumimoji="1" lang="en-US" altLang="ja-JP" dirty="0"/>
              <a:t>10</a:t>
            </a:r>
            <a:r>
              <a:rPr kumimoji="1" lang="ja-JP" altLang="en-US" dirty="0"/>
              <a:t>日までに保証協会に提出をお願いします。</a:t>
            </a:r>
            <a:endParaRPr kumimoji="1" lang="en-US" altLang="ja-JP" dirty="0"/>
          </a:p>
          <a:p>
            <a:r>
              <a:rPr kumimoji="1" lang="ja-JP" altLang="en-US" dirty="0"/>
              <a:t>また、</a:t>
            </a:r>
            <a:r>
              <a:rPr kumimoji="1" lang="en-US" altLang="ja-JP" dirty="0"/>
              <a:t>※</a:t>
            </a:r>
            <a:r>
              <a:rPr kumimoji="1" lang="ja-JP" altLang="en-US" dirty="0"/>
              <a:t>１にあるとおり、預託金を毎月請求せずに、年２回の洗替の際にまとめて精算する方式を希望される場合は、毎月の提出を省略していただいてかまいません。</a:t>
            </a:r>
            <a:endParaRPr kumimoji="1" lang="en-US" altLang="ja-JP" dirty="0"/>
          </a:p>
          <a:p>
            <a:r>
              <a:rPr kumimoji="1" lang="ja-JP" altLang="en-US" dirty="0"/>
              <a:t>②融資実績報告書及び③融資実行報告書（保証なし分）については、原則電子データで翌月</a:t>
            </a:r>
            <a:r>
              <a:rPr kumimoji="1" lang="en-US" altLang="ja-JP" dirty="0"/>
              <a:t>10</a:t>
            </a:r>
            <a:r>
              <a:rPr kumimoji="1" lang="ja-JP" altLang="en-US" dirty="0"/>
              <a:t>日までに経営支援課に提出をお願いします。</a:t>
            </a:r>
            <a:endParaRPr kumimoji="1" lang="en-US" altLang="ja-JP" dirty="0"/>
          </a:p>
          <a:p>
            <a:r>
              <a:rPr kumimoji="1" lang="ja-JP" altLang="en-US" dirty="0"/>
              <a:t>これらについては、お手数ですが毎月の提出をお願いします。</a:t>
            </a:r>
            <a:endParaRPr kumimoji="1" lang="en-US" altLang="ja-JP" dirty="0"/>
          </a:p>
        </p:txBody>
      </p:sp>
      <p:sp>
        <p:nvSpPr>
          <p:cNvPr id="4" name="スライド番号プレースホルダ 3"/>
          <p:cNvSpPr>
            <a:spLocks noGrp="1"/>
          </p:cNvSpPr>
          <p:nvPr>
            <p:ph type="sldNum" sz="quarter" idx="10"/>
          </p:nvPr>
        </p:nvSpPr>
        <p:spPr/>
        <p:txBody>
          <a:bodyPr/>
          <a:lstStyle/>
          <a:p>
            <a:fld id="{A1BA12A9-037C-4268-99A8-F39ED59DD330}" type="slidenum">
              <a:rPr kumimoji="1" lang="ja-JP" altLang="en-US" smtClean="0"/>
              <a:pPr/>
              <a:t>12</a:t>
            </a:fld>
            <a:endParaRPr kumimoji="1" lang="ja-JP" altLang="en-US"/>
          </a:p>
        </p:txBody>
      </p:sp>
    </p:spTree>
    <p:extLst>
      <p:ext uri="{BB962C8B-B14F-4D97-AF65-F5344CB8AC3E}">
        <p14:creationId xmlns:p14="http://schemas.microsoft.com/office/powerpoint/2010/main" val="30404809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79413" y="649288"/>
            <a:ext cx="6142037" cy="4608512"/>
          </a:xfrm>
        </p:spPr>
      </p:sp>
      <p:sp>
        <p:nvSpPr>
          <p:cNvPr id="3" name="ノート プレースホルダー 2"/>
          <p:cNvSpPr>
            <a:spLocks noGrp="1"/>
          </p:cNvSpPr>
          <p:nvPr>
            <p:ph type="body" idx="1"/>
          </p:nvPr>
        </p:nvSpPr>
        <p:spPr/>
        <p:txBody>
          <a:bodyPr>
            <a:normAutofit fontScale="850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13</a:t>
            </a:r>
            <a:r>
              <a:rPr kumimoji="1" lang="ja-JP" altLang="en-US" dirty="0"/>
              <a:t>ページをご覧ください。</a:t>
            </a:r>
            <a:endParaRPr kumimoji="1" lang="en-US" altLang="ja-JP" dirty="0"/>
          </a:p>
          <a:p>
            <a:endParaRPr kumimoji="1" lang="en-US" altLang="ja-JP" dirty="0"/>
          </a:p>
          <a:p>
            <a:r>
              <a:rPr kumimoji="1" lang="ja-JP" altLang="en-US" dirty="0"/>
              <a:t>令和７年度の実績報告書の様式は令和６年度の実績報告書の様式と異なります。</a:t>
            </a:r>
            <a:endParaRPr kumimoji="1" lang="en-US" altLang="ja-JP" dirty="0"/>
          </a:p>
          <a:p>
            <a:r>
              <a:rPr kumimoji="1" lang="ja-JP" altLang="en-US" dirty="0"/>
              <a:t>令和７年度の実績の報告時には栃木県のホームページから新しい様式をダウンロードしてご使用ください。</a:t>
            </a:r>
            <a:endParaRPr kumimoji="1" lang="en-US" altLang="ja-JP" dirty="0"/>
          </a:p>
          <a:p>
            <a:endParaRPr kumimoji="1" lang="en-US" altLang="ja-JP" dirty="0"/>
          </a:p>
          <a:p>
            <a:r>
              <a:rPr kumimoji="1" lang="ja-JP" altLang="en-US" dirty="0"/>
              <a:t>つぎに、報告済みの実績報告書に誤りや漏れがあった場合の対応についてです。報告について修正が必要になる場合は、</a:t>
            </a:r>
            <a:endParaRPr kumimoji="1" lang="en-US" altLang="ja-JP" dirty="0"/>
          </a:p>
          <a:p>
            <a:r>
              <a:rPr kumimoji="1" lang="ja-JP" altLang="en-US" dirty="0"/>
              <a:t>県で内容を確認し修正方法について検討しますので御一報願います。</a:t>
            </a:r>
            <a:endParaRPr kumimoji="1" lang="en-US" altLang="ja-JP" dirty="0"/>
          </a:p>
          <a:p>
            <a:endParaRPr kumimoji="1" lang="en-US" altLang="ja-JP" dirty="0"/>
          </a:p>
          <a:p>
            <a:r>
              <a:rPr kumimoji="1" lang="ja-JP" altLang="en-US" dirty="0"/>
              <a:t>最後に、令和</a:t>
            </a:r>
            <a:r>
              <a:rPr kumimoji="1" lang="en-US" altLang="ja-JP" dirty="0"/>
              <a:t>6</a:t>
            </a:r>
            <a:r>
              <a:rPr kumimoji="1" lang="ja-JP" altLang="en-US" dirty="0"/>
              <a:t>年度の実績報告書から、令和７年度の実績報告書に移行する際のポイントや、普段の実績報告書での確認ポイントを記載した例示を作成しました。栃木県の</a:t>
            </a:r>
            <a:r>
              <a:rPr kumimoji="1" lang="en-US" altLang="ja-JP" dirty="0"/>
              <a:t>HP</a:t>
            </a:r>
            <a:r>
              <a:rPr kumimoji="1" lang="ja-JP" altLang="en-US"/>
              <a:t>の実績報告書掲載ページに掲載を予定しておりますので、是非御活用</a:t>
            </a:r>
            <a:r>
              <a:rPr kumimoji="1" lang="ja-JP" altLang="en-US" dirty="0"/>
              <a:t>ください。</a:t>
            </a:r>
            <a:endParaRPr kumimoji="1" lang="en-US" altLang="ja-JP" dirty="0"/>
          </a:p>
          <a:p>
            <a:br>
              <a:rPr kumimoji="1" lang="en-US" altLang="ja-JP" dirty="0"/>
            </a:br>
            <a:br>
              <a:rPr kumimoji="1" lang="en-US" altLang="ja-JP" dirty="0"/>
            </a:br>
            <a:r>
              <a:rPr kumimoji="1" lang="ja-JP" altLang="en-US" dirty="0"/>
              <a:t>以上、令和７年度県制度融資等の概要について説明させていただきました。</a:t>
            </a:r>
            <a:endParaRPr kumimoji="1" lang="en-US" altLang="ja-JP" dirty="0"/>
          </a:p>
          <a:p>
            <a:endParaRPr kumimoji="1" lang="en-US" altLang="ja-JP" dirty="0"/>
          </a:p>
          <a:p>
            <a:r>
              <a:rPr kumimoji="1" lang="ja-JP" altLang="en-US" dirty="0"/>
              <a:t>また、県制度融資に係る要綱集及びパンフレットにつきましては、４月中に配布する予定です。</a:t>
            </a:r>
            <a:endParaRPr kumimoji="1" lang="en-US" altLang="ja-JP" dirty="0"/>
          </a:p>
          <a:p>
            <a:r>
              <a:rPr kumimoji="1" lang="ja-JP" altLang="en-US" dirty="0"/>
              <a:t>３月末頃に電子データをＨＰに掲載する予定ですので、到着までは電子データで御対応いただければと思います。</a:t>
            </a:r>
            <a:endParaRPr kumimoji="1" lang="en-US" altLang="ja-JP" dirty="0"/>
          </a:p>
          <a:p>
            <a:endParaRPr kumimoji="1" lang="en-US" altLang="ja-JP" dirty="0"/>
          </a:p>
          <a:p>
            <a:r>
              <a:rPr kumimoji="1" lang="ja-JP" altLang="en-US" dirty="0"/>
              <a:t>御静聴ありがとうございました。</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A1BA12A9-037C-4268-99A8-F39ED59DD330}" type="slidenum">
              <a:rPr kumimoji="1" lang="ja-JP" altLang="en-US" smtClean="0"/>
              <a:pPr/>
              <a:t>13</a:t>
            </a:fld>
            <a:endParaRPr kumimoji="1" lang="ja-JP" altLang="en-US"/>
          </a:p>
        </p:txBody>
      </p:sp>
    </p:spTree>
    <p:extLst>
      <p:ext uri="{BB962C8B-B14F-4D97-AF65-F5344CB8AC3E}">
        <p14:creationId xmlns:p14="http://schemas.microsoft.com/office/powerpoint/2010/main" val="1009009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79413" y="649288"/>
            <a:ext cx="6142037" cy="4608512"/>
          </a:xfrm>
        </p:spPr>
      </p:sp>
      <p:sp>
        <p:nvSpPr>
          <p:cNvPr id="3" name="ノート プレースホルダ 2"/>
          <p:cNvSpPr>
            <a:spLocks noGrp="1"/>
          </p:cNvSpPr>
          <p:nvPr>
            <p:ph type="body" idx="1"/>
          </p:nvPr>
        </p:nvSpPr>
        <p:spPr/>
        <p:txBody>
          <a:bodyPr>
            <a:normAutofit/>
          </a:bodyPr>
          <a:lstStyle/>
          <a:p>
            <a:r>
              <a:rPr kumimoji="1" lang="ja-JP" altLang="en-US" dirty="0"/>
              <a:t>２ページをご覧ください。</a:t>
            </a:r>
            <a:endParaRPr kumimoji="1" lang="en-US" altLang="ja-JP" dirty="0"/>
          </a:p>
          <a:p>
            <a:endParaRPr kumimoji="1" lang="en-US" altLang="ja-JP" dirty="0"/>
          </a:p>
          <a:p>
            <a:r>
              <a:rPr kumimoji="1" lang="ja-JP" altLang="en-US" dirty="0"/>
              <a:t>県制度融資の融資枠は、伴走支援型特別融資が昨年終了したことなどにより、令和７年度はトータルで１</a:t>
            </a:r>
            <a:r>
              <a:rPr kumimoji="1" lang="en-US" altLang="ja-JP" dirty="0"/>
              <a:t>,</a:t>
            </a:r>
            <a:r>
              <a:rPr kumimoji="1" lang="ja-JP" altLang="en-US" dirty="0"/>
              <a:t>１５０億円となっております。</a:t>
            </a:r>
            <a:endParaRPr kumimoji="1" lang="en-US" altLang="ja-JP" dirty="0"/>
          </a:p>
          <a:p>
            <a:r>
              <a:rPr kumimoji="1" lang="ja-JP" altLang="en-US" dirty="0"/>
              <a:t>主な資金の融資枠の内訳は、記載のとおりです。</a:t>
            </a:r>
          </a:p>
        </p:txBody>
      </p:sp>
      <p:sp>
        <p:nvSpPr>
          <p:cNvPr id="4" name="スライド番号プレースホルダ 3"/>
          <p:cNvSpPr>
            <a:spLocks noGrp="1"/>
          </p:cNvSpPr>
          <p:nvPr>
            <p:ph type="sldNum" sz="quarter" idx="10"/>
          </p:nvPr>
        </p:nvSpPr>
        <p:spPr/>
        <p:txBody>
          <a:bodyPr/>
          <a:lstStyle/>
          <a:p>
            <a:fld id="{A1BA12A9-037C-4268-99A8-F39ED59DD330}" type="slidenum">
              <a:rPr kumimoji="1" lang="ja-JP" altLang="en-US" smtClean="0"/>
              <a:pPr/>
              <a:t>2</a:t>
            </a:fld>
            <a:endParaRPr kumimoji="1" lang="ja-JP" altLang="en-US"/>
          </a:p>
        </p:txBody>
      </p:sp>
    </p:spTree>
    <p:extLst>
      <p:ext uri="{BB962C8B-B14F-4D97-AF65-F5344CB8AC3E}">
        <p14:creationId xmlns:p14="http://schemas.microsoft.com/office/powerpoint/2010/main" val="4139090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79413" y="649288"/>
            <a:ext cx="6142037" cy="4608512"/>
          </a:xfrm>
        </p:spPr>
      </p:sp>
      <p:sp>
        <p:nvSpPr>
          <p:cNvPr id="3" name="ノート プレースホルダ 2"/>
          <p:cNvSpPr>
            <a:spLocks noGrp="1"/>
          </p:cNvSpPr>
          <p:nvPr>
            <p:ph type="body" idx="1"/>
          </p:nvPr>
        </p:nvSpPr>
        <p:spPr/>
        <p:txBody>
          <a:bodyPr>
            <a:normAutofit/>
          </a:bodyPr>
          <a:lstStyle/>
          <a:p>
            <a:r>
              <a:rPr kumimoji="1" lang="ja-JP" altLang="en-US" dirty="0"/>
              <a:t>３ページをご覧ください。</a:t>
            </a:r>
            <a:endParaRPr kumimoji="1" lang="en-US" altLang="ja-JP" dirty="0"/>
          </a:p>
          <a:p>
            <a:endParaRPr kumimoji="1" lang="en-US" altLang="ja-JP" dirty="0"/>
          </a:p>
          <a:p>
            <a:r>
              <a:rPr kumimoji="1" lang="ja-JP" altLang="en-US" dirty="0"/>
              <a:t>令和７年度の県制度融資メニューの一覧です。</a:t>
            </a:r>
            <a:endParaRPr kumimoji="1" lang="en-US" altLang="ja-JP" dirty="0"/>
          </a:p>
          <a:p>
            <a:r>
              <a:rPr kumimoji="1" lang="ja-JP" altLang="en-US" dirty="0"/>
              <a:t>先頭に赤いマークの付いた箇所が、新規・創設や拡充・改正のあった資金です。</a:t>
            </a:r>
            <a:endParaRPr kumimoji="1" lang="en-US" altLang="ja-JP" dirty="0"/>
          </a:p>
          <a:p>
            <a:r>
              <a:rPr kumimoji="1" lang="ja-JP" altLang="en-US" dirty="0"/>
              <a:t>本日は、これら創設や改正があった資金について、中心に御説明させていただきます。</a:t>
            </a:r>
            <a:endParaRPr kumimoji="1" lang="en-US" altLang="ja-JP" dirty="0"/>
          </a:p>
        </p:txBody>
      </p:sp>
      <p:sp>
        <p:nvSpPr>
          <p:cNvPr id="4" name="スライド番号プレースホルダ 3"/>
          <p:cNvSpPr>
            <a:spLocks noGrp="1"/>
          </p:cNvSpPr>
          <p:nvPr>
            <p:ph type="sldNum" sz="quarter" idx="10"/>
          </p:nvPr>
        </p:nvSpPr>
        <p:spPr/>
        <p:txBody>
          <a:bodyPr/>
          <a:lstStyle/>
          <a:p>
            <a:fld id="{A1BA12A9-037C-4268-99A8-F39ED59DD330}" type="slidenum">
              <a:rPr kumimoji="1" lang="ja-JP" altLang="en-US" smtClean="0"/>
              <a:pPr/>
              <a:t>3</a:t>
            </a:fld>
            <a:endParaRPr kumimoji="1" lang="ja-JP" altLang="en-US"/>
          </a:p>
        </p:txBody>
      </p:sp>
    </p:spTree>
    <p:extLst>
      <p:ext uri="{BB962C8B-B14F-4D97-AF65-F5344CB8AC3E}">
        <p14:creationId xmlns:p14="http://schemas.microsoft.com/office/powerpoint/2010/main" val="21819884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79413" y="649288"/>
            <a:ext cx="6142037" cy="4608512"/>
          </a:xfrm>
        </p:spPr>
      </p:sp>
      <p:sp>
        <p:nvSpPr>
          <p:cNvPr id="3" name="ノート プレースホルダ 2"/>
          <p:cNvSpPr>
            <a:spLocks noGrp="1"/>
          </p:cNvSpPr>
          <p:nvPr>
            <p:ph type="body" idx="1"/>
          </p:nvPr>
        </p:nvSpPr>
        <p:spPr/>
        <p:txBody>
          <a:bodyPr>
            <a:normAutofit/>
          </a:bodyPr>
          <a:lstStyle/>
          <a:p>
            <a:r>
              <a:rPr kumimoji="1" lang="ja-JP" altLang="en-US" dirty="0"/>
              <a:t>４ページをご覧ください。</a:t>
            </a:r>
            <a:endParaRPr kumimoji="1" lang="en-US" altLang="ja-JP" dirty="0"/>
          </a:p>
          <a:p>
            <a:endParaRPr kumimoji="1" lang="en-US" altLang="ja-JP" dirty="0"/>
          </a:p>
          <a:p>
            <a:r>
              <a:rPr kumimoji="1" lang="ja-JP" altLang="en-US" dirty="0"/>
              <a:t>令和７年度の県制度融資におきましては、コロナ関連融資からの借換需要や原油・原材料高騰等の影響に引き続き対応するとともに、人材確保等に取り組む中小企業を支援するために</a:t>
            </a:r>
            <a:r>
              <a:rPr lang="ja-JP" altLang="en-US" sz="1400" dirty="0"/>
              <a:t>県制度融資のメニューを改正し、中小・小規模企業の円滑な資金繰りを支援してまいります。</a:t>
            </a:r>
            <a:endParaRPr lang="en-US" altLang="ja-JP" sz="1400" dirty="0"/>
          </a:p>
          <a:p>
            <a:endParaRPr lang="en-US" altLang="ja-JP" sz="1400" dirty="0"/>
          </a:p>
          <a:p>
            <a:r>
              <a:rPr lang="ja-JP" altLang="en-US" sz="1400" dirty="0"/>
              <a:t>制度融資のポイント</a:t>
            </a:r>
            <a:r>
              <a:rPr lang="en-US" altLang="ja-JP" sz="1400" dirty="0"/>
              <a:t>Ⅰ</a:t>
            </a:r>
            <a:r>
              <a:rPr lang="ja-JP" altLang="en-US" sz="1400" dirty="0"/>
              <a:t>から</a:t>
            </a:r>
            <a:r>
              <a:rPr lang="en-US" altLang="ja-JP" sz="1400" dirty="0"/>
              <a:t>Ⅴ</a:t>
            </a:r>
            <a:r>
              <a:rPr lang="ja-JP" altLang="en-US" sz="1400" dirty="0"/>
              <a:t>までについて、次のページから説明します。</a:t>
            </a:r>
          </a:p>
          <a:p>
            <a:endParaRPr lang="en-US" altLang="ja-JP" sz="1400" dirty="0"/>
          </a:p>
        </p:txBody>
      </p:sp>
      <p:sp>
        <p:nvSpPr>
          <p:cNvPr id="4" name="スライド番号プレースホルダ 3"/>
          <p:cNvSpPr>
            <a:spLocks noGrp="1"/>
          </p:cNvSpPr>
          <p:nvPr>
            <p:ph type="sldNum" sz="quarter" idx="10"/>
          </p:nvPr>
        </p:nvSpPr>
        <p:spPr/>
        <p:txBody>
          <a:bodyPr/>
          <a:lstStyle/>
          <a:p>
            <a:fld id="{A1BA12A9-037C-4268-99A8-F39ED59DD330}" type="slidenum">
              <a:rPr kumimoji="1" lang="ja-JP" altLang="en-US" smtClean="0"/>
              <a:pPr/>
              <a:t>4</a:t>
            </a:fld>
            <a:endParaRPr kumimoji="1" lang="ja-JP" altLang="en-US"/>
          </a:p>
        </p:txBody>
      </p:sp>
    </p:spTree>
    <p:extLst>
      <p:ext uri="{BB962C8B-B14F-4D97-AF65-F5344CB8AC3E}">
        <p14:creationId xmlns:p14="http://schemas.microsoft.com/office/powerpoint/2010/main" val="13818057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79413" y="649288"/>
            <a:ext cx="6142037" cy="4608512"/>
          </a:xfrm>
        </p:spPr>
      </p:sp>
      <p:sp>
        <p:nvSpPr>
          <p:cNvPr id="3" name="ノート プレースホルダ 2"/>
          <p:cNvSpPr>
            <a:spLocks noGrp="1"/>
          </p:cNvSpPr>
          <p:nvPr>
            <p:ph type="body" idx="1"/>
          </p:nvPr>
        </p:nvSpPr>
        <p:spPr>
          <a:xfrm>
            <a:off x="379414" y="5545733"/>
            <a:ext cx="6142036" cy="4104456"/>
          </a:xfrm>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t>５ページをご覧ください。</a:t>
            </a:r>
            <a:endParaRPr kumimoji="1" lang="en-US" altLang="ja-JP" sz="1000" dirty="0"/>
          </a:p>
          <a:p>
            <a:pPr>
              <a:defRPr/>
            </a:pPr>
            <a:endParaRPr lang="en-US" altLang="ja-JP" sz="1000" dirty="0"/>
          </a:p>
          <a:p>
            <a:pPr>
              <a:defRPr/>
            </a:pPr>
            <a:r>
              <a:rPr lang="ja-JP" altLang="en-US" sz="1000" dirty="0"/>
              <a:t>まず一つ目として、中小企業者の人材確保などの取組を促進するため、産業政策推進資金に「人材確保等促進融資」を創設します。</a:t>
            </a:r>
            <a:endParaRPr lang="en-US" altLang="ja-JP" sz="1000" dirty="0"/>
          </a:p>
          <a:p>
            <a:pPr>
              <a:defRPr/>
            </a:pPr>
            <a:endParaRPr lang="en-US" altLang="ja-JP" sz="1000" dirty="0"/>
          </a:p>
          <a:p>
            <a:pPr>
              <a:defRPr/>
            </a:pPr>
            <a:r>
              <a:rPr lang="ja-JP" altLang="en-US" sz="1000" dirty="0"/>
              <a:t>本資金の資金使途は、人材確保や人材育成、生産性向上に向けた取組に必要な運転資金及び設備資金であり、例示にありますとおり、賃上げを行うための人件費や社員研修の実施、女性や外国人などを含む人材の確保に向けた取組、ＤＸを進めるための機械やデジタルツールの導入、社員寮や従業員専用駐車場、社内託児所の整備　等に利用できます。</a:t>
            </a:r>
          </a:p>
          <a:p>
            <a:pPr>
              <a:defRPr/>
            </a:pPr>
            <a:endParaRPr lang="en-US" altLang="ja-JP" sz="1000" dirty="0"/>
          </a:p>
          <a:p>
            <a:pPr>
              <a:defRPr/>
            </a:pPr>
            <a:r>
              <a:rPr lang="ja-JP" altLang="en-US" sz="1000" dirty="0"/>
              <a:t>限度額は１億円、融資期間は運転資金が７年以内（うち据置期間１年以内）、設備資金が</a:t>
            </a:r>
            <a:r>
              <a:rPr lang="en-US" altLang="ja-JP" sz="1000" dirty="0"/>
              <a:t>10</a:t>
            </a:r>
            <a:r>
              <a:rPr lang="ja-JP" altLang="en-US" sz="1000" dirty="0"/>
              <a:t>年以内（うち据置期間２年以内）です。</a:t>
            </a:r>
            <a:endParaRPr lang="en-US" altLang="ja-JP" sz="1000" dirty="0"/>
          </a:p>
          <a:p>
            <a:pPr>
              <a:defRPr/>
            </a:pPr>
            <a:endParaRPr lang="en-US" altLang="ja-JP" sz="1000" dirty="0"/>
          </a:p>
          <a:p>
            <a:pPr>
              <a:defRPr/>
            </a:pPr>
            <a:r>
              <a:rPr lang="ja-JP" altLang="en-US" sz="1000" dirty="0"/>
              <a:t>融資利率は、記載のとおりとなりますが、厚生労働省が実施している助成制度である業務改善助成金の交付決定を受けた場合には、（　）内の利率を適用し、通常よりぞれぞれ</a:t>
            </a:r>
            <a:r>
              <a:rPr lang="en-US" altLang="ja-JP" sz="1000" dirty="0"/>
              <a:t>0.2</a:t>
            </a:r>
            <a:r>
              <a:rPr lang="ja-JP" altLang="en-US" sz="1000" dirty="0"/>
              <a:t>％ずつ利率を引き下げることとしています。</a:t>
            </a:r>
            <a:endParaRPr lang="en-US" altLang="ja-JP" sz="1000" dirty="0"/>
          </a:p>
          <a:p>
            <a:pPr>
              <a:defRPr/>
            </a:pPr>
            <a:endParaRPr lang="en-US" altLang="ja-JP" sz="1000" dirty="0"/>
          </a:p>
          <a:p>
            <a:pPr>
              <a:defRPr/>
            </a:pPr>
            <a:r>
              <a:rPr lang="ja-JP" altLang="en-US" sz="1000" dirty="0"/>
              <a:t>融資条件は以上のとおりです。</a:t>
            </a:r>
            <a:endParaRPr lang="en-US" altLang="ja-JP" sz="1000" dirty="0"/>
          </a:p>
          <a:p>
            <a:pPr>
              <a:defRPr/>
            </a:pPr>
            <a:r>
              <a:rPr lang="ja-JP" altLang="en-US" sz="1000" dirty="0"/>
              <a:t>人材確保等に取り組む中小企業者の皆様に、是非御活用いただければと思います。</a:t>
            </a:r>
            <a:endParaRPr lang="en-US" altLang="ja-JP" sz="1000" dirty="0"/>
          </a:p>
        </p:txBody>
      </p:sp>
      <p:sp>
        <p:nvSpPr>
          <p:cNvPr id="4" name="スライド番号プレースホルダ 3"/>
          <p:cNvSpPr>
            <a:spLocks noGrp="1"/>
          </p:cNvSpPr>
          <p:nvPr>
            <p:ph type="sldNum" sz="quarter" idx="10"/>
          </p:nvPr>
        </p:nvSpPr>
        <p:spPr/>
        <p:txBody>
          <a:bodyPr/>
          <a:lstStyle/>
          <a:p>
            <a:fld id="{A1BA12A9-037C-4268-99A8-F39ED59DD330}" type="slidenum">
              <a:rPr kumimoji="1" lang="ja-JP" altLang="en-US" smtClean="0"/>
              <a:pPr/>
              <a:t>5</a:t>
            </a:fld>
            <a:endParaRPr kumimoji="1" lang="ja-JP" altLang="en-US"/>
          </a:p>
        </p:txBody>
      </p:sp>
    </p:spTree>
    <p:extLst>
      <p:ext uri="{BB962C8B-B14F-4D97-AF65-F5344CB8AC3E}">
        <p14:creationId xmlns:p14="http://schemas.microsoft.com/office/powerpoint/2010/main" val="36090894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79413" y="649288"/>
            <a:ext cx="6142037" cy="4608512"/>
          </a:xfrm>
        </p:spPr>
      </p:sp>
      <p:sp>
        <p:nvSpPr>
          <p:cNvPr id="3" name="ノート プレースホルダ 2"/>
          <p:cNvSpPr>
            <a:spLocks noGrp="1"/>
          </p:cNvSpPr>
          <p:nvPr>
            <p:ph type="body" idx="1"/>
          </p:nvPr>
        </p:nvSpPr>
        <p:spPr>
          <a:xfrm>
            <a:off x="379414" y="5545733"/>
            <a:ext cx="6142036" cy="4104456"/>
          </a:xfrm>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６ページをご覧ください。</a:t>
            </a:r>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r>
              <a:rPr kumimoji="1" lang="ja-JP" altLang="en-US" sz="1400" dirty="0">
                <a:latin typeface="ＭＳ ゴシック" panose="020B0609070205080204" pitchFamily="49" charset="-128"/>
                <a:ea typeface="ＭＳ ゴシック" panose="020B0609070205080204" pitchFamily="49" charset="-128"/>
              </a:rPr>
              <a:t>次に、産業政策推進資金の重点政策推進融資について、融資対象に新たに「文化資源活用」を追加します。</a:t>
            </a:r>
            <a:endParaRPr kumimoji="1" lang="en-US" altLang="ja-JP" sz="1400" dirty="0">
              <a:latin typeface="ＭＳ ゴシック" panose="020B0609070205080204" pitchFamily="49" charset="-128"/>
              <a:ea typeface="ＭＳ ゴシック" panose="020B0609070205080204" pitchFamily="49" charset="-128"/>
            </a:endParaRPr>
          </a:p>
          <a:p>
            <a:r>
              <a:rPr kumimoji="1" lang="ja-JP" altLang="en-US" sz="1400" dirty="0">
                <a:latin typeface="ＭＳ ゴシック" panose="020B0609070205080204" pitchFamily="49" charset="-128"/>
                <a:ea typeface="ＭＳ ゴシック" panose="020B0609070205080204" pitchFamily="49" charset="-128"/>
              </a:rPr>
              <a:t>重点政策推進融資は、県が戦略的に進める重点政策を促進し、本県産業の競争力強化及び地域経済の活性化を図ることを目的とする資金です。</a:t>
            </a:r>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a:latin typeface="ＭＳ ゴシック" panose="020B0609070205080204" pitchFamily="49" charset="-128"/>
                <a:ea typeface="ＭＳ ゴシック" panose="020B0609070205080204" pitchFamily="49" charset="-128"/>
              </a:rPr>
              <a:t>資金使途は、</a:t>
            </a:r>
            <a:r>
              <a:rPr kumimoji="1" lang="ja-JP" altLang="en-US" sz="1400" u="none" dirty="0">
                <a:latin typeface="ＭＳ ゴシック" panose="020B0609070205080204" pitchFamily="49" charset="-128"/>
                <a:ea typeface="ＭＳ ゴシック" panose="020B0609070205080204" pitchFamily="49" charset="-128"/>
              </a:rPr>
              <a:t>文化財や芸術等の文化資源を活用し、文化と観光・産業等他分野との連携による地域の活性化を図るために必要な事業実施に係る運転資金及び設備資金です。</a:t>
            </a:r>
            <a:endParaRPr kumimoji="1" lang="en-US" altLang="ja-JP" sz="1400" u="none" dirty="0">
              <a:latin typeface="ＭＳ ゴシック" panose="020B0609070205080204" pitchFamily="49" charset="-128"/>
              <a:ea typeface="ＭＳ ゴシック" panose="020B0609070205080204" pitchFamily="49" charset="-128"/>
            </a:endParaRPr>
          </a:p>
          <a:p>
            <a:r>
              <a:rPr kumimoji="1" lang="ja-JP" altLang="en-US" sz="1400" dirty="0">
                <a:latin typeface="ＭＳ ゴシック" panose="020B0609070205080204" pitchFamily="49" charset="-128"/>
                <a:ea typeface="ＭＳ ゴシック" panose="020B0609070205080204" pitchFamily="49" charset="-128"/>
              </a:rPr>
              <a:t>申請に当たっては、重点政策推進融資（観光又は文化資源活用）認定申請書を県文化振興課に提出し、認定書の交付を受けることが必要となります。</a:t>
            </a:r>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a:p>
            <a:r>
              <a:rPr kumimoji="1" lang="ja-JP" altLang="en-US" sz="1400" dirty="0">
                <a:latin typeface="ＭＳ ゴシック" panose="020B0609070205080204" pitchFamily="49" charset="-128"/>
                <a:ea typeface="ＭＳ ゴシック" panose="020B0609070205080204" pitchFamily="49" charset="-128"/>
              </a:rPr>
              <a:t>融資利率など、その他の融資条件については、令和６年度から変更ありません。</a:t>
            </a:r>
            <a:endParaRPr lang="en-US" altLang="ja-JP" sz="1400" dirty="0">
              <a:latin typeface="ＭＳ ゴシック" panose="020B0609070205080204" pitchFamily="49" charset="-128"/>
              <a:ea typeface="ＭＳ ゴシック" panose="020B0609070205080204" pitchFamily="49" charset="-128"/>
            </a:endParaRPr>
          </a:p>
        </p:txBody>
      </p:sp>
      <p:sp>
        <p:nvSpPr>
          <p:cNvPr id="4" name="スライド番号プレースホルダ 3"/>
          <p:cNvSpPr>
            <a:spLocks noGrp="1"/>
          </p:cNvSpPr>
          <p:nvPr>
            <p:ph type="sldNum" sz="quarter" idx="10"/>
          </p:nvPr>
        </p:nvSpPr>
        <p:spPr/>
        <p:txBody>
          <a:bodyPr/>
          <a:lstStyle/>
          <a:p>
            <a:fld id="{A1BA12A9-037C-4268-99A8-F39ED59DD330}" type="slidenum">
              <a:rPr kumimoji="1" lang="ja-JP" altLang="en-US" smtClean="0"/>
              <a:pPr/>
              <a:t>6</a:t>
            </a:fld>
            <a:endParaRPr kumimoji="1" lang="ja-JP" altLang="en-US"/>
          </a:p>
        </p:txBody>
      </p:sp>
    </p:spTree>
    <p:extLst>
      <p:ext uri="{BB962C8B-B14F-4D97-AF65-F5344CB8AC3E}">
        <p14:creationId xmlns:p14="http://schemas.microsoft.com/office/powerpoint/2010/main" val="3559760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79413" y="649288"/>
            <a:ext cx="6142037" cy="4608512"/>
          </a:xfrm>
        </p:spPr>
      </p:sp>
      <p:sp>
        <p:nvSpPr>
          <p:cNvPr id="3" name="ノート プレースホルダ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７ページをご覧ください。</a:t>
            </a:r>
            <a:endParaRPr kumimoji="1" lang="en-US" altLang="ja-JP" dirty="0"/>
          </a:p>
          <a:p>
            <a:pPr>
              <a:defRPr/>
            </a:pPr>
            <a:endParaRPr lang="en-US" altLang="ja-JP" sz="1400" dirty="0"/>
          </a:p>
          <a:p>
            <a:pPr>
              <a:defRPr/>
            </a:pPr>
            <a:r>
              <a:rPr lang="ja-JP" altLang="en-US" dirty="0">
                <a:latin typeface="ＭＳ ゴシック" panose="020B0609070205080204" pitchFamily="49" charset="-128"/>
                <a:ea typeface="ＭＳ ゴシック" panose="020B0609070205080204" pitchFamily="49" charset="-128"/>
              </a:rPr>
              <a:t>次に、小規模企業資金（一般貸付・小口零細貸付）について、借換資金の対象に新型コロナウイルス感染症関連の県制度融資を追加します。</a:t>
            </a:r>
            <a:endParaRPr lang="en-US" altLang="ja-JP" dirty="0">
              <a:latin typeface="ＭＳ ゴシック" panose="020B0609070205080204" pitchFamily="49" charset="-128"/>
              <a:ea typeface="ＭＳ ゴシック" panose="020B0609070205080204" pitchFamily="49" charset="-128"/>
            </a:endParaRPr>
          </a:p>
          <a:p>
            <a:pPr>
              <a:defRPr/>
            </a:pPr>
            <a:endParaRPr lang="en-US" altLang="ja-JP" sz="1400" dirty="0"/>
          </a:p>
          <a:p>
            <a:pPr>
              <a:defRPr/>
            </a:pPr>
            <a:r>
              <a:rPr lang="ja-JP" altLang="en-US" sz="1400" dirty="0"/>
              <a:t>具体的には、旧新型コロナウイルス感染症緊急対策資金、旧新型コロナウイルス感染症対策パワーアップ資金、旧新型コロナウイルス感染症対策融資、旧伴走支援型特別融資を借換資金の対象に追加いたします。</a:t>
            </a:r>
            <a:endParaRPr lang="en-US" altLang="ja-JP" sz="1400" dirty="0"/>
          </a:p>
          <a:p>
            <a:pPr>
              <a:defRPr/>
            </a:pPr>
            <a:endParaRPr lang="en-US" altLang="ja-JP" sz="1400" dirty="0"/>
          </a:p>
          <a:p>
            <a:pPr>
              <a:defRPr/>
            </a:pPr>
            <a:r>
              <a:rPr lang="ja-JP" altLang="en-US" sz="1400" dirty="0"/>
              <a:t>その他の融資条件については、令和６年度から変更ありません。</a:t>
            </a:r>
            <a:endParaRPr lang="en-US" altLang="ja-JP" sz="1400" dirty="0"/>
          </a:p>
        </p:txBody>
      </p:sp>
      <p:sp>
        <p:nvSpPr>
          <p:cNvPr id="4" name="スライド番号プレースホルダ 3"/>
          <p:cNvSpPr>
            <a:spLocks noGrp="1"/>
          </p:cNvSpPr>
          <p:nvPr>
            <p:ph type="sldNum" sz="quarter" idx="10"/>
          </p:nvPr>
        </p:nvSpPr>
        <p:spPr/>
        <p:txBody>
          <a:bodyPr/>
          <a:lstStyle/>
          <a:p>
            <a:fld id="{A1BA12A9-037C-4268-99A8-F39ED59DD330}" type="slidenum">
              <a:rPr kumimoji="1" lang="ja-JP" altLang="en-US" smtClean="0"/>
              <a:pPr/>
              <a:t>7</a:t>
            </a:fld>
            <a:endParaRPr kumimoji="1" lang="ja-JP" altLang="en-US"/>
          </a:p>
        </p:txBody>
      </p:sp>
    </p:spTree>
    <p:extLst>
      <p:ext uri="{BB962C8B-B14F-4D97-AF65-F5344CB8AC3E}">
        <p14:creationId xmlns:p14="http://schemas.microsoft.com/office/powerpoint/2010/main" val="5941288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79413" y="649288"/>
            <a:ext cx="6142037" cy="4608512"/>
          </a:xfrm>
        </p:spPr>
      </p:sp>
      <p:sp>
        <p:nvSpPr>
          <p:cNvPr id="3" name="ノート プレースホルダ 2"/>
          <p:cNvSpPr>
            <a:spLocks noGrp="1"/>
          </p:cNvSpPr>
          <p:nvPr>
            <p:ph type="body" idx="1"/>
          </p:nvPr>
        </p:nvSpPr>
        <p:spPr/>
        <p:txBody>
          <a:bodyPr>
            <a:normAutofit fontScale="92500" lnSpcReduction="1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ＭＳ ゴシック" panose="020B0609070205080204" pitchFamily="49" charset="-128"/>
                <a:ea typeface="ＭＳ ゴシック" panose="020B0609070205080204" pitchFamily="49" charset="-128"/>
              </a:rPr>
              <a:t>８ページをご覧ください。</a:t>
            </a:r>
            <a:endParaRPr kumimoji="1" lang="en-US" altLang="ja-JP" dirty="0">
              <a:latin typeface="ＭＳ ゴシック" panose="020B0609070205080204" pitchFamily="49" charset="-128"/>
              <a:ea typeface="ＭＳ ゴシック" panose="020B0609070205080204" pitchFamily="49" charset="-128"/>
            </a:endParaRPr>
          </a:p>
          <a:p>
            <a:endParaRPr kumimoji="1" lang="en-US" altLang="ja-JP" dirty="0">
              <a:latin typeface="ＭＳ ゴシック" panose="020B0609070205080204" pitchFamily="49" charset="-128"/>
              <a:ea typeface="ＭＳ ゴシック" panose="020B0609070205080204" pitchFamily="49" charset="-128"/>
            </a:endParaRPr>
          </a:p>
          <a:p>
            <a:r>
              <a:rPr kumimoji="1" lang="ja-JP" altLang="en-US" dirty="0">
                <a:latin typeface="ＭＳ ゴシック" panose="020B0609070205080204" pitchFamily="49" charset="-128"/>
                <a:ea typeface="ＭＳ ゴシック" panose="020B0609070205080204" pitchFamily="49" charset="-128"/>
              </a:rPr>
              <a:t>令和７年度においても、原油・原材料高騰等の</a:t>
            </a:r>
            <a:r>
              <a:rPr lang="ja-JP" altLang="en-US" dirty="0">
                <a:solidFill>
                  <a:schemeClr val="tx1"/>
                </a:solidFill>
                <a:latin typeface="ＭＳ ゴシック" panose="020B0609070205080204" pitchFamily="49" charset="-128"/>
                <a:ea typeface="ＭＳ ゴシック" panose="020B0609070205080204" pitchFamily="49" charset="-128"/>
              </a:rPr>
              <a:t>影響を受けた企業の資金繰りを引き続き支援するため、「原油・原材料高騰等緊急対策資金」を継続します。</a:t>
            </a:r>
            <a:endParaRPr lang="en-US" altLang="ja-JP" dirty="0">
              <a:solidFill>
                <a:schemeClr val="tx1"/>
              </a:solidFill>
              <a:latin typeface="ＭＳ ゴシック" panose="020B0609070205080204" pitchFamily="49" charset="-128"/>
              <a:ea typeface="ＭＳ ゴシック" panose="020B0609070205080204" pitchFamily="49" charset="-128"/>
            </a:endParaRPr>
          </a:p>
          <a:p>
            <a:r>
              <a:rPr lang="ja-JP" altLang="en-US" dirty="0">
                <a:solidFill>
                  <a:schemeClr val="tx1"/>
                </a:solidFill>
                <a:latin typeface="ＭＳ ゴシック" panose="020B0609070205080204" pitchFamily="49" charset="-128"/>
                <a:ea typeface="ＭＳ ゴシック" panose="020B0609070205080204" pitchFamily="49" charset="-128"/>
              </a:rPr>
              <a:t>この資金は、原油や原材料の高騰のほか、新型コロナウイルス感染症の影響など、幅広い要因により、業績が悪化している中小企業者が御利用できます。</a:t>
            </a:r>
          </a:p>
          <a:p>
            <a:endParaRPr lang="ja-JP" altLang="en-US" dirty="0">
              <a:solidFill>
                <a:schemeClr val="tx1"/>
              </a:solidFill>
              <a:latin typeface="ＭＳ ゴシック" panose="020B0609070205080204" pitchFamily="49" charset="-128"/>
              <a:ea typeface="ＭＳ ゴシック" panose="020B0609070205080204" pitchFamily="49" charset="-128"/>
            </a:endParaRPr>
          </a:p>
          <a:p>
            <a:r>
              <a:rPr lang="ja-JP" altLang="en-US" dirty="0">
                <a:solidFill>
                  <a:schemeClr val="tx1"/>
                </a:solidFill>
                <a:latin typeface="ＭＳ ゴシック" panose="020B0609070205080204" pitchFamily="49" charset="-128"/>
                <a:ea typeface="ＭＳ ゴシック" panose="020B0609070205080204" pitchFamily="49" charset="-128"/>
              </a:rPr>
              <a:t>融資対象者は、セーフティネット５号の認定を受けた中小企業者や、前年同月と比較して売上高や利益率が３％以上減少しており、かつ、その後の２か月を含む３か月間の売上高や利益率が３％以上減少する見込みの中小企業者となります。</a:t>
            </a:r>
          </a:p>
          <a:p>
            <a:endParaRPr lang="ja-JP" altLang="en-US" dirty="0">
              <a:solidFill>
                <a:schemeClr val="tx1"/>
              </a:solidFill>
              <a:latin typeface="ＭＳ ゴシック" panose="020B0609070205080204" pitchFamily="49" charset="-128"/>
              <a:ea typeface="ＭＳ ゴシック" panose="020B0609070205080204" pitchFamily="49" charset="-128"/>
            </a:endParaRPr>
          </a:p>
          <a:p>
            <a:r>
              <a:rPr lang="ja-JP" altLang="en-US" dirty="0">
                <a:solidFill>
                  <a:schemeClr val="tx1"/>
                </a:solidFill>
                <a:latin typeface="ＭＳ ゴシック" panose="020B0609070205080204" pitchFamily="49" charset="-128"/>
                <a:ea typeface="ＭＳ ゴシック" panose="020B0609070205080204" pitchFamily="49" charset="-128"/>
              </a:rPr>
              <a:t>資金使途は、運転資金、設備資金、借換資金として利用でき、ゼロゼロ融資等のコロナ関連の融資を含めた、保証協会の保証付き県制度融資の借換が可能です。</a:t>
            </a:r>
            <a:endParaRPr lang="en-US" altLang="ja-JP" dirty="0">
              <a:solidFill>
                <a:schemeClr val="tx1"/>
              </a:solidFill>
              <a:latin typeface="ＭＳ ゴシック" panose="020B0609070205080204" pitchFamily="49" charset="-128"/>
              <a:ea typeface="ＭＳ ゴシック" panose="020B0609070205080204" pitchFamily="49" charset="-128"/>
            </a:endParaRPr>
          </a:p>
          <a:p>
            <a:endParaRPr lang="ja-JP" altLang="en-US" dirty="0">
              <a:solidFill>
                <a:schemeClr val="tx1"/>
              </a:solidFill>
              <a:latin typeface="ＭＳ ゴシック" panose="020B0609070205080204" pitchFamily="49" charset="-128"/>
              <a:ea typeface="ＭＳ ゴシック" panose="020B0609070205080204" pitchFamily="49" charset="-128"/>
            </a:endParaRPr>
          </a:p>
          <a:p>
            <a:pPr>
              <a:defRPr/>
            </a:pPr>
            <a:r>
              <a:rPr lang="ja-JP" altLang="en-US" dirty="0">
                <a:latin typeface="ＭＳ ゴシック" panose="020B0609070205080204" pitchFamily="49" charset="-128"/>
                <a:ea typeface="ＭＳ ゴシック" panose="020B0609070205080204" pitchFamily="49" charset="-128"/>
              </a:rPr>
              <a:t>その他の融資条件については、記載のとおりです。</a:t>
            </a:r>
          </a:p>
        </p:txBody>
      </p:sp>
      <p:sp>
        <p:nvSpPr>
          <p:cNvPr id="4" name="スライド番号プレースホルダ 3"/>
          <p:cNvSpPr>
            <a:spLocks noGrp="1"/>
          </p:cNvSpPr>
          <p:nvPr>
            <p:ph type="sldNum" sz="quarter" idx="10"/>
          </p:nvPr>
        </p:nvSpPr>
        <p:spPr/>
        <p:txBody>
          <a:bodyPr/>
          <a:lstStyle/>
          <a:p>
            <a:fld id="{A1BA12A9-037C-4268-99A8-F39ED59DD330}" type="slidenum">
              <a:rPr kumimoji="1" lang="ja-JP" altLang="en-US" smtClean="0"/>
              <a:pPr/>
              <a:t>8</a:t>
            </a:fld>
            <a:endParaRPr kumimoji="1" lang="ja-JP" altLang="en-US"/>
          </a:p>
        </p:txBody>
      </p:sp>
    </p:spTree>
    <p:extLst>
      <p:ext uri="{BB962C8B-B14F-4D97-AF65-F5344CB8AC3E}">
        <p14:creationId xmlns:p14="http://schemas.microsoft.com/office/powerpoint/2010/main" val="4300862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79413" y="649288"/>
            <a:ext cx="6142037" cy="4608512"/>
          </a:xfrm>
        </p:spPr>
      </p:sp>
      <p:sp>
        <p:nvSpPr>
          <p:cNvPr id="3" name="ノート プレースホルダ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９ページをご覧ください。</a:t>
            </a:r>
            <a:endParaRPr kumimoji="1" lang="en-US" altLang="ja-JP" dirty="0"/>
          </a:p>
          <a:p>
            <a:pPr>
              <a:defRPr/>
            </a:pPr>
            <a:endParaRPr lang="en-US" altLang="ja-JP" sz="1400" dirty="0"/>
          </a:p>
          <a:p>
            <a:pPr>
              <a:defRPr/>
            </a:pPr>
            <a:r>
              <a:rPr lang="ja-JP" altLang="en-US" dirty="0">
                <a:latin typeface="ＭＳ ゴシック" panose="020B0609070205080204" pitchFamily="49" charset="-128"/>
                <a:ea typeface="ＭＳ ゴシック" panose="020B0609070205080204" pitchFamily="49" charset="-128"/>
              </a:rPr>
              <a:t>新型コロナ等の影響による県内中小企業者等の債務の借換需要に対応するため、昨年</a:t>
            </a:r>
            <a:r>
              <a:rPr lang="en-US" altLang="ja-JP" dirty="0">
                <a:latin typeface="ＭＳ ゴシック" panose="020B0609070205080204" pitchFamily="49" charset="-128"/>
                <a:ea typeface="ＭＳ ゴシック" panose="020B0609070205080204" pitchFamily="49" charset="-128"/>
              </a:rPr>
              <a:t>10</a:t>
            </a:r>
            <a:r>
              <a:rPr lang="ja-JP" altLang="en-US" dirty="0">
                <a:latin typeface="ＭＳ ゴシック" panose="020B0609070205080204" pitchFamily="49" charset="-128"/>
                <a:ea typeface="ＭＳ ゴシック" panose="020B0609070205080204" pitchFamily="49" charset="-128"/>
              </a:rPr>
              <a:t>月に創設しました「経営力強化借換融資」を継続します。</a:t>
            </a:r>
            <a:endParaRPr lang="en-US" altLang="ja-JP" dirty="0">
              <a:latin typeface="ＭＳ ゴシック" panose="020B0609070205080204" pitchFamily="49" charset="-128"/>
              <a:ea typeface="ＭＳ ゴシック" panose="020B0609070205080204" pitchFamily="49" charset="-128"/>
            </a:endParaRPr>
          </a:p>
          <a:p>
            <a:pPr>
              <a:defRPr/>
            </a:pPr>
            <a:endParaRPr lang="en-US" altLang="ja-JP" sz="1400" dirty="0"/>
          </a:p>
          <a:p>
            <a:pPr>
              <a:defRPr/>
            </a:pPr>
            <a:r>
              <a:rPr lang="ja-JP" altLang="en-US" sz="1400" dirty="0"/>
              <a:t>融資対象は、国の保証制度「経営力強化保証」を利用し、金融機関等の支援を受けながら、自ら事業計画書を策定・実行する中小企業です。</a:t>
            </a:r>
          </a:p>
          <a:p>
            <a:pPr>
              <a:defRPr/>
            </a:pPr>
            <a:endParaRPr lang="en-US" altLang="ja-JP" sz="1400" dirty="0"/>
          </a:p>
          <a:p>
            <a:r>
              <a:rPr lang="ja-JP" altLang="en-US" sz="1400" dirty="0"/>
              <a:t>資金使途は、</a:t>
            </a:r>
            <a:r>
              <a:rPr lang="en-US" altLang="ja-JP" sz="1400" dirty="0"/>
              <a:t>(1)</a:t>
            </a:r>
            <a:r>
              <a:rPr lang="ja-JP" altLang="en-US" sz="1400" dirty="0"/>
              <a:t>～</a:t>
            </a:r>
            <a:r>
              <a:rPr lang="en-US" altLang="ja-JP" sz="1400" dirty="0"/>
              <a:t>(4)</a:t>
            </a:r>
            <a:r>
              <a:rPr lang="ja-JP" altLang="en-US" sz="1400" dirty="0"/>
              <a:t>に記載のコロナ関連の県制度融資からの借換資金のみが対象となります。</a:t>
            </a:r>
            <a:br>
              <a:rPr lang="en-US" altLang="ja-JP" sz="1400" dirty="0"/>
            </a:br>
            <a:endParaRPr lang="en-US" altLang="ja-JP" dirty="0">
              <a:solidFill>
                <a:schemeClr val="tx1"/>
              </a:solidFill>
              <a:latin typeface="ＭＳ ゴシック" panose="020B0609070205080204" pitchFamily="49" charset="-128"/>
              <a:ea typeface="ＭＳ ゴシック" panose="020B0609070205080204" pitchFamily="49" charset="-128"/>
            </a:endParaRPr>
          </a:p>
          <a:p>
            <a:pPr>
              <a:defRPr/>
            </a:pPr>
            <a:r>
              <a:rPr lang="ja-JP" altLang="en-US" dirty="0">
                <a:latin typeface="ＭＳ ゴシック" panose="020B0609070205080204" pitchFamily="49" charset="-128"/>
                <a:ea typeface="ＭＳ ゴシック" panose="020B0609070205080204" pitchFamily="49" charset="-128"/>
              </a:rPr>
              <a:t>その他の融資条件については、記載のとおりです。</a:t>
            </a:r>
            <a:endParaRPr lang="en-US" altLang="ja-JP" dirty="0">
              <a:latin typeface="ＭＳ ゴシック" panose="020B0609070205080204" pitchFamily="49" charset="-128"/>
              <a:ea typeface="ＭＳ ゴシック" panose="020B0609070205080204" pitchFamily="49" charset="-128"/>
            </a:endParaRPr>
          </a:p>
        </p:txBody>
      </p:sp>
      <p:sp>
        <p:nvSpPr>
          <p:cNvPr id="4" name="スライド番号プレースホルダ 3"/>
          <p:cNvSpPr>
            <a:spLocks noGrp="1"/>
          </p:cNvSpPr>
          <p:nvPr>
            <p:ph type="sldNum" sz="quarter" idx="10"/>
          </p:nvPr>
        </p:nvSpPr>
        <p:spPr/>
        <p:txBody>
          <a:bodyPr/>
          <a:lstStyle/>
          <a:p>
            <a:fld id="{A1BA12A9-037C-4268-99A8-F39ED59DD330}" type="slidenum">
              <a:rPr kumimoji="1" lang="ja-JP" altLang="en-US" smtClean="0"/>
              <a:pPr/>
              <a:t>9</a:t>
            </a:fld>
            <a:endParaRPr kumimoji="1" lang="ja-JP" altLang="en-US"/>
          </a:p>
        </p:txBody>
      </p:sp>
    </p:spTree>
    <p:extLst>
      <p:ext uri="{BB962C8B-B14F-4D97-AF65-F5344CB8AC3E}">
        <p14:creationId xmlns:p14="http://schemas.microsoft.com/office/powerpoint/2010/main" val="443267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a:prstGeom prst="rect">
            <a:avLst/>
          </a:prstGeo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C496F37-CDF2-421C-91AB-2F620E65CD21}" type="datetime1">
              <a:rPr kumimoji="1" lang="ja-JP" altLang="en-US" smtClean="0"/>
              <a:pPr/>
              <a:t>2025/3/7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a:prstGeom prst="rect">
            <a:avLst/>
          </a:prstGeo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5E970D1-5F57-45CD-A518-F64E2290C39A}" type="datetime1">
              <a:rPr kumimoji="1" lang="ja-JP" altLang="en-US" smtClean="0"/>
              <a:pPr/>
              <a:t>2025/3/7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2063FFB-57B1-4467-A68E-DAB3E4E36CFD}" type="datetime1">
              <a:rPr kumimoji="1" lang="ja-JP" altLang="en-US" smtClean="0"/>
              <a:pPr/>
              <a:t>2025/3/7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a:prstGeom prst="rect">
            <a:avLst/>
          </a:prstGeo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5119844-C1CB-451E-B38E-D3AD5600F7A0}" type="datetime1">
              <a:rPr kumimoji="1" lang="ja-JP" altLang="en-US" smtClean="0"/>
              <a:pPr/>
              <a:t>2025/3/7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54BBF276-9BA1-4E29-BAA0-2BA72AA501E3}" type="datetime1">
              <a:rPr kumimoji="1" lang="ja-JP" altLang="en-US" smtClean="0"/>
              <a:pPr/>
              <a:t>2025/3/7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880747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0648"/>
            <a:ext cx="8229600" cy="1143000"/>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F9EEECA2-4134-478A-91A0-E25B62EC2231}" type="datetime1">
              <a:rPr kumimoji="1" lang="ja-JP" altLang="en-US" smtClean="0"/>
              <a:pPr/>
              <a:t>2025/3/7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
        <p:nvSpPr>
          <p:cNvPr id="7" name="Text Box 5"/>
          <p:cNvSpPr txBox="1">
            <a:spLocks noChangeArrowheads="1"/>
          </p:cNvSpPr>
          <p:nvPr userDrawn="1"/>
        </p:nvSpPr>
        <p:spPr bwMode="auto">
          <a:xfrm>
            <a:off x="0" y="6488668"/>
            <a:ext cx="4716016" cy="369332"/>
          </a:xfrm>
          <a:prstGeom prst="rect">
            <a:avLst/>
          </a:prstGeom>
          <a:solidFill>
            <a:schemeClr val="accent6">
              <a:lumMod val="75000"/>
            </a:schemeClr>
          </a:solidFill>
          <a:ln w="9525">
            <a:noFill/>
            <a:miter lim="800000"/>
            <a:headEnd/>
            <a:tailEnd/>
          </a:ln>
        </p:spPr>
        <p:txBody>
          <a:bodyPr wrap="square">
            <a:spAutoFit/>
          </a:bodyPr>
          <a:lstStyle/>
          <a:p>
            <a:pPr algn="ctr"/>
            <a:r>
              <a:rPr lang="ja-JP" altLang="en-US" sz="1800" b="1" dirty="0">
                <a:solidFill>
                  <a:schemeClr val="bg1"/>
                </a:solidFill>
                <a:latin typeface="Meiryo UI" pitchFamily="50" charset="-128"/>
                <a:ea typeface="Meiryo UI" pitchFamily="50" charset="-128"/>
                <a:cs typeface="Meiryo UI" pitchFamily="50" charset="-128"/>
              </a:rPr>
              <a:t>令和７年度県制度融資に係る説明会</a:t>
            </a:r>
            <a:endParaRPr lang="ja-JP" altLang="en-US" sz="1800" b="1" dirty="0">
              <a:solidFill>
                <a:schemeClr val="tx1"/>
              </a:solidFill>
              <a:latin typeface="Meiryo UI" pitchFamily="50" charset="-128"/>
              <a:ea typeface="Meiryo UI" pitchFamily="50" charset="-128"/>
              <a:cs typeface="Meiryo UI" pitchFamily="50" charset="-12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54BBF276-9BA1-4E29-BAA0-2BA72AA501E3}" type="datetime1">
              <a:rPr kumimoji="1" lang="ja-JP" altLang="en-US" smtClean="0"/>
              <a:pPr/>
              <a:t>2025/3/7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D6F4CE24-296F-452C-A9C9-69D3E23B2537}" type="datetime1">
              <a:rPr kumimoji="1" lang="ja-JP" altLang="en-US" smtClean="0"/>
              <a:pPr/>
              <a:t>2025/3/7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9A0F91BD-14E0-47BE-B1C9-32F3D75B1DFE}" type="datetime1">
              <a:rPr kumimoji="1" lang="ja-JP" altLang="en-US" smtClean="0"/>
              <a:pPr/>
              <a:t>2025/3/7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5779DC49-2FE7-4ECC-9539-936E18D6E211}" type="datetime1">
              <a:rPr kumimoji="1" lang="ja-JP" altLang="en-US" smtClean="0"/>
              <a:pPr/>
              <a:t>2025/3/7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C3823F6F-0B5E-4326-9AA2-E259AA07A930}" type="datetime1">
              <a:rPr kumimoji="1" lang="ja-JP" altLang="en-US" smtClean="0"/>
              <a:pPr/>
              <a:t>2025/3/7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54A7261B-2769-4296-ADBD-2B1DCFC91290}" type="datetime1">
              <a:rPr kumimoji="1" lang="ja-JP" altLang="en-US" smtClean="0"/>
              <a:pPr/>
              <a:t>2025/3/7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a:prstGeom prst="rect">
            <a:avLst/>
          </a:prstGeo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09BBAFC1-1877-4D15-8236-073E20965E5D}" type="datetime1">
              <a:rPr kumimoji="1" lang="ja-JP" altLang="en-US" smtClean="0"/>
              <a:pPr/>
              <a:t>2025/3/7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B720CA-92A4-4BB4-A127-FB7CDDE1EB81}" type="datetime1">
              <a:rPr kumimoji="1" lang="ja-JP" altLang="en-US" smtClean="0"/>
              <a:pPr/>
              <a:t>2025/3/7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686872" y="6448251"/>
            <a:ext cx="2133600" cy="365125"/>
          </a:xfrm>
          <a:prstGeom prst="rect">
            <a:avLst/>
          </a:prstGeom>
        </p:spPr>
        <p:txBody>
          <a:bodyPr vert="horz" lIns="91440" tIns="45720" rIns="91440" bIns="45720" rtlCol="0" anchor="ctr"/>
          <a:lstStyle>
            <a:lvl1pPr algn="r">
              <a:defRPr sz="1800">
                <a:solidFill>
                  <a:schemeClr val="tx1"/>
                </a:solidFill>
              </a:defRPr>
            </a:lvl1pPr>
          </a:lstStyle>
          <a:p>
            <a:fld id="{D2D8002D-B5B0-4BAC-B1F6-782DDCCE6D9C}" type="slidenum">
              <a:rPr lang="ja-JP" altLang="en-US" smtClean="0"/>
              <a:pPr/>
              <a:t>‹#›</a:t>
            </a:fld>
            <a:endParaRPr lang="ja-JP" altLang="en-US"/>
          </a:p>
        </p:txBody>
      </p:sp>
      <p:pic>
        <p:nvPicPr>
          <p:cNvPr id="8" name="図 7"/>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8009541" y="476672"/>
            <a:ext cx="1070000" cy="279130"/>
          </a:xfrm>
          <a:prstGeom prst="rect">
            <a:avLst/>
          </a:prstGeom>
        </p:spPr>
      </p:pic>
      <p:sp>
        <p:nvSpPr>
          <p:cNvPr id="7" name="Line 10"/>
          <p:cNvSpPr>
            <a:spLocks noChangeShapeType="1"/>
          </p:cNvSpPr>
          <p:nvPr userDrawn="1"/>
        </p:nvSpPr>
        <p:spPr bwMode="auto">
          <a:xfrm>
            <a:off x="0" y="836712"/>
            <a:ext cx="9144000" cy="0"/>
          </a:xfrm>
          <a:prstGeom prst="line">
            <a:avLst/>
          </a:prstGeom>
          <a:noFill/>
          <a:ln w="76200" cmpd="tri">
            <a:solidFill>
              <a:srgbClr val="3399FF"/>
            </a:solidFill>
            <a:round/>
            <a:headEnd/>
            <a:tailEnd/>
          </a:ln>
        </p:spPr>
        <p:txBody>
          <a:bodyPr/>
          <a:lstStyle/>
          <a:p>
            <a:endParaRPr lang="ja-JP" altLang="en-US"/>
          </a:p>
        </p:txBody>
      </p:sp>
      <p:pic>
        <p:nvPicPr>
          <p:cNvPr id="2" name="図 1">
            <a:extLst>
              <a:ext uri="{FF2B5EF4-FFF2-40B4-BE49-F238E27FC236}">
                <a16:creationId xmlns:a16="http://schemas.microsoft.com/office/drawing/2014/main" id="{8C1B6102-C1C2-B8FA-34DD-B87927D30E63}"/>
              </a:ext>
            </a:extLst>
          </p:cNvPr>
          <p:cNvPicPr>
            <a:picLocks noChangeAspect="1"/>
          </p:cNvPicPr>
          <p:nvPr userDrawn="1"/>
        </p:nvPicPr>
        <p:blipFill>
          <a:blip r:embed="rId16"/>
          <a:stretch>
            <a:fillRect/>
          </a:stretch>
        </p:blipFill>
        <p:spPr>
          <a:xfrm>
            <a:off x="7456570" y="14602"/>
            <a:ext cx="1622971" cy="46207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4" r:id="rId13"/>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chebcolle.up.n.seesaa.net/chebcolle/new_01/red_l.gif?d=a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gif"/><Relationship Id="rId5" Type="http://schemas.openxmlformats.org/officeDocument/2006/relationships/hyperlink" Target="http://chebcolle.up.n.seesaa.net/chebcolle/check/red_02.gif?d=a889" TargetMode="External"/><Relationship Id="rId4" Type="http://schemas.openxmlformats.org/officeDocument/2006/relationships/image" Target="../media/image4.gi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1520" y="1340768"/>
            <a:ext cx="8568952" cy="648072"/>
          </a:xfrm>
        </p:spPr>
        <p:txBody>
          <a:bodyPr/>
          <a:lstStyle/>
          <a:p>
            <a:r>
              <a:rPr lang="ja-JP" altLang="en-US" sz="4000" i="1" u="sng" dirty="0">
                <a:solidFill>
                  <a:schemeClr val="bg2">
                    <a:lumMod val="50000"/>
                  </a:schemeClr>
                </a:solidFill>
                <a:latin typeface="ＭＳ Ｐゴシック" pitchFamily="50" charset="-128"/>
                <a:ea typeface="ＭＳ Ｐゴシック" pitchFamily="50" charset="-128"/>
                <a:cs typeface="Meiryo UI" pitchFamily="50" charset="-128"/>
              </a:rPr>
              <a:t>令和７年度県制度融資の概要</a:t>
            </a:r>
            <a:br>
              <a:rPr lang="ja-JP" altLang="en-US" sz="4000" dirty="0">
                <a:solidFill>
                  <a:schemeClr val="bg2">
                    <a:lumMod val="50000"/>
                  </a:schemeClr>
                </a:solidFill>
                <a:latin typeface="ＭＳ Ｐゴシック" pitchFamily="50" charset="-128"/>
                <a:ea typeface="ＭＳ Ｐゴシック" pitchFamily="50" charset="-128"/>
                <a:cs typeface="Meiryo UI" pitchFamily="50" charset="-128"/>
              </a:rPr>
            </a:br>
            <a:endParaRPr kumimoji="1" lang="ja-JP" altLang="en-US" sz="4000" dirty="0">
              <a:solidFill>
                <a:schemeClr val="bg2">
                  <a:lumMod val="50000"/>
                </a:schemeClr>
              </a:solidFill>
              <a:latin typeface="ＭＳ Ｐゴシック" pitchFamily="50" charset="-128"/>
              <a:ea typeface="ＭＳ Ｐゴシック" pitchFamily="50" charset="-128"/>
            </a:endParaRPr>
          </a:p>
        </p:txBody>
      </p:sp>
      <p:sp>
        <p:nvSpPr>
          <p:cNvPr id="6" name="タイトル 1"/>
          <p:cNvSpPr txBox="1">
            <a:spLocks/>
          </p:cNvSpPr>
          <p:nvPr/>
        </p:nvSpPr>
        <p:spPr>
          <a:xfrm>
            <a:off x="539552" y="2132856"/>
            <a:ext cx="7992888" cy="368424"/>
          </a:xfrm>
          <a:prstGeom prst="rect">
            <a:avLst/>
          </a:prstGeom>
        </p:spPr>
        <p:txBody>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1" lang="ja-JP" altLang="en-US" sz="2800" b="0" i="1" u="none" strike="noStrike" kern="1200" cap="none" spc="0" normalizeH="0" baseline="0" noProof="0">
                <a:ln>
                  <a:noFill/>
                </a:ln>
                <a:solidFill>
                  <a:schemeClr val="tx1"/>
                </a:solidFill>
                <a:effectLst/>
                <a:uLnTx/>
                <a:uFillTx/>
                <a:latin typeface="ＭＳ Ｐゴシック" pitchFamily="50" charset="-128"/>
                <a:ea typeface="ＭＳ Ｐゴシック" pitchFamily="50" charset="-128"/>
                <a:cs typeface="Meiryo UI" pitchFamily="50" charset="-128"/>
              </a:rPr>
              <a:t>栃木県産業労働観光部経営支援課</a:t>
            </a:r>
            <a:r>
              <a:rPr kumimoji="1" lang="ja-JP" altLang="en-US" sz="2400" b="0" i="0" u="none" strike="noStrike" kern="1200" cap="none" spc="0" normalizeH="0" baseline="0" noProof="0">
                <a:ln>
                  <a:noFill/>
                </a:ln>
                <a:solidFill>
                  <a:schemeClr val="tx1"/>
                </a:solidFill>
                <a:effectLst/>
                <a:uLnTx/>
                <a:uFillTx/>
                <a:latin typeface="ＭＳ Ｐゴシック" pitchFamily="50" charset="-128"/>
                <a:ea typeface="ＭＳ Ｐゴシック" pitchFamily="50" charset="-128"/>
                <a:cs typeface="Meiryo UI" pitchFamily="50" charset="-128"/>
              </a:rPr>
              <a:t>　　</a:t>
            </a:r>
          </a:p>
        </p:txBody>
      </p:sp>
      <p:sp>
        <p:nvSpPr>
          <p:cNvPr id="7" name="Rectangle 9"/>
          <p:cNvSpPr>
            <a:spLocks noChangeArrowheads="1"/>
          </p:cNvSpPr>
          <p:nvPr/>
        </p:nvSpPr>
        <p:spPr bwMode="auto">
          <a:xfrm>
            <a:off x="395536" y="188640"/>
            <a:ext cx="6552728" cy="461665"/>
          </a:xfrm>
          <a:prstGeom prst="rect">
            <a:avLst/>
          </a:prstGeom>
          <a:solidFill>
            <a:srgbClr val="0070C0"/>
          </a:solidFill>
          <a:ln w="9525">
            <a:noFill/>
            <a:miter lim="800000"/>
            <a:headEnd/>
            <a:tailEnd/>
          </a:ln>
        </p:spPr>
        <p:txBody>
          <a:bodyPr wrap="square">
            <a:spAutoFit/>
          </a:bodyPr>
          <a:lstStyle/>
          <a:p>
            <a:pPr algn="dist"/>
            <a:r>
              <a:rPr lang="ja-JP" altLang="en-US" sz="2400" b="1" dirty="0">
                <a:solidFill>
                  <a:schemeClr val="bg1"/>
                </a:solidFill>
                <a:latin typeface="ＭＳ Ｐゴシック" pitchFamily="50" charset="-128"/>
                <a:ea typeface="ＭＳ Ｐゴシック" pitchFamily="50" charset="-128"/>
                <a:cs typeface="Meiryo UI" pitchFamily="50" charset="-128"/>
              </a:rPr>
              <a:t>令和７年度　県制度融資に係る説明会</a:t>
            </a:r>
            <a:endParaRPr lang="en-US" altLang="ja-JP" sz="2400" b="1" dirty="0">
              <a:solidFill>
                <a:schemeClr val="bg1"/>
              </a:solidFill>
              <a:latin typeface="ＭＳ Ｐゴシック" pitchFamily="50" charset="-128"/>
              <a:ea typeface="ＭＳ Ｐゴシック" pitchFamily="50" charset="-128"/>
              <a:cs typeface="Meiryo UI" pitchFamily="50" charset="-128"/>
            </a:endParaRPr>
          </a:p>
        </p:txBody>
      </p:sp>
      <p:sp>
        <p:nvSpPr>
          <p:cNvPr id="13" name="額縁 12"/>
          <p:cNvSpPr/>
          <p:nvPr/>
        </p:nvSpPr>
        <p:spPr>
          <a:xfrm>
            <a:off x="401114" y="3573016"/>
            <a:ext cx="5118248" cy="2629234"/>
          </a:xfrm>
          <a:prstGeom prst="bevel">
            <a:avLst>
              <a:gd name="adj" fmla="val 2645"/>
            </a:avLst>
          </a:prstGeom>
          <a:ln>
            <a:solidFill>
              <a:schemeClr val="accent6">
                <a:lumMod val="50000"/>
              </a:schemeClr>
            </a:solidFill>
          </a:ln>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b="1" dirty="0">
                <a:latin typeface="ＭＳ ゴシック" panose="020B0609070205080204" pitchFamily="49" charset="-128"/>
                <a:ea typeface="ＭＳ ゴシック" panose="020B0609070205080204" pitchFamily="49" charset="-128"/>
              </a:rPr>
              <a:t>≪目次≫</a:t>
            </a:r>
            <a:endParaRPr kumimoji="1" lang="en-US" altLang="ja-JP" b="1" dirty="0">
              <a:latin typeface="ＭＳ ゴシック" panose="020B0609070205080204" pitchFamily="49" charset="-128"/>
              <a:ea typeface="ＭＳ ゴシック" panose="020B0609070205080204" pitchFamily="49" charset="-128"/>
            </a:endParaRPr>
          </a:p>
          <a:p>
            <a:endParaRPr kumimoji="1" lang="en-US" altLang="ja-JP" b="1" dirty="0">
              <a:latin typeface="ＭＳ ゴシック" panose="020B0609070205080204" pitchFamily="49" charset="-128"/>
              <a:ea typeface="ＭＳ ゴシック" panose="020B0609070205080204" pitchFamily="49" charset="-128"/>
            </a:endParaRPr>
          </a:p>
          <a:p>
            <a:pPr>
              <a:defRPr/>
            </a:pPr>
            <a:r>
              <a:rPr lang="ja-JP" altLang="en-US" b="1" dirty="0">
                <a:latin typeface="ＭＳ ゴシック" panose="020B0609070205080204" pitchFamily="49" charset="-128"/>
                <a:ea typeface="ＭＳ ゴシック" panose="020B0609070205080204" pitchFamily="49" charset="-128"/>
              </a:rPr>
              <a:t>１</a:t>
            </a:r>
            <a:r>
              <a:rPr lang="en-US" altLang="ja-JP" b="1" dirty="0">
                <a:latin typeface="ＭＳ ゴシック" panose="020B0609070205080204" pitchFamily="49" charset="-128"/>
                <a:ea typeface="ＭＳ ゴシック" panose="020B0609070205080204" pitchFamily="49" charset="-128"/>
              </a:rPr>
              <a:t>. </a:t>
            </a:r>
            <a:r>
              <a:rPr lang="zh-TW" altLang="en-US" b="1" dirty="0">
                <a:latin typeface="ＭＳ ゴシック" panose="020B0609070205080204" pitchFamily="49" charset="-128"/>
                <a:ea typeface="ＭＳ ゴシック" panose="020B0609070205080204" pitchFamily="49" charset="-128"/>
              </a:rPr>
              <a:t>令和７年度　</a:t>
            </a:r>
            <a:r>
              <a:rPr lang="ja-JP" altLang="en-US" b="1" dirty="0">
                <a:latin typeface="ＭＳ ゴシック" panose="020B0609070205080204" pitchFamily="49" charset="-128"/>
                <a:ea typeface="ＭＳ ゴシック" panose="020B0609070205080204" pitchFamily="49" charset="-128"/>
              </a:rPr>
              <a:t>県</a:t>
            </a:r>
            <a:r>
              <a:rPr lang="zh-TW" altLang="en-US" b="1" dirty="0">
                <a:latin typeface="ＭＳ ゴシック" panose="020B0609070205080204" pitchFamily="49" charset="-128"/>
                <a:ea typeface="ＭＳ ゴシック" panose="020B0609070205080204" pitchFamily="49" charset="-128"/>
              </a:rPr>
              <a:t>制度融資予算（融資枠）</a:t>
            </a:r>
          </a:p>
          <a:p>
            <a:pPr>
              <a:defRPr/>
            </a:pPr>
            <a:r>
              <a:rPr lang="ja-JP" altLang="en-US" b="1" dirty="0">
                <a:latin typeface="ＭＳ ゴシック" panose="020B0609070205080204" pitchFamily="49" charset="-128"/>
                <a:ea typeface="ＭＳ ゴシック" panose="020B0609070205080204" pitchFamily="49" charset="-128"/>
              </a:rPr>
              <a:t>２</a:t>
            </a:r>
            <a:r>
              <a:rPr lang="en-US" altLang="ja-JP" b="1" dirty="0">
                <a:latin typeface="ＭＳ ゴシック" panose="020B0609070205080204" pitchFamily="49" charset="-128"/>
                <a:ea typeface="ＭＳ ゴシック" panose="020B0609070205080204" pitchFamily="49" charset="-128"/>
              </a:rPr>
              <a:t>. </a:t>
            </a:r>
            <a:r>
              <a:rPr lang="ja-JP" altLang="en-US" b="1" dirty="0">
                <a:latin typeface="ＭＳ ゴシック" panose="020B0609070205080204" pitchFamily="49" charset="-128"/>
                <a:ea typeface="ＭＳ ゴシック" panose="020B0609070205080204" pitchFamily="49" charset="-128"/>
              </a:rPr>
              <a:t>令和７年度　県制度融資メニュー</a:t>
            </a:r>
            <a:endParaRPr lang="en-US" altLang="ja-JP" b="1" dirty="0">
              <a:latin typeface="ＭＳ ゴシック" panose="020B0609070205080204" pitchFamily="49" charset="-128"/>
              <a:ea typeface="ＭＳ ゴシック" panose="020B0609070205080204" pitchFamily="49" charset="-128"/>
            </a:endParaRPr>
          </a:p>
          <a:p>
            <a:pPr>
              <a:defRPr/>
            </a:pPr>
            <a:r>
              <a:rPr lang="ja-JP" altLang="en-US" b="1" dirty="0">
                <a:latin typeface="ＭＳ ゴシック" panose="020B0609070205080204" pitchFamily="49" charset="-128"/>
                <a:ea typeface="ＭＳ ゴシック" panose="020B0609070205080204" pitchFamily="49" charset="-128"/>
              </a:rPr>
              <a:t>３</a:t>
            </a:r>
            <a:r>
              <a:rPr lang="en-US" altLang="ja-JP" b="1" dirty="0">
                <a:latin typeface="ＭＳ ゴシック" panose="020B0609070205080204" pitchFamily="49" charset="-128"/>
                <a:ea typeface="ＭＳ ゴシック" panose="020B0609070205080204" pitchFamily="49" charset="-128"/>
              </a:rPr>
              <a:t>. </a:t>
            </a:r>
            <a:r>
              <a:rPr lang="ja-JP" altLang="en-US" b="1" dirty="0">
                <a:latin typeface="ＭＳ ゴシック" panose="020B0609070205080204" pitchFamily="49" charset="-128"/>
                <a:ea typeface="ＭＳ ゴシック" panose="020B0609070205080204" pitchFamily="49" charset="-128"/>
              </a:rPr>
              <a:t>令和７年度　県制度融資のポイント</a:t>
            </a:r>
            <a:endParaRPr lang="en-US" altLang="ja-JP" b="1" dirty="0">
              <a:latin typeface="ＭＳ ゴシック" panose="020B0609070205080204" pitchFamily="49" charset="-128"/>
              <a:ea typeface="ＭＳ ゴシック" panose="020B0609070205080204" pitchFamily="49" charset="-128"/>
            </a:endParaRPr>
          </a:p>
          <a:p>
            <a:pPr>
              <a:defRPr/>
            </a:pPr>
            <a:r>
              <a:rPr lang="ja-JP" altLang="en-US" b="1" dirty="0">
                <a:latin typeface="ＭＳ ゴシック" panose="020B0609070205080204" pitchFamily="49" charset="-128"/>
                <a:ea typeface="ＭＳ ゴシック" panose="020B0609070205080204" pitchFamily="49" charset="-128"/>
              </a:rPr>
              <a:t>４</a:t>
            </a:r>
            <a:r>
              <a:rPr lang="en-US" altLang="ja-JP" b="1" dirty="0">
                <a:latin typeface="ＭＳ ゴシック" panose="020B0609070205080204" pitchFamily="49" charset="-128"/>
                <a:ea typeface="ＭＳ ゴシック" panose="020B0609070205080204" pitchFamily="49" charset="-128"/>
              </a:rPr>
              <a:t>.</a:t>
            </a:r>
            <a:r>
              <a:rPr lang="ja-JP" altLang="en-US" b="1" dirty="0">
                <a:latin typeface="ＭＳ ゴシック" panose="020B0609070205080204" pitchFamily="49" charset="-128"/>
                <a:ea typeface="ＭＳ ゴシック" panose="020B0609070205080204" pitchFamily="49" charset="-128"/>
              </a:rPr>
              <a:t> 県制度融資に関する手続き等</a:t>
            </a:r>
            <a:endParaRPr lang="en-US" altLang="ja-JP" b="1" dirty="0">
              <a:latin typeface="ＭＳ ゴシック" panose="020B0609070205080204" pitchFamily="49" charset="-128"/>
              <a:ea typeface="ＭＳ ゴシック" panose="020B0609070205080204" pitchFamily="49" charset="-128"/>
            </a:endParaRPr>
          </a:p>
        </p:txBody>
      </p:sp>
      <p:sp>
        <p:nvSpPr>
          <p:cNvPr id="15" name="スライド番号プレースホルダ 14"/>
          <p:cNvSpPr>
            <a:spLocks noGrp="1"/>
          </p:cNvSpPr>
          <p:nvPr>
            <p:ph type="sldNum" sz="quarter" idx="12"/>
          </p:nvPr>
        </p:nvSpPr>
        <p:spPr/>
        <p:txBody>
          <a:bodyPr/>
          <a:lstStyle/>
          <a:p>
            <a:fld id="{D2D8002D-B5B0-4BAC-B1F6-782DDCCE6D9C}" type="slidenum">
              <a:rPr kumimoji="1" lang="ja-JP" altLang="en-US" smtClean="0"/>
              <a:pPr/>
              <a:t>1</a:t>
            </a:fld>
            <a:endParaRPr kumimoji="1" lang="ja-JP" altLang="en-US"/>
          </a:p>
        </p:txBody>
      </p:sp>
      <p:pic>
        <p:nvPicPr>
          <p:cNvPr id="5" name="図 4"/>
          <p:cNvPicPr>
            <a:picLocks noChangeAspect="1"/>
          </p:cNvPicPr>
          <p:nvPr/>
        </p:nvPicPr>
        <p:blipFill>
          <a:blip r:embed="rId3"/>
          <a:stretch>
            <a:fillRect/>
          </a:stretch>
        </p:blipFill>
        <p:spPr>
          <a:xfrm>
            <a:off x="5796136" y="3956490"/>
            <a:ext cx="3168352" cy="224576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角丸四角形 31"/>
          <p:cNvSpPr/>
          <p:nvPr/>
        </p:nvSpPr>
        <p:spPr>
          <a:xfrm>
            <a:off x="467544" y="1627684"/>
            <a:ext cx="8064896" cy="1161484"/>
          </a:xfrm>
          <a:prstGeom prst="roundRect">
            <a:avLst/>
          </a:prstGeom>
          <a:ln w="25400">
            <a:solidFill>
              <a:schemeClr val="accent6">
                <a:lumMod val="50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marL="342900" indent="-342900">
              <a:lnSpc>
                <a:spcPct val="150000"/>
              </a:lnSpc>
              <a:defRPr/>
            </a:pPr>
            <a:r>
              <a:rPr lang="ja-JP" altLang="en-US" sz="2000" b="1" dirty="0">
                <a:solidFill>
                  <a:schemeClr val="tx1"/>
                </a:solidFill>
                <a:latin typeface="ＭＳ ゴシック" panose="020B0609070205080204" pitchFamily="49" charset="-128"/>
                <a:ea typeface="ＭＳ ゴシック" panose="020B0609070205080204" pitchFamily="49" charset="-128"/>
              </a:rPr>
              <a:t>　〇経営安定資金（</a:t>
            </a:r>
            <a:r>
              <a:rPr lang="zh-TW" altLang="en-US" sz="2000" b="1" dirty="0">
                <a:solidFill>
                  <a:schemeClr val="tx1"/>
                </a:solidFill>
                <a:latin typeface="ＭＳ ゴシック" panose="020B0609070205080204" pitchFamily="49" charset="-128"/>
                <a:ea typeface="ＭＳ ゴシック" panose="020B0609070205080204" pitchFamily="49" charset="-128"/>
              </a:rPr>
              <a:t>伴走支援型特別融資</a:t>
            </a:r>
            <a:r>
              <a:rPr lang="ja-JP" altLang="en-US" sz="2000" b="1" dirty="0">
                <a:solidFill>
                  <a:schemeClr val="tx1"/>
                </a:solidFill>
                <a:latin typeface="ＭＳ ゴシック" panose="020B0609070205080204" pitchFamily="49" charset="-128"/>
                <a:ea typeface="ＭＳ ゴシック" panose="020B0609070205080204" pitchFamily="49" charset="-128"/>
              </a:rPr>
              <a:t>）</a:t>
            </a:r>
            <a:endParaRPr lang="en-US" altLang="ja-JP" sz="2000" dirty="0">
              <a:solidFill>
                <a:schemeClr val="tx1"/>
              </a:solidFill>
              <a:latin typeface="ＭＳ ゴシック" panose="020B0609070205080204" pitchFamily="49" charset="-128"/>
              <a:ea typeface="ＭＳ ゴシック" panose="020B0609070205080204" pitchFamily="49" charset="-128"/>
            </a:endParaRPr>
          </a:p>
        </p:txBody>
      </p:sp>
      <p:sp>
        <p:nvSpPr>
          <p:cNvPr id="29" name="テキスト ボックス 28"/>
          <p:cNvSpPr txBox="1"/>
          <p:nvPr/>
        </p:nvSpPr>
        <p:spPr>
          <a:xfrm>
            <a:off x="0" y="161187"/>
            <a:ext cx="7452320" cy="1077218"/>
          </a:xfrm>
          <a:prstGeom prst="rect">
            <a:avLst/>
          </a:prstGeom>
          <a:noFill/>
        </p:spPr>
        <p:txBody>
          <a:bodyPr wrap="square" rtlCol="0">
            <a:spAutoFit/>
          </a:bodyPr>
          <a:lstStyle/>
          <a:p>
            <a:pPr>
              <a:defRPr/>
            </a:pPr>
            <a:r>
              <a:rPr kumimoji="1" lang="ja-JP" altLang="en-US" sz="3200" b="0" i="1"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lang="ja-JP" altLang="en-US" sz="3200" i="1" dirty="0">
                <a:latin typeface="+mj-ea"/>
              </a:rPr>
              <a:t>３</a:t>
            </a:r>
            <a:r>
              <a:rPr lang="en-US" altLang="ja-JP" sz="3200" i="1" dirty="0">
                <a:latin typeface="+mj-ea"/>
              </a:rPr>
              <a:t>. </a:t>
            </a:r>
            <a:r>
              <a:rPr lang="ja-JP" altLang="en-US" sz="3200" i="1" dirty="0">
                <a:latin typeface="+mj-ea"/>
              </a:rPr>
              <a:t>令和７年度　県制度融資のポイント</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3200" b="0" i="1"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0" name="スライド番号プレースホルダ 29"/>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18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31" name="角丸四角形 30"/>
          <p:cNvSpPr/>
          <p:nvPr/>
        </p:nvSpPr>
        <p:spPr>
          <a:xfrm>
            <a:off x="467544" y="1124744"/>
            <a:ext cx="4536504" cy="576064"/>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rPr>
              <a:t>　廃止する融資メニュー</a:t>
            </a:r>
          </a:p>
        </p:txBody>
      </p:sp>
      <p:sp>
        <p:nvSpPr>
          <p:cNvPr id="6" name="角丸四角形 31">
            <a:extLst>
              <a:ext uri="{FF2B5EF4-FFF2-40B4-BE49-F238E27FC236}">
                <a16:creationId xmlns:a16="http://schemas.microsoft.com/office/drawing/2014/main" id="{302623E4-ACBC-496A-9C7E-91BBFCDDA013}"/>
              </a:ext>
            </a:extLst>
          </p:cNvPr>
          <p:cNvSpPr/>
          <p:nvPr/>
        </p:nvSpPr>
        <p:spPr>
          <a:xfrm>
            <a:off x="467544" y="3861048"/>
            <a:ext cx="8064896" cy="1369268"/>
          </a:xfrm>
          <a:prstGeom prst="roundRect">
            <a:avLst/>
          </a:prstGeom>
          <a:ln w="25400">
            <a:solidFill>
              <a:schemeClr val="accent6">
                <a:lumMod val="50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marL="342900" indent="-342900">
              <a:lnSpc>
                <a:spcPct val="150000"/>
              </a:lnSpc>
              <a:defRPr/>
            </a:pPr>
            <a:r>
              <a:rPr lang="ja-JP" altLang="en-US" sz="2000" b="1" dirty="0">
                <a:solidFill>
                  <a:schemeClr val="tx1"/>
                </a:solidFill>
                <a:latin typeface="ＭＳ ゴシック" panose="020B0609070205080204" pitchFamily="49" charset="-128"/>
                <a:ea typeface="ＭＳ ゴシック" panose="020B0609070205080204" pitchFamily="49" charset="-128"/>
              </a:rPr>
              <a:t>　〇Ｒ６金利から変更なし</a:t>
            </a:r>
            <a:endParaRPr lang="en-US" altLang="ja-JP" sz="2000" b="1" dirty="0">
              <a:solidFill>
                <a:schemeClr val="tx1"/>
              </a:solidFill>
              <a:latin typeface="ＭＳ ゴシック" panose="020B0609070205080204" pitchFamily="49" charset="-128"/>
              <a:ea typeface="ＭＳ ゴシック" panose="020B0609070205080204" pitchFamily="49" charset="-128"/>
            </a:endParaRPr>
          </a:p>
          <a:p>
            <a:pPr marL="342900" indent="-342900">
              <a:lnSpc>
                <a:spcPct val="150000"/>
              </a:lnSpc>
              <a:defRPr/>
            </a:pPr>
            <a:r>
              <a:rPr lang="ja-JP" altLang="en-US" sz="2000" b="1" dirty="0">
                <a:solidFill>
                  <a:schemeClr val="tx1"/>
                </a:solidFill>
                <a:latin typeface="ＭＳ ゴシック" panose="020B0609070205080204" pitchFamily="49" charset="-128"/>
                <a:ea typeface="ＭＳ ゴシック" panose="020B0609070205080204" pitchFamily="49" charset="-128"/>
              </a:rPr>
              <a:t>　　</a:t>
            </a:r>
            <a:r>
              <a:rPr lang="en-US" altLang="ja-JP" sz="2000" b="1" dirty="0">
                <a:solidFill>
                  <a:schemeClr val="tx1"/>
                </a:solidFill>
                <a:latin typeface="ＭＳ ゴシック" panose="020B0609070205080204" pitchFamily="49" charset="-128"/>
                <a:ea typeface="ＭＳ ゴシック" panose="020B0609070205080204" pitchFamily="49" charset="-128"/>
              </a:rPr>
              <a:t>※</a:t>
            </a:r>
            <a:r>
              <a:rPr lang="ja-JP" altLang="en-US" sz="2000" b="1" dirty="0">
                <a:solidFill>
                  <a:schemeClr val="tx1"/>
                </a:solidFill>
                <a:latin typeface="ＭＳ ゴシック" panose="020B0609070205080204" pitchFamily="49" charset="-128"/>
                <a:ea typeface="ＭＳ ゴシック" panose="020B0609070205080204" pitchFamily="49" charset="-128"/>
              </a:rPr>
              <a:t>市中金利の状況を勘案し、今後見直しの可能性あり</a:t>
            </a:r>
            <a:endParaRPr lang="en-US" altLang="ja-JP" sz="2000" b="1" dirty="0">
              <a:solidFill>
                <a:schemeClr val="tx1"/>
              </a:solidFill>
              <a:latin typeface="ＭＳ ゴシック" panose="020B0609070205080204" pitchFamily="49" charset="-128"/>
              <a:ea typeface="ＭＳ ゴシック" panose="020B0609070205080204" pitchFamily="49" charset="-128"/>
            </a:endParaRPr>
          </a:p>
        </p:txBody>
      </p:sp>
      <p:sp>
        <p:nvSpPr>
          <p:cNvPr id="7" name="角丸四角形 30">
            <a:extLst>
              <a:ext uri="{FF2B5EF4-FFF2-40B4-BE49-F238E27FC236}">
                <a16:creationId xmlns:a16="http://schemas.microsoft.com/office/drawing/2014/main" id="{74799E80-AC6D-4DEC-A1EE-E721E69DC81F}"/>
              </a:ext>
            </a:extLst>
          </p:cNvPr>
          <p:cNvSpPr/>
          <p:nvPr/>
        </p:nvSpPr>
        <p:spPr>
          <a:xfrm>
            <a:off x="467544" y="3358108"/>
            <a:ext cx="4536504" cy="576064"/>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rPr>
              <a:t>　金利について</a:t>
            </a:r>
          </a:p>
        </p:txBody>
      </p:sp>
    </p:spTree>
    <p:extLst>
      <p:ext uri="{BB962C8B-B14F-4D97-AF65-F5344CB8AC3E}">
        <p14:creationId xmlns:p14="http://schemas.microsoft.com/office/powerpoint/2010/main" val="1041581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角丸四角形 31"/>
          <p:cNvSpPr/>
          <p:nvPr/>
        </p:nvSpPr>
        <p:spPr>
          <a:xfrm>
            <a:off x="467544" y="1627684"/>
            <a:ext cx="8064896" cy="3817540"/>
          </a:xfrm>
          <a:prstGeom prst="roundRect">
            <a:avLst/>
          </a:prstGeom>
          <a:ln w="25400">
            <a:solidFill>
              <a:schemeClr val="accent6">
                <a:lumMod val="50000"/>
              </a:schemeClr>
            </a:solidFill>
          </a:ln>
        </p:spPr>
        <p:style>
          <a:lnRef idx="1">
            <a:schemeClr val="accent6"/>
          </a:lnRef>
          <a:fillRef idx="2">
            <a:schemeClr val="accent6"/>
          </a:fillRef>
          <a:effectRef idx="1">
            <a:schemeClr val="accent6"/>
          </a:effectRef>
          <a:fontRef idx="minor">
            <a:schemeClr val="dk1"/>
          </a:fontRef>
        </p:style>
        <p:txBody>
          <a:bodyPr lIns="91440" tIns="45720" rIns="91440" bIns="45720" rtlCol="0" anchor="ctr"/>
          <a:lstStyle/>
          <a:p>
            <a:pPr marL="342900" indent="-342900">
              <a:lnSpc>
                <a:spcPct val="150000"/>
              </a:lnSpc>
              <a:defRPr/>
            </a:pPr>
            <a:r>
              <a:rPr lang="en-US" altLang="ja-JP" sz="2000" b="1" dirty="0">
                <a:solidFill>
                  <a:schemeClr val="tx1"/>
                </a:solidFill>
                <a:latin typeface="ＭＳ ゴシック"/>
                <a:ea typeface="ＭＳ ゴシック"/>
              </a:rPr>
              <a:t>※</a:t>
            </a:r>
            <a:r>
              <a:rPr lang="ja-JP" altLang="en-US" sz="2000" b="1" dirty="0">
                <a:solidFill>
                  <a:schemeClr val="tx1"/>
                </a:solidFill>
                <a:latin typeface="ＭＳ ゴシック"/>
                <a:ea typeface="ＭＳ ゴシック"/>
              </a:rPr>
              <a:t>代位弁済とならない場合があります！　</a:t>
            </a:r>
            <a:endParaRPr lang="en-US" altLang="ja-JP" sz="2000" b="1" dirty="0">
              <a:solidFill>
                <a:schemeClr val="tx1"/>
              </a:solidFill>
              <a:latin typeface="ＭＳ ゴシック"/>
              <a:ea typeface="ＭＳ ゴシック"/>
            </a:endParaRPr>
          </a:p>
          <a:p>
            <a:pPr marL="342900" indent="-342900">
              <a:lnSpc>
                <a:spcPct val="150000"/>
              </a:lnSpc>
              <a:defRPr/>
            </a:pPr>
            <a:endParaRPr lang="en-US" altLang="ja-JP" sz="2000" b="1" dirty="0">
              <a:solidFill>
                <a:schemeClr val="tx1"/>
              </a:solidFill>
              <a:latin typeface="ＭＳ ゴシック"/>
              <a:ea typeface="ＭＳ ゴシック"/>
            </a:endParaRPr>
          </a:p>
          <a:p>
            <a:pPr marL="342900" indent="-342900">
              <a:lnSpc>
                <a:spcPct val="150000"/>
              </a:lnSpc>
              <a:defRPr/>
            </a:pPr>
            <a:r>
              <a:rPr lang="ja-JP" altLang="en-US" sz="2000" b="1" dirty="0">
                <a:solidFill>
                  <a:schemeClr val="tx1"/>
                </a:solidFill>
                <a:latin typeface="ＭＳ ゴシック"/>
                <a:ea typeface="ＭＳ ゴシック"/>
              </a:rPr>
              <a:t>　〇保証申込時と融資実行時の利率相違に御注意ください</a:t>
            </a:r>
            <a:endParaRPr lang="en-US" altLang="ja-JP" sz="2000" b="1" dirty="0">
              <a:solidFill>
                <a:schemeClr val="tx1"/>
              </a:solidFill>
              <a:latin typeface="ＭＳ ゴシック"/>
              <a:ea typeface="ＭＳ ゴシック"/>
            </a:endParaRPr>
          </a:p>
          <a:p>
            <a:pPr marL="342900" indent="-342900">
              <a:lnSpc>
                <a:spcPct val="150000"/>
              </a:lnSpc>
              <a:defRPr/>
            </a:pPr>
            <a:endParaRPr lang="en-US" altLang="ja-JP" sz="2000" b="1" dirty="0">
              <a:solidFill>
                <a:schemeClr val="tx1"/>
              </a:solidFill>
              <a:latin typeface="ＭＳ ゴシック" panose="020B0609070205080204" pitchFamily="49" charset="-128"/>
              <a:ea typeface="ＭＳ ゴシック" panose="020B0609070205080204" pitchFamily="49" charset="-128"/>
            </a:endParaRPr>
          </a:p>
          <a:p>
            <a:pPr marL="342900" indent="-342900">
              <a:lnSpc>
                <a:spcPct val="150000"/>
              </a:lnSpc>
              <a:defRPr/>
            </a:pPr>
            <a:r>
              <a:rPr lang="ja-JP" altLang="en-US" sz="2000" dirty="0">
                <a:solidFill>
                  <a:schemeClr val="tx1"/>
                </a:solidFill>
                <a:latin typeface="ＭＳ ゴシック"/>
                <a:ea typeface="ＭＳ ゴシック"/>
              </a:rPr>
              <a:t>　</a:t>
            </a:r>
            <a:r>
              <a:rPr lang="ja-JP" altLang="en-US" sz="2000" b="1" dirty="0">
                <a:solidFill>
                  <a:schemeClr val="tx1"/>
                </a:solidFill>
                <a:latin typeface="ＭＳ ゴシック"/>
                <a:ea typeface="ＭＳ ゴシック"/>
              </a:rPr>
              <a:t>○通称名を持つ外国人事業主の方については、本名と通称名の両方が明記された</a:t>
            </a:r>
            <a:r>
              <a:rPr lang="ja-JP" sz="2000" b="1" dirty="0">
                <a:solidFill>
                  <a:schemeClr val="tx1"/>
                </a:solidFill>
                <a:latin typeface="MS Gothic"/>
                <a:ea typeface="MS Gothic"/>
              </a:rPr>
              <a:t>納税証明書</a:t>
            </a:r>
            <a:r>
              <a:rPr lang="ja-JP" altLang="en-US" sz="2000" b="1" dirty="0">
                <a:solidFill>
                  <a:schemeClr val="tx1"/>
                </a:solidFill>
                <a:latin typeface="ＭＳ ゴシック"/>
                <a:ea typeface="ＭＳ ゴシック"/>
              </a:rPr>
              <a:t>が必要となりますので御注意ください</a:t>
            </a:r>
            <a:endParaRPr lang="en-US" altLang="ja-JP" sz="2000" b="1" dirty="0">
              <a:solidFill>
                <a:schemeClr val="tx1"/>
              </a:solidFill>
              <a:latin typeface="ＭＳ ゴシック"/>
              <a:ea typeface="ＭＳ ゴシック"/>
            </a:endParaRPr>
          </a:p>
        </p:txBody>
      </p:sp>
      <p:sp>
        <p:nvSpPr>
          <p:cNvPr id="29" name="テキスト ボックス 28"/>
          <p:cNvSpPr txBox="1"/>
          <p:nvPr/>
        </p:nvSpPr>
        <p:spPr>
          <a:xfrm>
            <a:off x="0" y="161187"/>
            <a:ext cx="7452320" cy="1077218"/>
          </a:xfrm>
          <a:prstGeom prst="rect">
            <a:avLst/>
          </a:prstGeom>
          <a:noFill/>
        </p:spPr>
        <p:txBody>
          <a:bodyPr wrap="square" rtlCol="0">
            <a:spAutoFit/>
          </a:bodyPr>
          <a:lstStyle/>
          <a:p>
            <a:pPr>
              <a:defRPr/>
            </a:pPr>
            <a:r>
              <a:rPr kumimoji="1" lang="ja-JP" altLang="en-US" sz="3200" b="0" i="1"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４．</a:t>
            </a:r>
            <a:r>
              <a:rPr lang="ja-JP" altLang="en-US" sz="3200" i="1" dirty="0">
                <a:latin typeface="+mj-ea"/>
              </a:rPr>
              <a:t>県制度融資に関する手続き等</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3200" b="0" i="1"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0" name="スライド番号プレースホルダ 29"/>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18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31" name="角丸四角形 30"/>
          <p:cNvSpPr/>
          <p:nvPr/>
        </p:nvSpPr>
        <p:spPr>
          <a:xfrm>
            <a:off x="467544" y="1124744"/>
            <a:ext cx="4536504" cy="576064"/>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　融資実行時の注意点</a:t>
            </a:r>
          </a:p>
        </p:txBody>
      </p:sp>
    </p:spTree>
    <p:extLst>
      <p:ext uri="{BB962C8B-B14F-4D97-AF65-F5344CB8AC3E}">
        <p14:creationId xmlns:p14="http://schemas.microsoft.com/office/powerpoint/2010/main" val="21305720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D2D8002D-B5B0-4BAC-B1F6-782DDCCE6D9C}" type="slidenum">
              <a:rPr kumimoji="1" lang="ja-JP" altLang="en-US" smtClean="0"/>
              <a:pPr/>
              <a:t>12</a:t>
            </a:fld>
            <a:endParaRPr kumimoji="1" lang="ja-JP" altLang="en-US"/>
          </a:p>
        </p:txBody>
      </p:sp>
      <p:sp>
        <p:nvSpPr>
          <p:cNvPr id="3" name="テキスト ボックス 2"/>
          <p:cNvSpPr txBox="1"/>
          <p:nvPr/>
        </p:nvSpPr>
        <p:spPr>
          <a:xfrm>
            <a:off x="0" y="147874"/>
            <a:ext cx="9144000" cy="584775"/>
          </a:xfrm>
          <a:prstGeom prst="rect">
            <a:avLst/>
          </a:prstGeom>
          <a:noFill/>
        </p:spPr>
        <p:txBody>
          <a:bodyPr wrap="square" rtlCol="0">
            <a:spAutoFit/>
          </a:bodyPr>
          <a:lstStyle/>
          <a:p>
            <a:r>
              <a:rPr lang="ja-JP" altLang="en-US" sz="3200" i="1" dirty="0">
                <a:latin typeface="+mj-ea"/>
              </a:rPr>
              <a:t> ４．県制度融資に関する手続き等</a:t>
            </a:r>
          </a:p>
        </p:txBody>
      </p:sp>
      <p:graphicFrame>
        <p:nvGraphicFramePr>
          <p:cNvPr id="5" name="表 4"/>
          <p:cNvGraphicFramePr>
            <a:graphicFrameLocks noGrp="1"/>
          </p:cNvGraphicFramePr>
          <p:nvPr>
            <p:extLst>
              <p:ext uri="{D42A27DB-BD31-4B8C-83A1-F6EECF244321}">
                <p14:modId xmlns:p14="http://schemas.microsoft.com/office/powerpoint/2010/main" val="3299116891"/>
              </p:ext>
            </p:extLst>
          </p:nvPr>
        </p:nvGraphicFramePr>
        <p:xfrm>
          <a:off x="0" y="1822284"/>
          <a:ext cx="9144001" cy="3679081"/>
        </p:xfrm>
        <a:graphic>
          <a:graphicData uri="http://schemas.openxmlformats.org/drawingml/2006/table">
            <a:tbl>
              <a:tblPr firstRow="1" bandRow="1">
                <a:tableStyleId>{35758FB7-9AC5-4552-8A53-C91805E547FA}</a:tableStyleId>
              </a:tblPr>
              <a:tblGrid>
                <a:gridCol w="3563888">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1800200">
                  <a:extLst>
                    <a:ext uri="{9D8B030D-6E8A-4147-A177-3AD203B41FA5}">
                      <a16:colId xmlns:a16="http://schemas.microsoft.com/office/drawing/2014/main" val="20002"/>
                    </a:ext>
                  </a:extLst>
                </a:gridCol>
                <a:gridCol w="2195737">
                  <a:extLst>
                    <a:ext uri="{9D8B030D-6E8A-4147-A177-3AD203B41FA5}">
                      <a16:colId xmlns:a16="http://schemas.microsoft.com/office/drawing/2014/main" val="20003"/>
                    </a:ext>
                  </a:extLst>
                </a:gridCol>
              </a:tblGrid>
              <a:tr h="502493">
                <a:tc>
                  <a:txBody>
                    <a:bodyPr/>
                    <a:lstStyle/>
                    <a:p>
                      <a:pPr algn="ctr"/>
                      <a:r>
                        <a:rPr kumimoji="1" lang="ja-JP" altLang="en-US" u="none"/>
                        <a:t>提出書類名</a:t>
                      </a:r>
                      <a:endParaRPr kumimoji="1" lang="ja-JP" altLang="en-US" b="1" u="none">
                        <a:solidFill>
                          <a:schemeClr val="tx1"/>
                        </a:solidFill>
                      </a:endParaRPr>
                    </a:p>
                  </a:txBody>
                  <a:tcPr anchor="ctr">
                    <a:lnR w="12700" cap="flat" cmpd="sng" algn="ctr">
                      <a:solidFill>
                        <a:schemeClr val="tx1"/>
                      </a:solidFill>
                      <a:prstDash val="solid"/>
                      <a:round/>
                      <a:headEnd type="none" w="med" len="med"/>
                      <a:tailEnd type="none" w="med" len="med"/>
                    </a:lnR>
                    <a:solidFill>
                      <a:schemeClr val="accent5"/>
                    </a:solidFill>
                  </a:tcPr>
                </a:tc>
                <a:tc>
                  <a:txBody>
                    <a:bodyPr/>
                    <a:lstStyle/>
                    <a:p>
                      <a:pPr algn="ctr"/>
                      <a:r>
                        <a:rPr kumimoji="1" lang="ja-JP" altLang="en-US" u="none"/>
                        <a:t>提出者</a:t>
                      </a:r>
                      <a:endParaRPr kumimoji="1" lang="ja-JP" altLang="en-US" b="1" u="none">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solidFill>
                  </a:tcPr>
                </a:tc>
                <a:tc>
                  <a:txBody>
                    <a:bodyPr/>
                    <a:lstStyle/>
                    <a:p>
                      <a:pPr algn="ctr"/>
                      <a:r>
                        <a:rPr kumimoji="1" lang="ja-JP" altLang="en-US" u="none"/>
                        <a:t>提出先</a:t>
                      </a:r>
                      <a:endParaRPr kumimoji="1" lang="ja-JP" altLang="en-US" b="1" u="none">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solidFill>
                  </a:tcPr>
                </a:tc>
                <a:tc>
                  <a:txBody>
                    <a:bodyPr/>
                    <a:lstStyle/>
                    <a:p>
                      <a:pPr algn="ctr"/>
                      <a:r>
                        <a:rPr kumimoji="1" lang="ja-JP" altLang="en-US" u="none"/>
                        <a:t>提出時期</a:t>
                      </a:r>
                      <a:endParaRPr kumimoji="1" lang="ja-JP" altLang="en-US" b="1" u="none">
                        <a:solidFill>
                          <a:schemeClr val="tx1"/>
                        </a:solidFill>
                      </a:endParaRPr>
                    </a:p>
                  </a:txBody>
                  <a:tcPr anchor="ctr">
                    <a:lnL w="12700" cap="flat" cmpd="sng" algn="ctr">
                      <a:solidFill>
                        <a:schemeClr val="tx1"/>
                      </a:solidFill>
                      <a:prstDash val="solid"/>
                      <a:round/>
                      <a:headEnd type="none" w="med" len="med"/>
                      <a:tailEnd type="none" w="med" len="med"/>
                    </a:lnL>
                    <a:solidFill>
                      <a:schemeClr val="accent5"/>
                    </a:solidFill>
                  </a:tcPr>
                </a:tc>
                <a:extLst>
                  <a:ext uri="{0D108BD9-81ED-4DB2-BD59-A6C34878D82A}">
                    <a16:rowId xmlns:a16="http://schemas.microsoft.com/office/drawing/2014/main" val="10000"/>
                  </a:ext>
                </a:extLst>
              </a:tr>
              <a:tr h="687324">
                <a:tc>
                  <a:txBody>
                    <a:bodyPr/>
                    <a:lstStyle/>
                    <a:p>
                      <a:pPr algn="l"/>
                      <a:r>
                        <a:rPr kumimoji="1" lang="ja-JP" altLang="en-US" u="none">
                          <a:latin typeface="ＭＳ ゴシック" panose="020B0609070205080204" pitchFamily="49" charset="-128"/>
                          <a:ea typeface="ＭＳ ゴシック" panose="020B0609070205080204" pitchFamily="49" charset="-128"/>
                        </a:rPr>
                        <a:t>①</a:t>
                      </a:r>
                      <a:r>
                        <a:rPr kumimoji="1" lang="ja-JP" altLang="en-US" b="1" u="none">
                          <a:latin typeface="ＭＳ ゴシック" panose="020B0609070205080204" pitchFamily="49" charset="-128"/>
                          <a:ea typeface="ＭＳ ゴシック" panose="020B0609070205080204" pitchFamily="49" charset="-128"/>
                        </a:rPr>
                        <a:t>預託金請求書</a:t>
                      </a:r>
                      <a:endParaRPr kumimoji="1" lang="en-US" altLang="ja-JP" b="1" u="none">
                        <a:latin typeface="ＭＳ ゴシック" panose="020B0609070205080204" pitchFamily="49" charset="-128"/>
                        <a:ea typeface="ＭＳ ゴシック" panose="020B0609070205080204" pitchFamily="49" charset="-128"/>
                      </a:endParaRPr>
                    </a:p>
                    <a:p>
                      <a:pPr algn="l"/>
                      <a:r>
                        <a:rPr kumimoji="1" lang="ja-JP" altLang="en-US" u="none" baseline="0">
                          <a:latin typeface="ＭＳ ゴシック" panose="020B0609070205080204" pitchFamily="49" charset="-128"/>
                          <a:ea typeface="ＭＳ ゴシック" panose="020B0609070205080204" pitchFamily="49" charset="-128"/>
                        </a:rPr>
                        <a:t>　</a:t>
                      </a:r>
                      <a:r>
                        <a:rPr kumimoji="1" lang="ja-JP" altLang="en-US" u="none">
                          <a:latin typeface="ＭＳ ゴシック" panose="020B0609070205080204" pitchFamily="49" charset="-128"/>
                          <a:ea typeface="ＭＳ ゴシック" panose="020B0609070205080204" pitchFamily="49" charset="-128"/>
                        </a:rPr>
                        <a:t>（県負担分の請求）</a:t>
                      </a:r>
                      <a:endParaRPr kumimoji="1" lang="ja-JP" altLang="en-US" b="0" u="none">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u="none">
                          <a:latin typeface="ＭＳ ゴシック" panose="020B0609070205080204" pitchFamily="49" charset="-128"/>
                          <a:ea typeface="ＭＳ ゴシック" panose="020B0609070205080204" pitchFamily="49" charset="-128"/>
                        </a:rPr>
                        <a:t>本店・母店</a:t>
                      </a:r>
                      <a:endParaRPr kumimoji="1" lang="en-US" altLang="ja-JP" b="1" u="none">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u="sng">
                          <a:latin typeface="ＭＳ ゴシック" panose="020B0609070205080204" pitchFamily="49" charset="-128"/>
                          <a:ea typeface="ＭＳ ゴシック" panose="020B0609070205080204" pitchFamily="49" charset="-128"/>
                        </a:rPr>
                        <a:t>信用保証協会</a:t>
                      </a:r>
                      <a:endParaRPr kumimoji="1" lang="en-US" altLang="ja-JP" u="sng">
                        <a:latin typeface="ＭＳ ゴシック" panose="020B0609070205080204" pitchFamily="49" charset="-128"/>
                        <a:ea typeface="ＭＳ ゴシック" panose="020B0609070205080204" pitchFamily="49"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u="sng">
                          <a:latin typeface="ＭＳ ゴシック" panose="020B0609070205080204" pitchFamily="49" charset="-128"/>
                          <a:ea typeface="ＭＳ ゴシック" panose="020B0609070205080204" pitchFamily="49" charset="-128"/>
                        </a:rPr>
                        <a:t>翌月</a:t>
                      </a:r>
                      <a:r>
                        <a:rPr kumimoji="1" lang="en-US" altLang="ja-JP" u="sng">
                          <a:latin typeface="ＭＳ ゴシック" panose="020B0609070205080204" pitchFamily="49" charset="-128"/>
                          <a:ea typeface="ＭＳ ゴシック" panose="020B0609070205080204" pitchFamily="49" charset="-128"/>
                        </a:rPr>
                        <a:t>10</a:t>
                      </a:r>
                      <a:r>
                        <a:rPr kumimoji="1" lang="ja-JP" altLang="en-US" u="sng">
                          <a:latin typeface="ＭＳ ゴシック" panose="020B0609070205080204" pitchFamily="49" charset="-128"/>
                          <a:ea typeface="ＭＳ ゴシック" panose="020B0609070205080204" pitchFamily="49" charset="-128"/>
                        </a:rPr>
                        <a:t>日まで</a:t>
                      </a:r>
                      <a:endParaRPr kumimoji="1" lang="en-US" altLang="ja-JP" b="0" u="sng">
                        <a:solidFill>
                          <a:schemeClr val="dk1"/>
                        </a:solidFill>
                        <a:latin typeface="ＭＳ ゴシック" panose="020B0609070205080204" pitchFamily="49" charset="-128"/>
                        <a:ea typeface="ＭＳ ゴシック" panose="020B0609070205080204" pitchFamily="49"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b="0" u="none">
                          <a:solidFill>
                            <a:schemeClr val="tx1"/>
                          </a:solidFill>
                          <a:latin typeface="ＭＳ ゴシック" panose="020B0609070205080204" pitchFamily="49" charset="-128"/>
                          <a:ea typeface="ＭＳ ゴシック" panose="020B0609070205080204" pitchFamily="49" charset="-128"/>
                        </a:rPr>
                        <a:t>（原則電子データで提出）</a:t>
                      </a:r>
                      <a:endParaRPr kumimoji="1" lang="en-US" altLang="ja-JP" b="0" u="none">
                        <a:solidFill>
                          <a:schemeClr val="tx1"/>
                        </a:solidFill>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0" u="sng">
                          <a:solidFill>
                            <a:schemeClr val="tx1"/>
                          </a:solidFill>
                          <a:latin typeface="ＭＳ ゴシック" panose="020B0609070205080204" pitchFamily="49" charset="-128"/>
                          <a:ea typeface="ＭＳ ゴシック" panose="020B0609070205080204" pitchFamily="49" charset="-128"/>
                        </a:rPr>
                        <a:t>※</a:t>
                      </a:r>
                      <a:r>
                        <a:rPr kumimoji="1" lang="ja-JP" altLang="en-US" b="0" u="sng">
                          <a:solidFill>
                            <a:schemeClr val="tx1"/>
                          </a:solidFill>
                          <a:latin typeface="ＭＳ ゴシック" panose="020B0609070205080204" pitchFamily="49" charset="-128"/>
                          <a:ea typeface="ＭＳ ゴシック" panose="020B0609070205080204" pitchFamily="49" charset="-128"/>
                        </a:rPr>
                        <a:t>１</a:t>
                      </a:r>
                    </a:p>
                  </a:txBody>
                  <a:tcPr anchor="ctr"/>
                </a:tc>
                <a:extLst>
                  <a:ext uri="{0D108BD9-81ED-4DB2-BD59-A6C34878D82A}">
                    <a16:rowId xmlns:a16="http://schemas.microsoft.com/office/drawing/2014/main" val="10001"/>
                  </a:ext>
                </a:extLst>
              </a:tr>
              <a:tr h="1073468">
                <a:tc>
                  <a:txBody>
                    <a:bodyPr/>
                    <a:lstStyle/>
                    <a:p>
                      <a:pPr algn="l"/>
                      <a:r>
                        <a:rPr kumimoji="1" lang="ja-JP" altLang="en-US" u="none">
                          <a:latin typeface="ＭＳ ゴシック" panose="020B0609070205080204" pitchFamily="49" charset="-128"/>
                          <a:ea typeface="ＭＳ ゴシック" panose="020B0609070205080204" pitchFamily="49" charset="-128"/>
                        </a:rPr>
                        <a:t>②</a:t>
                      </a:r>
                      <a:r>
                        <a:rPr kumimoji="1" lang="ja-JP" altLang="en-US" b="1" u="none">
                          <a:latin typeface="ＭＳ ゴシック" panose="020B0609070205080204" pitchFamily="49" charset="-128"/>
                          <a:ea typeface="ＭＳ ゴシック" panose="020B0609070205080204" pitchFamily="49" charset="-128"/>
                        </a:rPr>
                        <a:t>融資実績報告書</a:t>
                      </a:r>
                      <a:endParaRPr kumimoji="1" lang="en-US" altLang="ja-JP" b="1" u="none">
                        <a:latin typeface="ＭＳ ゴシック" panose="020B0609070205080204" pitchFamily="49" charset="-128"/>
                        <a:ea typeface="ＭＳ ゴシック" panose="020B0609070205080204" pitchFamily="49" charset="-128"/>
                      </a:endParaRPr>
                    </a:p>
                    <a:p>
                      <a:pPr algn="l"/>
                      <a:r>
                        <a:rPr kumimoji="1" lang="ja-JP" altLang="en-US" u="none">
                          <a:latin typeface="ＭＳ ゴシック" panose="020B0609070205080204" pitchFamily="49" charset="-128"/>
                          <a:ea typeface="ＭＳ ゴシック" panose="020B0609070205080204" pitchFamily="49" charset="-128"/>
                        </a:rPr>
                        <a:t>　（金融機関ごとの融資</a:t>
                      </a:r>
                      <a:endParaRPr kumimoji="1" lang="en-US" altLang="ja-JP" u="none">
                        <a:latin typeface="ＭＳ ゴシック" panose="020B0609070205080204" pitchFamily="49" charset="-128"/>
                        <a:ea typeface="ＭＳ ゴシック" panose="020B0609070205080204" pitchFamily="49" charset="-128"/>
                      </a:endParaRPr>
                    </a:p>
                    <a:p>
                      <a:pPr algn="l"/>
                      <a:r>
                        <a:rPr kumimoji="1" lang="ja-JP" altLang="en-US" u="none">
                          <a:latin typeface="ＭＳ ゴシック" panose="020B0609070205080204" pitchFamily="49" charset="-128"/>
                          <a:ea typeface="ＭＳ ゴシック" panose="020B0609070205080204" pitchFamily="49" charset="-128"/>
                        </a:rPr>
                        <a:t>　　実績集計表）</a:t>
                      </a:r>
                      <a:endParaRPr kumimoji="1" lang="en-US" altLang="ja-JP" b="0" u="none">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u="none">
                          <a:latin typeface="ＭＳ ゴシック" panose="020B0609070205080204" pitchFamily="49" charset="-128"/>
                          <a:ea typeface="ＭＳ ゴシック" panose="020B0609070205080204" pitchFamily="49" charset="-128"/>
                        </a:rPr>
                        <a:t>本店・母店</a:t>
                      </a:r>
                      <a:endParaRPr kumimoji="1" lang="en-US" altLang="ja-JP" b="1" u="none">
                        <a:latin typeface="ＭＳ ゴシック" panose="020B0609070205080204" pitchFamily="49" charset="-128"/>
                        <a:ea typeface="ＭＳ ゴシック" panose="020B0609070205080204" pitchFamily="49"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u="sng">
                          <a:latin typeface="ＭＳ ゴシック" panose="020B0609070205080204" pitchFamily="49" charset="-128"/>
                          <a:ea typeface="ＭＳ ゴシック" panose="020B0609070205080204" pitchFamily="49" charset="-128"/>
                        </a:rPr>
                        <a:t>県経営支援課</a:t>
                      </a:r>
                      <a:endParaRPr kumimoji="1" lang="en-US" altLang="ja-JP" u="sng">
                        <a:latin typeface="ＭＳ ゴシック" panose="020B0609070205080204" pitchFamily="49" charset="-128"/>
                        <a:ea typeface="ＭＳ ゴシック" panose="020B0609070205080204" pitchFamily="49"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u="sng">
                          <a:latin typeface="ＭＳ ゴシック" panose="020B0609070205080204" pitchFamily="49" charset="-128"/>
                          <a:ea typeface="ＭＳ ゴシック" panose="020B0609070205080204" pitchFamily="49" charset="-128"/>
                        </a:rPr>
                        <a:t>翌月</a:t>
                      </a:r>
                      <a:r>
                        <a:rPr kumimoji="1" lang="en-US" altLang="ja-JP" u="sng">
                          <a:latin typeface="ＭＳ ゴシック" panose="020B0609070205080204" pitchFamily="49" charset="-128"/>
                          <a:ea typeface="ＭＳ ゴシック" panose="020B0609070205080204" pitchFamily="49" charset="-128"/>
                        </a:rPr>
                        <a:t>10</a:t>
                      </a:r>
                      <a:r>
                        <a:rPr kumimoji="1" lang="ja-JP" altLang="en-US" u="sng">
                          <a:latin typeface="ＭＳ ゴシック" panose="020B0609070205080204" pitchFamily="49" charset="-128"/>
                          <a:ea typeface="ＭＳ ゴシック" panose="020B0609070205080204" pitchFamily="49" charset="-128"/>
                        </a:rPr>
                        <a:t>日まで</a:t>
                      </a:r>
                      <a:endParaRPr kumimoji="1" lang="en-US" altLang="ja-JP" u="sng">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0" u="none">
                          <a:latin typeface="ＭＳ ゴシック" panose="020B0609070205080204" pitchFamily="49" charset="-128"/>
                          <a:ea typeface="ＭＳ ゴシック" panose="020B0609070205080204" pitchFamily="49" charset="-128"/>
                        </a:rPr>
                        <a:t>(</a:t>
                      </a:r>
                      <a:r>
                        <a:rPr kumimoji="1" lang="ja-JP" altLang="en-US" b="0" u="none">
                          <a:latin typeface="ＭＳ ゴシック" panose="020B0609070205080204" pitchFamily="49" charset="-128"/>
                          <a:ea typeface="ＭＳ ゴシック" panose="020B0609070205080204" pitchFamily="49" charset="-128"/>
                        </a:rPr>
                        <a:t>原則電子データ</a:t>
                      </a:r>
                      <a:endParaRPr kumimoji="1" lang="en-US" altLang="ja-JP" b="0" u="none">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0" u="none" err="1">
                          <a:latin typeface="ＭＳ ゴシック" panose="020B0609070205080204" pitchFamily="49" charset="-128"/>
                          <a:ea typeface="ＭＳ ゴシック" panose="020B0609070205080204" pitchFamily="49" charset="-128"/>
                        </a:rPr>
                        <a:t>で提</a:t>
                      </a:r>
                      <a:r>
                        <a:rPr kumimoji="1" lang="ja-JP" altLang="en-US" b="0" u="none">
                          <a:latin typeface="ＭＳ ゴシック" panose="020B0609070205080204" pitchFamily="49" charset="-128"/>
                          <a:ea typeface="ＭＳ ゴシック" panose="020B0609070205080204" pitchFamily="49" charset="-128"/>
                        </a:rPr>
                        <a:t>出</a:t>
                      </a:r>
                      <a:r>
                        <a:rPr kumimoji="1" lang="en-US" altLang="ja-JP" b="0" u="none">
                          <a:latin typeface="ＭＳ ゴシック" panose="020B0609070205080204" pitchFamily="49" charset="-128"/>
                          <a:ea typeface="ＭＳ ゴシック" panose="020B0609070205080204" pitchFamily="49" charset="-128"/>
                        </a:rPr>
                        <a:t>)</a:t>
                      </a:r>
                    </a:p>
                  </a:txBody>
                  <a:tcPr anchor="ctr"/>
                </a:tc>
                <a:extLst>
                  <a:ext uri="{0D108BD9-81ED-4DB2-BD59-A6C34878D82A}">
                    <a16:rowId xmlns:a16="http://schemas.microsoft.com/office/drawing/2014/main" val="10002"/>
                  </a:ext>
                </a:extLst>
              </a:tr>
              <a:tr h="811656">
                <a:tc>
                  <a:txBody>
                    <a:bodyPr/>
                    <a:lstStyle/>
                    <a:p>
                      <a:pPr algn="l"/>
                      <a:r>
                        <a:rPr kumimoji="1" lang="ja-JP" altLang="en-US" u="none">
                          <a:latin typeface="ＭＳ ゴシック" panose="020B0609070205080204" pitchFamily="49" charset="-128"/>
                          <a:ea typeface="ＭＳ ゴシック" panose="020B0609070205080204" pitchFamily="49" charset="-128"/>
                        </a:rPr>
                        <a:t>③</a:t>
                      </a:r>
                      <a:r>
                        <a:rPr kumimoji="1" lang="ja-JP" altLang="en-US" b="1" u="none">
                          <a:latin typeface="ＭＳ ゴシック" panose="020B0609070205080204" pitchFamily="49" charset="-128"/>
                          <a:ea typeface="ＭＳ ゴシック" panose="020B0609070205080204" pitchFamily="49" charset="-128"/>
                        </a:rPr>
                        <a:t>融資実行報告書</a:t>
                      </a:r>
                      <a:r>
                        <a:rPr kumimoji="1" lang="en-US" altLang="ja-JP" b="1" u="none">
                          <a:latin typeface="ＭＳ ゴシック" panose="020B0609070205080204" pitchFamily="49" charset="-128"/>
                          <a:ea typeface="ＭＳ ゴシック" panose="020B0609070205080204" pitchFamily="49" charset="-128"/>
                        </a:rPr>
                        <a:t>(</a:t>
                      </a:r>
                      <a:r>
                        <a:rPr kumimoji="1" lang="ja-JP" altLang="en-US" b="1" u="none">
                          <a:latin typeface="ＭＳ ゴシック" panose="020B0609070205080204" pitchFamily="49" charset="-128"/>
                          <a:ea typeface="ＭＳ ゴシック" panose="020B0609070205080204" pitchFamily="49" charset="-128"/>
                        </a:rPr>
                        <a:t>保証なし分）</a:t>
                      </a:r>
                      <a:endParaRPr kumimoji="1" lang="en-US" altLang="ja-JP" b="1" u="none">
                        <a:latin typeface="ＭＳ ゴシック" panose="020B0609070205080204" pitchFamily="49" charset="-128"/>
                        <a:ea typeface="ＭＳ ゴシック" panose="020B0609070205080204" pitchFamily="49" charset="-128"/>
                      </a:endParaRPr>
                    </a:p>
                    <a:p>
                      <a:pPr algn="l"/>
                      <a:r>
                        <a:rPr kumimoji="1" lang="ja-JP" altLang="en-US" u="none">
                          <a:latin typeface="ＭＳ ゴシック" panose="020B0609070205080204" pitchFamily="49" charset="-128"/>
                          <a:ea typeface="ＭＳ ゴシック" panose="020B0609070205080204" pitchFamily="49" charset="-128"/>
                        </a:rPr>
                        <a:t>　（一部の資金についての</a:t>
                      </a:r>
                      <a:endParaRPr kumimoji="1" lang="en-US" altLang="ja-JP" u="none">
                        <a:latin typeface="ＭＳ ゴシック" panose="020B0609070205080204" pitchFamily="49" charset="-128"/>
                        <a:ea typeface="ＭＳ ゴシック" panose="020B0609070205080204" pitchFamily="49" charset="-128"/>
                      </a:endParaRPr>
                    </a:p>
                    <a:p>
                      <a:pPr algn="l"/>
                      <a:r>
                        <a:rPr kumimoji="1" lang="ja-JP" altLang="en-US" u="none">
                          <a:latin typeface="ＭＳ ゴシック" panose="020B0609070205080204" pitchFamily="49" charset="-128"/>
                          <a:ea typeface="ＭＳ ゴシック" panose="020B0609070205080204" pitchFamily="49" charset="-128"/>
                        </a:rPr>
                        <a:t>　　実行状況報告）</a:t>
                      </a:r>
                      <a:endParaRPr kumimoji="1" lang="en-US" altLang="ja-JP" b="0" u="none">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u="none">
                          <a:latin typeface="ＭＳ ゴシック" panose="020B0609070205080204" pitchFamily="49" charset="-128"/>
                          <a:ea typeface="ＭＳ ゴシック" panose="020B0609070205080204" pitchFamily="49" charset="-128"/>
                        </a:rPr>
                        <a:t>各支店</a:t>
                      </a:r>
                      <a:r>
                        <a:rPr kumimoji="1" lang="en-US" altLang="ja-JP" u="none">
                          <a:latin typeface="ＭＳ ゴシック" panose="020B0609070205080204" pitchFamily="49" charset="-128"/>
                          <a:ea typeface="ＭＳ ゴシック" panose="020B0609070205080204" pitchFamily="49" charset="-128"/>
                        </a:rPr>
                        <a:t>(※</a:t>
                      </a:r>
                      <a:r>
                        <a:rPr kumimoji="1" lang="ja-JP" altLang="en-US" u="none">
                          <a:latin typeface="ＭＳ ゴシック" panose="020B0609070205080204" pitchFamily="49" charset="-128"/>
                          <a:ea typeface="ＭＳ ゴシック" panose="020B0609070205080204" pitchFamily="49" charset="-128"/>
                        </a:rPr>
                        <a:t>２</a:t>
                      </a:r>
                      <a:r>
                        <a:rPr kumimoji="1" lang="en-US" altLang="ja-JP" u="none">
                          <a:latin typeface="ＭＳ ゴシック" panose="020B0609070205080204" pitchFamily="49" charset="-128"/>
                          <a:ea typeface="ＭＳ ゴシック" panose="020B0609070205080204" pitchFamily="49" charset="-128"/>
                        </a:rPr>
                        <a:t>)</a:t>
                      </a:r>
                      <a:endParaRPr kumimoji="1" lang="en-US" altLang="ja-JP" b="0" u="none">
                        <a:latin typeface="ＭＳ ゴシック" panose="020B0609070205080204" pitchFamily="49" charset="-128"/>
                        <a:ea typeface="ＭＳ ゴシック" panose="020B0609070205080204" pitchFamily="49"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u="sng">
                          <a:latin typeface="ＭＳ ゴシック" panose="020B0609070205080204" pitchFamily="49" charset="-128"/>
                          <a:ea typeface="ＭＳ ゴシック" panose="020B0609070205080204" pitchFamily="49" charset="-128"/>
                        </a:rPr>
                        <a:t>県経営支援課</a:t>
                      </a:r>
                      <a:endParaRPr kumimoji="1" lang="en-US" altLang="ja-JP" u="sng">
                        <a:latin typeface="ＭＳ ゴシック" panose="020B0609070205080204" pitchFamily="49" charset="-128"/>
                        <a:ea typeface="ＭＳ ゴシック" panose="020B0609070205080204" pitchFamily="49"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u="sng">
                          <a:latin typeface="ＭＳ ゴシック" panose="020B0609070205080204" pitchFamily="49" charset="-128"/>
                          <a:ea typeface="ＭＳ ゴシック" panose="020B0609070205080204" pitchFamily="49" charset="-128"/>
                        </a:rPr>
                        <a:t>翌月</a:t>
                      </a:r>
                      <a:r>
                        <a:rPr kumimoji="1" lang="en-US" altLang="ja-JP" u="sng">
                          <a:latin typeface="ＭＳ ゴシック" panose="020B0609070205080204" pitchFamily="49" charset="-128"/>
                          <a:ea typeface="ＭＳ ゴシック" panose="020B0609070205080204" pitchFamily="49" charset="-128"/>
                        </a:rPr>
                        <a:t>10</a:t>
                      </a:r>
                      <a:r>
                        <a:rPr kumimoji="1" lang="ja-JP" altLang="en-US" u="sng">
                          <a:latin typeface="ＭＳ ゴシック" panose="020B0609070205080204" pitchFamily="49" charset="-128"/>
                          <a:ea typeface="ＭＳ ゴシック" panose="020B0609070205080204" pitchFamily="49" charset="-128"/>
                        </a:rPr>
                        <a:t>日まで</a:t>
                      </a:r>
                      <a:endParaRPr kumimoji="1" lang="en-US" altLang="ja-JP" u="sng">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0" u="none">
                          <a:latin typeface="ＭＳ ゴシック" panose="020B0609070205080204" pitchFamily="49" charset="-128"/>
                          <a:ea typeface="ＭＳ ゴシック" panose="020B0609070205080204" pitchFamily="49" charset="-128"/>
                        </a:rPr>
                        <a:t>(</a:t>
                      </a:r>
                      <a:r>
                        <a:rPr kumimoji="1" lang="ja-JP" altLang="en-US" b="0" u="none">
                          <a:latin typeface="ＭＳ ゴシック" panose="020B0609070205080204" pitchFamily="49" charset="-128"/>
                          <a:ea typeface="ＭＳ ゴシック" panose="020B0609070205080204" pitchFamily="49" charset="-128"/>
                        </a:rPr>
                        <a:t>原則電子データ</a:t>
                      </a:r>
                      <a:endParaRPr kumimoji="1" lang="en-US" altLang="ja-JP" b="0" u="none">
                        <a:latin typeface="ＭＳ ゴシック" panose="020B0609070205080204" pitchFamily="49" charset="-128"/>
                        <a:ea typeface="ＭＳ ゴシック" panose="020B0609070205080204" pitchFamily="49"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0" u="none" err="1">
                          <a:latin typeface="ＭＳ ゴシック" panose="020B0609070205080204" pitchFamily="49" charset="-128"/>
                          <a:ea typeface="ＭＳ ゴシック" panose="020B0609070205080204" pitchFamily="49" charset="-128"/>
                        </a:rPr>
                        <a:t>で提</a:t>
                      </a:r>
                      <a:r>
                        <a:rPr kumimoji="1" lang="ja-JP" altLang="en-US" b="0" u="none">
                          <a:latin typeface="ＭＳ ゴシック" panose="020B0609070205080204" pitchFamily="49" charset="-128"/>
                          <a:ea typeface="ＭＳ ゴシック" panose="020B0609070205080204" pitchFamily="49" charset="-128"/>
                        </a:rPr>
                        <a:t>出</a:t>
                      </a:r>
                      <a:r>
                        <a:rPr kumimoji="1" lang="en-US" altLang="ja-JP" b="0" u="none">
                          <a:latin typeface="ＭＳ ゴシック" panose="020B0609070205080204" pitchFamily="49" charset="-128"/>
                          <a:ea typeface="ＭＳ ゴシック" panose="020B0609070205080204" pitchFamily="49" charset="-128"/>
                        </a:rPr>
                        <a:t>)</a:t>
                      </a:r>
                    </a:p>
                  </a:txBody>
                  <a:tcPr anchor="ctr"/>
                </a:tc>
                <a:extLst>
                  <a:ext uri="{0D108BD9-81ED-4DB2-BD59-A6C34878D82A}">
                    <a16:rowId xmlns:a16="http://schemas.microsoft.com/office/drawing/2014/main" val="10003"/>
                  </a:ext>
                </a:extLst>
              </a:tr>
            </a:tbl>
          </a:graphicData>
        </a:graphic>
      </p:graphicFrame>
      <p:sp>
        <p:nvSpPr>
          <p:cNvPr id="13" name="角丸四角形 12"/>
          <p:cNvSpPr/>
          <p:nvPr/>
        </p:nvSpPr>
        <p:spPr>
          <a:xfrm>
            <a:off x="0" y="1007575"/>
            <a:ext cx="4536504" cy="539783"/>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kumimoji="1" lang="ja-JP" altLang="en-US" sz="2000"/>
              <a:t>　</a:t>
            </a:r>
            <a:r>
              <a:rPr kumimoji="1" lang="ja-JP" altLang="en-US" sz="2800"/>
              <a:t>毎月の報告書類について</a:t>
            </a:r>
          </a:p>
        </p:txBody>
      </p:sp>
      <p:sp>
        <p:nvSpPr>
          <p:cNvPr id="15" name="テキスト ボックス 14"/>
          <p:cNvSpPr txBox="1"/>
          <p:nvPr/>
        </p:nvSpPr>
        <p:spPr>
          <a:xfrm>
            <a:off x="2555776" y="5665759"/>
            <a:ext cx="684076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a:solidFill>
                  <a:prstClr val="black"/>
                </a:solidFill>
                <a:latin typeface="ＭＳ ゴシック" panose="020B0609070205080204" pitchFamily="49" charset="-128"/>
                <a:ea typeface="ＭＳ ゴシック" panose="020B0609070205080204" pitchFamily="49" charset="-128"/>
              </a:rPr>
              <a:t>(※</a:t>
            </a:r>
            <a:r>
              <a:rPr lang="ja-JP" altLang="en-US">
                <a:solidFill>
                  <a:prstClr val="black"/>
                </a:solidFill>
                <a:latin typeface="ＭＳ ゴシック" panose="020B0609070205080204" pitchFamily="49" charset="-128"/>
                <a:ea typeface="ＭＳ ゴシック" panose="020B0609070205080204" pitchFamily="49" charset="-128"/>
              </a:rPr>
              <a:t>１</a:t>
            </a:r>
            <a:r>
              <a:rPr lang="en-US" altLang="ja-JP">
                <a:solidFill>
                  <a:prstClr val="black"/>
                </a:solidFill>
                <a:latin typeface="ＭＳ ゴシック" panose="020B0609070205080204" pitchFamily="49" charset="-128"/>
                <a:ea typeface="ＭＳ ゴシック" panose="020B0609070205080204" pitchFamily="49" charset="-128"/>
              </a:rPr>
              <a:t>)</a:t>
            </a:r>
            <a:r>
              <a:rPr lang="ja-JP" altLang="en-US">
                <a:solidFill>
                  <a:prstClr val="black"/>
                </a:solidFill>
                <a:latin typeface="ＭＳ ゴシック" panose="020B0609070205080204" pitchFamily="49" charset="-128"/>
                <a:ea typeface="ＭＳ ゴシック" panose="020B0609070205080204" pitchFamily="49" charset="-128"/>
              </a:rPr>
              <a:t>年２回の洗替時にまとめて精算する場合、提出省略可能</a:t>
            </a:r>
            <a:r>
              <a:rPr kumimoji="1" lang="ja-JP" altLang="en-US" sz="1800" b="0" i="0" u="none" strike="noStrike" kern="1200" cap="none" spc="0" normalizeH="0" baseline="0" noProof="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endParaRPr kumimoji="1" lang="en-US" altLang="ja-JP" sz="1800" b="0" i="0" u="none" strike="noStrike" kern="1200" cap="none" spc="0" normalizeH="0" baseline="0" noProof="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800" b="0" i="0" u="none" strike="noStrike" kern="1200" cap="none" spc="0" normalizeH="0" baseline="0" noProof="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２</a:t>
            </a:r>
            <a:r>
              <a:rPr kumimoji="1" lang="en-US" altLang="ja-JP" sz="1800" b="0" i="0" u="none" strike="noStrike" kern="1200" cap="none" spc="0" normalizeH="0" baseline="0" noProof="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800" b="0" i="0" u="none" strike="noStrike" kern="1200" cap="none" spc="0" normalizeH="0" baseline="0" noProof="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各支店分を本店・母店で取りまとめて提出可能</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848F09-DE8B-6B7C-1575-63EE86EE0429}"/>
              </a:ext>
            </a:extLst>
          </p:cNvPr>
          <p:cNvSpPr>
            <a:spLocks noGrp="1"/>
          </p:cNvSpPr>
          <p:nvPr>
            <p:ph type="title"/>
          </p:nvPr>
        </p:nvSpPr>
        <p:spPr>
          <a:xfrm>
            <a:off x="-1085682" y="160337"/>
            <a:ext cx="8229600" cy="1143000"/>
          </a:xfrm>
        </p:spPr>
        <p:txBody>
          <a:bodyPr/>
          <a:lstStyle/>
          <a:p>
            <a:r>
              <a:rPr lang="ja-JP" altLang="en-US" sz="3200" i="1" dirty="0">
                <a:solidFill>
                  <a:prstClr val="black"/>
                </a:solidFill>
                <a:latin typeface="ＭＳ Ｐゴシック" panose="020B0600070205080204" pitchFamily="50" charset="-128"/>
                <a:ea typeface="ＭＳ Ｐゴシック" panose="020B0600070205080204" pitchFamily="50" charset="-128"/>
                <a:cs typeface="+mn-cs"/>
              </a:rPr>
              <a:t>４．県制度融資に関する手続き等</a:t>
            </a:r>
            <a:endParaRPr kumimoji="1" lang="ja-JP" altLang="en-US" sz="3200" dirty="0"/>
          </a:p>
        </p:txBody>
      </p:sp>
      <p:sp>
        <p:nvSpPr>
          <p:cNvPr id="4" name="スライド番号プレースホルダー 3">
            <a:extLst>
              <a:ext uri="{FF2B5EF4-FFF2-40B4-BE49-F238E27FC236}">
                <a16:creationId xmlns:a16="http://schemas.microsoft.com/office/drawing/2014/main" id="{00F3840E-9B14-5846-6930-845BE61A7723}"/>
              </a:ext>
            </a:extLst>
          </p:cNvPr>
          <p:cNvSpPr>
            <a:spLocks noGrp="1"/>
          </p:cNvSpPr>
          <p:nvPr>
            <p:ph type="sldNum" sz="quarter" idx="12"/>
          </p:nvPr>
        </p:nvSpPr>
        <p:spPr/>
        <p:txBody>
          <a:bodyPr/>
          <a:lstStyle/>
          <a:p>
            <a:fld id="{D2D8002D-B5B0-4BAC-B1F6-782DDCCE6D9C}" type="slidenum">
              <a:rPr kumimoji="1" lang="ja-JP" altLang="en-US" smtClean="0"/>
              <a:pPr/>
              <a:t>13</a:t>
            </a:fld>
            <a:endParaRPr kumimoji="1" lang="ja-JP" altLang="en-US"/>
          </a:p>
        </p:txBody>
      </p:sp>
      <p:sp>
        <p:nvSpPr>
          <p:cNvPr id="5" name="角丸四角形 31">
            <a:extLst>
              <a:ext uri="{FF2B5EF4-FFF2-40B4-BE49-F238E27FC236}">
                <a16:creationId xmlns:a16="http://schemas.microsoft.com/office/drawing/2014/main" id="{A6196DB1-CA81-24C7-B6B9-F15C87743632}"/>
              </a:ext>
            </a:extLst>
          </p:cNvPr>
          <p:cNvSpPr>
            <a:spLocks noGrp="1"/>
          </p:cNvSpPr>
          <p:nvPr>
            <p:ph idx="1"/>
          </p:nvPr>
        </p:nvSpPr>
        <p:spPr>
          <a:xfrm>
            <a:off x="457200" y="1600200"/>
            <a:ext cx="8229600" cy="4525963"/>
          </a:xfrm>
          <a:prstGeom prst="roundRect">
            <a:avLst/>
          </a:prstGeom>
          <a:ln w="25400">
            <a:solidFill>
              <a:schemeClr val="accent6">
                <a:lumMod val="50000"/>
              </a:schemeClr>
            </a:solidFill>
          </a:ln>
        </p:spPr>
        <p:style>
          <a:lnRef idx="1">
            <a:schemeClr val="accent6"/>
          </a:lnRef>
          <a:fillRef idx="2">
            <a:schemeClr val="accent6"/>
          </a:fillRef>
          <a:effectRef idx="1">
            <a:schemeClr val="accent6"/>
          </a:effectRef>
          <a:fontRef idx="minor">
            <a:schemeClr val="dk1"/>
          </a:fontRef>
        </p:style>
        <p:txBody>
          <a:bodyPr lIns="91440" tIns="45720" rIns="91440" bIns="45720" rtlCol="0" anchor="ctr">
            <a:normAutofit fontScale="92500" lnSpcReduction="10000"/>
          </a:bodyPr>
          <a:lstStyle/>
          <a:p>
            <a:pPr marL="342900" indent="-342900">
              <a:lnSpc>
                <a:spcPct val="150000"/>
              </a:lnSpc>
              <a:defRPr/>
            </a:pPr>
            <a:r>
              <a:rPr lang="ja-JP" altLang="en-US" sz="2000" b="1" dirty="0">
                <a:solidFill>
                  <a:schemeClr val="tx1"/>
                </a:solidFill>
                <a:latin typeface="ＭＳ ゴシック"/>
                <a:ea typeface="ＭＳ ゴシック"/>
              </a:rPr>
              <a:t>実績報告書は新年度に移るタイミングや、年度途中に新規資金が創設された場合に様式が改正されます。</a:t>
            </a:r>
            <a:r>
              <a:rPr lang="ja-JP" altLang="en-US" sz="2000" b="1" u="sng" dirty="0">
                <a:solidFill>
                  <a:schemeClr val="tx1"/>
                </a:solidFill>
                <a:latin typeface="ＭＳ ゴシック"/>
                <a:ea typeface="ＭＳ ゴシック"/>
              </a:rPr>
              <a:t>令和７年度の実績報告時には栃木県</a:t>
            </a:r>
            <a:r>
              <a:rPr lang="en-US" altLang="ja-JP" sz="2000" b="1" u="sng" dirty="0">
                <a:solidFill>
                  <a:schemeClr val="tx1"/>
                </a:solidFill>
                <a:latin typeface="ＭＳ ゴシック"/>
                <a:ea typeface="ＭＳ ゴシック"/>
              </a:rPr>
              <a:t>HP</a:t>
            </a:r>
            <a:r>
              <a:rPr lang="ja-JP" altLang="en-US" sz="2000" b="1" u="sng" dirty="0">
                <a:solidFill>
                  <a:schemeClr val="tx1"/>
                </a:solidFill>
                <a:latin typeface="ＭＳ ゴシック"/>
                <a:ea typeface="ＭＳ ゴシック"/>
              </a:rPr>
              <a:t>から新しい様式をダウンロードしてご使用ください。</a:t>
            </a:r>
            <a:endParaRPr lang="en-US" altLang="ja-JP" sz="2000" b="1" u="sng" dirty="0">
              <a:solidFill>
                <a:schemeClr val="tx1"/>
              </a:solidFill>
              <a:latin typeface="ＭＳ ゴシック"/>
              <a:ea typeface="ＭＳ ゴシック"/>
            </a:endParaRPr>
          </a:p>
          <a:p>
            <a:pPr marL="342900" indent="-342900">
              <a:lnSpc>
                <a:spcPct val="150000"/>
              </a:lnSpc>
              <a:defRPr/>
            </a:pPr>
            <a:endParaRPr lang="en-US" altLang="ja-JP" sz="2000" b="1" dirty="0">
              <a:solidFill>
                <a:schemeClr val="tx1"/>
              </a:solidFill>
              <a:latin typeface="ＭＳ ゴシック"/>
              <a:ea typeface="ＭＳ ゴシック"/>
            </a:endParaRPr>
          </a:p>
          <a:p>
            <a:pPr marL="342900" indent="-342900">
              <a:lnSpc>
                <a:spcPct val="150000"/>
              </a:lnSpc>
              <a:defRPr/>
            </a:pPr>
            <a:r>
              <a:rPr lang="ja-JP" altLang="en-US" sz="2000" b="1" dirty="0">
                <a:solidFill>
                  <a:schemeClr val="tx1"/>
                </a:solidFill>
                <a:latin typeface="ＭＳ ゴシック"/>
                <a:ea typeface="ＭＳ ゴシック"/>
              </a:rPr>
              <a:t>報告済みの実績報告書に誤りや報告漏れがあった場合は、修正方法を検討しますので県に御連絡願います。</a:t>
            </a:r>
            <a:endParaRPr lang="en-US" altLang="ja-JP" sz="2000" b="1" dirty="0">
              <a:solidFill>
                <a:schemeClr val="tx1"/>
              </a:solidFill>
              <a:latin typeface="ＭＳ ゴシック"/>
              <a:ea typeface="ＭＳ ゴシック"/>
            </a:endParaRPr>
          </a:p>
          <a:p>
            <a:pPr marL="342900" indent="-342900">
              <a:lnSpc>
                <a:spcPct val="150000"/>
              </a:lnSpc>
              <a:defRPr/>
            </a:pPr>
            <a:endParaRPr lang="en-US" altLang="ja-JP" sz="2000" b="1" dirty="0">
              <a:solidFill>
                <a:schemeClr val="tx1"/>
              </a:solidFill>
              <a:latin typeface="ＭＳ ゴシック" panose="020B0609070205080204" pitchFamily="49" charset="-128"/>
              <a:ea typeface="ＭＳ ゴシック" panose="020B0609070205080204" pitchFamily="49" charset="-128"/>
            </a:endParaRPr>
          </a:p>
          <a:p>
            <a:pPr marL="342900" indent="-342900">
              <a:lnSpc>
                <a:spcPct val="150000"/>
              </a:lnSpc>
              <a:defRPr/>
            </a:pPr>
            <a:r>
              <a:rPr lang="ja-JP" altLang="en-US" sz="2000" b="1" dirty="0">
                <a:solidFill>
                  <a:schemeClr val="tx1"/>
                </a:solidFill>
                <a:latin typeface="ＭＳ ゴシック"/>
                <a:ea typeface="ＭＳ ゴシック"/>
              </a:rPr>
              <a:t>実績報告書の記載や確認のポイントを記載した例示を作成しましたので、御活用願います。</a:t>
            </a:r>
            <a:endParaRPr lang="en-US" altLang="ja-JP" sz="2000" b="1" dirty="0">
              <a:solidFill>
                <a:schemeClr val="tx1"/>
              </a:solidFill>
              <a:latin typeface="ＭＳ ゴシック"/>
              <a:ea typeface="ＭＳ ゴシック"/>
            </a:endParaRPr>
          </a:p>
        </p:txBody>
      </p:sp>
      <p:sp>
        <p:nvSpPr>
          <p:cNvPr id="6" name="角丸四角形 30">
            <a:extLst>
              <a:ext uri="{FF2B5EF4-FFF2-40B4-BE49-F238E27FC236}">
                <a16:creationId xmlns:a16="http://schemas.microsoft.com/office/drawing/2014/main" id="{A51481FB-27A1-12A5-20CF-298B01FB4B92}"/>
              </a:ext>
            </a:extLst>
          </p:cNvPr>
          <p:cNvSpPr/>
          <p:nvPr/>
        </p:nvSpPr>
        <p:spPr>
          <a:xfrm>
            <a:off x="457200" y="1275686"/>
            <a:ext cx="4536504" cy="576064"/>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　実績報告書の注意点</a:t>
            </a:r>
          </a:p>
        </p:txBody>
      </p:sp>
    </p:spTree>
    <p:extLst>
      <p:ext uri="{BB962C8B-B14F-4D97-AF65-F5344CB8AC3E}">
        <p14:creationId xmlns:p14="http://schemas.microsoft.com/office/powerpoint/2010/main" val="3932119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角丸四角形 31"/>
          <p:cNvSpPr/>
          <p:nvPr/>
        </p:nvSpPr>
        <p:spPr>
          <a:xfrm>
            <a:off x="385192" y="1412777"/>
            <a:ext cx="8363272" cy="5040560"/>
          </a:xfrm>
          <a:prstGeom prst="roundRect">
            <a:avLst>
              <a:gd name="adj" fmla="val 12913"/>
            </a:avLst>
          </a:prstGeom>
          <a:ln w="25400">
            <a:solidFill>
              <a:schemeClr val="accent6">
                <a:lumMod val="50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marL="342900" indent="-342900">
              <a:lnSpc>
                <a:spcPts val="3200"/>
              </a:lnSpc>
              <a:defRPr/>
            </a:pPr>
            <a:r>
              <a:rPr lang="ja-JP" altLang="en-US" sz="2000" u="sng" dirty="0">
                <a:solidFill>
                  <a:schemeClr val="tx1"/>
                </a:solidFill>
                <a:latin typeface="ＭＳ ゴシック" panose="020B0609070205080204" pitchFamily="49" charset="-128"/>
                <a:ea typeface="ＭＳ ゴシック" panose="020B0609070205080204" pitchFamily="49" charset="-128"/>
              </a:rPr>
              <a:t>主な資金の融資枠の内訳</a:t>
            </a:r>
            <a:endParaRPr lang="en-US" altLang="ja-JP" sz="2000" u="sng" dirty="0">
              <a:solidFill>
                <a:schemeClr val="tx1"/>
              </a:solidFill>
              <a:latin typeface="ＭＳ ゴシック" panose="020B0609070205080204" pitchFamily="49" charset="-128"/>
              <a:ea typeface="ＭＳ ゴシック" panose="020B0609070205080204" pitchFamily="49" charset="-128"/>
            </a:endParaRPr>
          </a:p>
          <a:p>
            <a:pPr marL="342900" indent="-342900">
              <a:lnSpc>
                <a:spcPts val="3200"/>
              </a:lnSpc>
              <a:defRPr/>
            </a:pPr>
            <a:r>
              <a:rPr lang="ja-JP" altLang="en-US" sz="2000" dirty="0">
                <a:solidFill>
                  <a:schemeClr val="tx1"/>
                </a:solidFill>
                <a:latin typeface="ＭＳ ゴシック" panose="020B0609070205080204" pitchFamily="49" charset="-128"/>
                <a:ea typeface="ＭＳ ゴシック" panose="020B0609070205080204" pitchFamily="49" charset="-128"/>
              </a:rPr>
              <a:t>○一般資金　　　　　　　　　     　 　 </a:t>
            </a:r>
            <a:r>
              <a:rPr lang="en-US" altLang="ja-JP" sz="2000" dirty="0">
                <a:solidFill>
                  <a:schemeClr val="tx1"/>
                </a:solidFill>
                <a:latin typeface="ＭＳ ゴシック" panose="020B0609070205080204" pitchFamily="49" charset="-128"/>
                <a:ea typeface="ＭＳ ゴシック" panose="020B0609070205080204" pitchFamily="49" charset="-128"/>
              </a:rPr>
              <a:t>210</a:t>
            </a:r>
            <a:r>
              <a:rPr lang="ja-JP" altLang="en-US" sz="2000" dirty="0">
                <a:solidFill>
                  <a:schemeClr val="tx1"/>
                </a:solidFill>
                <a:latin typeface="ＭＳ ゴシック" panose="020B0609070205080204" pitchFamily="49" charset="-128"/>
                <a:ea typeface="ＭＳ ゴシック" panose="020B0609070205080204" pitchFamily="49" charset="-128"/>
              </a:rPr>
              <a:t>億円（</a:t>
            </a:r>
            <a:r>
              <a:rPr lang="en-US" altLang="ja-JP" sz="2000" dirty="0">
                <a:solidFill>
                  <a:schemeClr val="tx1"/>
                </a:solidFill>
                <a:latin typeface="ＭＳ ゴシック" panose="020B0609070205080204" pitchFamily="49" charset="-128"/>
                <a:ea typeface="ＭＳ ゴシック" panose="020B0609070205080204" pitchFamily="49" charset="-128"/>
              </a:rPr>
              <a:t>R6</a:t>
            </a:r>
            <a:r>
              <a:rPr lang="ja-JP" altLang="en-US" sz="2000" dirty="0">
                <a:solidFill>
                  <a:schemeClr val="tx1"/>
                </a:solidFill>
                <a:latin typeface="ＭＳ ゴシック" panose="020B0609070205080204" pitchFamily="49" charset="-128"/>
                <a:ea typeface="ＭＳ ゴシック" panose="020B0609070205080204" pitchFamily="49" charset="-128"/>
              </a:rPr>
              <a:t>　　 同額）</a:t>
            </a:r>
            <a:endParaRPr lang="en-US" altLang="ja-JP" sz="2000" dirty="0">
              <a:solidFill>
                <a:schemeClr val="tx1"/>
              </a:solidFill>
              <a:latin typeface="ＭＳ ゴシック" panose="020B0609070205080204" pitchFamily="49" charset="-128"/>
              <a:ea typeface="ＭＳ ゴシック" panose="020B0609070205080204" pitchFamily="49" charset="-128"/>
            </a:endParaRPr>
          </a:p>
          <a:p>
            <a:pPr marL="342900" indent="-342900">
              <a:lnSpc>
                <a:spcPts val="3200"/>
              </a:lnSpc>
              <a:defRPr/>
            </a:pPr>
            <a:r>
              <a:rPr lang="ja-JP" altLang="en-US" sz="2000" dirty="0">
                <a:solidFill>
                  <a:schemeClr val="tx1"/>
                </a:solidFill>
                <a:latin typeface="ＭＳ ゴシック" panose="020B0609070205080204" pitchFamily="49" charset="-128"/>
                <a:ea typeface="ＭＳ ゴシック" panose="020B0609070205080204" pitchFamily="49" charset="-128"/>
              </a:rPr>
              <a:t>○小規模企業資金                 </a:t>
            </a:r>
            <a:r>
              <a:rPr lang="en-US" altLang="ja-JP" sz="2000" dirty="0">
                <a:solidFill>
                  <a:schemeClr val="tx1"/>
                </a:solidFill>
                <a:latin typeface="ＭＳ ゴシック" panose="020B0609070205080204" pitchFamily="49" charset="-128"/>
                <a:ea typeface="ＭＳ ゴシック" panose="020B0609070205080204" pitchFamily="49" charset="-128"/>
              </a:rPr>
              <a:t> </a:t>
            </a:r>
            <a:r>
              <a:rPr lang="ja-JP" altLang="en-US" sz="2000" dirty="0">
                <a:solidFill>
                  <a:schemeClr val="tx1"/>
                </a:solidFill>
                <a:latin typeface="ＭＳ ゴシック" panose="020B0609070205080204" pitchFamily="49" charset="-128"/>
                <a:ea typeface="ＭＳ ゴシック" panose="020B0609070205080204" pitchFamily="49" charset="-128"/>
              </a:rPr>
              <a:t>　 　 </a:t>
            </a:r>
            <a:r>
              <a:rPr lang="en-US" altLang="ja-JP" sz="2000" dirty="0">
                <a:solidFill>
                  <a:schemeClr val="tx1"/>
                </a:solidFill>
                <a:latin typeface="ＭＳ ゴシック" panose="020B0609070205080204" pitchFamily="49" charset="-128"/>
                <a:ea typeface="ＭＳ ゴシック" panose="020B0609070205080204" pitchFamily="49" charset="-128"/>
              </a:rPr>
              <a:t>80</a:t>
            </a:r>
            <a:r>
              <a:rPr lang="ja-JP" altLang="en-US" sz="2000" dirty="0">
                <a:solidFill>
                  <a:schemeClr val="tx1"/>
                </a:solidFill>
                <a:latin typeface="ＭＳ ゴシック" panose="020B0609070205080204" pitchFamily="49" charset="-128"/>
                <a:ea typeface="ＭＳ ゴシック" panose="020B0609070205080204" pitchFamily="49" charset="-128"/>
              </a:rPr>
              <a:t>億円（</a:t>
            </a:r>
            <a:r>
              <a:rPr lang="en-US" altLang="ja-JP" sz="2000" dirty="0">
                <a:solidFill>
                  <a:schemeClr val="tx1"/>
                </a:solidFill>
                <a:latin typeface="ＭＳ ゴシック" panose="020B0609070205080204" pitchFamily="49" charset="-128"/>
                <a:ea typeface="ＭＳ ゴシック" panose="020B0609070205080204" pitchFamily="49" charset="-128"/>
              </a:rPr>
              <a:t>R6</a:t>
            </a:r>
            <a:r>
              <a:rPr lang="ja-JP" altLang="en-US" sz="2000" dirty="0">
                <a:solidFill>
                  <a:schemeClr val="tx1"/>
                </a:solidFill>
                <a:latin typeface="ＭＳ ゴシック" panose="020B0609070205080204" pitchFamily="49" charset="-128"/>
                <a:ea typeface="ＭＳ ゴシック" panose="020B0609070205080204" pitchFamily="49" charset="-128"/>
              </a:rPr>
              <a:t>　　 同額）</a:t>
            </a:r>
            <a:endParaRPr lang="en-US" altLang="ja-JP" sz="2000" dirty="0">
              <a:solidFill>
                <a:schemeClr val="tx1"/>
              </a:solidFill>
              <a:latin typeface="ＭＳ ゴシック" panose="020B0609070205080204" pitchFamily="49" charset="-128"/>
              <a:ea typeface="ＭＳ ゴシック" panose="020B0609070205080204" pitchFamily="49" charset="-128"/>
            </a:endParaRPr>
          </a:p>
          <a:p>
            <a:pPr marL="342900" indent="-342900">
              <a:lnSpc>
                <a:spcPts val="3200"/>
              </a:lnSpc>
              <a:defRPr/>
            </a:pPr>
            <a:r>
              <a:rPr lang="ja-JP" altLang="en-US" sz="2000" dirty="0">
                <a:solidFill>
                  <a:schemeClr val="tx1"/>
                </a:solidFill>
                <a:latin typeface="ＭＳ ゴシック" panose="020B0609070205080204" pitchFamily="49" charset="-128"/>
                <a:ea typeface="ＭＳ ゴシック" panose="020B0609070205080204" pitchFamily="49" charset="-128"/>
              </a:rPr>
              <a:t>○創業支援資金　　　　　　　　    　 　 </a:t>
            </a:r>
            <a:r>
              <a:rPr lang="en-US" altLang="ja-JP" sz="2000" dirty="0">
                <a:solidFill>
                  <a:schemeClr val="tx1"/>
                </a:solidFill>
                <a:latin typeface="ＭＳ ゴシック" panose="020B0609070205080204" pitchFamily="49" charset="-128"/>
                <a:ea typeface="ＭＳ ゴシック" panose="020B0609070205080204" pitchFamily="49" charset="-128"/>
              </a:rPr>
              <a:t>40</a:t>
            </a:r>
            <a:r>
              <a:rPr lang="ja-JP" altLang="en-US" sz="2000" dirty="0">
                <a:solidFill>
                  <a:schemeClr val="tx1"/>
                </a:solidFill>
                <a:latin typeface="ＭＳ ゴシック" panose="020B0609070205080204" pitchFamily="49" charset="-128"/>
                <a:ea typeface="ＭＳ ゴシック" panose="020B0609070205080204" pitchFamily="49" charset="-128"/>
              </a:rPr>
              <a:t>億円（</a:t>
            </a:r>
            <a:r>
              <a:rPr lang="en-US" altLang="ja-JP" sz="2000" dirty="0">
                <a:solidFill>
                  <a:schemeClr val="tx1"/>
                </a:solidFill>
                <a:latin typeface="ＭＳ ゴシック" panose="020B0609070205080204" pitchFamily="49" charset="-128"/>
                <a:ea typeface="ＭＳ ゴシック" panose="020B0609070205080204" pitchFamily="49" charset="-128"/>
              </a:rPr>
              <a:t>R6</a:t>
            </a:r>
            <a:r>
              <a:rPr lang="ja-JP" altLang="en-US" sz="2000" dirty="0">
                <a:solidFill>
                  <a:schemeClr val="tx1"/>
                </a:solidFill>
                <a:latin typeface="ＭＳ ゴシック" panose="020B0609070205080204" pitchFamily="49" charset="-128"/>
                <a:ea typeface="ＭＳ ゴシック" panose="020B0609070205080204" pitchFamily="49" charset="-128"/>
              </a:rPr>
              <a:t>　　 同額）</a:t>
            </a:r>
            <a:endParaRPr lang="en-US" altLang="ja-JP" sz="2000" dirty="0">
              <a:solidFill>
                <a:schemeClr val="tx1"/>
              </a:solidFill>
              <a:latin typeface="ＭＳ ゴシック" panose="020B0609070205080204" pitchFamily="49" charset="-128"/>
              <a:ea typeface="ＭＳ ゴシック" panose="020B0609070205080204" pitchFamily="49" charset="-128"/>
            </a:endParaRPr>
          </a:p>
          <a:p>
            <a:pPr marL="342900" indent="-342900">
              <a:lnSpc>
                <a:spcPts val="3200"/>
              </a:lnSpc>
              <a:defRPr/>
            </a:pPr>
            <a:r>
              <a:rPr lang="ja-JP" altLang="en-US" sz="2000" dirty="0">
                <a:solidFill>
                  <a:schemeClr val="tx1"/>
                </a:solidFill>
                <a:latin typeface="ＭＳ ゴシック" panose="020B0609070205080204" pitchFamily="49" charset="-128"/>
                <a:ea typeface="ＭＳ ゴシック" panose="020B0609070205080204" pitchFamily="49" charset="-128"/>
              </a:rPr>
              <a:t>○事業承継支援資金　　　　　　　　      </a:t>
            </a:r>
            <a:r>
              <a:rPr lang="en-US" altLang="ja-JP" sz="2000" dirty="0">
                <a:solidFill>
                  <a:schemeClr val="tx1"/>
                </a:solidFill>
                <a:latin typeface="ＭＳ ゴシック" panose="020B0609070205080204" pitchFamily="49" charset="-128"/>
                <a:ea typeface="ＭＳ ゴシック" panose="020B0609070205080204" pitchFamily="49" charset="-128"/>
              </a:rPr>
              <a:t>10</a:t>
            </a:r>
            <a:r>
              <a:rPr lang="ja-JP" altLang="en-US" sz="2000" dirty="0">
                <a:solidFill>
                  <a:schemeClr val="tx1"/>
                </a:solidFill>
                <a:latin typeface="ＭＳ ゴシック" panose="020B0609070205080204" pitchFamily="49" charset="-128"/>
                <a:ea typeface="ＭＳ ゴシック" panose="020B0609070205080204" pitchFamily="49" charset="-128"/>
              </a:rPr>
              <a:t>億円（</a:t>
            </a:r>
            <a:r>
              <a:rPr lang="en-US" altLang="ja-JP" sz="2000" dirty="0">
                <a:solidFill>
                  <a:schemeClr val="tx1"/>
                </a:solidFill>
                <a:latin typeface="ＭＳ ゴシック" panose="020B0609070205080204" pitchFamily="49" charset="-128"/>
                <a:ea typeface="ＭＳ ゴシック" panose="020B0609070205080204" pitchFamily="49" charset="-128"/>
              </a:rPr>
              <a:t>R6</a:t>
            </a:r>
            <a:r>
              <a:rPr lang="ja-JP" altLang="en-US" sz="2000" dirty="0">
                <a:solidFill>
                  <a:schemeClr val="tx1"/>
                </a:solidFill>
                <a:latin typeface="ＭＳ ゴシック" panose="020B0609070205080204" pitchFamily="49" charset="-128"/>
                <a:ea typeface="ＭＳ ゴシック" panose="020B0609070205080204" pitchFamily="49" charset="-128"/>
              </a:rPr>
              <a:t>　　 同額）</a:t>
            </a:r>
            <a:endParaRPr lang="en-US" altLang="ja-JP" sz="2000" dirty="0">
              <a:solidFill>
                <a:schemeClr val="tx1"/>
              </a:solidFill>
              <a:latin typeface="ＭＳ ゴシック" panose="020B0609070205080204" pitchFamily="49" charset="-128"/>
              <a:ea typeface="ＭＳ ゴシック" panose="020B0609070205080204" pitchFamily="49" charset="-128"/>
            </a:endParaRPr>
          </a:p>
          <a:p>
            <a:pPr marL="342900" indent="-342900">
              <a:lnSpc>
                <a:spcPts val="3200"/>
              </a:lnSpc>
              <a:defRPr/>
            </a:pPr>
            <a:r>
              <a:rPr lang="ja-JP" altLang="en-US" sz="2000" dirty="0">
                <a:solidFill>
                  <a:schemeClr val="tx1"/>
                </a:solidFill>
                <a:latin typeface="ＭＳ ゴシック" panose="020B0609070205080204" pitchFamily="49" charset="-128"/>
                <a:ea typeface="ＭＳ ゴシック" panose="020B0609070205080204" pitchFamily="49" charset="-128"/>
              </a:rPr>
              <a:t>○産業政策推進資金　 　　　　    　 　 </a:t>
            </a:r>
            <a:r>
              <a:rPr lang="en-US" altLang="ja-JP" sz="2000" dirty="0">
                <a:solidFill>
                  <a:schemeClr val="tx1"/>
                </a:solidFill>
                <a:latin typeface="ＭＳ ゴシック" panose="020B0609070205080204" pitchFamily="49" charset="-128"/>
                <a:ea typeface="ＭＳ ゴシック" panose="020B0609070205080204" pitchFamily="49" charset="-128"/>
              </a:rPr>
              <a:t>180</a:t>
            </a:r>
            <a:r>
              <a:rPr lang="ja-JP" altLang="en-US" sz="2000" dirty="0">
                <a:solidFill>
                  <a:schemeClr val="tx1"/>
                </a:solidFill>
                <a:latin typeface="ＭＳ ゴシック" panose="020B0609070205080204" pitchFamily="49" charset="-128"/>
                <a:ea typeface="ＭＳ ゴシック" panose="020B0609070205080204" pitchFamily="49" charset="-128"/>
              </a:rPr>
              <a:t>億円（</a:t>
            </a:r>
            <a:r>
              <a:rPr lang="en-US" altLang="ja-JP" sz="2000" dirty="0">
                <a:solidFill>
                  <a:schemeClr val="tx1"/>
                </a:solidFill>
                <a:latin typeface="ＭＳ ゴシック" panose="020B0609070205080204" pitchFamily="49" charset="-128"/>
                <a:ea typeface="ＭＳ ゴシック" panose="020B0609070205080204" pitchFamily="49" charset="-128"/>
              </a:rPr>
              <a:t>R6</a:t>
            </a:r>
            <a:r>
              <a:rPr lang="ja-JP" altLang="en-US" sz="2000" dirty="0">
                <a:solidFill>
                  <a:schemeClr val="tx1"/>
                </a:solidFill>
                <a:latin typeface="ＭＳ ゴシック" panose="020B0609070205080204" pitchFamily="49" charset="-128"/>
                <a:ea typeface="ＭＳ ゴシック" panose="020B0609070205080204" pitchFamily="49" charset="-128"/>
              </a:rPr>
              <a:t>　</a:t>
            </a:r>
            <a:r>
              <a:rPr lang="en-US" altLang="ja-JP" sz="2000" dirty="0">
                <a:solidFill>
                  <a:schemeClr val="tx1"/>
                </a:solidFill>
                <a:latin typeface="ＭＳ ゴシック" panose="020B0609070205080204" pitchFamily="49" charset="-128"/>
                <a:ea typeface="ＭＳ ゴシック" panose="020B0609070205080204" pitchFamily="49" charset="-128"/>
              </a:rPr>
              <a:t>150</a:t>
            </a:r>
            <a:r>
              <a:rPr lang="ja-JP" altLang="en-US" sz="2000" dirty="0">
                <a:solidFill>
                  <a:schemeClr val="tx1"/>
                </a:solidFill>
                <a:latin typeface="ＭＳ ゴシック" panose="020B0609070205080204" pitchFamily="49" charset="-128"/>
                <a:ea typeface="ＭＳ ゴシック" panose="020B0609070205080204" pitchFamily="49" charset="-128"/>
              </a:rPr>
              <a:t>億円）</a:t>
            </a:r>
            <a:endParaRPr lang="en-US" altLang="ja-JP" sz="2000" dirty="0">
              <a:solidFill>
                <a:schemeClr val="tx1"/>
              </a:solidFill>
              <a:latin typeface="ＭＳ ゴシック" panose="020B0609070205080204" pitchFamily="49" charset="-128"/>
              <a:ea typeface="ＭＳ ゴシック" panose="020B0609070205080204" pitchFamily="49" charset="-128"/>
            </a:endParaRPr>
          </a:p>
          <a:p>
            <a:pPr marL="342900" indent="-342900">
              <a:lnSpc>
                <a:spcPts val="3200"/>
              </a:lnSpc>
              <a:defRPr/>
            </a:pPr>
            <a:r>
              <a:rPr lang="ja-JP" altLang="en-US" sz="2000" dirty="0">
                <a:solidFill>
                  <a:schemeClr val="tx1"/>
                </a:solidFill>
                <a:latin typeface="ＭＳ ゴシック" panose="020B0609070205080204" pitchFamily="49" charset="-128"/>
                <a:ea typeface="ＭＳ ゴシック" panose="020B0609070205080204" pitchFamily="49" charset="-128"/>
              </a:rPr>
              <a:t>　うち人材確保等促進融資　　　　　　　　</a:t>
            </a:r>
            <a:r>
              <a:rPr lang="en-US" altLang="ja-JP" sz="2000" dirty="0">
                <a:solidFill>
                  <a:schemeClr val="tx1"/>
                </a:solidFill>
                <a:latin typeface="ＭＳ ゴシック" panose="020B0609070205080204" pitchFamily="49" charset="-128"/>
                <a:ea typeface="ＭＳ ゴシック" panose="020B0609070205080204" pitchFamily="49" charset="-128"/>
              </a:rPr>
              <a:t>30</a:t>
            </a:r>
            <a:r>
              <a:rPr lang="ja-JP" altLang="en-US" sz="2000" dirty="0">
                <a:solidFill>
                  <a:schemeClr val="tx1"/>
                </a:solidFill>
                <a:latin typeface="ＭＳ ゴシック" panose="020B0609070205080204" pitchFamily="49" charset="-128"/>
                <a:ea typeface="ＭＳ ゴシック" panose="020B0609070205080204" pitchFamily="49" charset="-128"/>
              </a:rPr>
              <a:t>億円（</a:t>
            </a:r>
            <a:r>
              <a:rPr lang="ja-JP" altLang="en-US" sz="2000" u="sng" dirty="0">
                <a:solidFill>
                  <a:schemeClr val="tx1"/>
                </a:solidFill>
                <a:latin typeface="ＭＳ ゴシック" panose="020B0609070205080204" pitchFamily="49" charset="-128"/>
                <a:ea typeface="ＭＳ ゴシック" panose="020B0609070205080204" pitchFamily="49" charset="-128"/>
              </a:rPr>
              <a:t>新規</a:t>
            </a:r>
            <a:r>
              <a:rPr lang="ja-JP" altLang="en-US" sz="2000" dirty="0">
                <a:solidFill>
                  <a:schemeClr val="tx1"/>
                </a:solidFill>
                <a:latin typeface="ＭＳ ゴシック" panose="020B0609070205080204" pitchFamily="49" charset="-128"/>
                <a:ea typeface="ＭＳ ゴシック" panose="020B0609070205080204" pitchFamily="49" charset="-128"/>
              </a:rPr>
              <a:t>）</a:t>
            </a:r>
            <a:endParaRPr lang="en-US" altLang="ja-JP" sz="2000" dirty="0">
              <a:solidFill>
                <a:schemeClr val="tx1"/>
              </a:solidFill>
              <a:latin typeface="ＭＳ ゴシック" panose="020B0609070205080204" pitchFamily="49" charset="-128"/>
              <a:ea typeface="ＭＳ ゴシック" panose="020B0609070205080204" pitchFamily="49" charset="-128"/>
            </a:endParaRPr>
          </a:p>
          <a:p>
            <a:pPr marL="342900" indent="-342900">
              <a:lnSpc>
                <a:spcPts val="3200"/>
              </a:lnSpc>
              <a:defRPr/>
            </a:pPr>
            <a:r>
              <a:rPr lang="ja-JP" altLang="en-US" sz="2000" dirty="0">
                <a:solidFill>
                  <a:schemeClr val="tx1"/>
                </a:solidFill>
                <a:latin typeface="ＭＳ ゴシック" panose="020B0609070205080204" pitchFamily="49" charset="-128"/>
                <a:ea typeface="ＭＳ ゴシック" panose="020B0609070205080204" pitchFamily="49" charset="-128"/>
              </a:rPr>
              <a:t>○経営安定資金     　　　 　     　 　 </a:t>
            </a:r>
            <a:r>
              <a:rPr lang="en-US" altLang="ja-JP" sz="2000" dirty="0">
                <a:solidFill>
                  <a:schemeClr val="tx1"/>
                </a:solidFill>
                <a:latin typeface="ＭＳ ゴシック" panose="020B0609070205080204" pitchFamily="49" charset="-128"/>
                <a:ea typeface="ＭＳ ゴシック" panose="020B0609070205080204" pitchFamily="49" charset="-128"/>
              </a:rPr>
              <a:t>340</a:t>
            </a:r>
            <a:r>
              <a:rPr lang="ja-JP" altLang="en-US" sz="2000" dirty="0">
                <a:solidFill>
                  <a:schemeClr val="tx1"/>
                </a:solidFill>
                <a:latin typeface="ＭＳ ゴシック" panose="020B0609070205080204" pitchFamily="49" charset="-128"/>
                <a:ea typeface="ＭＳ ゴシック" panose="020B0609070205080204" pitchFamily="49" charset="-128"/>
              </a:rPr>
              <a:t>億円（</a:t>
            </a:r>
            <a:r>
              <a:rPr lang="en-US" altLang="ja-JP" sz="2000" dirty="0">
                <a:solidFill>
                  <a:schemeClr val="tx1"/>
                </a:solidFill>
                <a:latin typeface="ＭＳ ゴシック" panose="020B0609070205080204" pitchFamily="49" charset="-128"/>
                <a:ea typeface="ＭＳ ゴシック" panose="020B0609070205080204" pitchFamily="49" charset="-128"/>
              </a:rPr>
              <a:t>R6</a:t>
            </a:r>
            <a:r>
              <a:rPr lang="ja-JP" altLang="en-US" sz="2000" dirty="0">
                <a:solidFill>
                  <a:schemeClr val="tx1"/>
                </a:solidFill>
                <a:latin typeface="ＭＳ ゴシック" panose="020B0609070205080204" pitchFamily="49" charset="-128"/>
                <a:ea typeface="ＭＳ ゴシック" panose="020B0609070205080204" pitchFamily="49" charset="-128"/>
              </a:rPr>
              <a:t>　</a:t>
            </a:r>
            <a:r>
              <a:rPr lang="en-US" altLang="ja-JP" sz="2000" dirty="0">
                <a:solidFill>
                  <a:schemeClr val="tx1"/>
                </a:solidFill>
                <a:latin typeface="ＭＳ ゴシック" panose="020B0609070205080204" pitchFamily="49" charset="-128"/>
                <a:ea typeface="ＭＳ ゴシック" panose="020B0609070205080204" pitchFamily="49" charset="-128"/>
              </a:rPr>
              <a:t>740</a:t>
            </a:r>
            <a:r>
              <a:rPr lang="ja-JP" altLang="en-US" sz="2000" dirty="0">
                <a:solidFill>
                  <a:schemeClr val="tx1"/>
                </a:solidFill>
                <a:latin typeface="ＭＳ ゴシック" panose="020B0609070205080204" pitchFamily="49" charset="-128"/>
                <a:ea typeface="ＭＳ ゴシック" panose="020B0609070205080204" pitchFamily="49" charset="-128"/>
              </a:rPr>
              <a:t>億円）</a:t>
            </a:r>
            <a:endParaRPr lang="en-US" altLang="ja-JP" sz="2000" dirty="0">
              <a:solidFill>
                <a:schemeClr val="tx1"/>
              </a:solidFill>
              <a:latin typeface="ＭＳ ゴシック" panose="020B0609070205080204" pitchFamily="49" charset="-128"/>
              <a:ea typeface="ＭＳ ゴシック" panose="020B0609070205080204" pitchFamily="49" charset="-128"/>
            </a:endParaRPr>
          </a:p>
          <a:p>
            <a:pPr marL="342900" indent="-342900">
              <a:lnSpc>
                <a:spcPts val="3200"/>
              </a:lnSpc>
              <a:defRPr/>
            </a:pPr>
            <a:r>
              <a:rPr lang="ja-JP" altLang="en-US" sz="2000" dirty="0">
                <a:solidFill>
                  <a:schemeClr val="tx1"/>
                </a:solidFill>
                <a:latin typeface="ＭＳ ゴシック" panose="020B0609070205080204" pitchFamily="49" charset="-128"/>
                <a:ea typeface="ＭＳ ゴシック" panose="020B0609070205080204" pitchFamily="49" charset="-128"/>
              </a:rPr>
              <a:t>　うち原油・原材料高騰等緊急対策資金　 </a:t>
            </a:r>
            <a:r>
              <a:rPr lang="en-US" altLang="ja-JP" sz="2000" dirty="0">
                <a:solidFill>
                  <a:schemeClr val="tx1"/>
                </a:solidFill>
                <a:latin typeface="ＭＳ ゴシック" panose="020B0609070205080204" pitchFamily="49" charset="-128"/>
                <a:ea typeface="ＭＳ ゴシック" panose="020B0609070205080204" pitchFamily="49" charset="-128"/>
              </a:rPr>
              <a:t>300</a:t>
            </a:r>
            <a:r>
              <a:rPr lang="ja-JP" altLang="en-US" sz="2000" dirty="0">
                <a:solidFill>
                  <a:schemeClr val="tx1"/>
                </a:solidFill>
                <a:latin typeface="ＭＳ ゴシック" panose="020B0609070205080204" pitchFamily="49" charset="-128"/>
                <a:ea typeface="ＭＳ ゴシック" panose="020B0609070205080204" pitchFamily="49" charset="-128"/>
              </a:rPr>
              <a:t>億円（</a:t>
            </a:r>
            <a:r>
              <a:rPr lang="en-US" altLang="ja-JP" sz="2000" dirty="0">
                <a:solidFill>
                  <a:schemeClr val="tx1"/>
                </a:solidFill>
                <a:latin typeface="ＭＳ ゴシック" panose="020B0609070205080204" pitchFamily="49" charset="-128"/>
                <a:ea typeface="ＭＳ ゴシック" panose="020B0609070205080204" pitchFamily="49" charset="-128"/>
              </a:rPr>
              <a:t>R6</a:t>
            </a:r>
            <a:r>
              <a:rPr lang="ja-JP" altLang="en-US" sz="2000" dirty="0">
                <a:solidFill>
                  <a:schemeClr val="tx1"/>
                </a:solidFill>
                <a:latin typeface="ＭＳ ゴシック" panose="020B0609070205080204" pitchFamily="49" charset="-128"/>
                <a:ea typeface="ＭＳ ゴシック" panose="020B0609070205080204" pitchFamily="49" charset="-128"/>
              </a:rPr>
              <a:t>　　 同額）</a:t>
            </a:r>
            <a:endParaRPr lang="en-US" altLang="ja-JP" sz="2000" dirty="0">
              <a:solidFill>
                <a:schemeClr val="tx1"/>
              </a:solidFill>
              <a:latin typeface="ＭＳ ゴシック" panose="020B0609070205080204" pitchFamily="49" charset="-128"/>
              <a:ea typeface="ＭＳ ゴシック" panose="020B0609070205080204" pitchFamily="49" charset="-128"/>
            </a:endParaRPr>
          </a:p>
          <a:p>
            <a:pPr marL="342900" indent="-342900">
              <a:lnSpc>
                <a:spcPts val="3200"/>
              </a:lnSpc>
              <a:defRPr/>
            </a:pPr>
            <a:r>
              <a:rPr lang="ja-JP" altLang="en-US" sz="2000" dirty="0">
                <a:solidFill>
                  <a:schemeClr val="tx1"/>
                </a:solidFill>
                <a:latin typeface="ＭＳ ゴシック" panose="020B0609070205080204" pitchFamily="49" charset="-128"/>
                <a:ea typeface="ＭＳ ゴシック" panose="020B0609070205080204" pitchFamily="49" charset="-128"/>
              </a:rPr>
              <a:t>○経営サポート資金 　　　　　　　　　　</a:t>
            </a:r>
            <a:r>
              <a:rPr lang="en-US" altLang="ja-JP" sz="2000" dirty="0">
                <a:solidFill>
                  <a:schemeClr val="tx1"/>
                </a:solidFill>
                <a:latin typeface="ＭＳ ゴシック" panose="020B0609070205080204" pitchFamily="49" charset="-128"/>
                <a:ea typeface="ＭＳ ゴシック" panose="020B0609070205080204" pitchFamily="49" charset="-128"/>
              </a:rPr>
              <a:t>240</a:t>
            </a:r>
            <a:r>
              <a:rPr lang="ja-JP" altLang="en-US" sz="2000" dirty="0">
                <a:solidFill>
                  <a:schemeClr val="tx1"/>
                </a:solidFill>
                <a:latin typeface="ＭＳ ゴシック" panose="020B0609070205080204" pitchFamily="49" charset="-128"/>
                <a:ea typeface="ＭＳ ゴシック" panose="020B0609070205080204" pitchFamily="49" charset="-128"/>
              </a:rPr>
              <a:t>億円（</a:t>
            </a:r>
            <a:r>
              <a:rPr lang="en-US" altLang="ja-JP" sz="2000" dirty="0">
                <a:solidFill>
                  <a:schemeClr val="tx1"/>
                </a:solidFill>
                <a:latin typeface="ＭＳ ゴシック" panose="020B0609070205080204" pitchFamily="49" charset="-128"/>
                <a:ea typeface="ＭＳ ゴシック" panose="020B0609070205080204" pitchFamily="49" charset="-128"/>
              </a:rPr>
              <a:t>R6</a:t>
            </a:r>
            <a:r>
              <a:rPr lang="ja-JP" altLang="en-US" sz="2000" dirty="0">
                <a:solidFill>
                  <a:schemeClr val="tx1"/>
                </a:solidFill>
                <a:latin typeface="ＭＳ ゴシック" panose="020B0609070205080204" pitchFamily="49" charset="-128"/>
                <a:ea typeface="ＭＳ ゴシック" panose="020B0609070205080204" pitchFamily="49" charset="-128"/>
              </a:rPr>
              <a:t>　 </a:t>
            </a:r>
            <a:r>
              <a:rPr lang="en-US" altLang="ja-JP" sz="2000" dirty="0">
                <a:solidFill>
                  <a:schemeClr val="tx1"/>
                </a:solidFill>
                <a:latin typeface="ＭＳ ゴシック" panose="020B0609070205080204" pitchFamily="49" charset="-128"/>
                <a:ea typeface="ＭＳ ゴシック" panose="020B0609070205080204" pitchFamily="49" charset="-128"/>
              </a:rPr>
              <a:t>60</a:t>
            </a:r>
            <a:r>
              <a:rPr lang="ja-JP" altLang="en-US" sz="2000" dirty="0">
                <a:solidFill>
                  <a:schemeClr val="tx1"/>
                </a:solidFill>
                <a:latin typeface="ＭＳ ゴシック" panose="020B0609070205080204" pitchFamily="49" charset="-128"/>
                <a:ea typeface="ＭＳ ゴシック" panose="020B0609070205080204" pitchFamily="49" charset="-128"/>
              </a:rPr>
              <a:t>億円）</a:t>
            </a:r>
            <a:endParaRPr lang="en-US" altLang="ja-JP" sz="2000" dirty="0">
              <a:solidFill>
                <a:schemeClr val="tx1"/>
              </a:solidFill>
              <a:latin typeface="ＭＳ ゴシック" panose="020B0609070205080204" pitchFamily="49" charset="-128"/>
              <a:ea typeface="ＭＳ ゴシック" panose="020B0609070205080204" pitchFamily="49" charset="-128"/>
            </a:endParaRPr>
          </a:p>
          <a:p>
            <a:pPr marL="342900" indent="-342900">
              <a:lnSpc>
                <a:spcPts val="3200"/>
              </a:lnSpc>
              <a:defRPr/>
            </a:pPr>
            <a:r>
              <a:rPr lang="ja-JP" altLang="en-US" sz="2000" dirty="0">
                <a:solidFill>
                  <a:schemeClr val="tx1"/>
                </a:solidFill>
                <a:latin typeface="ＭＳ ゴシック" panose="020B0609070205080204" pitchFamily="49" charset="-128"/>
                <a:ea typeface="ＭＳ ゴシック" panose="020B0609070205080204" pitchFamily="49" charset="-128"/>
              </a:rPr>
              <a:t>　うち</a:t>
            </a:r>
            <a:r>
              <a:rPr lang="zh-TW" altLang="en-US" sz="2000" dirty="0">
                <a:solidFill>
                  <a:schemeClr val="tx1"/>
                </a:solidFill>
                <a:latin typeface="ＭＳ ゴシック" panose="020B0609070205080204" pitchFamily="49" charset="-128"/>
                <a:ea typeface="ＭＳ ゴシック" panose="020B0609070205080204" pitchFamily="49" charset="-128"/>
              </a:rPr>
              <a:t>経営力強化借換融資</a:t>
            </a:r>
            <a:r>
              <a:rPr lang="ja-JP" altLang="en-US" sz="2000" dirty="0">
                <a:solidFill>
                  <a:schemeClr val="tx1"/>
                </a:solidFill>
                <a:latin typeface="ＭＳ ゴシック" panose="020B0609070205080204" pitchFamily="49" charset="-128"/>
                <a:ea typeface="ＭＳ ゴシック" panose="020B0609070205080204" pitchFamily="49" charset="-128"/>
              </a:rPr>
              <a:t>　　　　　　　 </a:t>
            </a:r>
            <a:r>
              <a:rPr lang="en-US" altLang="ja-JP" sz="2000" dirty="0">
                <a:solidFill>
                  <a:schemeClr val="tx1"/>
                </a:solidFill>
                <a:latin typeface="ＭＳ ゴシック" panose="020B0609070205080204" pitchFamily="49" charset="-128"/>
                <a:ea typeface="ＭＳ ゴシック" panose="020B0609070205080204" pitchFamily="49" charset="-128"/>
              </a:rPr>
              <a:t>180</a:t>
            </a:r>
            <a:r>
              <a:rPr lang="ja-JP" altLang="en-US" sz="2000" dirty="0">
                <a:solidFill>
                  <a:schemeClr val="tx1"/>
                </a:solidFill>
                <a:latin typeface="ＭＳ ゴシック" panose="020B0609070205080204" pitchFamily="49" charset="-128"/>
                <a:ea typeface="ＭＳ ゴシック" panose="020B0609070205080204" pitchFamily="49" charset="-128"/>
              </a:rPr>
              <a:t>億円（</a:t>
            </a:r>
            <a:r>
              <a:rPr lang="en-US" altLang="ja-JP" sz="2000" dirty="0">
                <a:solidFill>
                  <a:schemeClr val="tx1"/>
                </a:solidFill>
                <a:latin typeface="ＭＳ ゴシック" panose="020B0609070205080204" pitchFamily="49" charset="-128"/>
                <a:ea typeface="ＭＳ ゴシック" panose="020B0609070205080204" pitchFamily="49" charset="-128"/>
              </a:rPr>
              <a:t>R6</a:t>
            </a:r>
            <a:r>
              <a:rPr lang="ja-JP" altLang="en-US" sz="2000" dirty="0">
                <a:solidFill>
                  <a:schemeClr val="tx1"/>
                </a:solidFill>
                <a:latin typeface="ＭＳ ゴシック" panose="020B0609070205080204" pitchFamily="49" charset="-128"/>
                <a:ea typeface="ＭＳ ゴシック" panose="020B0609070205080204" pitchFamily="49" charset="-128"/>
              </a:rPr>
              <a:t>途中に創設</a:t>
            </a:r>
            <a:r>
              <a:rPr lang="en-US" altLang="ja-JP" sz="2000" dirty="0">
                <a:solidFill>
                  <a:schemeClr val="tx1"/>
                </a:solidFill>
                <a:latin typeface="ＭＳ ゴシック" panose="020B0609070205080204" pitchFamily="49" charset="-128"/>
                <a:ea typeface="ＭＳ ゴシック" panose="020B0609070205080204" pitchFamily="49" charset="-128"/>
              </a:rPr>
              <a:t>)</a:t>
            </a:r>
          </a:p>
          <a:p>
            <a:pPr marL="342900" indent="-342900">
              <a:lnSpc>
                <a:spcPts val="3200"/>
              </a:lnSpc>
              <a:defRPr/>
            </a:pPr>
            <a:r>
              <a:rPr lang="ja-JP" altLang="en-US" sz="2000" dirty="0">
                <a:solidFill>
                  <a:schemeClr val="tx1"/>
                </a:solidFill>
                <a:latin typeface="ＭＳ ゴシック" panose="020B0609070205080204" pitchFamily="49" charset="-128"/>
                <a:ea typeface="ＭＳ ゴシック" panose="020B0609070205080204" pitchFamily="49" charset="-128"/>
              </a:rPr>
              <a:t>○栃木県農業ビジネス保証制度資金　　 　 </a:t>
            </a:r>
            <a:r>
              <a:rPr lang="en-US" altLang="ja-JP" sz="2000" dirty="0">
                <a:solidFill>
                  <a:schemeClr val="tx1"/>
                </a:solidFill>
                <a:latin typeface="ＭＳ ゴシック" panose="020B0609070205080204" pitchFamily="49" charset="-128"/>
                <a:ea typeface="ＭＳ ゴシック" panose="020B0609070205080204" pitchFamily="49" charset="-128"/>
              </a:rPr>
              <a:t>10</a:t>
            </a:r>
            <a:r>
              <a:rPr lang="ja-JP" altLang="en-US" sz="2000" dirty="0">
                <a:solidFill>
                  <a:schemeClr val="tx1"/>
                </a:solidFill>
                <a:latin typeface="ＭＳ ゴシック" panose="020B0609070205080204" pitchFamily="49" charset="-128"/>
                <a:ea typeface="ＭＳ ゴシック" panose="020B0609070205080204" pitchFamily="49" charset="-128"/>
              </a:rPr>
              <a:t>億円（</a:t>
            </a:r>
            <a:r>
              <a:rPr lang="en-US" altLang="ja-JP" sz="2000" dirty="0">
                <a:solidFill>
                  <a:schemeClr val="tx1"/>
                </a:solidFill>
                <a:latin typeface="ＭＳ ゴシック" panose="020B0609070205080204" pitchFamily="49" charset="-128"/>
                <a:ea typeface="ＭＳ ゴシック" panose="020B0609070205080204" pitchFamily="49" charset="-128"/>
              </a:rPr>
              <a:t>R6</a:t>
            </a:r>
            <a:r>
              <a:rPr lang="ja-JP" altLang="en-US" sz="2000" dirty="0">
                <a:solidFill>
                  <a:schemeClr val="tx1"/>
                </a:solidFill>
                <a:latin typeface="ＭＳ ゴシック" panose="020B0609070205080204" pitchFamily="49" charset="-128"/>
                <a:ea typeface="ＭＳ ゴシック" panose="020B0609070205080204" pitchFamily="49" charset="-128"/>
              </a:rPr>
              <a:t>　　 同額）</a:t>
            </a:r>
            <a:endParaRPr lang="en-US" altLang="ja-JP" sz="2000" dirty="0">
              <a:solidFill>
                <a:schemeClr val="tx1"/>
              </a:solidFill>
              <a:latin typeface="ＭＳ ゴシック" panose="020B0609070205080204" pitchFamily="49" charset="-128"/>
              <a:ea typeface="ＭＳ ゴシック" panose="020B0609070205080204" pitchFamily="49" charset="-128"/>
            </a:endParaRPr>
          </a:p>
        </p:txBody>
      </p:sp>
      <p:sp>
        <p:nvSpPr>
          <p:cNvPr id="29" name="テキスト ボックス 28"/>
          <p:cNvSpPr txBox="1"/>
          <p:nvPr/>
        </p:nvSpPr>
        <p:spPr>
          <a:xfrm>
            <a:off x="0" y="161187"/>
            <a:ext cx="7452320" cy="584775"/>
          </a:xfrm>
          <a:prstGeom prst="rect">
            <a:avLst/>
          </a:prstGeom>
          <a:noFill/>
        </p:spPr>
        <p:txBody>
          <a:bodyPr wrap="square" rtlCol="0">
            <a:spAutoFit/>
          </a:bodyPr>
          <a:lstStyle/>
          <a:p>
            <a:r>
              <a:rPr lang="ja-JP" altLang="en-US" sz="3200" i="1" dirty="0">
                <a:latin typeface="+mj-ea"/>
              </a:rPr>
              <a:t> １．令和７年度 県制度融資予算（融資枠）</a:t>
            </a:r>
            <a:endParaRPr lang="en-US" altLang="ja-JP" sz="3200" i="1" dirty="0">
              <a:latin typeface="+mj-ea"/>
            </a:endParaRPr>
          </a:p>
        </p:txBody>
      </p:sp>
      <p:sp>
        <p:nvSpPr>
          <p:cNvPr id="30" name="スライド番号プレースホルダ 29"/>
          <p:cNvSpPr>
            <a:spLocks noGrp="1"/>
          </p:cNvSpPr>
          <p:nvPr>
            <p:ph type="sldNum" sz="quarter" idx="12"/>
          </p:nvPr>
        </p:nvSpPr>
        <p:spPr/>
        <p:txBody>
          <a:bodyPr/>
          <a:lstStyle/>
          <a:p>
            <a:fld id="{D2D8002D-B5B0-4BAC-B1F6-782DDCCE6D9C}" type="slidenum">
              <a:rPr kumimoji="1" lang="ja-JP" altLang="en-US" smtClean="0"/>
              <a:pPr/>
              <a:t>2</a:t>
            </a:fld>
            <a:endParaRPr kumimoji="1" lang="ja-JP" altLang="en-US"/>
          </a:p>
        </p:txBody>
      </p:sp>
      <p:sp>
        <p:nvSpPr>
          <p:cNvPr id="31" name="角丸四角形 30"/>
          <p:cNvSpPr/>
          <p:nvPr/>
        </p:nvSpPr>
        <p:spPr>
          <a:xfrm>
            <a:off x="395536" y="980728"/>
            <a:ext cx="4536504" cy="576064"/>
          </a:xfrm>
          <a:prstGeom prst="roundRect">
            <a:avLst/>
          </a:prstGeom>
          <a:ln/>
        </p:spPr>
        <p:style>
          <a:lnRef idx="0">
            <a:schemeClr val="accent6"/>
          </a:lnRef>
          <a:fillRef idx="3">
            <a:schemeClr val="accent6"/>
          </a:fillRef>
          <a:effectRef idx="3">
            <a:schemeClr val="accent6"/>
          </a:effectRef>
          <a:fontRef idx="minor">
            <a:schemeClr val="lt1"/>
          </a:fontRef>
        </p:style>
        <p:txBody>
          <a:bodyPr rtlCol="0" anchor="ctr"/>
          <a:lstStyle/>
          <a:p>
            <a:r>
              <a:rPr kumimoji="1" lang="ja-JP" altLang="en-US" sz="2800" dirty="0"/>
              <a:t>　総融資枠　１，１５０億円</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表 19"/>
          <p:cNvGraphicFramePr>
            <a:graphicFrameLocks noGrp="1"/>
          </p:cNvGraphicFramePr>
          <p:nvPr>
            <p:extLst>
              <p:ext uri="{D42A27DB-BD31-4B8C-83A1-F6EECF244321}">
                <p14:modId xmlns:p14="http://schemas.microsoft.com/office/powerpoint/2010/main" val="862436911"/>
              </p:ext>
            </p:extLst>
          </p:nvPr>
        </p:nvGraphicFramePr>
        <p:xfrm>
          <a:off x="47666" y="829909"/>
          <a:ext cx="9048667" cy="5626293"/>
        </p:xfrm>
        <a:graphic>
          <a:graphicData uri="http://schemas.openxmlformats.org/drawingml/2006/table">
            <a:tbl>
              <a:tblPr firstRow="1" bandRow="1">
                <a:tableStyleId>{08FB837D-C827-4EFA-A057-4D05807E0F7C}</a:tableStyleId>
              </a:tblPr>
              <a:tblGrid>
                <a:gridCol w="3003878">
                  <a:extLst>
                    <a:ext uri="{9D8B030D-6E8A-4147-A177-3AD203B41FA5}">
                      <a16:colId xmlns:a16="http://schemas.microsoft.com/office/drawing/2014/main" val="20000"/>
                    </a:ext>
                  </a:extLst>
                </a:gridCol>
                <a:gridCol w="6044789">
                  <a:extLst>
                    <a:ext uri="{9D8B030D-6E8A-4147-A177-3AD203B41FA5}">
                      <a16:colId xmlns:a16="http://schemas.microsoft.com/office/drawing/2014/main" val="20001"/>
                    </a:ext>
                  </a:extLst>
                </a:gridCol>
              </a:tblGrid>
              <a:tr h="352820">
                <a:tc>
                  <a:txBody>
                    <a:bodyPr/>
                    <a:lstStyle/>
                    <a:p>
                      <a:pPr algn="ctr"/>
                      <a:r>
                        <a:rPr kumimoji="1" lang="ja-JP" altLang="en-US" b="1">
                          <a:latin typeface="ＭＳ ゴシック" panose="020B0609070205080204" pitchFamily="49" charset="-128"/>
                          <a:ea typeface="ＭＳ ゴシック" panose="020B0609070205080204" pitchFamily="49" charset="-128"/>
                        </a:rPr>
                        <a:t>資金名</a:t>
                      </a:r>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a:latin typeface="ＭＳ ゴシック" panose="020B0609070205080204" pitchFamily="49" charset="-128"/>
                          <a:ea typeface="ＭＳ ゴシック" panose="020B0609070205080204" pitchFamily="49" charset="-128"/>
                        </a:rPr>
                        <a:t>内訳</a:t>
                      </a: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410322">
                <a:tc>
                  <a:txBody>
                    <a:bodyPr/>
                    <a:lstStyle/>
                    <a:p>
                      <a:r>
                        <a:rPr kumimoji="1" lang="ja-JP" altLang="en-US" b="1">
                          <a:latin typeface="ＭＳ ゴシック" panose="020B0609070205080204" pitchFamily="49" charset="-128"/>
                          <a:ea typeface="ＭＳ ゴシック" panose="020B0609070205080204" pitchFamily="49" charset="-128"/>
                        </a:rPr>
                        <a:t>一般資金</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ＭＳ ゴシック" panose="020B0609070205080204" pitchFamily="49" charset="-128"/>
                          <a:ea typeface="ＭＳ ゴシック" panose="020B0609070205080204" pitchFamily="49" charset="-128"/>
                        </a:rPr>
                        <a:t>運転（一般枠、短期枠）、設備、経営者保証非提供</a:t>
                      </a:r>
                    </a:p>
                  </a:txBody>
                  <a:tcPr anchor="ctr"/>
                </a:tc>
                <a:extLst>
                  <a:ext uri="{0D108BD9-81ED-4DB2-BD59-A6C34878D82A}">
                    <a16:rowId xmlns:a16="http://schemas.microsoft.com/office/drawing/2014/main" val="10001"/>
                  </a:ext>
                </a:extLst>
              </a:tr>
              <a:tr h="383332">
                <a:tc>
                  <a:txBody>
                    <a:bodyPr/>
                    <a:lstStyle/>
                    <a:p>
                      <a:r>
                        <a:rPr kumimoji="1" lang="ja-JP" altLang="en-US" b="1">
                          <a:latin typeface="ＭＳ ゴシック" panose="020B0609070205080204" pitchFamily="49" charset="-128"/>
                          <a:ea typeface="ＭＳ ゴシック" panose="020B0609070205080204" pitchFamily="49" charset="-128"/>
                        </a:rPr>
                        <a:t>小規模企業資金</a:t>
                      </a:r>
                    </a:p>
                  </a:txBody>
                  <a:tcPr anchor="ctr"/>
                </a:tc>
                <a:tc>
                  <a:txBody>
                    <a:bodyPr/>
                    <a:lstStyle/>
                    <a:p>
                      <a:r>
                        <a:rPr kumimoji="1" lang="ja-JP" altLang="en-US" sz="1600" dirty="0">
                          <a:latin typeface="ＭＳ ゴシック" panose="020B0609070205080204" pitchFamily="49" charset="-128"/>
                          <a:ea typeface="ＭＳ ゴシック" panose="020B0609070205080204" pitchFamily="49" charset="-128"/>
                        </a:rPr>
                        <a:t>　一般貸付、　小口零細貸付</a:t>
                      </a:r>
                    </a:p>
                  </a:txBody>
                  <a:tcPr anchor="ctr"/>
                </a:tc>
                <a:extLst>
                  <a:ext uri="{0D108BD9-81ED-4DB2-BD59-A6C34878D82A}">
                    <a16:rowId xmlns:a16="http://schemas.microsoft.com/office/drawing/2014/main" val="10002"/>
                  </a:ext>
                </a:extLst>
              </a:tr>
              <a:tr h="548354">
                <a:tc>
                  <a:txBody>
                    <a:bodyPr/>
                    <a:lstStyle/>
                    <a:p>
                      <a:r>
                        <a:rPr kumimoji="1" lang="ja-JP" altLang="en-US" b="1">
                          <a:latin typeface="ＭＳ ゴシック" panose="020B0609070205080204" pitchFamily="49" charset="-128"/>
                          <a:ea typeface="ＭＳ ゴシック" panose="020B0609070205080204" pitchFamily="49" charset="-128"/>
                        </a:rPr>
                        <a:t>創業支援資金</a:t>
                      </a:r>
                    </a:p>
                  </a:txBody>
                  <a:tcPr anchor="ctr"/>
                </a:tc>
                <a:tc>
                  <a:txBody>
                    <a:bodyPr/>
                    <a:lstStyle/>
                    <a:p>
                      <a:r>
                        <a:rPr kumimoji="1" lang="ja-JP" altLang="en-US" sz="1600" dirty="0">
                          <a:latin typeface="ＭＳ ゴシック" panose="020B0609070205080204" pitchFamily="49" charset="-128"/>
                          <a:ea typeface="ＭＳ ゴシック" panose="020B0609070205080204" pitchFamily="49" charset="-128"/>
                        </a:rPr>
                        <a:t>別表１、別表２、別表３（女性・若者・シニア支援枠）、</a:t>
                      </a:r>
                      <a:endParaRPr kumimoji="1" lang="en-US" altLang="ja-JP" sz="1600" dirty="0">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ＭＳ ゴシック" panose="020B0609070205080204" pitchFamily="49" charset="-128"/>
                          <a:ea typeface="ＭＳ ゴシック" panose="020B0609070205080204" pitchFamily="49" charset="-128"/>
                        </a:rPr>
                        <a:t>別表４（スタートアップ支援枠）</a:t>
                      </a:r>
                      <a:endParaRPr kumimoji="1" lang="en-US" altLang="ja-JP" sz="16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3"/>
                  </a:ext>
                </a:extLst>
              </a:tr>
              <a:tr h="411131">
                <a:tc>
                  <a:txBody>
                    <a:bodyPr/>
                    <a:lstStyle/>
                    <a:p>
                      <a:r>
                        <a:rPr kumimoji="1" lang="ja-JP" altLang="en-US" b="1">
                          <a:latin typeface="ＭＳ ゴシック" panose="020B0609070205080204" pitchFamily="49" charset="-128"/>
                          <a:ea typeface="ＭＳ ゴシック" panose="020B0609070205080204" pitchFamily="49" charset="-128"/>
                        </a:rPr>
                        <a:t>新事業開拓支援資金</a:t>
                      </a:r>
                    </a:p>
                  </a:txBody>
                  <a:tcPr anchor="ctr"/>
                </a:tc>
                <a:tc>
                  <a:txBody>
                    <a:bodyPr/>
                    <a:lstStyle/>
                    <a:p>
                      <a:r>
                        <a:rPr kumimoji="1" lang="ja-JP" altLang="en-US" sz="1600" dirty="0">
                          <a:latin typeface="ＭＳ ゴシック" panose="020B0609070205080204" pitchFamily="49" charset="-128"/>
                          <a:ea typeface="ＭＳ ゴシック" panose="020B0609070205080204" pitchFamily="49" charset="-128"/>
                        </a:rPr>
                        <a:t>経営革新・フロンティア、事業転換促進関連</a:t>
                      </a:r>
                    </a:p>
                  </a:txBody>
                  <a:tcPr anchor="ctr"/>
                </a:tc>
                <a:extLst>
                  <a:ext uri="{0D108BD9-81ED-4DB2-BD59-A6C34878D82A}">
                    <a16:rowId xmlns:a16="http://schemas.microsoft.com/office/drawing/2014/main" val="10004"/>
                  </a:ext>
                </a:extLst>
              </a:tr>
              <a:tr h="352820">
                <a:tc>
                  <a:txBody>
                    <a:bodyPr/>
                    <a:lstStyle/>
                    <a:p>
                      <a:r>
                        <a:rPr kumimoji="1" lang="ja-JP" altLang="en-US" b="1">
                          <a:latin typeface="ＭＳ ゴシック" panose="020B0609070205080204" pitchFamily="49" charset="-128"/>
                          <a:ea typeface="ＭＳ ゴシック" panose="020B0609070205080204" pitchFamily="49" charset="-128"/>
                        </a:rPr>
                        <a:t>事業承継支援資金</a:t>
                      </a:r>
                    </a:p>
                  </a:txBody>
                  <a:tcPr anchor="ctr"/>
                </a:tc>
                <a:tc>
                  <a:txBody>
                    <a:bodyPr/>
                    <a:lstStyle/>
                    <a:p>
                      <a:r>
                        <a:rPr kumimoji="1" lang="ja-JP" altLang="en-US" sz="1600" dirty="0">
                          <a:latin typeface="ＭＳ ゴシック" panose="020B0609070205080204" pitchFamily="49" charset="-128"/>
                          <a:ea typeface="ＭＳ ゴシック" panose="020B0609070205080204" pitchFamily="49" charset="-128"/>
                        </a:rPr>
                        <a:t>経営承継関連、Ｍ＆Ａ関連、経営者保証解除関連　</a:t>
                      </a:r>
                    </a:p>
                  </a:txBody>
                  <a:tcPr anchor="ctr"/>
                </a:tc>
                <a:extLst>
                  <a:ext uri="{0D108BD9-81ED-4DB2-BD59-A6C34878D82A}">
                    <a16:rowId xmlns:a16="http://schemas.microsoft.com/office/drawing/2014/main" val="10005"/>
                  </a:ext>
                </a:extLst>
              </a:tr>
              <a:tr h="779240">
                <a:tc>
                  <a:txBody>
                    <a:bodyPr/>
                    <a:lstStyle/>
                    <a:p>
                      <a:r>
                        <a:rPr kumimoji="1" lang="ja-JP" altLang="en-US" b="1">
                          <a:latin typeface="ＭＳ ゴシック" panose="020B0609070205080204" pitchFamily="49" charset="-128"/>
                          <a:ea typeface="ＭＳ ゴシック" panose="020B0609070205080204" pitchFamily="49" charset="-128"/>
                        </a:rPr>
                        <a:t>産業政策推進資金</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ＭＳ ゴシック" panose="020B0609070205080204" pitchFamily="49" charset="-128"/>
                          <a:ea typeface="ＭＳ ゴシック" panose="020B0609070205080204" pitchFamily="49" charset="-128"/>
                        </a:rPr>
                        <a:t>　 重点政策推進融資、とちぎ創生融資（第２期）、</a:t>
                      </a:r>
                      <a:endParaRPr kumimoji="1" lang="en-US" altLang="ja-JP" sz="1600" dirty="0">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ＭＳ ゴシック" panose="020B0609070205080204" pitchFamily="49" charset="-128"/>
                          <a:ea typeface="ＭＳ ゴシック" panose="020B0609070205080204" pitchFamily="49" charset="-128"/>
                        </a:rPr>
                        <a:t>ＳＤＧｓ推進融資、カーボンニュートラル推進融資、</a:t>
                      </a:r>
                      <a:endParaRPr kumimoji="1" lang="en-US" altLang="ja-JP" sz="1600" dirty="0">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ＭＳ ゴシック" panose="020B0609070205080204" pitchFamily="49" charset="-128"/>
                          <a:ea typeface="ＭＳ ゴシック" panose="020B0609070205080204" pitchFamily="49" charset="-128"/>
                        </a:rPr>
                        <a:t>　　　人材確保等促進融資</a:t>
                      </a:r>
                      <a:endParaRPr kumimoji="1" lang="en-US" altLang="ja-JP" sz="16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6"/>
                  </a:ext>
                </a:extLst>
              </a:tr>
              <a:tr h="352820">
                <a:tc>
                  <a:txBody>
                    <a:bodyPr/>
                    <a:lstStyle/>
                    <a:p>
                      <a:r>
                        <a:rPr kumimoji="1" lang="ja-JP" altLang="en-US" b="1">
                          <a:latin typeface="ＭＳ ゴシック" panose="020B0609070205080204" pitchFamily="49" charset="-128"/>
                          <a:ea typeface="ＭＳ ゴシック" panose="020B0609070205080204" pitchFamily="49" charset="-128"/>
                        </a:rPr>
                        <a:t>産業立地促進資金</a:t>
                      </a:r>
                    </a:p>
                  </a:txBody>
                  <a:tcPr anchor="ctr"/>
                </a:tc>
                <a:tc>
                  <a:txBody>
                    <a:bodyPr/>
                    <a:lstStyle/>
                    <a:p>
                      <a:r>
                        <a:rPr kumimoji="1" lang="ja-JP" altLang="en-US" sz="1600" dirty="0">
                          <a:latin typeface="ＭＳ ゴシック" panose="020B0609070205080204" pitchFamily="49" charset="-128"/>
                          <a:ea typeface="ＭＳ ゴシック" panose="020B0609070205080204" pitchFamily="49" charset="-128"/>
                        </a:rPr>
                        <a:t>新規立地促進融資</a:t>
                      </a:r>
                      <a:r>
                        <a:rPr kumimoji="1" lang="ja-JP" altLang="en-US" sz="1600" baseline="0" dirty="0">
                          <a:latin typeface="ＭＳ ゴシック" panose="020B0609070205080204" pitchFamily="49" charset="-128"/>
                          <a:ea typeface="ＭＳ ゴシック" panose="020B0609070205080204" pitchFamily="49" charset="-128"/>
                        </a:rPr>
                        <a:t> </a:t>
                      </a:r>
                      <a:r>
                        <a:rPr kumimoji="1" lang="ja-JP" altLang="en-US" sz="1600" dirty="0">
                          <a:latin typeface="ＭＳ ゴシック" panose="020B0609070205080204" pitchFamily="49" charset="-128"/>
                          <a:ea typeface="ＭＳ ゴシック" panose="020B0609070205080204" pitchFamily="49" charset="-128"/>
                        </a:rPr>
                        <a:t>、グローアップ融資</a:t>
                      </a:r>
                    </a:p>
                  </a:txBody>
                  <a:tcPr anchor="ctr"/>
                </a:tc>
                <a:extLst>
                  <a:ext uri="{0D108BD9-81ED-4DB2-BD59-A6C34878D82A}">
                    <a16:rowId xmlns:a16="http://schemas.microsoft.com/office/drawing/2014/main" val="10007"/>
                  </a:ext>
                </a:extLst>
              </a:tr>
              <a:tr h="573717">
                <a:tc>
                  <a:txBody>
                    <a:bodyPr/>
                    <a:lstStyle/>
                    <a:p>
                      <a:r>
                        <a:rPr kumimoji="1" lang="ja-JP" altLang="en-US" b="1">
                          <a:latin typeface="ＭＳ ゴシック" panose="020B0609070205080204" pitchFamily="49" charset="-128"/>
                          <a:ea typeface="ＭＳ ゴシック" panose="020B0609070205080204" pitchFamily="49" charset="-128"/>
                        </a:rPr>
                        <a:t>経営安定資金</a:t>
                      </a:r>
                      <a:endParaRPr kumimoji="1" lang="en-US" altLang="ja-JP" b="1">
                        <a:latin typeface="ＭＳ ゴシック" panose="020B0609070205080204" pitchFamily="49" charset="-128"/>
                        <a:ea typeface="ＭＳ ゴシック" panose="020B0609070205080204" pitchFamily="49" charset="-128"/>
                      </a:endParaRPr>
                    </a:p>
                  </a:txBody>
                  <a:tcPr anchor="ctr"/>
                </a:tc>
                <a:tc>
                  <a:txBody>
                    <a:bodyPr/>
                    <a:lstStyle/>
                    <a:p>
                      <a:r>
                        <a:rPr kumimoji="1" lang="ja-JP" altLang="en-US" sz="1600" dirty="0">
                          <a:latin typeface="ＭＳ ゴシック" panose="020B0609070205080204" pitchFamily="49" charset="-128"/>
                          <a:ea typeface="ＭＳ ゴシック" panose="020B0609070205080204" pitchFamily="49" charset="-128"/>
                        </a:rPr>
                        <a:t>基盤強化融資、事業活動継続融資、</a:t>
                      </a:r>
                      <a:endParaRPr kumimoji="1" lang="en-US" altLang="ja-JP" sz="1600" dirty="0">
                        <a:latin typeface="ＭＳ ゴシック" panose="020B0609070205080204" pitchFamily="49" charset="-128"/>
                        <a:ea typeface="ＭＳ ゴシック" panose="020B0609070205080204" pitchFamily="49" charset="-128"/>
                      </a:endParaRPr>
                    </a:p>
                    <a:p>
                      <a:r>
                        <a:rPr kumimoji="1" lang="ja-JP" altLang="en-US" sz="1600" dirty="0">
                          <a:latin typeface="ＭＳ ゴシック" panose="020B0609070205080204" pitchFamily="49" charset="-128"/>
                          <a:ea typeface="ＭＳ ゴシック" panose="020B0609070205080204" pitchFamily="49" charset="-128"/>
                        </a:rPr>
                        <a:t>原油・原材料高騰等緊急対策資金</a:t>
                      </a:r>
                    </a:p>
                  </a:txBody>
                  <a:tcPr anchor="ctr"/>
                </a:tc>
                <a:extLst>
                  <a:ext uri="{0D108BD9-81ED-4DB2-BD59-A6C34878D82A}">
                    <a16:rowId xmlns:a16="http://schemas.microsoft.com/office/drawing/2014/main" val="10008"/>
                  </a:ext>
                </a:extLst>
              </a:tr>
              <a:tr h="346329">
                <a:tc>
                  <a:txBody>
                    <a:bodyPr/>
                    <a:lstStyle/>
                    <a:p>
                      <a:r>
                        <a:rPr kumimoji="1" lang="ja-JP" altLang="en-US" b="1">
                          <a:latin typeface="ＭＳ ゴシック" panose="020B0609070205080204" pitchFamily="49" charset="-128"/>
                          <a:ea typeface="ＭＳ ゴシック" panose="020B0609070205080204" pitchFamily="49" charset="-128"/>
                        </a:rPr>
                        <a:t>経営サポート資金</a:t>
                      </a:r>
                    </a:p>
                  </a:txBody>
                  <a:tcPr anchor="ctr"/>
                </a:tc>
                <a:tc>
                  <a:txBody>
                    <a:bodyPr/>
                    <a:lstStyle/>
                    <a:p>
                      <a:r>
                        <a:rPr kumimoji="1" lang="ja-JP" altLang="en-US" sz="1600" dirty="0">
                          <a:latin typeface="ＭＳ ゴシック" panose="020B0609070205080204" pitchFamily="49" charset="-128"/>
                          <a:ea typeface="ＭＳ ゴシック" panose="020B0609070205080204" pitchFamily="49" charset="-128"/>
                        </a:rPr>
                        <a:t>経営力強化借換融資、サポート借換 、金融円滑化借換</a:t>
                      </a:r>
                    </a:p>
                  </a:txBody>
                  <a:tcPr anchor="ctr"/>
                </a:tc>
                <a:extLst>
                  <a:ext uri="{0D108BD9-81ED-4DB2-BD59-A6C34878D82A}">
                    <a16:rowId xmlns:a16="http://schemas.microsoft.com/office/drawing/2014/main" val="10009"/>
                  </a:ext>
                </a:extLst>
              </a:tr>
              <a:tr h="383586">
                <a:tc>
                  <a:txBody>
                    <a:bodyPr/>
                    <a:lstStyle/>
                    <a:p>
                      <a:r>
                        <a:rPr kumimoji="1" lang="ja-JP" altLang="en-US" b="1">
                          <a:latin typeface="ＭＳ ゴシック" panose="020B0609070205080204" pitchFamily="49" charset="-128"/>
                          <a:ea typeface="ＭＳ ゴシック" panose="020B0609070205080204" pitchFamily="49" charset="-128"/>
                        </a:rPr>
                        <a:t>経営改善資金</a:t>
                      </a:r>
                    </a:p>
                  </a:txBody>
                  <a:tcPr anchor="ctr"/>
                </a:tc>
                <a:tc>
                  <a:txBody>
                    <a:bodyPr/>
                    <a:lstStyle/>
                    <a:p>
                      <a:endParaRPr kumimoji="1" lang="ja-JP" altLang="en-US" sz="16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10"/>
                  </a:ext>
                </a:extLst>
              </a:tr>
              <a:tr h="593682">
                <a:tc>
                  <a:txBody>
                    <a:bodyPr/>
                    <a:lstStyle/>
                    <a:p>
                      <a:r>
                        <a:rPr kumimoji="1" lang="ja-JP" altLang="en-US" b="1" dirty="0">
                          <a:latin typeface="ＭＳ ゴシック" panose="020B0609070205080204" pitchFamily="49" charset="-128"/>
                          <a:ea typeface="ＭＳ ゴシック" panose="020B0609070205080204" pitchFamily="49" charset="-128"/>
                        </a:rPr>
                        <a:t>農業ビジネス保証制度資金</a:t>
                      </a:r>
                    </a:p>
                  </a:txBody>
                  <a:tcPr anchor="ctr"/>
                </a:tc>
                <a:tc>
                  <a:txBody>
                    <a:bodyPr/>
                    <a:lstStyle/>
                    <a:p>
                      <a:endParaRPr kumimoji="1" lang="ja-JP" altLang="en-US" sz="16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11"/>
                  </a:ext>
                </a:extLst>
              </a:tr>
            </a:tbl>
          </a:graphicData>
        </a:graphic>
      </p:graphicFrame>
      <p:sp>
        <p:nvSpPr>
          <p:cNvPr id="2" name="スライド番号プレースホルダ 1"/>
          <p:cNvSpPr>
            <a:spLocks noGrp="1"/>
          </p:cNvSpPr>
          <p:nvPr>
            <p:ph type="sldNum" sz="quarter" idx="12"/>
          </p:nvPr>
        </p:nvSpPr>
        <p:spPr/>
        <p:txBody>
          <a:bodyPr/>
          <a:lstStyle/>
          <a:p>
            <a:fld id="{D2D8002D-B5B0-4BAC-B1F6-782DDCCE6D9C}" type="slidenum">
              <a:rPr kumimoji="1" lang="ja-JP" altLang="en-US" smtClean="0"/>
              <a:pPr/>
              <a:t>3</a:t>
            </a:fld>
            <a:endParaRPr kumimoji="1" lang="ja-JP" altLang="en-US"/>
          </a:p>
        </p:txBody>
      </p:sp>
      <p:sp>
        <p:nvSpPr>
          <p:cNvPr id="3" name="テキスト ボックス 2"/>
          <p:cNvSpPr txBox="1"/>
          <p:nvPr/>
        </p:nvSpPr>
        <p:spPr>
          <a:xfrm>
            <a:off x="5071" y="175109"/>
            <a:ext cx="8751092" cy="584775"/>
          </a:xfrm>
          <a:prstGeom prst="rect">
            <a:avLst/>
          </a:prstGeom>
          <a:noFill/>
        </p:spPr>
        <p:txBody>
          <a:bodyPr wrap="square" rtlCol="0">
            <a:spAutoFit/>
          </a:bodyPr>
          <a:lstStyle/>
          <a:p>
            <a:r>
              <a:rPr lang="ja-JP" altLang="en-US" sz="3200" i="1" dirty="0">
                <a:latin typeface="+mj-ea"/>
              </a:rPr>
              <a:t> ２．令和７年度 県制度融資メニュー</a:t>
            </a:r>
            <a:endParaRPr lang="en-US" altLang="ja-JP" sz="3200" i="1" dirty="0">
              <a:latin typeface="+mj-ea"/>
            </a:endParaRPr>
          </a:p>
        </p:txBody>
      </p:sp>
      <p:grpSp>
        <p:nvGrpSpPr>
          <p:cNvPr id="4" name="グループ化 3"/>
          <p:cNvGrpSpPr/>
          <p:nvPr/>
        </p:nvGrpSpPr>
        <p:grpSpPr>
          <a:xfrm>
            <a:off x="6150396" y="5577739"/>
            <a:ext cx="2592288" cy="740322"/>
            <a:chOff x="6449843" y="6135727"/>
            <a:chExt cx="2592288" cy="740322"/>
          </a:xfrm>
        </p:grpSpPr>
        <p:sp>
          <p:nvSpPr>
            <p:cNvPr id="27" name="角丸四角形 26"/>
            <p:cNvSpPr/>
            <p:nvPr/>
          </p:nvSpPr>
          <p:spPr>
            <a:xfrm>
              <a:off x="6449843" y="6135727"/>
              <a:ext cx="2592288" cy="714352"/>
            </a:xfrm>
            <a:prstGeom prst="roundRect">
              <a:avLst/>
            </a:prstGeom>
            <a:solidFill>
              <a:schemeClr val="lt1"/>
            </a:solidFill>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pic>
          <p:nvPicPr>
            <p:cNvPr id="28" name="Picture 4" descr="http://chebcolle.up.seesaa.net/new_01/red_l.gif">
              <a:hlinkClick r:id="rId3"/>
            </p:cNvPr>
            <p:cNvPicPr>
              <a:picLocks noChangeAspect="1" noChangeArrowheads="1" noCrop="1"/>
            </p:cNvPicPr>
            <p:nvPr/>
          </p:nvPicPr>
          <p:blipFill>
            <a:blip r:embed="rId4" cstate="print"/>
            <a:srcRect/>
            <a:stretch>
              <a:fillRect/>
            </a:stretch>
          </p:blipFill>
          <p:spPr bwMode="auto">
            <a:xfrm>
              <a:off x="6581999" y="6197479"/>
              <a:ext cx="530198" cy="224468"/>
            </a:xfrm>
            <a:prstGeom prst="rect">
              <a:avLst/>
            </a:prstGeom>
            <a:noFill/>
          </p:spPr>
        </p:pic>
        <p:sp>
          <p:nvSpPr>
            <p:cNvPr id="29" name="テキスト ボックス 28"/>
            <p:cNvSpPr txBox="1"/>
            <p:nvPr/>
          </p:nvSpPr>
          <p:spPr>
            <a:xfrm>
              <a:off x="7171403" y="6152524"/>
              <a:ext cx="1245751" cy="351788"/>
            </a:xfrm>
            <a:prstGeom prst="rect">
              <a:avLst/>
            </a:prstGeom>
            <a:noFill/>
          </p:spPr>
          <p:txBody>
            <a:bodyPr wrap="square" rtlCol="0">
              <a:spAutoFit/>
            </a:bodyPr>
            <a:lstStyle/>
            <a:p>
              <a:r>
                <a:rPr kumimoji="1" lang="ja-JP" altLang="en-US" sz="1400"/>
                <a:t>新規・創設</a:t>
              </a:r>
            </a:p>
          </p:txBody>
        </p:sp>
        <p:pic>
          <p:nvPicPr>
            <p:cNvPr id="30" name="Picture 6" descr="http://chebcolle.up.seesaa.net/check/red_02.gif">
              <a:hlinkClick r:id="rId5"/>
            </p:cNvPr>
            <p:cNvPicPr>
              <a:picLocks noChangeAspect="1" noChangeArrowheads="1"/>
            </p:cNvPicPr>
            <p:nvPr/>
          </p:nvPicPr>
          <p:blipFill>
            <a:blip r:embed="rId6" cstate="print"/>
            <a:srcRect/>
            <a:stretch>
              <a:fillRect/>
            </a:stretch>
          </p:blipFill>
          <p:spPr bwMode="auto">
            <a:xfrm>
              <a:off x="6608772" y="6532570"/>
              <a:ext cx="293119" cy="254398"/>
            </a:xfrm>
            <a:prstGeom prst="rect">
              <a:avLst/>
            </a:prstGeom>
            <a:noFill/>
          </p:spPr>
        </p:pic>
        <p:sp>
          <p:nvSpPr>
            <p:cNvPr id="31" name="テキスト ボックス 30"/>
            <p:cNvSpPr txBox="1"/>
            <p:nvPr/>
          </p:nvSpPr>
          <p:spPr>
            <a:xfrm>
              <a:off x="6792299" y="6524261"/>
              <a:ext cx="1245751" cy="351788"/>
            </a:xfrm>
            <a:prstGeom prst="rect">
              <a:avLst/>
            </a:prstGeom>
            <a:noFill/>
          </p:spPr>
          <p:txBody>
            <a:bodyPr wrap="square" rtlCol="0">
              <a:spAutoFit/>
            </a:bodyPr>
            <a:lstStyle/>
            <a:p>
              <a:r>
                <a:rPr kumimoji="1" lang="ja-JP" altLang="en-US" sz="1400"/>
                <a:t>拡充・改正</a:t>
              </a:r>
            </a:p>
          </p:txBody>
        </p:sp>
      </p:grpSp>
      <p:pic>
        <p:nvPicPr>
          <p:cNvPr id="35" name="Picture 6" descr="http://chebcolle.up.seesaa.net/check/red_02.gif">
            <a:hlinkClick r:id="rId5"/>
          </p:cNvPr>
          <p:cNvPicPr>
            <a:picLocks noChangeAspect="1" noChangeArrowheads="1"/>
          </p:cNvPicPr>
          <p:nvPr/>
        </p:nvPicPr>
        <p:blipFill>
          <a:blip r:embed="rId6" cstate="print"/>
          <a:srcRect/>
          <a:stretch>
            <a:fillRect/>
          </a:stretch>
        </p:blipFill>
        <p:spPr bwMode="auto">
          <a:xfrm>
            <a:off x="3185761" y="3399290"/>
            <a:ext cx="293119" cy="254398"/>
          </a:xfrm>
          <a:prstGeom prst="rect">
            <a:avLst/>
          </a:prstGeom>
          <a:noFill/>
        </p:spPr>
      </p:pic>
      <p:pic>
        <p:nvPicPr>
          <p:cNvPr id="5" name="Picture 4" descr="http://chebcolle.up.seesaa.net/new_01/red_l.gif">
            <a:hlinkClick r:id="rId3"/>
            <a:extLst>
              <a:ext uri="{FF2B5EF4-FFF2-40B4-BE49-F238E27FC236}">
                <a16:creationId xmlns:a16="http://schemas.microsoft.com/office/drawing/2014/main" id="{62F4409E-53C5-D631-17CE-5CC749B4D784}"/>
              </a:ext>
            </a:extLst>
          </p:cNvPr>
          <p:cNvPicPr>
            <a:picLocks noChangeAspect="1" noChangeArrowheads="1" noCrop="1"/>
          </p:cNvPicPr>
          <p:nvPr/>
        </p:nvPicPr>
        <p:blipFill>
          <a:blip r:embed="rId4" cstate="print"/>
          <a:srcRect/>
          <a:stretch>
            <a:fillRect/>
          </a:stretch>
        </p:blipFill>
        <p:spPr bwMode="auto">
          <a:xfrm>
            <a:off x="3203014" y="3907339"/>
            <a:ext cx="530198" cy="224468"/>
          </a:xfrm>
          <a:prstGeom prst="rect">
            <a:avLst/>
          </a:prstGeom>
          <a:noFill/>
        </p:spPr>
      </p:pic>
      <p:pic>
        <p:nvPicPr>
          <p:cNvPr id="6" name="Picture 6" descr="http://chebcolle.up.seesaa.net/check/red_02.gif">
            <a:hlinkClick r:id="rId5"/>
            <a:extLst>
              <a:ext uri="{FF2B5EF4-FFF2-40B4-BE49-F238E27FC236}">
                <a16:creationId xmlns:a16="http://schemas.microsoft.com/office/drawing/2014/main" id="{D5FD8FCA-4103-59E9-49CD-975BF195392B}"/>
              </a:ext>
            </a:extLst>
          </p:cNvPr>
          <p:cNvPicPr>
            <a:picLocks noChangeAspect="1" noChangeArrowheads="1"/>
          </p:cNvPicPr>
          <p:nvPr/>
        </p:nvPicPr>
        <p:blipFill>
          <a:blip r:embed="rId6" cstate="print"/>
          <a:srcRect/>
          <a:stretch>
            <a:fillRect/>
          </a:stretch>
        </p:blipFill>
        <p:spPr bwMode="auto">
          <a:xfrm>
            <a:off x="3090064" y="1678318"/>
            <a:ext cx="293119" cy="254398"/>
          </a:xfrm>
          <a:prstGeom prst="rect">
            <a:avLst/>
          </a:prstGeom>
          <a:noFill/>
        </p:spPr>
      </p:pic>
      <p:pic>
        <p:nvPicPr>
          <p:cNvPr id="7" name="Picture 6" descr="http://chebcolle.up.seesaa.net/check/red_02.gif">
            <a:hlinkClick r:id="rId5"/>
            <a:extLst>
              <a:ext uri="{FF2B5EF4-FFF2-40B4-BE49-F238E27FC236}">
                <a16:creationId xmlns:a16="http://schemas.microsoft.com/office/drawing/2014/main" id="{E0249619-9736-5C7A-F8DA-7442FFB1B8F2}"/>
              </a:ext>
            </a:extLst>
          </p:cNvPr>
          <p:cNvPicPr>
            <a:picLocks noChangeAspect="1" noChangeArrowheads="1"/>
          </p:cNvPicPr>
          <p:nvPr/>
        </p:nvPicPr>
        <p:blipFill>
          <a:blip r:embed="rId6" cstate="print"/>
          <a:srcRect/>
          <a:stretch>
            <a:fillRect/>
          </a:stretch>
        </p:blipFill>
        <p:spPr bwMode="auto">
          <a:xfrm>
            <a:off x="4323441" y="1678318"/>
            <a:ext cx="293119" cy="25439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179512" y="2842856"/>
            <a:ext cx="8838982" cy="1952806"/>
          </a:xfrm>
          <a:prstGeom prst="rect">
            <a:avLst/>
          </a:prstGeom>
          <a:noFill/>
          <a:ln w="25400">
            <a:solidFill>
              <a:schemeClr val="tx1"/>
            </a:solidFill>
          </a:ln>
        </p:spPr>
        <p:txBody>
          <a:bodyPr wrap="square" tIns="72000" bIns="216000" rtlCol="0">
            <a:spAutoFit/>
          </a:bodyPr>
          <a:lstStyle/>
          <a:p>
            <a:endParaRPr lang="en-US" altLang="ja-JP" dirty="0"/>
          </a:p>
          <a:p>
            <a:pPr>
              <a:defRPr/>
            </a:pPr>
            <a:r>
              <a:rPr lang="en-US" altLang="ja-JP" dirty="0">
                <a:latin typeface="ＭＳ ゴシック" panose="020B0609070205080204" pitchFamily="49" charset="-128"/>
                <a:ea typeface="ＭＳ ゴシック" panose="020B0609070205080204" pitchFamily="49" charset="-128"/>
              </a:rPr>
              <a:t>Ⅰ</a:t>
            </a:r>
            <a:r>
              <a:rPr lang="ja-JP" altLang="en-US" dirty="0">
                <a:latin typeface="ＭＳ ゴシック" panose="020B0609070205080204" pitchFamily="49" charset="-128"/>
                <a:ea typeface="ＭＳ ゴシック" panose="020B0609070205080204" pitchFamily="49" charset="-128"/>
              </a:rPr>
              <a:t>　</a:t>
            </a:r>
            <a:r>
              <a:rPr lang="zh-TW" altLang="en-US" dirty="0">
                <a:latin typeface="ＭＳ ゴシック" panose="020B0609070205080204" pitchFamily="49" charset="-128"/>
                <a:ea typeface="ＭＳ ゴシック" panose="020B0609070205080204" pitchFamily="49" charset="-128"/>
              </a:rPr>
              <a:t>産業政策推進資金（人材確保等促進融資）</a:t>
            </a:r>
            <a:r>
              <a:rPr lang="ja-JP" altLang="en-US" dirty="0">
                <a:latin typeface="ＭＳ ゴシック" panose="020B0609070205080204" pitchFamily="49" charset="-128"/>
                <a:ea typeface="ＭＳ ゴシック" panose="020B0609070205080204" pitchFamily="49" charset="-128"/>
              </a:rPr>
              <a:t>の創設</a:t>
            </a:r>
          </a:p>
          <a:p>
            <a:pPr>
              <a:defRPr/>
            </a:pPr>
            <a:r>
              <a:rPr lang="en-US" altLang="ja-JP" dirty="0">
                <a:latin typeface="ＭＳ ゴシック" panose="020B0609070205080204" pitchFamily="49" charset="-128"/>
                <a:ea typeface="ＭＳ ゴシック" panose="020B0609070205080204" pitchFamily="49" charset="-128"/>
              </a:rPr>
              <a:t>Ⅱ</a:t>
            </a:r>
            <a:r>
              <a:rPr lang="ja-JP" altLang="en-US" dirty="0">
                <a:latin typeface="ＭＳ ゴシック" panose="020B0609070205080204" pitchFamily="49" charset="-128"/>
                <a:ea typeface="ＭＳ ゴシック" panose="020B0609070205080204" pitchFamily="49" charset="-128"/>
              </a:rPr>
              <a:t>　産業政策推進資金（重点政策推進融資）の拡充</a:t>
            </a:r>
            <a:endParaRPr lang="en-US" altLang="ja-JP" dirty="0">
              <a:latin typeface="ＭＳ ゴシック" panose="020B0609070205080204" pitchFamily="49" charset="-128"/>
              <a:ea typeface="ＭＳ ゴシック" panose="020B0609070205080204" pitchFamily="49" charset="-128"/>
            </a:endParaRPr>
          </a:p>
          <a:p>
            <a:pPr>
              <a:defRPr/>
            </a:pPr>
            <a:r>
              <a:rPr lang="en-US" altLang="ja-JP" dirty="0">
                <a:latin typeface="ＭＳ ゴシック" panose="020B0609070205080204" pitchFamily="49" charset="-128"/>
                <a:ea typeface="ＭＳ ゴシック" panose="020B0609070205080204" pitchFamily="49" charset="-128"/>
              </a:rPr>
              <a:t>Ⅲ</a:t>
            </a:r>
            <a:r>
              <a:rPr lang="ja-JP" altLang="en-US" dirty="0">
                <a:latin typeface="ＭＳ ゴシック" panose="020B0609070205080204" pitchFamily="49" charset="-128"/>
                <a:ea typeface="ＭＳ ゴシック" panose="020B0609070205080204" pitchFamily="49" charset="-128"/>
              </a:rPr>
              <a:t>　小規模企業資金の拡充（借換資金の対象追加）</a:t>
            </a:r>
          </a:p>
          <a:p>
            <a:pPr>
              <a:defRPr/>
            </a:pPr>
            <a:r>
              <a:rPr lang="en-US" altLang="ja-JP" dirty="0">
                <a:latin typeface="ＭＳ ゴシック" panose="020B0609070205080204" pitchFamily="49" charset="-128"/>
                <a:ea typeface="ＭＳ ゴシック" panose="020B0609070205080204" pitchFamily="49" charset="-128"/>
              </a:rPr>
              <a:t>Ⅳ</a:t>
            </a:r>
            <a:r>
              <a:rPr lang="ja-JP" altLang="en-US" dirty="0">
                <a:latin typeface="ＭＳ ゴシック" panose="020B0609070205080204" pitchFamily="49" charset="-128"/>
                <a:ea typeface="ＭＳ ゴシック" panose="020B0609070205080204" pitchFamily="49" charset="-128"/>
              </a:rPr>
              <a:t>　経営安定資金（原油・原材料高騰等緊急対策資金）の継続</a:t>
            </a:r>
          </a:p>
          <a:p>
            <a:pPr>
              <a:spcAft>
                <a:spcPts val="600"/>
              </a:spcAft>
              <a:defRPr/>
            </a:pPr>
            <a:r>
              <a:rPr lang="en-US" altLang="ja-JP" dirty="0">
                <a:latin typeface="ＭＳ ゴシック" panose="020B0609070205080204" pitchFamily="49" charset="-128"/>
                <a:ea typeface="ＭＳ ゴシック" panose="020B0609070205080204" pitchFamily="49" charset="-128"/>
              </a:rPr>
              <a:t>Ⅴ</a:t>
            </a:r>
            <a:r>
              <a:rPr lang="ja-JP" altLang="en-US" dirty="0">
                <a:latin typeface="ＭＳ ゴシック" panose="020B0609070205080204" pitchFamily="49" charset="-128"/>
                <a:ea typeface="ＭＳ ゴシック" panose="020B0609070205080204" pitchFamily="49" charset="-128"/>
              </a:rPr>
              <a:t>　経営サポート資金（経営力強化借換融資）の継続</a:t>
            </a:r>
          </a:p>
        </p:txBody>
      </p:sp>
      <p:sp>
        <p:nvSpPr>
          <p:cNvPr id="2" name="スライド番号プレースホルダ 1"/>
          <p:cNvSpPr>
            <a:spLocks noGrp="1"/>
          </p:cNvSpPr>
          <p:nvPr>
            <p:ph type="sldNum" sz="quarter" idx="12"/>
          </p:nvPr>
        </p:nvSpPr>
        <p:spPr/>
        <p:txBody>
          <a:bodyPr/>
          <a:lstStyle/>
          <a:p>
            <a:fld id="{D2D8002D-B5B0-4BAC-B1F6-782DDCCE6D9C}" type="slidenum">
              <a:rPr kumimoji="1" lang="ja-JP" altLang="en-US" smtClean="0"/>
              <a:pPr/>
              <a:t>4</a:t>
            </a:fld>
            <a:endParaRPr kumimoji="1" lang="ja-JP" altLang="en-US"/>
          </a:p>
        </p:txBody>
      </p:sp>
      <p:sp>
        <p:nvSpPr>
          <p:cNvPr id="3" name="テキスト ボックス 2"/>
          <p:cNvSpPr txBox="1"/>
          <p:nvPr/>
        </p:nvSpPr>
        <p:spPr>
          <a:xfrm>
            <a:off x="0" y="179174"/>
            <a:ext cx="8820472" cy="584775"/>
          </a:xfrm>
          <a:prstGeom prst="rect">
            <a:avLst/>
          </a:prstGeom>
          <a:noFill/>
        </p:spPr>
        <p:txBody>
          <a:bodyPr wrap="square" rtlCol="0">
            <a:spAutoFit/>
          </a:bodyPr>
          <a:lstStyle/>
          <a:p>
            <a:r>
              <a:rPr lang="ja-JP" altLang="en-US" sz="3200" i="1" dirty="0">
                <a:latin typeface="+mj-ea"/>
              </a:rPr>
              <a:t> ３．令和７年度 県制度融資のポイント</a:t>
            </a:r>
          </a:p>
        </p:txBody>
      </p:sp>
      <p:sp>
        <p:nvSpPr>
          <p:cNvPr id="6" name="正方形/長方形 5"/>
          <p:cNvSpPr/>
          <p:nvPr/>
        </p:nvSpPr>
        <p:spPr>
          <a:xfrm>
            <a:off x="125506" y="2502576"/>
            <a:ext cx="2880320" cy="432048"/>
          </a:xfrm>
          <a:prstGeom prst="rect">
            <a:avLst/>
          </a:prstGeom>
          <a:solidFill>
            <a:srgbClr val="FFC000"/>
          </a:solidFill>
          <a:ln/>
        </p:spPr>
        <p:style>
          <a:lnRef idx="0">
            <a:schemeClr val="accent3"/>
          </a:lnRef>
          <a:fillRef idx="3">
            <a:schemeClr val="accent3"/>
          </a:fillRef>
          <a:effectRef idx="3">
            <a:schemeClr val="accent3"/>
          </a:effectRef>
          <a:fontRef idx="minor">
            <a:schemeClr val="lt1"/>
          </a:fontRef>
        </p:style>
        <p:txBody>
          <a:bodyPr rtlCol="0" anchor="ctr"/>
          <a:lstStyle/>
          <a:p>
            <a:r>
              <a:rPr lang="ja-JP" altLang="en-US" b="1">
                <a:solidFill>
                  <a:schemeClr val="tx1">
                    <a:lumMod val="65000"/>
                    <a:lumOff val="35000"/>
                  </a:schemeClr>
                </a:solidFill>
              </a:rPr>
              <a:t>　　制度融資のポイント</a:t>
            </a:r>
            <a:endParaRPr kumimoji="1" lang="ja-JP" altLang="en-US" b="1">
              <a:solidFill>
                <a:schemeClr val="tx1">
                  <a:lumMod val="65000"/>
                  <a:lumOff val="35000"/>
                </a:schemeClr>
              </a:solidFill>
            </a:endParaRPr>
          </a:p>
        </p:txBody>
      </p:sp>
      <p:sp>
        <p:nvSpPr>
          <p:cNvPr id="10" name="角丸四角形 9"/>
          <p:cNvSpPr/>
          <p:nvPr/>
        </p:nvSpPr>
        <p:spPr>
          <a:xfrm>
            <a:off x="152509" y="1066062"/>
            <a:ext cx="8838982" cy="1145510"/>
          </a:xfrm>
          <a:prstGeom prst="roundRect">
            <a:avLst/>
          </a:prstGeom>
          <a:ln w="31750"/>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ja-JP" altLang="en-US" b="1" dirty="0">
                <a:solidFill>
                  <a:schemeClr val="bg1"/>
                </a:solidFill>
                <a:latin typeface="ＭＳ ゴシック" panose="020B0609070205080204" pitchFamily="49" charset="-128"/>
                <a:ea typeface="ＭＳ ゴシック" panose="020B0609070205080204" pitchFamily="49" charset="-128"/>
              </a:rPr>
              <a:t>　県では、コロナ関連融資からの借換需要や原油・原材料高騰等の影響に引き続き対応するとともに、人材確保等に取り組む中小企業を支援するために融資メニューを改正し、中小・小規模企業の円滑な資金繰りを支援してまいります。</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D2D8002D-B5B0-4BAC-B1F6-782DDCCE6D9C}" type="slidenum">
              <a:rPr kumimoji="1" lang="ja-JP" altLang="en-US" smtClean="0"/>
              <a:pPr/>
              <a:t>5</a:t>
            </a:fld>
            <a:endParaRPr kumimoji="1" lang="ja-JP" altLang="en-US"/>
          </a:p>
        </p:txBody>
      </p:sp>
      <p:sp>
        <p:nvSpPr>
          <p:cNvPr id="3" name="テキスト ボックス 2"/>
          <p:cNvSpPr txBox="1"/>
          <p:nvPr/>
        </p:nvSpPr>
        <p:spPr>
          <a:xfrm>
            <a:off x="-198889" y="209945"/>
            <a:ext cx="8820472" cy="584775"/>
          </a:xfrm>
          <a:prstGeom prst="rect">
            <a:avLst/>
          </a:prstGeom>
          <a:noFill/>
        </p:spPr>
        <p:txBody>
          <a:bodyPr wrap="square" rtlCol="0">
            <a:spAutoFit/>
          </a:bodyPr>
          <a:lstStyle/>
          <a:p>
            <a:r>
              <a:rPr lang="ja-JP" altLang="en-US" sz="3200" i="1" dirty="0">
                <a:latin typeface="+mj-ea"/>
              </a:rPr>
              <a:t> </a:t>
            </a:r>
            <a:r>
              <a:rPr lang="ja-JP" altLang="en-US" sz="3000" i="1" dirty="0">
                <a:latin typeface="+mj-ea"/>
              </a:rPr>
              <a:t>３</a:t>
            </a:r>
            <a:r>
              <a:rPr lang="en-US" altLang="ja-JP" sz="3000" i="1" dirty="0">
                <a:latin typeface="+mj-ea"/>
              </a:rPr>
              <a:t>.Ⅰ</a:t>
            </a:r>
            <a:r>
              <a:rPr lang="ja-JP" altLang="en-US" sz="3000" i="1" dirty="0">
                <a:latin typeface="+mj-ea"/>
              </a:rPr>
              <a:t> 産業政策推進資金</a:t>
            </a:r>
            <a:r>
              <a:rPr lang="en-US" altLang="ja-JP" sz="3000" i="1" dirty="0">
                <a:latin typeface="+mj-ea"/>
              </a:rPr>
              <a:t>(</a:t>
            </a:r>
            <a:r>
              <a:rPr lang="ja-JP" altLang="en-US" sz="2800" i="1" dirty="0">
                <a:latin typeface="+mj-ea"/>
              </a:rPr>
              <a:t>人材確保等促進融資</a:t>
            </a:r>
            <a:r>
              <a:rPr lang="en-US" altLang="ja-JP" sz="3000" i="1" dirty="0">
                <a:latin typeface="+mj-ea"/>
              </a:rPr>
              <a:t>)</a:t>
            </a:r>
            <a:endParaRPr lang="ja-JP" altLang="en-US" sz="3000" i="1" dirty="0">
              <a:latin typeface="+mj-ea"/>
            </a:endParaRPr>
          </a:p>
        </p:txBody>
      </p:sp>
      <p:sp>
        <p:nvSpPr>
          <p:cNvPr id="4" name="角丸四角形 3"/>
          <p:cNvSpPr/>
          <p:nvPr/>
        </p:nvSpPr>
        <p:spPr>
          <a:xfrm>
            <a:off x="171347" y="953224"/>
            <a:ext cx="8801305" cy="673557"/>
          </a:xfrm>
          <a:prstGeom prst="roundRect">
            <a:avLst/>
          </a:prstGeom>
          <a:ln w="25400">
            <a:solidFill>
              <a:schemeClr val="accent6">
                <a:lumMod val="50000"/>
              </a:schemeClr>
            </a:solidFill>
          </a:ln>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dirty="0">
                <a:latin typeface="ＭＳ ゴシック" panose="020B0609070205080204" pitchFamily="49" charset="-128"/>
                <a:ea typeface="ＭＳ ゴシック" panose="020B0609070205080204" pitchFamily="49" charset="-128"/>
              </a:rPr>
              <a:t>＜ポイント＞</a:t>
            </a:r>
            <a:endParaRPr kumimoji="1"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○人材確保や人材育成、生産性向上の取組を促進するためのメニューを創設する。</a:t>
            </a:r>
            <a:endParaRPr lang="en-US" altLang="ja-JP" dirty="0">
              <a:latin typeface="ＭＳ ゴシック" panose="020B0609070205080204" pitchFamily="49" charset="-128"/>
              <a:ea typeface="ＭＳ ゴシック" panose="020B0609070205080204" pitchFamily="49"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550545908"/>
              </p:ext>
            </p:extLst>
          </p:nvPr>
        </p:nvGraphicFramePr>
        <p:xfrm>
          <a:off x="0" y="1701209"/>
          <a:ext cx="9144000" cy="4732320"/>
        </p:xfrm>
        <a:graphic>
          <a:graphicData uri="http://schemas.openxmlformats.org/drawingml/2006/table">
            <a:tbl>
              <a:tblPr firstRow="1" bandRow="1">
                <a:tableStyleId>{9DCAF9ED-07DC-4A11-8D7F-57B35C25682E}</a:tableStyleId>
              </a:tblPr>
              <a:tblGrid>
                <a:gridCol w="1403648">
                  <a:extLst>
                    <a:ext uri="{9D8B030D-6E8A-4147-A177-3AD203B41FA5}">
                      <a16:colId xmlns:a16="http://schemas.microsoft.com/office/drawing/2014/main" val="20000"/>
                    </a:ext>
                  </a:extLst>
                </a:gridCol>
                <a:gridCol w="7740352">
                  <a:extLst>
                    <a:ext uri="{9D8B030D-6E8A-4147-A177-3AD203B41FA5}">
                      <a16:colId xmlns:a16="http://schemas.microsoft.com/office/drawing/2014/main" val="20001"/>
                    </a:ext>
                  </a:extLst>
                </a:gridCol>
              </a:tblGrid>
              <a:tr h="275299">
                <a:tc gridSpan="2">
                  <a:txBody>
                    <a:bodyPr/>
                    <a:lstStyle/>
                    <a:p>
                      <a:pPr algn="ctr"/>
                      <a:r>
                        <a:rPr kumimoji="1" lang="ja-JP" altLang="en-US" sz="1800" b="1" dirty="0">
                          <a:latin typeface="ＭＳ ゴシック" panose="020B0609070205080204" pitchFamily="49" charset="-128"/>
                          <a:ea typeface="ＭＳ ゴシック" panose="020B0609070205080204" pitchFamily="49" charset="-128"/>
                        </a:rPr>
                        <a:t>人材確保等促進融資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1800" b="1">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81079">
                <a:tc>
                  <a:txBody>
                    <a:bodyPr/>
                    <a:lstStyle/>
                    <a:p>
                      <a:r>
                        <a:rPr kumimoji="1" lang="ja-JP" altLang="en-US" sz="1600">
                          <a:latin typeface="ＭＳ ゴシック" panose="020B0609070205080204" pitchFamily="49" charset="-128"/>
                          <a:ea typeface="ＭＳ ゴシック" panose="020B0609070205080204" pitchFamily="49" charset="-128"/>
                        </a:rPr>
                        <a:t>融資対象</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600" u="none" dirty="0">
                          <a:latin typeface="ＭＳ ゴシック" panose="020B0609070205080204" pitchFamily="49" charset="-128"/>
                          <a:ea typeface="ＭＳ ゴシック" panose="020B0609070205080204" pitchFamily="49" charset="-128"/>
                        </a:rPr>
                        <a:t>県内に事業所を有する中小企業者又は中小企業団体</a:t>
                      </a:r>
                      <a:endParaRPr lang="en-US" altLang="ja-JP" sz="1600" u="none" dirty="0">
                        <a:latin typeface="ＭＳ ゴシック" panose="020B0609070205080204" pitchFamily="49" charset="-128"/>
                        <a:ea typeface="ＭＳ ゴシック" panose="020B0609070205080204" pitchFamily="49" charset="-128"/>
                      </a:endParaRPr>
                    </a:p>
                  </a:txBody>
                  <a:tcPr marT="64800" marB="648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565806">
                <a:tc>
                  <a:txBody>
                    <a:bodyPr/>
                    <a:lstStyle/>
                    <a:p>
                      <a:r>
                        <a:rPr kumimoji="1" lang="ja-JP" altLang="en-US" sz="1600">
                          <a:latin typeface="ＭＳ ゴシック" panose="020B0609070205080204" pitchFamily="49" charset="-128"/>
                          <a:ea typeface="ＭＳ ゴシック" panose="020B0609070205080204" pitchFamily="49" charset="-128"/>
                        </a:rPr>
                        <a:t>資金使途</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600" u="sng" dirty="0">
                          <a:latin typeface="ＭＳ ゴシック" panose="020B0609070205080204" pitchFamily="49" charset="-128"/>
                          <a:ea typeface="ＭＳ ゴシック" panose="020B0609070205080204" pitchFamily="49" charset="-128"/>
                        </a:rPr>
                        <a:t>人材確保や人材育成、生産性向上に向けた取組に必要な運転資金及び設備資金</a:t>
                      </a:r>
                      <a:endParaRPr kumimoji="1" lang="en-US" altLang="ja-JP" sz="1600" u="sng"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（例）</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・賃上げを行うための人件費</a:t>
                      </a:r>
                    </a:p>
                    <a:p>
                      <a:r>
                        <a:rPr kumimoji="1" lang="ja-JP" altLang="en-US" sz="1200" dirty="0">
                          <a:latin typeface="ＭＳ ゴシック" panose="020B0609070205080204" pitchFamily="49" charset="-128"/>
                          <a:ea typeface="ＭＳ ゴシック" panose="020B0609070205080204" pitchFamily="49" charset="-128"/>
                        </a:rPr>
                        <a:t>　・社内研修の実施や、社外研修への参加費の負担・補助に要する経費</a:t>
                      </a:r>
                    </a:p>
                    <a:p>
                      <a:r>
                        <a:rPr kumimoji="1" lang="ja-JP" altLang="en-US" sz="1200" dirty="0">
                          <a:latin typeface="ＭＳ ゴシック" panose="020B0609070205080204" pitchFamily="49" charset="-128"/>
                          <a:ea typeface="ＭＳ ゴシック" panose="020B0609070205080204" pitchFamily="49" charset="-128"/>
                        </a:rPr>
                        <a:t>　・外国人材の確保・定着のための取組（住宅補助や社内マニュアルの多言語化）</a:t>
                      </a:r>
                    </a:p>
                    <a:p>
                      <a:r>
                        <a:rPr kumimoji="1" lang="ja-JP" altLang="en-US" sz="1200" dirty="0">
                          <a:latin typeface="ＭＳ ゴシック" panose="020B0609070205080204" pitchFamily="49" charset="-128"/>
                          <a:ea typeface="ＭＳ ゴシック" panose="020B0609070205080204" pitchFamily="49" charset="-128"/>
                        </a:rPr>
                        <a:t>　・ＤＸを進めるための機械やデジタルツールの導入</a:t>
                      </a:r>
                    </a:p>
                    <a:p>
                      <a:r>
                        <a:rPr kumimoji="1" lang="ja-JP" altLang="en-US" sz="1200" dirty="0">
                          <a:latin typeface="ＭＳ ゴシック" panose="020B0609070205080204" pitchFamily="49" charset="-128"/>
                          <a:ea typeface="ＭＳ ゴシック" panose="020B0609070205080204" pitchFamily="49" charset="-128"/>
                        </a:rPr>
                        <a:t>　・社員寮や従業員専用の駐車場などの整備</a:t>
                      </a:r>
                    </a:p>
                    <a:p>
                      <a:r>
                        <a:rPr kumimoji="1" lang="ja-JP" altLang="en-US" sz="1200" dirty="0">
                          <a:latin typeface="ＭＳ ゴシック" panose="020B0609070205080204" pitchFamily="49" charset="-128"/>
                          <a:ea typeface="ＭＳ ゴシック" panose="020B0609070205080204" pitchFamily="49" charset="-128"/>
                        </a:rPr>
                        <a:t>　・女性が働きやすい職場環境の整備（社内託児所やトイレ、更衣室など）　等</a:t>
                      </a:r>
                      <a:endParaRPr kumimoji="1" lang="en-US" altLang="ja-JP" sz="1200" dirty="0">
                        <a:latin typeface="ＭＳ ゴシック" panose="020B0609070205080204" pitchFamily="49" charset="-128"/>
                        <a:ea typeface="ＭＳ ゴシック" panose="020B0609070205080204" pitchFamily="49" charset="-128"/>
                      </a:endParaRPr>
                    </a:p>
                  </a:txBody>
                  <a:tcPr marT="64800" marB="648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81079">
                <a:tc>
                  <a:txBody>
                    <a:bodyPr/>
                    <a:lstStyle/>
                    <a:p>
                      <a:pPr algn="ctr"/>
                      <a:r>
                        <a:rPr kumimoji="1" lang="ja-JP" altLang="en-US" sz="1600">
                          <a:latin typeface="ＭＳ ゴシック" panose="020B0609070205080204" pitchFamily="49" charset="-128"/>
                          <a:ea typeface="ＭＳ ゴシック" panose="020B0609070205080204" pitchFamily="49" charset="-128"/>
                        </a:rPr>
                        <a:t>限 度 額</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600" dirty="0">
                          <a:latin typeface="ＭＳ ゴシック" panose="020B0609070205080204" pitchFamily="49" charset="-128"/>
                          <a:ea typeface="ＭＳ ゴシック" panose="020B0609070205080204" pitchFamily="49" charset="-128"/>
                        </a:rPr>
                        <a:t>１億円</a:t>
                      </a:r>
                    </a:p>
                  </a:txBody>
                  <a:tcPr marT="64800" marB="648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464612">
                <a:tc>
                  <a:txBody>
                    <a:bodyPr/>
                    <a:lstStyle/>
                    <a:p>
                      <a:pPr algn="ctr"/>
                      <a:r>
                        <a:rPr kumimoji="1" lang="ja-JP" altLang="en-US" sz="1600">
                          <a:latin typeface="ＭＳ ゴシック" panose="020B0609070205080204" pitchFamily="49" charset="-128"/>
                          <a:ea typeface="ＭＳ ゴシック" panose="020B0609070205080204" pitchFamily="49" charset="-128"/>
                        </a:rPr>
                        <a:t>融資期間</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600" dirty="0">
                          <a:latin typeface="ＭＳ ゴシック" panose="020B0609070205080204" pitchFamily="49" charset="-128"/>
                          <a:ea typeface="ＭＳ ゴシック" panose="020B0609070205080204" pitchFamily="49" charset="-128"/>
                        </a:rPr>
                        <a:t>運転資金：７年以内（うち据置１年以内）</a:t>
                      </a:r>
                      <a:endParaRPr kumimoji="1" lang="en-US" altLang="ja-JP" sz="1600" dirty="0">
                        <a:latin typeface="ＭＳ ゴシック" panose="020B0609070205080204" pitchFamily="49" charset="-128"/>
                        <a:ea typeface="ＭＳ ゴシック" panose="020B0609070205080204" pitchFamily="49" charset="-128"/>
                      </a:endParaRPr>
                    </a:p>
                    <a:p>
                      <a:pPr algn="l"/>
                      <a:r>
                        <a:rPr kumimoji="1" lang="ja-JP" altLang="en-US" sz="1600" dirty="0">
                          <a:latin typeface="ＭＳ ゴシック" panose="020B0609070205080204" pitchFamily="49" charset="-128"/>
                          <a:ea typeface="ＭＳ ゴシック" panose="020B0609070205080204" pitchFamily="49" charset="-128"/>
                        </a:rPr>
                        <a:t>設備資金：</a:t>
                      </a:r>
                      <a:r>
                        <a:rPr kumimoji="1" lang="en-US" altLang="ja-JP" sz="1600" dirty="0">
                          <a:latin typeface="ＭＳ ゴシック" panose="020B0609070205080204" pitchFamily="49" charset="-128"/>
                          <a:ea typeface="ＭＳ ゴシック" panose="020B0609070205080204" pitchFamily="49" charset="-128"/>
                        </a:rPr>
                        <a:t>10</a:t>
                      </a:r>
                      <a:r>
                        <a:rPr kumimoji="1" lang="ja-JP" altLang="en-US" sz="1600" dirty="0">
                          <a:latin typeface="ＭＳ ゴシック" panose="020B0609070205080204" pitchFamily="49" charset="-128"/>
                          <a:ea typeface="ＭＳ ゴシック" panose="020B0609070205080204" pitchFamily="49" charset="-128"/>
                        </a:rPr>
                        <a:t>年以内（うち据置２年以内）</a:t>
                      </a:r>
                    </a:p>
                  </a:txBody>
                  <a:tcPr marT="64800" marB="648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1015209">
                <a:tc>
                  <a:txBody>
                    <a:bodyPr/>
                    <a:lstStyle/>
                    <a:p>
                      <a:r>
                        <a:rPr kumimoji="1" lang="ja-JP" altLang="en-US" sz="1600">
                          <a:latin typeface="ＭＳ ゴシック" panose="020B0609070205080204" pitchFamily="49" charset="-128"/>
                          <a:ea typeface="ＭＳ ゴシック" panose="020B0609070205080204" pitchFamily="49" charset="-128"/>
                        </a:rPr>
                        <a:t>融資利率</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600" dirty="0">
                          <a:latin typeface="ＭＳ ゴシック" panose="020B0609070205080204" pitchFamily="49" charset="-128"/>
                          <a:ea typeface="ＭＳ ゴシック" panose="020B0609070205080204" pitchFamily="49" charset="-128"/>
                        </a:rPr>
                        <a:t>保証付き・責任共有制度対象外　　年 </a:t>
                      </a:r>
                      <a:r>
                        <a:rPr kumimoji="1" lang="en-US" altLang="ja-JP" sz="1600" dirty="0">
                          <a:latin typeface="ＭＳ ゴシック" panose="020B0609070205080204" pitchFamily="49" charset="-128"/>
                          <a:ea typeface="ＭＳ ゴシック" panose="020B0609070205080204" pitchFamily="49" charset="-128"/>
                        </a:rPr>
                        <a:t>1.7</a:t>
                      </a:r>
                      <a:r>
                        <a:rPr kumimoji="1" lang="ja-JP" altLang="en-US" sz="1600" dirty="0">
                          <a:latin typeface="ＭＳ ゴシック" panose="020B0609070205080204" pitchFamily="49" charset="-128"/>
                          <a:ea typeface="ＭＳ ゴシック" panose="020B0609070205080204" pitchFamily="49" charset="-128"/>
                        </a:rPr>
                        <a:t>％以内　（</a:t>
                      </a:r>
                      <a:r>
                        <a:rPr kumimoji="1" lang="en-US" altLang="ja-JP" sz="1600" dirty="0">
                          <a:latin typeface="ＭＳ ゴシック" panose="020B0609070205080204" pitchFamily="49" charset="-128"/>
                          <a:ea typeface="ＭＳ ゴシック" panose="020B0609070205080204" pitchFamily="49" charset="-128"/>
                        </a:rPr>
                        <a:t>1.5</a:t>
                      </a:r>
                      <a:r>
                        <a:rPr kumimoji="1" lang="ja-JP" altLang="en-US" sz="1600" dirty="0">
                          <a:latin typeface="ＭＳ ゴシック" panose="020B0609070205080204" pitchFamily="49" charset="-128"/>
                          <a:ea typeface="ＭＳ ゴシック" panose="020B0609070205080204" pitchFamily="49" charset="-128"/>
                        </a:rPr>
                        <a:t>％以内）</a:t>
                      </a:r>
                    </a:p>
                    <a:p>
                      <a:r>
                        <a:rPr kumimoji="1" lang="ja-JP" altLang="en-US" sz="1600" dirty="0">
                          <a:latin typeface="ＭＳ ゴシック" panose="020B0609070205080204" pitchFamily="49" charset="-128"/>
                          <a:ea typeface="ＭＳ ゴシック" panose="020B0609070205080204" pitchFamily="49" charset="-128"/>
                        </a:rPr>
                        <a:t>保証付き・責任共有制度対象　　　年 </a:t>
                      </a:r>
                      <a:r>
                        <a:rPr kumimoji="1" lang="en-US" altLang="ja-JP" sz="1600" dirty="0">
                          <a:latin typeface="ＭＳ ゴシック" panose="020B0609070205080204" pitchFamily="49" charset="-128"/>
                          <a:ea typeface="ＭＳ ゴシック" panose="020B0609070205080204" pitchFamily="49" charset="-128"/>
                        </a:rPr>
                        <a:t>1.9</a:t>
                      </a:r>
                      <a:r>
                        <a:rPr kumimoji="1" lang="ja-JP" altLang="en-US" sz="1600" dirty="0">
                          <a:latin typeface="ＭＳ ゴシック" panose="020B0609070205080204" pitchFamily="49" charset="-128"/>
                          <a:ea typeface="ＭＳ ゴシック" panose="020B0609070205080204" pitchFamily="49" charset="-128"/>
                        </a:rPr>
                        <a:t>％以内　（</a:t>
                      </a:r>
                      <a:r>
                        <a:rPr kumimoji="1" lang="en-US" altLang="ja-JP" sz="1600" dirty="0">
                          <a:latin typeface="ＭＳ ゴシック" panose="020B0609070205080204" pitchFamily="49" charset="-128"/>
                          <a:ea typeface="ＭＳ ゴシック" panose="020B0609070205080204" pitchFamily="49" charset="-128"/>
                        </a:rPr>
                        <a:t>1.7</a:t>
                      </a:r>
                      <a:r>
                        <a:rPr kumimoji="1" lang="ja-JP" altLang="en-US" sz="1600" dirty="0">
                          <a:latin typeface="ＭＳ ゴシック" panose="020B0609070205080204" pitchFamily="49" charset="-128"/>
                          <a:ea typeface="ＭＳ ゴシック" panose="020B0609070205080204" pitchFamily="49" charset="-128"/>
                        </a:rPr>
                        <a:t>％以内）</a:t>
                      </a:r>
                    </a:p>
                    <a:p>
                      <a:r>
                        <a:rPr kumimoji="1" lang="ja-JP" altLang="en-US" sz="1600" dirty="0">
                          <a:latin typeface="ＭＳ ゴシック" panose="020B0609070205080204" pitchFamily="49" charset="-128"/>
                          <a:ea typeface="ＭＳ ゴシック" panose="020B0609070205080204" pitchFamily="49" charset="-128"/>
                        </a:rPr>
                        <a:t>保証なし　　　　　　　　　　　　年 </a:t>
                      </a:r>
                      <a:r>
                        <a:rPr kumimoji="1" lang="en-US" altLang="ja-JP" sz="1600" dirty="0">
                          <a:latin typeface="ＭＳ ゴシック" panose="020B0609070205080204" pitchFamily="49" charset="-128"/>
                          <a:ea typeface="ＭＳ ゴシック" panose="020B0609070205080204" pitchFamily="49" charset="-128"/>
                        </a:rPr>
                        <a:t>2.2</a:t>
                      </a:r>
                      <a:r>
                        <a:rPr kumimoji="1" lang="ja-JP" altLang="en-US" sz="1600" dirty="0">
                          <a:latin typeface="ＭＳ ゴシック" panose="020B0609070205080204" pitchFamily="49" charset="-128"/>
                          <a:ea typeface="ＭＳ ゴシック" panose="020B0609070205080204" pitchFamily="49" charset="-128"/>
                        </a:rPr>
                        <a:t>％以内　（</a:t>
                      </a:r>
                      <a:r>
                        <a:rPr kumimoji="1" lang="en-US" altLang="ja-JP" sz="1600" dirty="0">
                          <a:latin typeface="ＭＳ ゴシック" panose="020B0609070205080204" pitchFamily="49" charset="-128"/>
                          <a:ea typeface="ＭＳ ゴシック" panose="020B0609070205080204" pitchFamily="49" charset="-128"/>
                        </a:rPr>
                        <a:t>2.0</a:t>
                      </a:r>
                      <a:r>
                        <a:rPr kumimoji="1" lang="ja-JP" altLang="en-US" sz="1600" dirty="0">
                          <a:latin typeface="ＭＳ ゴシック" panose="020B0609070205080204" pitchFamily="49" charset="-128"/>
                          <a:ea typeface="ＭＳ ゴシック" panose="020B0609070205080204" pitchFamily="49" charset="-128"/>
                        </a:rPr>
                        <a:t>％以内）</a:t>
                      </a:r>
                    </a:p>
                    <a:p>
                      <a:r>
                        <a:rPr kumimoji="1" lang="ja-JP" altLang="en-US" sz="1600" dirty="0">
                          <a:latin typeface="ＭＳ ゴシック" panose="020B0609070205080204" pitchFamily="49" charset="-128"/>
                          <a:ea typeface="ＭＳ ゴシック" panose="020B0609070205080204" pitchFamily="49" charset="-128"/>
                        </a:rPr>
                        <a:t>　</a:t>
                      </a:r>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u="sng" dirty="0">
                          <a:latin typeface="ＭＳ ゴシック" panose="020B0609070205080204" pitchFamily="49" charset="-128"/>
                          <a:ea typeface="ＭＳ ゴシック" panose="020B0609070205080204" pitchFamily="49" charset="-128"/>
                        </a:rPr>
                        <a:t>（　　）は厚労省の業務改善助成金の交付決定を受けた場合</a:t>
                      </a:r>
                      <a:endParaRPr kumimoji="1" lang="en-US" altLang="ja-JP" sz="1600" u="sng" dirty="0">
                        <a:latin typeface="ＭＳ ゴシック" panose="020B0609070205080204" pitchFamily="49" charset="-128"/>
                        <a:ea typeface="ＭＳ ゴシック" panose="020B0609070205080204" pitchFamily="49" charset="-128"/>
                      </a:endParaRPr>
                    </a:p>
                    <a:p>
                      <a:r>
                        <a:rPr kumimoji="1" lang="ja-JP" altLang="en-US" sz="1600" dirty="0">
                          <a:latin typeface="ＭＳ ゴシック" panose="020B0609070205080204" pitchFamily="49" charset="-128"/>
                          <a:ea typeface="ＭＳ ゴシック" panose="020B0609070205080204" pitchFamily="49" charset="-128"/>
                        </a:rPr>
                        <a:t>　　　　　　　　　　</a:t>
                      </a:r>
                      <a:r>
                        <a:rPr kumimoji="1" lang="ja-JP" altLang="en-US" sz="1600" u="sng" dirty="0">
                          <a:latin typeface="ＭＳ ゴシック" panose="020B0609070205080204" pitchFamily="49" charset="-128"/>
                          <a:ea typeface="ＭＳ ゴシック" panose="020B0609070205080204" pitchFamily="49" charset="-128"/>
                        </a:rPr>
                        <a:t>（令和３年度から令和７年度までの業務改善助成金が対象）</a:t>
                      </a:r>
                    </a:p>
                  </a:txBody>
                  <a:tcPr marT="64800" marB="648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106684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D2D8002D-B5B0-4BAC-B1F6-782DDCCE6D9C}" type="slidenum">
              <a:rPr kumimoji="1" lang="ja-JP" altLang="en-US" smtClean="0"/>
              <a:pPr/>
              <a:t>6</a:t>
            </a:fld>
            <a:endParaRPr kumimoji="1" lang="ja-JP" altLang="en-US"/>
          </a:p>
        </p:txBody>
      </p:sp>
      <p:sp>
        <p:nvSpPr>
          <p:cNvPr id="3" name="テキスト ボックス 2"/>
          <p:cNvSpPr txBox="1"/>
          <p:nvPr/>
        </p:nvSpPr>
        <p:spPr>
          <a:xfrm>
            <a:off x="-144478" y="181892"/>
            <a:ext cx="8820472" cy="584775"/>
          </a:xfrm>
          <a:prstGeom prst="rect">
            <a:avLst/>
          </a:prstGeom>
          <a:noFill/>
        </p:spPr>
        <p:txBody>
          <a:bodyPr wrap="square" rtlCol="0">
            <a:spAutoFit/>
          </a:bodyPr>
          <a:lstStyle/>
          <a:p>
            <a:r>
              <a:rPr lang="ja-JP" altLang="en-US" sz="3200" i="1" dirty="0">
                <a:latin typeface="+mj-ea"/>
              </a:rPr>
              <a:t> </a:t>
            </a:r>
            <a:r>
              <a:rPr lang="ja-JP" altLang="en-US" sz="3000" i="1" dirty="0">
                <a:latin typeface="+mj-ea"/>
              </a:rPr>
              <a:t>３</a:t>
            </a:r>
            <a:r>
              <a:rPr lang="en-US" altLang="ja-JP" sz="3000" i="1" dirty="0">
                <a:latin typeface="+mj-ea"/>
              </a:rPr>
              <a:t>.Ⅱ</a:t>
            </a:r>
            <a:r>
              <a:rPr lang="ja-JP" altLang="en-US" sz="3000" i="1" dirty="0">
                <a:latin typeface="+mj-ea"/>
              </a:rPr>
              <a:t> 産業政策推進資金（</a:t>
            </a:r>
            <a:r>
              <a:rPr lang="ja-JP" altLang="en-US" sz="2800" i="1" dirty="0">
                <a:latin typeface="+mj-ea"/>
              </a:rPr>
              <a:t>重点政策推進融資</a:t>
            </a:r>
            <a:r>
              <a:rPr lang="ja-JP" altLang="en-US" sz="3000" i="1" dirty="0">
                <a:latin typeface="+mj-ea"/>
              </a:rPr>
              <a:t>）</a:t>
            </a:r>
          </a:p>
        </p:txBody>
      </p:sp>
      <p:sp>
        <p:nvSpPr>
          <p:cNvPr id="4" name="角丸四角形 3"/>
          <p:cNvSpPr/>
          <p:nvPr/>
        </p:nvSpPr>
        <p:spPr>
          <a:xfrm>
            <a:off x="171347" y="960084"/>
            <a:ext cx="8801305" cy="690291"/>
          </a:xfrm>
          <a:prstGeom prst="roundRect">
            <a:avLst/>
          </a:prstGeom>
          <a:ln w="25400">
            <a:solidFill>
              <a:schemeClr val="accent6">
                <a:lumMod val="50000"/>
              </a:schemeClr>
            </a:solidFill>
          </a:ln>
        </p:spPr>
        <p:style>
          <a:lnRef idx="1">
            <a:schemeClr val="accent6"/>
          </a:lnRef>
          <a:fillRef idx="2">
            <a:schemeClr val="accent6"/>
          </a:fillRef>
          <a:effectRef idx="1">
            <a:schemeClr val="accent6"/>
          </a:effectRef>
          <a:fontRef idx="minor">
            <a:schemeClr val="dk1"/>
          </a:fontRef>
        </p:style>
        <p:txBody>
          <a:bodyPr tIns="46800" bIns="46800" rtlCol="0" anchor="t">
            <a:noAutofit/>
          </a:bodyPr>
          <a:lstStyle/>
          <a:p>
            <a:r>
              <a:rPr kumimoji="1" lang="ja-JP" altLang="en-US" dirty="0">
                <a:latin typeface="ＭＳ ゴシック" panose="020B0609070205080204" pitchFamily="49" charset="-128"/>
                <a:ea typeface="ＭＳ ゴシック" panose="020B0609070205080204" pitchFamily="49" charset="-128"/>
              </a:rPr>
              <a:t>＜ポイント＞</a:t>
            </a:r>
            <a:endParaRPr kumimoji="1" lang="en-US" altLang="ja-JP" dirty="0">
              <a:latin typeface="ＭＳ ゴシック" panose="020B0609070205080204" pitchFamily="49" charset="-128"/>
              <a:ea typeface="ＭＳ ゴシック" panose="020B0609070205080204" pitchFamily="49" charset="-128"/>
            </a:endParaRPr>
          </a:p>
          <a:p>
            <a:pPr hangingPunct="0"/>
            <a:r>
              <a:rPr lang="ja-JP" altLang="en-US" dirty="0">
                <a:latin typeface="ＭＳ ゴシック" panose="020B0609070205080204" pitchFamily="49" charset="-128"/>
                <a:ea typeface="ＭＳ ゴシック" panose="020B0609070205080204" pitchFamily="49" charset="-128"/>
              </a:rPr>
              <a:t>○融資対象に新たに「文化資源活用」を追加する。</a:t>
            </a:r>
            <a:endParaRPr lang="en-US" altLang="ja-JP" dirty="0"/>
          </a:p>
        </p:txBody>
      </p:sp>
      <p:graphicFrame>
        <p:nvGraphicFramePr>
          <p:cNvPr id="6" name="表 5"/>
          <p:cNvGraphicFramePr>
            <a:graphicFrameLocks noGrp="1"/>
          </p:cNvGraphicFramePr>
          <p:nvPr>
            <p:extLst>
              <p:ext uri="{D42A27DB-BD31-4B8C-83A1-F6EECF244321}">
                <p14:modId xmlns:p14="http://schemas.microsoft.com/office/powerpoint/2010/main" val="2746971042"/>
              </p:ext>
            </p:extLst>
          </p:nvPr>
        </p:nvGraphicFramePr>
        <p:xfrm>
          <a:off x="0" y="1743740"/>
          <a:ext cx="9144000" cy="4704512"/>
        </p:xfrm>
        <a:graphic>
          <a:graphicData uri="http://schemas.openxmlformats.org/drawingml/2006/table">
            <a:tbl>
              <a:tblPr firstRow="1" bandRow="1">
                <a:tableStyleId>{9DCAF9ED-07DC-4A11-8D7F-57B35C25682E}</a:tableStyleId>
              </a:tblPr>
              <a:tblGrid>
                <a:gridCol w="1403648">
                  <a:extLst>
                    <a:ext uri="{9D8B030D-6E8A-4147-A177-3AD203B41FA5}">
                      <a16:colId xmlns:a16="http://schemas.microsoft.com/office/drawing/2014/main" val="20000"/>
                    </a:ext>
                  </a:extLst>
                </a:gridCol>
                <a:gridCol w="7740352">
                  <a:extLst>
                    <a:ext uri="{9D8B030D-6E8A-4147-A177-3AD203B41FA5}">
                      <a16:colId xmlns:a16="http://schemas.microsoft.com/office/drawing/2014/main" val="20001"/>
                    </a:ext>
                  </a:extLst>
                </a:gridCol>
              </a:tblGrid>
              <a:tr h="372790">
                <a:tc gridSpan="2">
                  <a:txBody>
                    <a:bodyPr/>
                    <a:lstStyle/>
                    <a:p>
                      <a:pPr algn="ctr"/>
                      <a:r>
                        <a:rPr kumimoji="1" lang="ja-JP" altLang="en-US" sz="1800" b="1" dirty="0">
                          <a:latin typeface="ＭＳ ゴシック" panose="020B0609070205080204" pitchFamily="49" charset="-128"/>
                          <a:ea typeface="ＭＳ ゴシック" panose="020B0609070205080204" pitchFamily="49" charset="-128"/>
                        </a:rPr>
                        <a:t>重点政策推進融資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r>
                        <a:rPr kumimoji="1" lang="ja-JP" altLang="en-US" sz="1800" b="1">
                          <a:latin typeface="ＭＳ ゴシック" panose="020B0609070205080204" pitchFamily="49" charset="-128"/>
                          <a:ea typeface="ＭＳ ゴシック" panose="020B0609070205080204" pitchFamily="49" charset="-128"/>
                        </a:rPr>
                        <a:t>新型コロナウイルス感染症対策融資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454870">
                <a:tc>
                  <a:txBody>
                    <a:bodyPr/>
                    <a:lstStyle/>
                    <a:p>
                      <a:r>
                        <a:rPr kumimoji="1" lang="ja-JP" altLang="en-US" sz="1600">
                          <a:latin typeface="ＭＳ ゴシック" panose="020B0609070205080204" pitchFamily="49" charset="-128"/>
                          <a:ea typeface="ＭＳ ゴシック" panose="020B0609070205080204" pitchFamily="49" charset="-128"/>
                        </a:rPr>
                        <a:t>融資対象</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hangingPunct="0"/>
                      <a:r>
                        <a:rPr kumimoji="1" lang="ja-JP" altLang="en-US" sz="1600" u="none" kern="1200" dirty="0">
                          <a:solidFill>
                            <a:schemeClr val="dk1"/>
                          </a:solidFill>
                          <a:effectLst/>
                          <a:latin typeface="ＭＳ ゴシック" panose="020B0609070205080204" pitchFamily="49" charset="-128"/>
                          <a:ea typeface="ＭＳ ゴシック" panose="020B0609070205080204" pitchFamily="49" charset="-128"/>
                          <a:cs typeface="+mn-cs"/>
                        </a:rPr>
                        <a:t>次のいずれかに該当する中小企業</a:t>
                      </a:r>
                      <a:endParaRPr kumimoji="1" lang="en-US" altLang="ja-JP" sz="1600" u="none" kern="1200" dirty="0">
                        <a:solidFill>
                          <a:schemeClr val="dk1"/>
                        </a:solidFill>
                        <a:effectLst/>
                        <a:latin typeface="ＭＳ ゴシック" panose="020B0609070205080204" pitchFamily="49" charset="-128"/>
                        <a:ea typeface="ＭＳ ゴシック" panose="020B0609070205080204" pitchFamily="49" charset="-128"/>
                        <a:cs typeface="+mn-cs"/>
                      </a:endParaRPr>
                    </a:p>
                    <a:p>
                      <a:pPr hangingPunct="0"/>
                      <a:r>
                        <a:rPr kumimoji="1" lang="ja-JP" altLang="en-US" sz="1600" u="none" kern="1200" dirty="0">
                          <a:solidFill>
                            <a:schemeClr val="dk1"/>
                          </a:solidFill>
                          <a:effectLst/>
                          <a:latin typeface="ＭＳ ゴシック" panose="020B0609070205080204" pitchFamily="49" charset="-128"/>
                          <a:ea typeface="ＭＳ ゴシック" panose="020B0609070205080204" pitchFamily="49" charset="-128"/>
                          <a:cs typeface="+mn-cs"/>
                        </a:rPr>
                        <a:t>融資対象１～７　（略）</a:t>
                      </a:r>
                      <a:endParaRPr kumimoji="1" lang="en-US" altLang="ja-JP" sz="1600" u="none" kern="1200" dirty="0">
                        <a:solidFill>
                          <a:schemeClr val="dk1"/>
                        </a:solidFill>
                        <a:effectLst/>
                        <a:latin typeface="ＭＳ ゴシック" panose="020B0609070205080204" pitchFamily="49" charset="-128"/>
                        <a:ea typeface="ＭＳ ゴシック" panose="020B0609070205080204" pitchFamily="49" charset="-128"/>
                        <a:cs typeface="+mn-cs"/>
                      </a:endParaRPr>
                    </a:p>
                    <a:p>
                      <a:pPr hangingPunct="0"/>
                      <a:r>
                        <a:rPr kumimoji="1" lang="ja-JP" altLang="en-US" sz="1600" u="none" kern="1200" dirty="0">
                          <a:solidFill>
                            <a:schemeClr val="dk1"/>
                          </a:solidFill>
                          <a:effectLst/>
                          <a:latin typeface="ＭＳ ゴシック" panose="020B0609070205080204" pitchFamily="49" charset="-128"/>
                          <a:ea typeface="ＭＳ ゴシック" panose="020B0609070205080204" pitchFamily="49" charset="-128"/>
                          <a:cs typeface="+mn-cs"/>
                        </a:rPr>
                        <a:t>融資対象８（文化資源活用）</a:t>
                      </a:r>
                      <a:endParaRPr kumimoji="1" lang="en-US" altLang="ja-JP" sz="1600" u="none" kern="1200" dirty="0">
                        <a:solidFill>
                          <a:schemeClr val="dk1"/>
                        </a:solidFill>
                        <a:effectLst/>
                        <a:latin typeface="ＭＳ ゴシック" panose="020B0609070205080204" pitchFamily="49" charset="-128"/>
                        <a:ea typeface="ＭＳ ゴシック" panose="020B0609070205080204" pitchFamily="49" charset="-128"/>
                        <a:cs typeface="+mn-cs"/>
                      </a:endParaRPr>
                    </a:p>
                    <a:p>
                      <a:pPr hangingPunct="0"/>
                      <a:r>
                        <a:rPr kumimoji="1" lang="ja-JP" altLang="en-US" sz="1600" u="none" kern="1200" dirty="0">
                          <a:solidFill>
                            <a:schemeClr val="dk1"/>
                          </a:solidFill>
                          <a:effectLst/>
                          <a:latin typeface="ＭＳ ゴシック" panose="020B0609070205080204" pitchFamily="49" charset="-128"/>
                          <a:ea typeface="ＭＳ ゴシック" panose="020B0609070205080204" pitchFamily="49" charset="-128"/>
                          <a:cs typeface="+mn-cs"/>
                        </a:rPr>
                        <a:t>　県内に事業所を有する者（新たに設置する場合を含む）であって、県文化振興課長の認定を受けたもの</a:t>
                      </a:r>
                      <a:endParaRPr kumimoji="1" lang="en-US" altLang="ja-JP" sz="1600" u="none" kern="1200" dirty="0">
                        <a:solidFill>
                          <a:schemeClr val="dk1"/>
                        </a:solidFill>
                        <a:effectLst/>
                        <a:latin typeface="ＭＳ ゴシック" panose="020B0609070205080204" pitchFamily="49" charset="-128"/>
                        <a:ea typeface="ＭＳ ゴシック" panose="020B0609070205080204" pitchFamily="49" charset="-128"/>
                        <a:cs typeface="+mn-cs"/>
                      </a:endParaRPr>
                    </a:p>
                  </a:txBody>
                  <a:tcPr marT="64800" marB="648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052151">
                <a:tc>
                  <a:txBody>
                    <a:bodyPr/>
                    <a:lstStyle/>
                    <a:p>
                      <a:r>
                        <a:rPr kumimoji="1" lang="ja-JP" altLang="en-US" sz="1600">
                          <a:latin typeface="ＭＳ ゴシック" panose="020B0609070205080204" pitchFamily="49" charset="-128"/>
                          <a:ea typeface="ＭＳ ゴシック" panose="020B0609070205080204" pitchFamily="49" charset="-128"/>
                        </a:rPr>
                        <a:t>資金使途</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u="none" dirty="0">
                          <a:latin typeface="ＭＳ ゴシック" panose="020B0609070205080204" pitchFamily="49" charset="-128"/>
                          <a:ea typeface="ＭＳ ゴシック" panose="020B0609070205080204" pitchFamily="49" charset="-128"/>
                        </a:rPr>
                        <a:t>　</a:t>
                      </a:r>
                      <a:r>
                        <a:rPr kumimoji="1" lang="ja-JP" altLang="en-US" sz="1600" u="sng" dirty="0">
                          <a:latin typeface="ＭＳ ゴシック" panose="020B0609070205080204" pitchFamily="49" charset="-128"/>
                          <a:ea typeface="ＭＳ ゴシック" panose="020B0609070205080204" pitchFamily="49" charset="-128"/>
                        </a:rPr>
                        <a:t>文化財や芸術等の文化資源を活用し、文化と観光・産業等他分野との連携による地域の活性化を図るために必要な事業実施に係る運転資金及び設備資金</a:t>
                      </a:r>
                      <a:endParaRPr kumimoji="1" lang="en-US" altLang="ja-JP" sz="1600" u="sng" dirty="0">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　（例）・登録文化財を活用した飲食店等の開設</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ＭＳ ゴシック" panose="020B0609070205080204" pitchFamily="49" charset="-128"/>
                          <a:ea typeface="ＭＳ ゴシック" panose="020B0609070205080204" pitchFamily="49" charset="-128"/>
                        </a:rPr>
                        <a:t>　　　　・レストランでのミニコンサート開催のための設備投資　等</a:t>
                      </a:r>
                      <a:endParaRPr kumimoji="1" lang="en-US" altLang="ja-JP" sz="1200" dirty="0">
                        <a:latin typeface="ＭＳ ゴシック" panose="020B0609070205080204" pitchFamily="49" charset="-128"/>
                        <a:ea typeface="ＭＳ ゴシック" panose="020B0609070205080204" pitchFamily="49" charset="-128"/>
                      </a:endParaRPr>
                    </a:p>
                  </a:txBody>
                  <a:tcPr marT="64800" marB="648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23767">
                <a:tc>
                  <a:txBody>
                    <a:bodyPr/>
                    <a:lstStyle/>
                    <a:p>
                      <a:pPr algn="ctr"/>
                      <a:r>
                        <a:rPr kumimoji="1" lang="ja-JP" altLang="en-US" sz="1600">
                          <a:latin typeface="ＭＳ ゴシック" panose="020B0609070205080204" pitchFamily="49" charset="-128"/>
                          <a:ea typeface="ＭＳ ゴシック" panose="020B0609070205080204" pitchFamily="49" charset="-128"/>
                        </a:rPr>
                        <a:t>限 度 額</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600" dirty="0">
                          <a:latin typeface="ＭＳ ゴシック" panose="020B0609070205080204" pitchFamily="49" charset="-128"/>
                          <a:ea typeface="ＭＳ ゴシック" panose="020B0609070205080204" pitchFamily="49" charset="-128"/>
                        </a:rPr>
                        <a:t>１億円（うち運転資金　</a:t>
                      </a:r>
                      <a:r>
                        <a:rPr kumimoji="1" lang="en-US" altLang="ja-JP" sz="1600" dirty="0">
                          <a:latin typeface="ＭＳ ゴシック" panose="020B0609070205080204" pitchFamily="49" charset="-128"/>
                          <a:ea typeface="ＭＳ ゴシック" panose="020B0609070205080204" pitchFamily="49" charset="-128"/>
                        </a:rPr>
                        <a:t>3,000</a:t>
                      </a:r>
                      <a:r>
                        <a:rPr kumimoji="1" lang="ja-JP" altLang="en-US" sz="1600" dirty="0">
                          <a:latin typeface="ＭＳ ゴシック" panose="020B0609070205080204" pitchFamily="49" charset="-128"/>
                          <a:ea typeface="ＭＳ ゴシック" panose="020B0609070205080204" pitchFamily="49" charset="-128"/>
                        </a:rPr>
                        <a:t>万円）</a:t>
                      </a:r>
                    </a:p>
                  </a:txBody>
                  <a:tcPr marT="64800" marB="648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423767">
                <a:tc>
                  <a:txBody>
                    <a:bodyPr/>
                    <a:lstStyle/>
                    <a:p>
                      <a:pPr algn="ctr"/>
                      <a:r>
                        <a:rPr kumimoji="1" lang="ja-JP" altLang="en-US" sz="1600">
                          <a:latin typeface="ＭＳ ゴシック" panose="020B0609070205080204" pitchFamily="49" charset="-128"/>
                          <a:ea typeface="ＭＳ ゴシック" panose="020B0609070205080204" pitchFamily="49" charset="-128"/>
                        </a:rPr>
                        <a:t>融資期間</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600" dirty="0">
                          <a:latin typeface="ＭＳ ゴシック" panose="020B0609070205080204" pitchFamily="49" charset="-128"/>
                          <a:ea typeface="ＭＳ ゴシック" panose="020B0609070205080204" pitchFamily="49" charset="-128"/>
                        </a:rPr>
                        <a:t>運転資金：７年以内（据置１年以内）　設備資金：</a:t>
                      </a:r>
                      <a:r>
                        <a:rPr kumimoji="1" lang="en-US" altLang="ja-JP" sz="1600" dirty="0">
                          <a:latin typeface="ＭＳ ゴシック" panose="020B0609070205080204" pitchFamily="49" charset="-128"/>
                          <a:ea typeface="ＭＳ ゴシック" panose="020B0609070205080204" pitchFamily="49" charset="-128"/>
                        </a:rPr>
                        <a:t>10</a:t>
                      </a:r>
                      <a:r>
                        <a:rPr kumimoji="1" lang="ja-JP" altLang="en-US" sz="1600" dirty="0">
                          <a:latin typeface="ＭＳ ゴシック" panose="020B0609070205080204" pitchFamily="49" charset="-128"/>
                          <a:ea typeface="ＭＳ ゴシック" panose="020B0609070205080204" pitchFamily="49" charset="-128"/>
                        </a:rPr>
                        <a:t>年以内（据置２年以内）</a:t>
                      </a:r>
                    </a:p>
                  </a:txBody>
                  <a:tcPr marT="64800" marB="648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977167">
                <a:tc>
                  <a:txBody>
                    <a:bodyPr/>
                    <a:lstStyle/>
                    <a:p>
                      <a:r>
                        <a:rPr kumimoji="1" lang="ja-JP" altLang="en-US" sz="1600">
                          <a:latin typeface="ＭＳ ゴシック" panose="020B0609070205080204" pitchFamily="49" charset="-128"/>
                          <a:ea typeface="ＭＳ ゴシック" panose="020B0609070205080204" pitchFamily="49" charset="-128"/>
                        </a:rPr>
                        <a:t>融資利率</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latin typeface="ＭＳ ゴシック" panose="020B0609070205080204" pitchFamily="49" charset="-128"/>
                          <a:ea typeface="ＭＳ ゴシック" panose="020B0609070205080204" pitchFamily="49" charset="-128"/>
                        </a:rPr>
                        <a:t>保証付き　責任共有制度対象外：</a:t>
                      </a:r>
                      <a:r>
                        <a:rPr kumimoji="1" lang="en-US" altLang="ja-JP" sz="1600" b="0" dirty="0">
                          <a:latin typeface="ＭＳ ゴシック" panose="020B0609070205080204" pitchFamily="49" charset="-128"/>
                          <a:ea typeface="ＭＳ ゴシック" panose="020B0609070205080204" pitchFamily="49" charset="-128"/>
                        </a:rPr>
                        <a:t>1.7</a:t>
                      </a:r>
                      <a:r>
                        <a:rPr kumimoji="1" lang="ja-JP" altLang="en-US" sz="1600" b="0" dirty="0">
                          <a:latin typeface="ＭＳ ゴシック" panose="020B0609070205080204" pitchFamily="49" charset="-128"/>
                          <a:ea typeface="ＭＳ ゴシック" panose="020B0609070205080204" pitchFamily="49" charset="-128"/>
                        </a:rPr>
                        <a:t>％以内</a:t>
                      </a:r>
                      <a:endParaRPr kumimoji="1" lang="en-US" altLang="ja-JP" sz="1600" b="0" dirty="0">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latin typeface="ＭＳ ゴシック" panose="020B0609070205080204" pitchFamily="49" charset="-128"/>
                          <a:ea typeface="ＭＳ ゴシック" panose="020B0609070205080204" pitchFamily="49" charset="-128"/>
                        </a:rPr>
                        <a:t>　　　　　責任共有制度対象　：</a:t>
                      </a:r>
                      <a:r>
                        <a:rPr kumimoji="1" lang="en-US" altLang="ja-JP" sz="1600" b="0" dirty="0">
                          <a:latin typeface="ＭＳ ゴシック" panose="020B0609070205080204" pitchFamily="49" charset="-128"/>
                          <a:ea typeface="ＭＳ ゴシック" panose="020B0609070205080204" pitchFamily="49" charset="-128"/>
                        </a:rPr>
                        <a:t>1.9</a:t>
                      </a:r>
                      <a:r>
                        <a:rPr kumimoji="1" lang="ja-JP" altLang="en-US" sz="1600" b="0" dirty="0">
                          <a:latin typeface="ＭＳ ゴシック" panose="020B0609070205080204" pitchFamily="49" charset="-128"/>
                          <a:ea typeface="ＭＳ ゴシック" panose="020B0609070205080204" pitchFamily="49" charset="-128"/>
                        </a:rPr>
                        <a:t>％以内</a:t>
                      </a:r>
                      <a:endParaRPr kumimoji="1" lang="en-US" altLang="ja-JP" sz="1600" b="0" dirty="0">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latin typeface="ＭＳ ゴシック" panose="020B0609070205080204" pitchFamily="49" charset="-128"/>
                          <a:ea typeface="ＭＳ ゴシック" panose="020B0609070205080204" pitchFamily="49" charset="-128"/>
                        </a:rPr>
                        <a:t>保証なし　　　　　　　　　　：</a:t>
                      </a:r>
                      <a:r>
                        <a:rPr kumimoji="1" lang="en-US" altLang="ja-JP" sz="1600" b="0" dirty="0">
                          <a:latin typeface="ＭＳ ゴシック" panose="020B0609070205080204" pitchFamily="49" charset="-128"/>
                          <a:ea typeface="ＭＳ ゴシック" panose="020B0609070205080204" pitchFamily="49" charset="-128"/>
                        </a:rPr>
                        <a:t>2.2</a:t>
                      </a:r>
                      <a:r>
                        <a:rPr kumimoji="1" lang="ja-JP" altLang="en-US" sz="1600" b="0" dirty="0">
                          <a:latin typeface="ＭＳ ゴシック" panose="020B0609070205080204" pitchFamily="49" charset="-128"/>
                          <a:ea typeface="ＭＳ ゴシック" panose="020B0609070205080204" pitchFamily="49" charset="-128"/>
                        </a:rPr>
                        <a:t>％以内</a:t>
                      </a:r>
                      <a:endParaRPr kumimoji="1" lang="en-US" altLang="ja-JP" sz="1600" b="0" dirty="0">
                        <a:latin typeface="ＭＳ ゴシック" panose="020B0609070205080204" pitchFamily="49" charset="-128"/>
                        <a:ea typeface="ＭＳ ゴシック" panose="020B0609070205080204" pitchFamily="49" charset="-128"/>
                      </a:endParaRPr>
                    </a:p>
                  </a:txBody>
                  <a:tcPr marT="64800" marB="648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48502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D2D8002D-B5B0-4BAC-B1F6-782DDCCE6D9C}" type="slidenum">
              <a:rPr kumimoji="1" lang="ja-JP" altLang="en-US" smtClean="0"/>
              <a:pPr/>
              <a:t>7</a:t>
            </a:fld>
            <a:endParaRPr kumimoji="1" lang="ja-JP" altLang="en-US"/>
          </a:p>
        </p:txBody>
      </p:sp>
      <p:sp>
        <p:nvSpPr>
          <p:cNvPr id="3" name="テキスト ボックス 2"/>
          <p:cNvSpPr txBox="1"/>
          <p:nvPr/>
        </p:nvSpPr>
        <p:spPr>
          <a:xfrm>
            <a:off x="-144016" y="162678"/>
            <a:ext cx="8820472" cy="584775"/>
          </a:xfrm>
          <a:prstGeom prst="rect">
            <a:avLst/>
          </a:prstGeom>
          <a:noFill/>
        </p:spPr>
        <p:txBody>
          <a:bodyPr wrap="square" rtlCol="0">
            <a:spAutoFit/>
          </a:bodyPr>
          <a:lstStyle/>
          <a:p>
            <a:r>
              <a:rPr lang="ja-JP" altLang="en-US" sz="3200" i="1" dirty="0">
                <a:latin typeface="+mj-ea"/>
              </a:rPr>
              <a:t> </a:t>
            </a:r>
            <a:r>
              <a:rPr lang="ja-JP" altLang="en-US" sz="3000" i="1" dirty="0">
                <a:latin typeface="+mj-ea"/>
              </a:rPr>
              <a:t>３</a:t>
            </a:r>
            <a:r>
              <a:rPr lang="en-US" altLang="ja-JP" sz="3000" i="1" dirty="0">
                <a:latin typeface="+mj-ea"/>
              </a:rPr>
              <a:t>.Ⅲ</a:t>
            </a:r>
            <a:r>
              <a:rPr lang="ja-JP" altLang="en-US" sz="3000" i="1" dirty="0">
                <a:latin typeface="+mj-ea"/>
              </a:rPr>
              <a:t> 小規模企業資金（</a:t>
            </a:r>
            <a:r>
              <a:rPr lang="ja-JP" altLang="en-US" sz="2400" i="1" dirty="0">
                <a:latin typeface="+mj-ea"/>
              </a:rPr>
              <a:t>一般貸付・小口零細貸付</a:t>
            </a:r>
            <a:r>
              <a:rPr lang="ja-JP" altLang="en-US" sz="3000" i="1" dirty="0">
                <a:latin typeface="+mj-ea"/>
              </a:rPr>
              <a:t>）</a:t>
            </a:r>
          </a:p>
        </p:txBody>
      </p:sp>
      <p:sp>
        <p:nvSpPr>
          <p:cNvPr id="4" name="角丸四角形 3"/>
          <p:cNvSpPr/>
          <p:nvPr/>
        </p:nvSpPr>
        <p:spPr>
          <a:xfrm>
            <a:off x="171347" y="936447"/>
            <a:ext cx="8801305" cy="679411"/>
          </a:xfrm>
          <a:prstGeom prst="roundRect">
            <a:avLst/>
          </a:prstGeom>
          <a:ln w="25400">
            <a:solidFill>
              <a:schemeClr val="accent6">
                <a:lumMod val="50000"/>
              </a:schemeClr>
            </a:solidFill>
          </a:ln>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dirty="0">
                <a:latin typeface="ＭＳ ゴシック" panose="020B0609070205080204" pitchFamily="49" charset="-128"/>
                <a:ea typeface="ＭＳ ゴシック" panose="020B0609070205080204" pitchFamily="49" charset="-128"/>
              </a:rPr>
              <a:t>＜ポイント＞</a:t>
            </a:r>
            <a:endParaRPr kumimoji="1"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○借換資金の対象にコロナ関連資金を追加する。</a:t>
            </a:r>
            <a:endParaRPr lang="en-US" altLang="ja-JP" dirty="0">
              <a:latin typeface="ＭＳ ゴシック" panose="020B0609070205080204" pitchFamily="49" charset="-128"/>
              <a:ea typeface="ＭＳ ゴシック" panose="020B0609070205080204" pitchFamily="49" charset="-128"/>
            </a:endParaRPr>
          </a:p>
        </p:txBody>
      </p:sp>
      <p:graphicFrame>
        <p:nvGraphicFramePr>
          <p:cNvPr id="8" name="表 7"/>
          <p:cNvGraphicFramePr>
            <a:graphicFrameLocks noGrp="1"/>
          </p:cNvGraphicFramePr>
          <p:nvPr>
            <p:extLst>
              <p:ext uri="{D42A27DB-BD31-4B8C-83A1-F6EECF244321}">
                <p14:modId xmlns:p14="http://schemas.microsoft.com/office/powerpoint/2010/main" val="694334028"/>
              </p:ext>
            </p:extLst>
          </p:nvPr>
        </p:nvGraphicFramePr>
        <p:xfrm>
          <a:off x="0" y="1703540"/>
          <a:ext cx="9144000" cy="4744710"/>
        </p:xfrm>
        <a:graphic>
          <a:graphicData uri="http://schemas.openxmlformats.org/drawingml/2006/table">
            <a:tbl>
              <a:tblPr firstRow="1" bandRow="1">
                <a:tableStyleId>{9DCAF9ED-07DC-4A11-8D7F-57B35C25682E}</a:tableStyleId>
              </a:tblPr>
              <a:tblGrid>
                <a:gridCol w="1403648">
                  <a:extLst>
                    <a:ext uri="{9D8B030D-6E8A-4147-A177-3AD203B41FA5}">
                      <a16:colId xmlns:a16="http://schemas.microsoft.com/office/drawing/2014/main" val="20000"/>
                    </a:ext>
                  </a:extLst>
                </a:gridCol>
                <a:gridCol w="7740352">
                  <a:extLst>
                    <a:ext uri="{9D8B030D-6E8A-4147-A177-3AD203B41FA5}">
                      <a16:colId xmlns:a16="http://schemas.microsoft.com/office/drawing/2014/main" val="20001"/>
                    </a:ext>
                  </a:extLst>
                </a:gridCol>
              </a:tblGrid>
              <a:tr h="401551">
                <a:tc gridSpan="2">
                  <a:txBody>
                    <a:bodyPr/>
                    <a:lstStyle/>
                    <a:p>
                      <a:pPr algn="ctr"/>
                      <a:r>
                        <a:rPr kumimoji="1" lang="ja-JP" altLang="en-US" sz="1800" b="1" dirty="0">
                          <a:latin typeface="ＭＳ ゴシック" panose="020B0609070205080204" pitchFamily="49" charset="-128"/>
                          <a:ea typeface="ＭＳ ゴシック" panose="020B0609070205080204" pitchFamily="49" charset="-128"/>
                        </a:rPr>
                        <a:t>小規模企業資金（一般貸付・小口零細貸付）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1800" b="1">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64711">
                <a:tc>
                  <a:txBody>
                    <a:bodyPr/>
                    <a:lstStyle/>
                    <a:p>
                      <a:r>
                        <a:rPr kumimoji="1" lang="ja-JP" altLang="en-US" sz="1600">
                          <a:latin typeface="ＭＳ ゴシック" panose="020B0609070205080204" pitchFamily="49" charset="-128"/>
                          <a:ea typeface="ＭＳ ゴシック" panose="020B0609070205080204" pitchFamily="49" charset="-128"/>
                        </a:rPr>
                        <a:t>融資対象</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ja-JP" altLang="en-US" sz="1600" u="none" dirty="0">
                          <a:solidFill>
                            <a:schemeClr val="tx1"/>
                          </a:solidFill>
                          <a:latin typeface="ＭＳ ゴシック" panose="020B0609070205080204" pitchFamily="49" charset="-128"/>
                          <a:ea typeface="ＭＳ ゴシック" panose="020B0609070205080204" pitchFamily="49" charset="-128"/>
                        </a:rPr>
                        <a:t>県内に事業所を有し、かつ同一の事業実績を１年以上有する小規模企業者</a:t>
                      </a:r>
                      <a:endParaRPr lang="en-US" altLang="ja-JP" sz="16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773512">
                <a:tc>
                  <a:txBody>
                    <a:bodyPr/>
                    <a:lstStyle/>
                    <a:p>
                      <a:r>
                        <a:rPr kumimoji="1" lang="ja-JP" altLang="en-US" sz="1600">
                          <a:latin typeface="ＭＳ ゴシック" panose="020B0609070205080204" pitchFamily="49" charset="-128"/>
                          <a:ea typeface="ＭＳ ゴシック" panose="020B0609070205080204" pitchFamily="49" charset="-128"/>
                        </a:rPr>
                        <a:t>資金使途</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600" dirty="0">
                          <a:latin typeface="ＭＳ ゴシック" panose="020B0609070205080204" pitchFamily="49" charset="-128"/>
                          <a:ea typeface="ＭＳ ゴシック" panose="020B0609070205080204" pitchFamily="49" charset="-128"/>
                        </a:rPr>
                        <a:t>運転資金、設備資金及び借換資金</a:t>
                      </a:r>
                    </a:p>
                    <a:p>
                      <a:r>
                        <a:rPr kumimoji="1" lang="ja-JP" altLang="en-US" sz="1400" dirty="0">
                          <a:latin typeface="ＭＳ ゴシック" panose="020B0609070205080204" pitchFamily="49" charset="-128"/>
                          <a:ea typeface="ＭＳ ゴシック" panose="020B0609070205080204" pitchFamily="49" charset="-128"/>
                        </a:rPr>
                        <a:t> </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借換資金は既に借入れしている次の保証付資金の借換に限る。</a:t>
                      </a:r>
                    </a:p>
                    <a:p>
                      <a:r>
                        <a:rPr kumimoji="1" lang="ja-JP" altLang="en-US" sz="1400" dirty="0">
                          <a:latin typeface="ＭＳ ゴシック" panose="020B0609070205080204" pitchFamily="49" charset="-128"/>
                          <a:ea typeface="ＭＳ ゴシック" panose="020B0609070205080204" pitchFamily="49" charset="-128"/>
                        </a:rPr>
                        <a:t>　⑴　小規模企業資金</a:t>
                      </a:r>
                    </a:p>
                    <a:p>
                      <a:r>
                        <a:rPr kumimoji="1" lang="ja-JP" altLang="en-US" sz="1400" dirty="0">
                          <a:latin typeface="ＭＳ ゴシック" panose="020B0609070205080204" pitchFamily="49" charset="-128"/>
                          <a:ea typeface="ＭＳ ゴシック" panose="020B0609070205080204" pitchFamily="49" charset="-128"/>
                        </a:rPr>
                        <a:t>　</a:t>
                      </a:r>
                      <a:r>
                        <a:rPr kumimoji="1" lang="ja-JP" altLang="en-US" sz="1400" u="sng" dirty="0">
                          <a:latin typeface="ＭＳ ゴシック" panose="020B0609070205080204" pitchFamily="49" charset="-128"/>
                          <a:ea typeface="ＭＳ ゴシック" panose="020B0609070205080204" pitchFamily="49" charset="-128"/>
                        </a:rPr>
                        <a:t>⑵　旧新型コロナウイルス感染症緊急対策資金</a:t>
                      </a:r>
                    </a:p>
                    <a:p>
                      <a:r>
                        <a:rPr kumimoji="1" lang="ja-JP" altLang="en-US" sz="1400" u="none" dirty="0">
                          <a:latin typeface="ＭＳ ゴシック" panose="020B0609070205080204" pitchFamily="49" charset="-128"/>
                          <a:ea typeface="ＭＳ ゴシック" panose="020B0609070205080204" pitchFamily="49" charset="-128"/>
                        </a:rPr>
                        <a:t>　</a:t>
                      </a:r>
                      <a:r>
                        <a:rPr kumimoji="1" lang="ja-JP" altLang="en-US" sz="1400" u="sng" dirty="0">
                          <a:latin typeface="ＭＳ ゴシック" panose="020B0609070205080204" pitchFamily="49" charset="-128"/>
                          <a:ea typeface="ＭＳ ゴシック" panose="020B0609070205080204" pitchFamily="49" charset="-128"/>
                        </a:rPr>
                        <a:t>⑶　旧新型コロナウイルス感染症対策パワーアップ資金</a:t>
                      </a:r>
                    </a:p>
                    <a:p>
                      <a:r>
                        <a:rPr kumimoji="1" lang="ja-JP" altLang="en-US" sz="1400" u="none" dirty="0">
                          <a:latin typeface="ＭＳ ゴシック" panose="020B0609070205080204" pitchFamily="49" charset="-128"/>
                          <a:ea typeface="ＭＳ ゴシック" panose="020B0609070205080204" pitchFamily="49" charset="-128"/>
                        </a:rPr>
                        <a:t>　</a:t>
                      </a:r>
                      <a:r>
                        <a:rPr kumimoji="1" lang="ja-JP" altLang="en-US" sz="1400" u="sng" dirty="0">
                          <a:latin typeface="ＭＳ ゴシック" panose="020B0609070205080204" pitchFamily="49" charset="-128"/>
                          <a:ea typeface="ＭＳ ゴシック" panose="020B0609070205080204" pitchFamily="49" charset="-128"/>
                        </a:rPr>
                        <a:t>⑷　旧新型コロナウイルス感染症対策融資</a:t>
                      </a:r>
                    </a:p>
                    <a:p>
                      <a:r>
                        <a:rPr kumimoji="1" lang="ja-JP" altLang="en-US" sz="1400" u="none" dirty="0">
                          <a:latin typeface="ＭＳ ゴシック" panose="020B0609070205080204" pitchFamily="49" charset="-128"/>
                          <a:ea typeface="ＭＳ ゴシック" panose="020B0609070205080204" pitchFamily="49" charset="-128"/>
                        </a:rPr>
                        <a:t>　</a:t>
                      </a:r>
                      <a:r>
                        <a:rPr kumimoji="1" lang="ja-JP" altLang="en-US" sz="1400" u="sng" dirty="0">
                          <a:latin typeface="ＭＳ ゴシック" panose="020B0609070205080204" pitchFamily="49" charset="-128"/>
                          <a:ea typeface="ＭＳ ゴシック" panose="020B0609070205080204" pitchFamily="49" charset="-128"/>
                        </a:rPr>
                        <a:t>⑸　旧伴走支援型特別融資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615289">
                <a:tc>
                  <a:txBody>
                    <a:bodyPr/>
                    <a:lstStyle/>
                    <a:p>
                      <a:pPr algn="ctr"/>
                      <a:r>
                        <a:rPr kumimoji="1" lang="ja-JP" altLang="en-US" sz="1600">
                          <a:latin typeface="ＭＳ ゴシック" panose="020B0609070205080204" pitchFamily="49" charset="-128"/>
                          <a:ea typeface="ＭＳ ゴシック" panose="020B0609070205080204" pitchFamily="49" charset="-128"/>
                        </a:rPr>
                        <a:t>限 度 額</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zh-TW" altLang="en-US" sz="1600" baseline="0" dirty="0">
                          <a:latin typeface="ＭＳ ゴシック" panose="020B0609070205080204" pitchFamily="49" charset="-128"/>
                          <a:ea typeface="ＭＳ ゴシック" panose="020B0609070205080204" pitchFamily="49" charset="-128"/>
                        </a:rPr>
                        <a:t>一 般 貸 付 ：</a:t>
                      </a:r>
                      <a:r>
                        <a:rPr kumimoji="1" lang="en-US" altLang="zh-TW" sz="1600" baseline="0" dirty="0">
                          <a:latin typeface="ＭＳ ゴシック" panose="020B0609070205080204" pitchFamily="49" charset="-128"/>
                          <a:ea typeface="ＭＳ ゴシック" panose="020B0609070205080204" pitchFamily="49" charset="-128"/>
                        </a:rPr>
                        <a:t>3,000</a:t>
                      </a:r>
                      <a:r>
                        <a:rPr kumimoji="1" lang="zh-TW" altLang="en-US" sz="1600" baseline="0" dirty="0">
                          <a:latin typeface="ＭＳ ゴシック" panose="020B0609070205080204" pitchFamily="49" charset="-128"/>
                          <a:ea typeface="ＭＳ ゴシック" panose="020B0609070205080204" pitchFamily="49" charset="-128"/>
                        </a:rPr>
                        <a:t>万円</a:t>
                      </a:r>
                    </a:p>
                    <a:p>
                      <a:r>
                        <a:rPr kumimoji="1" lang="zh-TW" altLang="en-US" sz="1600" baseline="0" dirty="0">
                          <a:latin typeface="ＭＳ ゴシック" panose="020B0609070205080204" pitchFamily="49" charset="-128"/>
                          <a:ea typeface="ＭＳ ゴシック" panose="020B0609070205080204" pitchFamily="49" charset="-128"/>
                        </a:rPr>
                        <a:t>小口零細貸付：</a:t>
                      </a:r>
                      <a:r>
                        <a:rPr kumimoji="1" lang="en-US" altLang="zh-TW" sz="1600" baseline="0" dirty="0">
                          <a:latin typeface="ＭＳ ゴシック" panose="020B0609070205080204" pitchFamily="49" charset="-128"/>
                          <a:ea typeface="ＭＳ ゴシック" panose="020B0609070205080204" pitchFamily="49" charset="-128"/>
                        </a:rPr>
                        <a:t>2,000</a:t>
                      </a:r>
                      <a:r>
                        <a:rPr kumimoji="1" lang="zh-TW" altLang="en-US" sz="1600" baseline="0" dirty="0">
                          <a:latin typeface="ＭＳ ゴシック" panose="020B0609070205080204" pitchFamily="49" charset="-128"/>
                          <a:ea typeface="ＭＳ ゴシック" panose="020B0609070205080204" pitchFamily="49" charset="-128"/>
                        </a:rPr>
                        <a:t>万円</a:t>
                      </a:r>
                      <a:endParaRPr kumimoji="1" lang="ja-JP" altLang="en-US" sz="16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615289">
                <a:tc>
                  <a:txBody>
                    <a:bodyPr/>
                    <a:lstStyle/>
                    <a:p>
                      <a:pPr algn="ctr"/>
                      <a:r>
                        <a:rPr kumimoji="1" lang="ja-JP" altLang="en-US" sz="1600">
                          <a:latin typeface="ＭＳ ゴシック" panose="020B0609070205080204" pitchFamily="49" charset="-128"/>
                          <a:ea typeface="ＭＳ ゴシック" panose="020B0609070205080204" pitchFamily="49" charset="-128"/>
                        </a:rPr>
                        <a:t>融資期間</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600" dirty="0">
                          <a:latin typeface="ＭＳ ゴシック" panose="020B0609070205080204" pitchFamily="49" charset="-128"/>
                          <a:ea typeface="ＭＳ ゴシック" panose="020B0609070205080204" pitchFamily="49" charset="-128"/>
                        </a:rPr>
                        <a:t>一 般 貸 付 ：１年超</a:t>
                      </a:r>
                      <a:r>
                        <a:rPr kumimoji="1" lang="en-US" altLang="ja-JP" sz="1600" dirty="0">
                          <a:latin typeface="ＭＳ ゴシック" panose="020B0609070205080204" pitchFamily="49" charset="-128"/>
                          <a:ea typeface="ＭＳ ゴシック" panose="020B0609070205080204" pitchFamily="49" charset="-128"/>
                        </a:rPr>
                        <a:t>10</a:t>
                      </a:r>
                      <a:r>
                        <a:rPr kumimoji="1" lang="ja-JP" altLang="en-US" sz="1600" dirty="0">
                          <a:latin typeface="ＭＳ ゴシック" panose="020B0609070205080204" pitchFamily="49" charset="-128"/>
                          <a:ea typeface="ＭＳ ゴシック" panose="020B0609070205080204" pitchFamily="49" charset="-128"/>
                        </a:rPr>
                        <a:t>年以内（１年以内）</a:t>
                      </a:r>
                      <a:endParaRPr kumimoji="1" lang="en-US" altLang="ja-JP" sz="1600" dirty="0">
                        <a:latin typeface="ＭＳ ゴシック" panose="020B0609070205080204" pitchFamily="49" charset="-128"/>
                        <a:ea typeface="ＭＳ ゴシック" panose="020B0609070205080204" pitchFamily="49" charset="-128"/>
                      </a:endParaRPr>
                    </a:p>
                    <a:p>
                      <a:pPr algn="l"/>
                      <a:r>
                        <a:rPr kumimoji="1" lang="ja-JP" altLang="en-US" sz="1600" dirty="0">
                          <a:latin typeface="ＭＳ ゴシック" panose="020B0609070205080204" pitchFamily="49" charset="-128"/>
                          <a:ea typeface="ＭＳ ゴシック" panose="020B0609070205080204" pitchFamily="49" charset="-128"/>
                        </a:rPr>
                        <a:t>小口零細貸付：１年超</a:t>
                      </a:r>
                      <a:r>
                        <a:rPr kumimoji="1" lang="en-US" altLang="ja-JP" sz="1600" dirty="0">
                          <a:latin typeface="ＭＳ ゴシック" panose="020B0609070205080204" pitchFamily="49" charset="-128"/>
                          <a:ea typeface="ＭＳ ゴシック" panose="020B0609070205080204" pitchFamily="49" charset="-128"/>
                        </a:rPr>
                        <a:t>10</a:t>
                      </a:r>
                      <a:r>
                        <a:rPr kumimoji="1" lang="ja-JP" altLang="en-US" sz="1600" dirty="0">
                          <a:latin typeface="ＭＳ ゴシック" panose="020B0609070205080204" pitchFamily="49" charset="-128"/>
                          <a:ea typeface="ＭＳ ゴシック" panose="020B0609070205080204" pitchFamily="49" charset="-128"/>
                        </a:rPr>
                        <a:t>年以内（６か月以内）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874358">
                <a:tc>
                  <a:txBody>
                    <a:bodyPr/>
                    <a:lstStyle/>
                    <a:p>
                      <a:r>
                        <a:rPr kumimoji="1" lang="ja-JP" altLang="en-US" sz="1600">
                          <a:latin typeface="ＭＳ ゴシック" panose="020B0609070205080204" pitchFamily="49" charset="-128"/>
                          <a:ea typeface="ＭＳ ゴシック" panose="020B0609070205080204" pitchFamily="49" charset="-128"/>
                        </a:rPr>
                        <a:t>融資利率</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600" dirty="0">
                          <a:latin typeface="ＭＳ ゴシック" panose="020B0609070205080204" pitchFamily="49" charset="-128"/>
                          <a:ea typeface="ＭＳ ゴシック" panose="020B0609070205080204" pitchFamily="49" charset="-128"/>
                        </a:rPr>
                        <a:t>保証付き　責任共有制度対象外：</a:t>
                      </a:r>
                      <a:r>
                        <a:rPr kumimoji="1" lang="en-US" altLang="ja-JP" sz="1600" dirty="0">
                          <a:latin typeface="ＭＳ ゴシック" panose="020B0609070205080204" pitchFamily="49" charset="-128"/>
                          <a:ea typeface="ＭＳ ゴシック" panose="020B0609070205080204" pitchFamily="49" charset="-128"/>
                        </a:rPr>
                        <a:t>1.6</a:t>
                      </a:r>
                      <a:r>
                        <a:rPr kumimoji="1" lang="ja-JP" altLang="en-US" sz="1600" dirty="0">
                          <a:latin typeface="ＭＳ ゴシック" panose="020B0609070205080204" pitchFamily="49" charset="-128"/>
                          <a:ea typeface="ＭＳ ゴシック" panose="020B0609070205080204" pitchFamily="49" charset="-128"/>
                        </a:rPr>
                        <a:t>％以内</a:t>
                      </a:r>
                    </a:p>
                    <a:p>
                      <a:r>
                        <a:rPr kumimoji="1" lang="ja-JP" altLang="en-US" sz="1600" dirty="0">
                          <a:latin typeface="ＭＳ ゴシック" panose="020B0609070205080204" pitchFamily="49" charset="-128"/>
                          <a:ea typeface="ＭＳ ゴシック" panose="020B0609070205080204" pitchFamily="49" charset="-128"/>
                        </a:rPr>
                        <a:t>保証付き　責任共有制度対象　：</a:t>
                      </a:r>
                      <a:r>
                        <a:rPr kumimoji="1" lang="en-US" altLang="ja-JP" sz="1600" dirty="0">
                          <a:latin typeface="ＭＳ ゴシック" panose="020B0609070205080204" pitchFamily="49" charset="-128"/>
                          <a:ea typeface="ＭＳ ゴシック" panose="020B0609070205080204" pitchFamily="49" charset="-128"/>
                        </a:rPr>
                        <a:t>1.8</a:t>
                      </a:r>
                      <a:r>
                        <a:rPr kumimoji="1" lang="ja-JP" altLang="en-US" sz="1600" dirty="0">
                          <a:latin typeface="ＭＳ ゴシック" panose="020B0609070205080204" pitchFamily="49" charset="-128"/>
                          <a:ea typeface="ＭＳ ゴシック" panose="020B0609070205080204" pitchFamily="49" charset="-128"/>
                        </a:rPr>
                        <a:t>％以内</a:t>
                      </a:r>
                    </a:p>
                    <a:p>
                      <a:r>
                        <a:rPr kumimoji="1" lang="ja-JP" altLang="en-US" sz="1600" dirty="0">
                          <a:latin typeface="ＭＳ ゴシック" panose="020B0609070205080204" pitchFamily="49" charset="-128"/>
                          <a:ea typeface="ＭＳ ゴシック" panose="020B0609070205080204" pitchFamily="49" charset="-128"/>
                        </a:rPr>
                        <a:t>　</a:t>
                      </a:r>
                      <a:r>
                        <a:rPr kumimoji="1" lang="en-US" altLang="ja-JP" sz="1600" dirty="0">
                          <a:latin typeface="ＭＳ ゴシック" panose="020B0609070205080204" pitchFamily="49" charset="-128"/>
                          <a:ea typeface="ＭＳ ゴシック" panose="020B0609070205080204" pitchFamily="49" charset="-128"/>
                        </a:rPr>
                        <a:t>※</a:t>
                      </a:r>
                      <a:r>
                        <a:rPr kumimoji="1" lang="ja-JP" altLang="en-US" sz="1600" dirty="0">
                          <a:latin typeface="ＭＳ ゴシック" panose="020B0609070205080204" pitchFamily="49" charset="-128"/>
                          <a:ea typeface="ＭＳ ゴシック" panose="020B0609070205080204" pitchFamily="49" charset="-128"/>
                        </a:rPr>
                        <a:t>経営発達貸付の場合、それぞれ</a:t>
                      </a:r>
                      <a:r>
                        <a:rPr kumimoji="1" lang="en-US" altLang="ja-JP" sz="1600" dirty="0">
                          <a:latin typeface="ＭＳ ゴシック" panose="020B0609070205080204" pitchFamily="49" charset="-128"/>
                          <a:ea typeface="ＭＳ ゴシック" panose="020B0609070205080204" pitchFamily="49" charset="-128"/>
                        </a:rPr>
                        <a:t>0.1%</a:t>
                      </a:r>
                      <a:r>
                        <a:rPr kumimoji="1" lang="ja-JP" altLang="en-US" sz="1600" dirty="0">
                          <a:latin typeface="ＭＳ ゴシック" panose="020B0609070205080204" pitchFamily="49" charset="-128"/>
                          <a:ea typeface="ＭＳ ゴシック" panose="020B0609070205080204" pitchFamily="49" charset="-128"/>
                        </a:rPr>
                        <a:t>下げる</a:t>
                      </a:r>
                      <a:endParaRPr kumimoji="1" lang="en-US" altLang="ja-JP" sz="16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46829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D2D8002D-B5B0-4BAC-B1F6-782DDCCE6D9C}" type="slidenum">
              <a:rPr kumimoji="1" lang="ja-JP" altLang="en-US" smtClean="0"/>
              <a:pPr/>
              <a:t>8</a:t>
            </a:fld>
            <a:endParaRPr kumimoji="1" lang="ja-JP" altLang="en-US"/>
          </a:p>
        </p:txBody>
      </p:sp>
      <p:sp>
        <p:nvSpPr>
          <p:cNvPr id="3" name="テキスト ボックス 2"/>
          <p:cNvSpPr txBox="1"/>
          <p:nvPr/>
        </p:nvSpPr>
        <p:spPr>
          <a:xfrm>
            <a:off x="-144478" y="181892"/>
            <a:ext cx="8820472" cy="584775"/>
          </a:xfrm>
          <a:prstGeom prst="rect">
            <a:avLst/>
          </a:prstGeom>
          <a:noFill/>
        </p:spPr>
        <p:txBody>
          <a:bodyPr wrap="square" rtlCol="0">
            <a:spAutoFit/>
          </a:bodyPr>
          <a:lstStyle/>
          <a:p>
            <a:r>
              <a:rPr lang="ja-JP" altLang="en-US" sz="3200" i="1" dirty="0">
                <a:latin typeface="+mj-ea"/>
              </a:rPr>
              <a:t> </a:t>
            </a:r>
            <a:r>
              <a:rPr lang="ja-JP" altLang="en-US" sz="3000" i="1" dirty="0">
                <a:latin typeface="+mj-ea"/>
              </a:rPr>
              <a:t>３</a:t>
            </a:r>
            <a:r>
              <a:rPr lang="en-US" altLang="ja-JP" sz="3000" i="1" dirty="0">
                <a:latin typeface="+mj-ea"/>
              </a:rPr>
              <a:t>.Ⅳ</a:t>
            </a:r>
            <a:r>
              <a:rPr lang="ja-JP" altLang="en-US" sz="3000" i="1" dirty="0">
                <a:latin typeface="+mj-ea"/>
              </a:rPr>
              <a:t> 原油・原材料高騰等緊急対策資金</a:t>
            </a:r>
          </a:p>
        </p:txBody>
      </p:sp>
      <p:sp>
        <p:nvSpPr>
          <p:cNvPr id="4" name="角丸四角形 3"/>
          <p:cNvSpPr/>
          <p:nvPr/>
        </p:nvSpPr>
        <p:spPr>
          <a:xfrm>
            <a:off x="171347" y="1013249"/>
            <a:ext cx="8801305" cy="759567"/>
          </a:xfrm>
          <a:prstGeom prst="roundRect">
            <a:avLst/>
          </a:prstGeom>
          <a:ln w="25400">
            <a:solidFill>
              <a:schemeClr val="accent6">
                <a:lumMod val="50000"/>
              </a:schemeClr>
            </a:solidFill>
          </a:ln>
        </p:spPr>
        <p:style>
          <a:lnRef idx="1">
            <a:schemeClr val="accent6"/>
          </a:lnRef>
          <a:fillRef idx="2">
            <a:schemeClr val="accent6"/>
          </a:fillRef>
          <a:effectRef idx="1">
            <a:schemeClr val="accent6"/>
          </a:effectRef>
          <a:fontRef idx="minor">
            <a:schemeClr val="dk1"/>
          </a:fontRef>
        </p:style>
        <p:txBody>
          <a:bodyPr rtlCol="0" anchor="t"/>
          <a:lstStyle/>
          <a:p>
            <a:r>
              <a:rPr kumimoji="1" lang="ja-JP" altLang="en-US" dirty="0">
                <a:latin typeface="ＭＳ ゴシック" panose="020B0609070205080204" pitchFamily="49" charset="-128"/>
                <a:ea typeface="ＭＳ ゴシック" panose="020B0609070205080204" pitchFamily="49" charset="-128"/>
              </a:rPr>
              <a:t>＜ポイント＞</a:t>
            </a:r>
            <a:endParaRPr kumimoji="1" lang="en-US" altLang="ja-JP" dirty="0">
              <a:latin typeface="ＭＳ ゴシック" panose="020B0609070205080204" pitchFamily="49" charset="-128"/>
              <a:ea typeface="ＭＳ ゴシック" panose="020B0609070205080204" pitchFamily="49" charset="-128"/>
            </a:endParaRPr>
          </a:p>
          <a:p>
            <a:pPr hangingPunct="0"/>
            <a:r>
              <a:rPr lang="ja-JP" altLang="en-US" dirty="0">
                <a:latin typeface="ＭＳ ゴシック" panose="020B0609070205080204" pitchFamily="49" charset="-128"/>
                <a:ea typeface="ＭＳ ゴシック" panose="020B0609070205080204" pitchFamily="49" charset="-128"/>
              </a:rPr>
              <a:t>○原油・原材料高騰やコロナ等の</a:t>
            </a:r>
            <a:r>
              <a:rPr lang="ja-JP" altLang="en-US" dirty="0"/>
              <a:t>影響を受けた企業の資金繰りを引き続き支援する。</a:t>
            </a:r>
            <a:endParaRPr lang="en-US" altLang="ja-JP" dirty="0"/>
          </a:p>
        </p:txBody>
      </p:sp>
      <p:graphicFrame>
        <p:nvGraphicFramePr>
          <p:cNvPr id="6" name="表 5"/>
          <p:cNvGraphicFramePr>
            <a:graphicFrameLocks noGrp="1"/>
          </p:cNvGraphicFramePr>
          <p:nvPr>
            <p:extLst>
              <p:ext uri="{D42A27DB-BD31-4B8C-83A1-F6EECF244321}">
                <p14:modId xmlns:p14="http://schemas.microsoft.com/office/powerpoint/2010/main" val="490028089"/>
              </p:ext>
            </p:extLst>
          </p:nvPr>
        </p:nvGraphicFramePr>
        <p:xfrm>
          <a:off x="0" y="1887879"/>
          <a:ext cx="9144000" cy="4205417"/>
        </p:xfrm>
        <a:graphic>
          <a:graphicData uri="http://schemas.openxmlformats.org/drawingml/2006/table">
            <a:tbl>
              <a:tblPr firstRow="1" bandRow="1">
                <a:tableStyleId>{9DCAF9ED-07DC-4A11-8D7F-57B35C25682E}</a:tableStyleId>
              </a:tblPr>
              <a:tblGrid>
                <a:gridCol w="1403648">
                  <a:extLst>
                    <a:ext uri="{9D8B030D-6E8A-4147-A177-3AD203B41FA5}">
                      <a16:colId xmlns:a16="http://schemas.microsoft.com/office/drawing/2014/main" val="20000"/>
                    </a:ext>
                  </a:extLst>
                </a:gridCol>
                <a:gridCol w="7740352">
                  <a:extLst>
                    <a:ext uri="{9D8B030D-6E8A-4147-A177-3AD203B41FA5}">
                      <a16:colId xmlns:a16="http://schemas.microsoft.com/office/drawing/2014/main" val="20001"/>
                    </a:ext>
                  </a:extLst>
                </a:gridCol>
              </a:tblGrid>
              <a:tr h="398650">
                <a:tc gridSpan="2">
                  <a:txBody>
                    <a:bodyPr/>
                    <a:lstStyle/>
                    <a:p>
                      <a:pPr algn="ctr"/>
                      <a:r>
                        <a:rPr kumimoji="1" lang="ja-JP" altLang="en-US" sz="1800" b="1">
                          <a:latin typeface="ＭＳ ゴシック" panose="020B0609070205080204" pitchFamily="49" charset="-128"/>
                          <a:ea typeface="ＭＳ ゴシック" panose="020B0609070205080204" pitchFamily="49" charset="-128"/>
                        </a:rPr>
                        <a:t>原油・原材料高騰等緊急対策資金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r>
                        <a:rPr kumimoji="1" lang="ja-JP" altLang="en-US" sz="1800" b="1">
                          <a:latin typeface="ＭＳ ゴシック" panose="020B0609070205080204" pitchFamily="49" charset="-128"/>
                          <a:ea typeface="ＭＳ ゴシック" panose="020B0609070205080204" pitchFamily="49" charset="-128"/>
                        </a:rPr>
                        <a:t>新型コロナウイルス感染症対策融資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295172">
                <a:tc>
                  <a:txBody>
                    <a:bodyPr/>
                    <a:lstStyle/>
                    <a:p>
                      <a:r>
                        <a:rPr kumimoji="1" lang="ja-JP" altLang="en-US" sz="1600">
                          <a:latin typeface="ＭＳ ゴシック" panose="020B0609070205080204" pitchFamily="49" charset="-128"/>
                          <a:ea typeface="ＭＳ ゴシック" panose="020B0609070205080204" pitchFamily="49" charset="-128"/>
                        </a:rPr>
                        <a:t>融資対象</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hangingPunct="0"/>
                      <a:r>
                        <a:rPr kumimoji="1" lang="ja-JP" altLang="ja-JP" sz="1600" u="none" kern="1200" dirty="0">
                          <a:solidFill>
                            <a:schemeClr val="dk1"/>
                          </a:solidFill>
                          <a:effectLst/>
                          <a:latin typeface="ＭＳ ゴシック" panose="020B0609070205080204" pitchFamily="49" charset="-128"/>
                          <a:ea typeface="ＭＳ ゴシック" panose="020B0609070205080204" pitchFamily="49" charset="-128"/>
                          <a:cs typeface="+mn-cs"/>
                        </a:rPr>
                        <a:t>県内に事業所を有する中小企業で、</a:t>
                      </a:r>
                      <a:r>
                        <a:rPr kumimoji="1" lang="ja-JP" altLang="en-US" sz="1600" u="none" kern="1200" dirty="0">
                          <a:solidFill>
                            <a:schemeClr val="dk1"/>
                          </a:solidFill>
                          <a:effectLst/>
                          <a:latin typeface="ＭＳ ゴシック" panose="020B0609070205080204" pitchFamily="49" charset="-128"/>
                          <a:ea typeface="ＭＳ ゴシック" panose="020B0609070205080204" pitchFamily="49" charset="-128"/>
                          <a:cs typeface="+mn-cs"/>
                        </a:rPr>
                        <a:t>原油・原材料高騰等の影響により、最近１か月の売上高、売上総利益率又は営業利益率が前年同月（原油・原材料高騰等による影響を受ける前の同月でも可）に比較して３％以上減少しており、かつ、その後の２か月を含む３か月間の売上高が３％以上減少する見込みであるも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711395">
                <a:tc>
                  <a:txBody>
                    <a:bodyPr/>
                    <a:lstStyle/>
                    <a:p>
                      <a:r>
                        <a:rPr kumimoji="1" lang="ja-JP" altLang="en-US" sz="1600" dirty="0">
                          <a:latin typeface="ＭＳ ゴシック" panose="020B0609070205080204" pitchFamily="49" charset="-128"/>
                          <a:ea typeface="ＭＳ ゴシック" panose="020B0609070205080204" pitchFamily="49" charset="-128"/>
                        </a:rPr>
                        <a:t>資金使途</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a:latin typeface="ＭＳ ゴシック" panose="020B0609070205080204" pitchFamily="49" charset="-128"/>
                          <a:ea typeface="ＭＳ ゴシック" panose="020B0609070205080204" pitchFamily="49" charset="-128"/>
                        </a:rPr>
                        <a:t>運転資金、設備資金、借換資金</a:t>
                      </a:r>
                      <a:endParaRPr kumimoji="1" lang="en-US" altLang="ja-JP" sz="1600">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a:latin typeface="ＭＳ ゴシック" panose="020B0609070205080204" pitchFamily="49" charset="-128"/>
                          <a:ea typeface="ＭＳ ゴシック" panose="020B0609070205080204" pitchFamily="49" charset="-128"/>
                        </a:rPr>
                        <a:t>（借換資金は、既に借入している保証協会の保証付き県制度融資の借換に限る。）</a:t>
                      </a:r>
                      <a:endParaRPr kumimoji="1" lang="en-US" altLang="ja-JP" sz="160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504056">
                <a:tc>
                  <a:txBody>
                    <a:bodyPr/>
                    <a:lstStyle/>
                    <a:p>
                      <a:pPr algn="ctr"/>
                      <a:r>
                        <a:rPr kumimoji="1" lang="ja-JP" altLang="en-US" sz="1600">
                          <a:latin typeface="ＭＳ ゴシック" panose="020B0609070205080204" pitchFamily="49" charset="-128"/>
                          <a:ea typeface="ＭＳ ゴシック" panose="020B0609070205080204" pitchFamily="49" charset="-128"/>
                        </a:rPr>
                        <a:t>限 度 額</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600" u="none" dirty="0">
                          <a:latin typeface="ＭＳ ゴシック" panose="020B0609070205080204" pitchFamily="49" charset="-128"/>
                          <a:ea typeface="ＭＳ ゴシック" panose="020B0609070205080204" pitchFamily="49" charset="-128"/>
                        </a:rPr>
                        <a:t>１億円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504056">
                <a:tc>
                  <a:txBody>
                    <a:bodyPr/>
                    <a:lstStyle/>
                    <a:p>
                      <a:pPr algn="ctr"/>
                      <a:r>
                        <a:rPr kumimoji="1" lang="ja-JP" altLang="en-US" sz="1600">
                          <a:latin typeface="ＭＳ ゴシック" panose="020B0609070205080204" pitchFamily="49" charset="-128"/>
                          <a:ea typeface="ＭＳ ゴシック" panose="020B0609070205080204" pitchFamily="49" charset="-128"/>
                        </a:rPr>
                        <a:t>融資期間</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600">
                          <a:latin typeface="ＭＳ ゴシック" panose="020B0609070205080204" pitchFamily="49" charset="-128"/>
                          <a:ea typeface="ＭＳ ゴシック" panose="020B0609070205080204" pitchFamily="49" charset="-128"/>
                        </a:rPr>
                        <a:t>１年超</a:t>
                      </a:r>
                      <a:r>
                        <a:rPr kumimoji="1" lang="en-US" altLang="ja-JP" sz="1600">
                          <a:latin typeface="ＭＳ ゴシック" panose="020B0609070205080204" pitchFamily="49" charset="-128"/>
                          <a:ea typeface="ＭＳ ゴシック" panose="020B0609070205080204" pitchFamily="49" charset="-128"/>
                        </a:rPr>
                        <a:t>10</a:t>
                      </a:r>
                      <a:r>
                        <a:rPr kumimoji="1" lang="ja-JP" altLang="en-US" sz="1600">
                          <a:latin typeface="ＭＳ ゴシック" panose="020B0609070205080204" pitchFamily="49" charset="-128"/>
                          <a:ea typeface="ＭＳ ゴシック" panose="020B0609070205080204" pitchFamily="49" charset="-128"/>
                        </a:rPr>
                        <a:t>年以内（据置２年以内）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792088">
                <a:tc>
                  <a:txBody>
                    <a:bodyPr/>
                    <a:lstStyle/>
                    <a:p>
                      <a:r>
                        <a:rPr kumimoji="1" lang="ja-JP" altLang="en-US" sz="1600">
                          <a:latin typeface="ＭＳ ゴシック" panose="020B0609070205080204" pitchFamily="49" charset="-128"/>
                          <a:ea typeface="ＭＳ ゴシック" panose="020B0609070205080204" pitchFamily="49" charset="-128"/>
                        </a:rPr>
                        <a:t>融資利率</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latin typeface="ＭＳ ゴシック" panose="020B0609070205080204" pitchFamily="49" charset="-128"/>
                          <a:ea typeface="ＭＳ ゴシック" panose="020B0609070205080204" pitchFamily="49" charset="-128"/>
                        </a:rPr>
                        <a:t>保証付き　責任共有制度対象外：</a:t>
                      </a:r>
                      <a:r>
                        <a:rPr kumimoji="1" lang="en-US" altLang="ja-JP" sz="1600" b="0" dirty="0">
                          <a:latin typeface="ＭＳ ゴシック" panose="020B0609070205080204" pitchFamily="49" charset="-128"/>
                          <a:ea typeface="ＭＳ ゴシック" panose="020B0609070205080204" pitchFamily="49" charset="-128"/>
                        </a:rPr>
                        <a:t>1.2</a:t>
                      </a:r>
                      <a:r>
                        <a:rPr kumimoji="1" lang="ja-JP" altLang="en-US" sz="1600" b="0" dirty="0">
                          <a:latin typeface="ＭＳ ゴシック" panose="020B0609070205080204" pitchFamily="49" charset="-128"/>
                          <a:ea typeface="ＭＳ ゴシック" panose="020B0609070205080204" pitchFamily="49" charset="-128"/>
                        </a:rPr>
                        <a:t>％以内</a:t>
                      </a:r>
                      <a:endParaRPr kumimoji="1" lang="en-US" altLang="ja-JP" sz="1600" b="0" u="sng" dirty="0">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latin typeface="ＭＳ ゴシック" panose="020B0609070205080204" pitchFamily="49" charset="-128"/>
                          <a:ea typeface="ＭＳ ゴシック" panose="020B0609070205080204" pitchFamily="49" charset="-128"/>
                        </a:rPr>
                        <a:t>　　　　　責任共有制度対象　：</a:t>
                      </a:r>
                      <a:r>
                        <a:rPr kumimoji="1" lang="en-US" altLang="ja-JP" sz="1600" b="0" dirty="0">
                          <a:latin typeface="ＭＳ ゴシック" panose="020B0609070205080204" pitchFamily="49" charset="-128"/>
                          <a:ea typeface="ＭＳ ゴシック" panose="020B0609070205080204" pitchFamily="49" charset="-128"/>
                        </a:rPr>
                        <a:t>1.4</a:t>
                      </a:r>
                      <a:r>
                        <a:rPr kumimoji="1" lang="ja-JP" altLang="en-US" sz="1600" b="0" dirty="0">
                          <a:latin typeface="ＭＳ ゴシック" panose="020B0609070205080204" pitchFamily="49" charset="-128"/>
                          <a:ea typeface="ＭＳ ゴシック" panose="020B0609070205080204" pitchFamily="49" charset="-128"/>
                        </a:rPr>
                        <a:t>％以内</a:t>
                      </a:r>
                      <a:endParaRPr kumimoji="1" lang="en-US" altLang="ja-JP" sz="1600" b="0" u="sng"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66878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p:txBody>
          <a:bodyPr/>
          <a:lstStyle/>
          <a:p>
            <a:fld id="{D2D8002D-B5B0-4BAC-B1F6-782DDCCE6D9C}" type="slidenum">
              <a:rPr kumimoji="1" lang="ja-JP" altLang="en-US" smtClean="0"/>
              <a:pPr/>
              <a:t>9</a:t>
            </a:fld>
            <a:endParaRPr kumimoji="1" lang="ja-JP" altLang="en-US"/>
          </a:p>
        </p:txBody>
      </p:sp>
      <p:sp>
        <p:nvSpPr>
          <p:cNvPr id="3" name="テキスト ボックス 2"/>
          <p:cNvSpPr txBox="1"/>
          <p:nvPr/>
        </p:nvSpPr>
        <p:spPr>
          <a:xfrm>
            <a:off x="-144016" y="162678"/>
            <a:ext cx="8820472" cy="584775"/>
          </a:xfrm>
          <a:prstGeom prst="rect">
            <a:avLst/>
          </a:prstGeom>
          <a:noFill/>
        </p:spPr>
        <p:txBody>
          <a:bodyPr wrap="square" rtlCol="0">
            <a:spAutoFit/>
          </a:bodyPr>
          <a:lstStyle/>
          <a:p>
            <a:r>
              <a:rPr lang="ja-JP" altLang="en-US" sz="3200" i="1" dirty="0">
                <a:latin typeface="+mj-ea"/>
              </a:rPr>
              <a:t> ３</a:t>
            </a:r>
            <a:r>
              <a:rPr lang="en-US" altLang="ja-JP" sz="3200" i="1" dirty="0">
                <a:latin typeface="+mj-ea"/>
              </a:rPr>
              <a:t>.Ⅴ</a:t>
            </a:r>
            <a:r>
              <a:rPr lang="ja-JP" altLang="en-US" sz="3200" i="1" dirty="0">
                <a:latin typeface="+mj-ea"/>
              </a:rPr>
              <a:t> </a:t>
            </a:r>
            <a:r>
              <a:rPr lang="ja-JP" altLang="en-US" sz="3000" i="1" dirty="0">
                <a:latin typeface="+mj-ea"/>
              </a:rPr>
              <a:t>経営力強化借換融資</a:t>
            </a:r>
          </a:p>
        </p:txBody>
      </p:sp>
      <p:sp>
        <p:nvSpPr>
          <p:cNvPr id="4" name="角丸四角形 3"/>
          <p:cNvSpPr/>
          <p:nvPr/>
        </p:nvSpPr>
        <p:spPr>
          <a:xfrm>
            <a:off x="171346" y="982702"/>
            <a:ext cx="8801305" cy="952424"/>
          </a:xfrm>
          <a:prstGeom prst="roundRect">
            <a:avLst/>
          </a:prstGeom>
          <a:ln w="25400">
            <a:solidFill>
              <a:schemeClr val="accent6">
                <a:lumMod val="50000"/>
              </a:schemeClr>
            </a:solidFill>
          </a:ln>
        </p:spPr>
        <p:style>
          <a:lnRef idx="1">
            <a:schemeClr val="accent6"/>
          </a:lnRef>
          <a:fillRef idx="2">
            <a:schemeClr val="accent6"/>
          </a:fillRef>
          <a:effectRef idx="1">
            <a:schemeClr val="accent6"/>
          </a:effectRef>
          <a:fontRef idx="minor">
            <a:schemeClr val="dk1"/>
          </a:fontRef>
        </p:style>
        <p:txBody>
          <a:bodyPr rtlCol="0" anchor="ctr"/>
          <a:lstStyle/>
          <a:p>
            <a:r>
              <a:rPr kumimoji="1" lang="ja-JP" altLang="en-US" dirty="0">
                <a:latin typeface="ＭＳ ゴシック" panose="020B0609070205080204" pitchFamily="49" charset="-128"/>
                <a:ea typeface="ＭＳ ゴシック" panose="020B0609070205080204" pitchFamily="49" charset="-128"/>
              </a:rPr>
              <a:t>＜ポイント＞</a:t>
            </a:r>
            <a:endParaRPr kumimoji="1"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○新型コロナ等の影響による県内中小企業者等の債務の借換需要に対応するため、「経営力強化借換融資」を継続する。</a:t>
            </a:r>
            <a:endParaRPr lang="en-US" altLang="ja-JP" u="sng" dirty="0">
              <a:latin typeface="ＭＳ ゴシック" panose="020B0609070205080204" pitchFamily="49" charset="-128"/>
              <a:ea typeface="ＭＳ ゴシック" panose="020B0609070205080204" pitchFamily="49"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198632254"/>
              </p:ext>
            </p:extLst>
          </p:nvPr>
        </p:nvGraphicFramePr>
        <p:xfrm>
          <a:off x="-1" y="2014091"/>
          <a:ext cx="9144000" cy="4434160"/>
        </p:xfrm>
        <a:graphic>
          <a:graphicData uri="http://schemas.openxmlformats.org/drawingml/2006/table">
            <a:tbl>
              <a:tblPr firstRow="1" bandRow="1">
                <a:tableStyleId>{9DCAF9ED-07DC-4A11-8D7F-57B35C25682E}</a:tableStyleId>
              </a:tblPr>
              <a:tblGrid>
                <a:gridCol w="1403648">
                  <a:extLst>
                    <a:ext uri="{9D8B030D-6E8A-4147-A177-3AD203B41FA5}">
                      <a16:colId xmlns:a16="http://schemas.microsoft.com/office/drawing/2014/main" val="20000"/>
                    </a:ext>
                  </a:extLst>
                </a:gridCol>
                <a:gridCol w="7740352">
                  <a:extLst>
                    <a:ext uri="{9D8B030D-6E8A-4147-A177-3AD203B41FA5}">
                      <a16:colId xmlns:a16="http://schemas.microsoft.com/office/drawing/2014/main" val="20001"/>
                    </a:ext>
                  </a:extLst>
                </a:gridCol>
              </a:tblGrid>
              <a:tr h="374718">
                <a:tc gridSpan="2">
                  <a:txBody>
                    <a:bodyPr/>
                    <a:lstStyle/>
                    <a:p>
                      <a:pPr algn="ctr"/>
                      <a:r>
                        <a:rPr kumimoji="1" lang="ja-JP" altLang="en-US" sz="1800" b="1" dirty="0">
                          <a:latin typeface="ＭＳ ゴシック" panose="020B0609070205080204" pitchFamily="49" charset="-128"/>
                          <a:ea typeface="ＭＳ ゴシック" panose="020B0609070205080204" pitchFamily="49" charset="-128"/>
                        </a:rPr>
                        <a:t>経営力強化借換融資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kumimoji="1" lang="ja-JP" altLang="en-US" sz="1800" b="1">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843115">
                <a:tc>
                  <a:txBody>
                    <a:bodyPr/>
                    <a:lstStyle/>
                    <a:p>
                      <a:r>
                        <a:rPr kumimoji="1" lang="ja-JP" altLang="en-US" sz="1600">
                          <a:latin typeface="ＭＳ ゴシック" panose="020B0609070205080204" pitchFamily="49" charset="-128"/>
                          <a:ea typeface="ＭＳ ゴシック" panose="020B0609070205080204" pitchFamily="49" charset="-128"/>
                        </a:rPr>
                        <a:t>融資対象</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ja-JP" altLang="en-US" sz="1600" u="sng" dirty="0">
                          <a:solidFill>
                            <a:schemeClr val="tx1"/>
                          </a:solidFill>
                          <a:latin typeface="ＭＳ ゴシック" panose="020B0609070205080204" pitchFamily="49" charset="-128"/>
                          <a:ea typeface="ＭＳ ゴシック" panose="020B0609070205080204" pitchFamily="49" charset="-128"/>
                        </a:rPr>
                        <a:t>経営力強化保証</a:t>
                      </a:r>
                      <a:r>
                        <a:rPr lang="ja-JP" altLang="en-US" sz="1600" dirty="0">
                          <a:solidFill>
                            <a:schemeClr val="tx1"/>
                          </a:solidFill>
                          <a:latin typeface="ＭＳ ゴシック" panose="020B0609070205080204" pitchFamily="49" charset="-128"/>
                          <a:ea typeface="ＭＳ ゴシック" panose="020B0609070205080204" pitchFamily="49" charset="-128"/>
                        </a:rPr>
                        <a:t>を利用する中小企業</a:t>
                      </a:r>
                      <a:endParaRPr lang="en-US" altLang="ja-JP" sz="1600" dirty="0">
                        <a:solidFill>
                          <a:schemeClr val="tx1"/>
                        </a:solidFill>
                        <a:latin typeface="ＭＳ ゴシック" panose="020B0609070205080204" pitchFamily="49" charset="-128"/>
                        <a:ea typeface="ＭＳ ゴシック" panose="020B0609070205080204" pitchFamily="49" charset="-128"/>
                      </a:endParaRPr>
                    </a:p>
                    <a:p>
                      <a:r>
                        <a:rPr lang="ja-JP" altLang="en-US" sz="1600" dirty="0">
                          <a:solidFill>
                            <a:schemeClr val="tx1"/>
                          </a:solidFill>
                          <a:latin typeface="ＭＳ ゴシック" panose="020B0609070205080204" pitchFamily="49" charset="-128"/>
                          <a:ea typeface="ＭＳ ゴシック" panose="020B0609070205080204" pitchFamily="49" charset="-128"/>
                        </a:rPr>
                        <a:t>県内に事業所を有する中小企業で、金融機関及び認定経営革新等支援機関の支援を受けつつ、自ら事業計画の策定並びに計画の実行及び進捗の報告を行うもの</a:t>
                      </a:r>
                      <a:endParaRPr lang="en-US" altLang="ja-JP" sz="16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342739">
                <a:tc>
                  <a:txBody>
                    <a:bodyPr/>
                    <a:lstStyle/>
                    <a:p>
                      <a:r>
                        <a:rPr kumimoji="1" lang="ja-JP" altLang="en-US" sz="1600">
                          <a:latin typeface="ＭＳ ゴシック" panose="020B0609070205080204" pitchFamily="49" charset="-128"/>
                          <a:ea typeface="ＭＳ ゴシック" panose="020B0609070205080204" pitchFamily="49" charset="-128"/>
                        </a:rPr>
                        <a:t>資金使途</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600" u="sng" dirty="0">
                          <a:latin typeface="ＭＳ ゴシック" panose="020B0609070205080204" pitchFamily="49" charset="-128"/>
                          <a:ea typeface="ＭＳ ゴシック" panose="020B0609070205080204" pitchFamily="49" charset="-128"/>
                        </a:rPr>
                        <a:t>借換資金　</a:t>
                      </a:r>
                      <a:r>
                        <a:rPr kumimoji="1" lang="en-US" altLang="ja-JP" sz="1600" u="sng" dirty="0">
                          <a:latin typeface="ＭＳ ゴシック" panose="020B0609070205080204" pitchFamily="49" charset="-128"/>
                          <a:ea typeface="ＭＳ ゴシック" panose="020B0609070205080204" pitchFamily="49" charset="-128"/>
                        </a:rPr>
                        <a:t>※</a:t>
                      </a:r>
                      <a:r>
                        <a:rPr kumimoji="1" lang="ja-JP" altLang="en-US" sz="1600" u="sng" dirty="0">
                          <a:latin typeface="ＭＳ ゴシック" panose="020B0609070205080204" pitchFamily="49" charset="-128"/>
                          <a:ea typeface="ＭＳ ゴシック" panose="020B0609070205080204" pitchFamily="49" charset="-128"/>
                        </a:rPr>
                        <a:t>既に借入している次の県制度融資の借換えに限る</a:t>
                      </a:r>
                      <a:endParaRPr kumimoji="1" lang="en-US" altLang="ja-JP" sz="1600" u="sng" dirty="0">
                        <a:latin typeface="ＭＳ ゴシック" panose="020B0609070205080204" pitchFamily="49" charset="-128"/>
                        <a:ea typeface="ＭＳ ゴシック" panose="020B0609070205080204" pitchFamily="49" charset="-128"/>
                      </a:endParaRPr>
                    </a:p>
                    <a:p>
                      <a:r>
                        <a:rPr kumimoji="1" lang="ja-JP" altLang="en-US" sz="1600" b="0" i="0" kern="1200" dirty="0">
                          <a:solidFill>
                            <a:schemeClr val="dk1"/>
                          </a:solidFill>
                          <a:effectLst/>
                          <a:latin typeface="ＭＳ ゴシック" panose="020B0609070205080204" pitchFamily="49" charset="-128"/>
                          <a:ea typeface="ＭＳ ゴシック" panose="020B0609070205080204" pitchFamily="49" charset="-128"/>
                          <a:cs typeface="+mn-cs"/>
                        </a:rPr>
                        <a:t>⑴ 旧新型コロナウイルス感染症緊急対策資金</a:t>
                      </a:r>
                    </a:p>
                    <a:p>
                      <a:r>
                        <a:rPr kumimoji="1" lang="ja-JP" altLang="en-US" sz="1600" b="0" i="0" kern="1200" dirty="0">
                          <a:solidFill>
                            <a:schemeClr val="dk1"/>
                          </a:solidFill>
                          <a:effectLst/>
                          <a:latin typeface="ＭＳ ゴシック" panose="020B0609070205080204" pitchFamily="49" charset="-128"/>
                          <a:ea typeface="ＭＳ ゴシック" panose="020B0609070205080204" pitchFamily="49" charset="-128"/>
                          <a:cs typeface="+mn-cs"/>
                        </a:rPr>
                        <a:t>⑵ 旧新型コロナウイルス感染症対策パワーアップ資金</a:t>
                      </a:r>
                    </a:p>
                    <a:p>
                      <a:r>
                        <a:rPr kumimoji="1" lang="ja-JP" altLang="en-US" sz="1600" b="0" i="0" kern="1200" dirty="0">
                          <a:solidFill>
                            <a:schemeClr val="dk1"/>
                          </a:solidFill>
                          <a:effectLst/>
                          <a:latin typeface="ＭＳ ゴシック" panose="020B0609070205080204" pitchFamily="49" charset="-128"/>
                          <a:ea typeface="ＭＳ ゴシック" panose="020B0609070205080204" pitchFamily="49" charset="-128"/>
                          <a:cs typeface="+mn-cs"/>
                        </a:rPr>
                        <a:t>⑶ 旧新型コロナウイルス感染症対策融資</a:t>
                      </a:r>
                    </a:p>
                    <a:p>
                      <a:r>
                        <a:rPr kumimoji="1" lang="ja-JP" altLang="en-US" sz="1600" b="0" i="0" kern="1200" dirty="0">
                          <a:solidFill>
                            <a:schemeClr val="dk1"/>
                          </a:solidFill>
                          <a:effectLst/>
                          <a:latin typeface="ＭＳ ゴシック" panose="020B0609070205080204" pitchFamily="49" charset="-128"/>
                          <a:ea typeface="ＭＳ ゴシック" panose="020B0609070205080204" pitchFamily="49" charset="-128"/>
                          <a:cs typeface="+mn-cs"/>
                        </a:rPr>
                        <a:t>⑷ 旧伴走支援型特別融資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43491">
                <a:tc>
                  <a:txBody>
                    <a:bodyPr/>
                    <a:lstStyle/>
                    <a:p>
                      <a:pPr algn="ctr"/>
                      <a:r>
                        <a:rPr kumimoji="1" lang="ja-JP" altLang="en-US" sz="1600">
                          <a:latin typeface="ＭＳ ゴシック" panose="020B0609070205080204" pitchFamily="49" charset="-128"/>
                          <a:ea typeface="ＭＳ ゴシック" panose="020B0609070205080204" pitchFamily="49" charset="-128"/>
                        </a:rPr>
                        <a:t>限 度 額</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600" baseline="0" dirty="0">
                          <a:latin typeface="ＭＳ ゴシック" panose="020B0609070205080204" pitchFamily="49" charset="-128"/>
                          <a:ea typeface="ＭＳ ゴシック" panose="020B0609070205080204" pitchFamily="49" charset="-128"/>
                        </a:rPr>
                        <a:t>１億</a:t>
                      </a:r>
                      <a:r>
                        <a:rPr kumimoji="1" lang="ja-JP" altLang="en-US" sz="1600" dirty="0">
                          <a:latin typeface="ＭＳ ゴシック" panose="020B0609070205080204" pitchFamily="49" charset="-128"/>
                          <a:ea typeface="ＭＳ ゴシック" panose="020B0609070205080204" pitchFamily="49" charset="-128"/>
                        </a:rPr>
                        <a:t>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43491">
                <a:tc>
                  <a:txBody>
                    <a:bodyPr/>
                    <a:lstStyle/>
                    <a:p>
                      <a:pPr algn="ctr"/>
                      <a:r>
                        <a:rPr kumimoji="1" lang="ja-JP" altLang="en-US" sz="1600">
                          <a:latin typeface="ＭＳ ゴシック" panose="020B0609070205080204" pitchFamily="49" charset="-128"/>
                          <a:ea typeface="ＭＳ ゴシック" panose="020B0609070205080204" pitchFamily="49" charset="-128"/>
                        </a:rPr>
                        <a:t>融資期間</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en-US" altLang="ja-JP" sz="1600" dirty="0">
                          <a:latin typeface="ＭＳ ゴシック" panose="020B0609070205080204" pitchFamily="49" charset="-128"/>
                          <a:ea typeface="ＭＳ ゴシック" panose="020B0609070205080204" pitchFamily="49" charset="-128"/>
                        </a:rPr>
                        <a:t>10</a:t>
                      </a:r>
                      <a:r>
                        <a:rPr kumimoji="1" lang="ja-JP" altLang="en-US" sz="1600" dirty="0">
                          <a:latin typeface="ＭＳ ゴシック" panose="020B0609070205080204" pitchFamily="49" charset="-128"/>
                          <a:ea typeface="ＭＳ ゴシック" panose="020B0609070205080204" pitchFamily="49" charset="-128"/>
                        </a:rPr>
                        <a:t>年以内　</a:t>
                      </a:r>
                      <a:r>
                        <a:rPr kumimoji="1" lang="zh-TW" altLang="en-US" sz="1600" dirty="0">
                          <a:latin typeface="ＭＳ ゴシック" panose="020B0609070205080204" pitchFamily="49" charset="-128"/>
                          <a:ea typeface="ＭＳ ゴシック" panose="020B0609070205080204" pitchFamily="49" charset="-128"/>
                        </a:rPr>
                        <a:t>（据置</a:t>
                      </a:r>
                      <a:r>
                        <a:rPr kumimoji="1" lang="ja-JP" altLang="en-US" sz="1600" dirty="0">
                          <a:latin typeface="ＭＳ ゴシック" panose="020B0609070205080204" pitchFamily="49" charset="-128"/>
                          <a:ea typeface="ＭＳ ゴシック" panose="020B0609070205080204" pitchFamily="49" charset="-128"/>
                        </a:rPr>
                        <a:t>１</a:t>
                      </a:r>
                      <a:r>
                        <a:rPr kumimoji="1" lang="zh-TW" altLang="en-US" sz="1600" dirty="0">
                          <a:latin typeface="ＭＳ ゴシック" panose="020B0609070205080204" pitchFamily="49" charset="-128"/>
                          <a:ea typeface="ＭＳ ゴシック" panose="020B0609070205080204" pitchFamily="49" charset="-128"/>
                        </a:rPr>
                        <a:t>年以内）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343491">
                <a:tc>
                  <a:txBody>
                    <a:bodyPr/>
                    <a:lstStyle/>
                    <a:p>
                      <a:r>
                        <a:rPr kumimoji="1" lang="ja-JP" altLang="en-US" sz="1600">
                          <a:latin typeface="ＭＳ ゴシック" panose="020B0609070205080204" pitchFamily="49" charset="-128"/>
                          <a:ea typeface="ＭＳ ゴシック" panose="020B0609070205080204" pitchFamily="49" charset="-128"/>
                        </a:rPr>
                        <a:t>融資利率</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600" dirty="0">
                          <a:latin typeface="ＭＳ ゴシック" panose="020B0609070205080204" pitchFamily="49" charset="-128"/>
                          <a:ea typeface="ＭＳ ゴシック" panose="020B0609070205080204" pitchFamily="49" charset="-128"/>
                        </a:rPr>
                        <a:t>保証付き　責任共有制度対象　：年利 </a:t>
                      </a:r>
                      <a:r>
                        <a:rPr kumimoji="1" lang="en-US" altLang="ja-JP" sz="1600" dirty="0">
                          <a:latin typeface="ＭＳ ゴシック" panose="020B0609070205080204" pitchFamily="49" charset="-128"/>
                          <a:ea typeface="ＭＳ ゴシック" panose="020B0609070205080204" pitchFamily="49" charset="-128"/>
                        </a:rPr>
                        <a:t>1.4</a:t>
                      </a:r>
                      <a:r>
                        <a:rPr kumimoji="1" lang="ja-JP" altLang="en-US" sz="1600" dirty="0">
                          <a:latin typeface="ＭＳ ゴシック" panose="020B0609070205080204" pitchFamily="49" charset="-128"/>
                          <a:ea typeface="ＭＳ ゴシック" panose="020B0609070205080204" pitchFamily="49" charset="-128"/>
                        </a:rPr>
                        <a:t>％以内</a:t>
                      </a:r>
                      <a:endParaRPr kumimoji="1" lang="en-US" altLang="ja-JP" sz="16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8431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ＭＳ ゴシック" panose="020B0609070205080204" pitchFamily="49" charset="-128"/>
                          <a:ea typeface="ＭＳ ゴシック" panose="020B0609070205080204" pitchFamily="49" charset="-128"/>
                        </a:rPr>
                        <a:t>金融機関の</a:t>
                      </a:r>
                      <a:endParaRPr kumimoji="1" lang="en-US" altLang="ja-JP" sz="1600" dirty="0">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ＭＳ ゴシック" panose="020B0609070205080204" pitchFamily="49" charset="-128"/>
                          <a:ea typeface="ＭＳ ゴシック" panose="020B0609070205080204" pitchFamily="49" charset="-128"/>
                        </a:rPr>
                        <a:t>責務など</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ＭＳ ゴシック" panose="020B0609070205080204" pitchFamily="49" charset="-128"/>
                          <a:ea typeface="ＭＳ ゴシック" panose="020B0609070205080204" pitchFamily="49" charset="-128"/>
                        </a:rPr>
                        <a:t>四半期に１回、経営の状況を確認するとともに、中小企業者から計画の実行状況等の報告を受けるなど、中小企業者に対し、当初策定した計画の見直し及び同計画を進めるための経営支援を行うものとする。</a:t>
                      </a:r>
                      <a:endParaRPr kumimoji="1" lang="en-US" altLang="ja-JP" sz="16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10540571"/>
                  </a:ext>
                </a:extLst>
              </a:tr>
            </a:tbl>
          </a:graphicData>
        </a:graphic>
      </p:graphicFrame>
    </p:spTree>
    <p:extLst>
      <p:ext uri="{BB962C8B-B14F-4D97-AF65-F5344CB8AC3E}">
        <p14:creationId xmlns:p14="http://schemas.microsoft.com/office/powerpoint/2010/main" val="2143953078"/>
      </p:ext>
    </p:extLst>
  </p:cSld>
  <p:clrMapOvr>
    <a:masterClrMapping/>
  </p:clrMapOvr>
</p:sld>
</file>

<file path=ppt/theme/theme1.xml><?xml version="1.0" encoding="utf-8"?>
<a:theme xmlns:a="http://schemas.openxmlformats.org/drawingml/2006/main" name="Office テーマ">
  <a:themeElements>
    <a:clrScheme name="紫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chemeClr val="bg1">
                <a:alpha val="0"/>
              </a:schemeClr>
            </a:gs>
            <a:gs pos="25000">
              <a:srgbClr val="21D6E0"/>
            </a:gs>
            <a:gs pos="75000">
              <a:srgbClr val="0087E6"/>
            </a:gs>
            <a:gs pos="100000">
              <a:srgbClr val="005CBF"/>
            </a:gs>
          </a:gsLst>
          <a:lin ang="5400000" scaled="0"/>
        </a:gradFill>
        <a:ln>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757</TotalTime>
  <Words>3899</Words>
  <Application>Microsoft Office PowerPoint</Application>
  <PresentationFormat>画面に合わせる (4:3)</PresentationFormat>
  <Paragraphs>361</Paragraphs>
  <Slides>13</Slides>
  <Notes>13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Meiryo UI</vt:lpstr>
      <vt:lpstr>ＭＳ Ｐゴシック</vt:lpstr>
      <vt:lpstr>MS Gothic</vt:lpstr>
      <vt:lpstr>MS Gothic</vt:lpstr>
      <vt:lpstr>Arial</vt:lpstr>
      <vt:lpstr>Calibri</vt:lpstr>
      <vt:lpstr>Office テーマ</vt:lpstr>
      <vt:lpstr>令和７年度県制度融資の概要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４．県制度融資に関する手続き等</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小野　政則</dc:creator>
  <cp:lastModifiedBy>伊澤　由貴</cp:lastModifiedBy>
  <cp:revision>37</cp:revision>
  <cp:lastPrinted>2025-03-07T02:44:49Z</cp:lastPrinted>
  <dcterms:created xsi:type="dcterms:W3CDTF">2012-09-26T02:19:59Z</dcterms:created>
  <dcterms:modified xsi:type="dcterms:W3CDTF">2025-03-07T02:45:24Z</dcterms:modified>
</cp:coreProperties>
</file>