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28"/>
  </p:notesMasterIdLst>
  <p:handoutMasterIdLst>
    <p:handoutMasterId r:id="rId29"/>
  </p:handoutMasterIdLst>
  <p:sldIdLst>
    <p:sldId id="292" r:id="rId5"/>
    <p:sldId id="291" r:id="rId6"/>
    <p:sldId id="296" r:id="rId7"/>
    <p:sldId id="295" r:id="rId8"/>
    <p:sldId id="298" r:id="rId9"/>
    <p:sldId id="303" r:id="rId10"/>
    <p:sldId id="305" r:id="rId11"/>
    <p:sldId id="304" r:id="rId12"/>
    <p:sldId id="297" r:id="rId13"/>
    <p:sldId id="289" r:id="rId14"/>
    <p:sldId id="300" r:id="rId15"/>
    <p:sldId id="306" r:id="rId16"/>
    <p:sldId id="299" r:id="rId17"/>
    <p:sldId id="293" r:id="rId18"/>
    <p:sldId id="307" r:id="rId19"/>
    <p:sldId id="283" r:id="rId20"/>
    <p:sldId id="317" r:id="rId21"/>
    <p:sldId id="312" r:id="rId22"/>
    <p:sldId id="313" r:id="rId23"/>
    <p:sldId id="314" r:id="rId24"/>
    <p:sldId id="316" r:id="rId25"/>
    <p:sldId id="310" r:id="rId26"/>
    <p:sldId id="311" r:id="rId27"/>
  </p:sldIdLst>
  <p:sldSz cx="9906000" cy="6858000" type="A4"/>
  <p:notesSz cx="7102475" cy="102330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5EF"/>
    <a:srgbClr val="ADE1D0"/>
    <a:srgbClr val="DBF1E5"/>
    <a:srgbClr val="7DCFB4"/>
    <a:srgbClr val="FFFFCC"/>
    <a:srgbClr val="CCFF99"/>
    <a:srgbClr val="6FDDB8"/>
    <a:srgbClr val="FFCCCC"/>
    <a:srgbClr val="33993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1076" autoAdjust="0"/>
    <p:restoredTop sz="94660"/>
  </p:normalViewPr>
  <p:slideViewPr>
    <p:cSldViewPr snapToGrid="0">
      <p:cViewPr varScale="1">
        <p:scale>
          <a:sx n="74" d="100"/>
          <a:sy n="74" d="100"/>
        </p:scale>
        <p:origin x="1056" y="56"/>
      </p:cViewPr>
      <p:guideLst/>
    </p:cSldViewPr>
  </p:slideViewPr>
  <p:outlineViewPr>
    <p:cViewPr>
      <p:scale>
        <a:sx n="33" d="100"/>
        <a:sy n="33" d="100"/>
      </p:scale>
      <p:origin x="0" y="0"/>
    </p:cViewPr>
  </p:outlineViewPr>
  <p:notesTextViewPr>
    <p:cViewPr>
      <p:scale>
        <a:sx n="133" d="100"/>
        <a:sy n="133" d="100"/>
      </p:scale>
      <p:origin x="0" y="0"/>
    </p:cViewPr>
  </p:notesTextViewPr>
  <p:notesViewPr>
    <p:cSldViewPr snapToGrid="0">
      <p:cViewPr>
        <p:scale>
          <a:sx n="75" d="100"/>
          <a:sy n="75" d="100"/>
        </p:scale>
        <p:origin x="2112" y="-2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ja-JP" sz="1400" b="1" i="0" u="sng" strike="noStrike" kern="1200" spc="0" baseline="0">
                <a:solidFill>
                  <a:schemeClr val="tx1">
                    <a:lumMod val="65000"/>
                    <a:lumOff val="35000"/>
                  </a:schemeClr>
                </a:solidFill>
                <a:latin typeface="+mn-lt"/>
                <a:ea typeface="+mn-ea"/>
                <a:cs typeface="+mn-cs"/>
              </a:defRPr>
            </a:pPr>
            <a:r>
              <a:rPr lang="ja-JP" altLang="en-US" sz="1200" b="1" i="0" u="sng" dirty="0"/>
              <a:t>カスハラ条例を詳しく知っていたのは</a:t>
            </a:r>
            <a:r>
              <a:rPr lang="en-US" altLang="ja-JP" sz="1200" b="1" i="0" u="sng" dirty="0">
                <a:solidFill>
                  <a:schemeClr val="accent2"/>
                </a:solidFill>
              </a:rPr>
              <a:t>26</a:t>
            </a:r>
            <a:r>
              <a:rPr lang="ja-JP" altLang="en-US" sz="1200" b="1" i="0" u="sng" dirty="0">
                <a:solidFill>
                  <a:schemeClr val="accent2"/>
                </a:solidFill>
              </a:rPr>
              <a:t>％</a:t>
            </a:r>
            <a:endParaRPr lang="en-US" altLang="ja-JP" sz="1200" b="1" i="0" u="sng" dirty="0">
              <a:solidFill>
                <a:schemeClr val="accent2"/>
              </a:solidFill>
            </a:endParaRPr>
          </a:p>
        </c:rich>
      </c:tx>
      <c:layout>
        <c:manualLayout>
          <c:xMode val="edge"/>
          <c:yMode val="edge"/>
          <c:x val="0.1079668056533904"/>
          <c:y val="5.0566847933451453E-2"/>
        </c:manualLayout>
      </c:layout>
      <c:overlay val="0"/>
      <c:spPr>
        <a:noFill/>
        <a:ln>
          <a:noFill/>
        </a:ln>
        <a:effectLst/>
      </c:spPr>
      <c:txPr>
        <a:bodyPr rot="0" spcFirstLastPara="1" vertOverflow="ellipsis" vert="horz" wrap="square" anchor="ctr" anchorCtr="1"/>
        <a:lstStyle/>
        <a:p>
          <a:pPr>
            <a:defRPr lang="ja-JP" sz="1400" b="1" i="0" u="sng" strike="noStrike" kern="1200" spc="0" baseline="0">
              <a:solidFill>
                <a:schemeClr val="tx1">
                  <a:lumMod val="65000"/>
                  <a:lumOff val="35000"/>
                </a:schemeClr>
              </a:solidFill>
              <a:latin typeface="+mn-lt"/>
              <a:ea typeface="+mn-ea"/>
              <a:cs typeface="+mn-cs"/>
            </a:defRPr>
          </a:pPr>
          <a:endParaRPr lang="en-US" altLang="ja-JP"/>
        </a:p>
      </c:txPr>
    </c:title>
    <c:autoTitleDeleted val="0"/>
    <c:plotArea>
      <c:layout/>
      <c:pieChart>
        <c:varyColors val="1"/>
        <c:ser>
          <c:idx val="0"/>
          <c:order val="0"/>
          <c:tx>
            <c:strRef>
              <c:f>Sheet1!$B$1</c:f>
              <c:strCache>
                <c:ptCount val="1"/>
                <c:pt idx="0">
                  <c:v>カスハラ条例を詳しく知っていたのは1/4</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59CA-4C43-91E3-4F7127ACA084}"/>
              </c:ext>
            </c:extLst>
          </c:dPt>
          <c:dPt>
            <c:idx val="1"/>
            <c:bubble3D val="0"/>
            <c:spPr>
              <a:solidFill>
                <a:schemeClr val="accent2">
                  <a:lumMod val="20000"/>
                  <a:lumOff val="80000"/>
                </a:schemeClr>
              </a:solidFill>
              <a:ln w="19050">
                <a:solidFill>
                  <a:schemeClr val="lt1"/>
                </a:solidFill>
              </a:ln>
              <a:effectLst/>
            </c:spPr>
            <c:extLst>
              <c:ext xmlns:c16="http://schemas.microsoft.com/office/drawing/2014/chart" uri="{C3380CC4-5D6E-409C-BE32-E72D297353CC}">
                <c16:uniqueId val="{00000002-59CA-4C43-91E3-4F7127ACA084}"/>
              </c:ext>
            </c:extLst>
          </c:dPt>
          <c:dPt>
            <c:idx val="2"/>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59CA-4C43-91E3-4F7127ACA084}"/>
              </c:ext>
            </c:extLst>
          </c:dPt>
          <c:dLbls>
            <c:spPr>
              <a:noFill/>
              <a:ln>
                <a:noFill/>
              </a:ln>
              <a:effectLst/>
            </c:spPr>
            <c:txPr>
              <a:bodyPr rot="0" spcFirstLastPara="1" vertOverflow="ellipsis" vert="horz" wrap="square" lIns="38100" tIns="19050" rIns="38100" bIns="19050" anchor="ctr" anchorCtr="1">
                <a:spAutoFit/>
              </a:bodyPr>
              <a:lstStyle/>
              <a:p>
                <a:pPr>
                  <a:defRPr lang="ja-JP" sz="1100" b="0" i="0" u="none" strike="noStrike" kern="1200" baseline="0">
                    <a:solidFill>
                      <a:schemeClr val="tx1">
                        <a:lumMod val="75000"/>
                        <a:lumOff val="25000"/>
                      </a:schemeClr>
                    </a:solidFill>
                    <a:latin typeface="+mn-ea"/>
                    <a:ea typeface="+mn-ea"/>
                    <a:cs typeface="+mn-cs"/>
                  </a:defRPr>
                </a:pPr>
                <a:endParaRPr lang="ja-JP"/>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詳しく知っていた</c:v>
                </c:pt>
                <c:pt idx="1">
                  <c:v>名前は聞いたことがあった</c:v>
                </c:pt>
                <c:pt idx="2">
                  <c:v>知らなかった</c:v>
                </c:pt>
              </c:strCache>
            </c:strRef>
          </c:cat>
          <c:val>
            <c:numRef>
              <c:f>Sheet1!$B$2:$B$4</c:f>
              <c:numCache>
                <c:formatCode>General</c:formatCode>
                <c:ptCount val="3"/>
                <c:pt idx="0">
                  <c:v>44</c:v>
                </c:pt>
                <c:pt idx="1">
                  <c:v>76</c:v>
                </c:pt>
                <c:pt idx="2">
                  <c:v>48</c:v>
                </c:pt>
              </c:numCache>
            </c:numRef>
          </c:val>
          <c:extLst>
            <c:ext xmlns:c16="http://schemas.microsoft.com/office/drawing/2014/chart" uri="{C3380CC4-5D6E-409C-BE32-E72D297353CC}">
              <c16:uniqueId val="{00000000-59CA-4C43-91E3-4F7127ACA084}"/>
            </c:ext>
          </c:extLst>
        </c:ser>
        <c:dLbls>
          <c:dLblPos val="ctr"/>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ja-JP" sz="1400" b="1" i="0" u="sng" strike="noStrike" kern="1200" spc="0" baseline="0">
                <a:solidFill>
                  <a:schemeClr val="tx1">
                    <a:lumMod val="65000"/>
                    <a:lumOff val="35000"/>
                  </a:schemeClr>
                </a:solidFill>
                <a:latin typeface="+mn-ea"/>
                <a:ea typeface="+mn-ea"/>
                <a:cs typeface="+mn-cs"/>
              </a:defRPr>
            </a:pPr>
            <a:r>
              <a:rPr lang="ja-JP" altLang="en-US" sz="1200" b="1" u="sng" dirty="0">
                <a:latin typeface="+mn-ea"/>
                <a:ea typeface="+mn-ea"/>
              </a:rPr>
              <a:t>本企画を通じて</a:t>
            </a:r>
            <a:r>
              <a:rPr lang="en-US" altLang="ja-JP" sz="1200" b="1" u="sng" dirty="0">
                <a:solidFill>
                  <a:schemeClr val="accent2"/>
                </a:solidFill>
                <a:latin typeface="+mn-ea"/>
                <a:ea typeface="+mn-ea"/>
              </a:rPr>
              <a:t>93</a:t>
            </a:r>
            <a:r>
              <a:rPr lang="ja-JP" altLang="en-US" sz="1200" b="1" u="sng" dirty="0">
                <a:solidFill>
                  <a:schemeClr val="accent2"/>
                </a:solidFill>
                <a:latin typeface="+mn-ea"/>
                <a:ea typeface="+mn-ea"/>
              </a:rPr>
              <a:t>％</a:t>
            </a:r>
            <a:r>
              <a:rPr lang="ja-JP" altLang="en-US" sz="1200" b="1" u="sng" dirty="0">
                <a:latin typeface="+mn-ea"/>
                <a:ea typeface="+mn-ea"/>
              </a:rPr>
              <a:t>がカスハラへの理解を深めた</a:t>
            </a:r>
            <a:endParaRPr lang="en-US" altLang="ja-JP" sz="1200" b="1" u="sng" dirty="0">
              <a:latin typeface="+mn-ea"/>
              <a:ea typeface="+mn-ea"/>
            </a:endParaRPr>
          </a:p>
        </c:rich>
      </c:tx>
      <c:layout>
        <c:manualLayout>
          <c:xMode val="edge"/>
          <c:yMode val="edge"/>
          <c:x val="0.12732749268469865"/>
          <c:y val="2.4540888921237916E-2"/>
        </c:manualLayout>
      </c:layout>
      <c:overlay val="0"/>
      <c:spPr>
        <a:noFill/>
        <a:ln>
          <a:noFill/>
        </a:ln>
        <a:effectLst/>
      </c:spPr>
      <c:txPr>
        <a:bodyPr rot="0" spcFirstLastPara="1" vertOverflow="ellipsis" vert="horz" wrap="square" anchor="ctr" anchorCtr="1"/>
        <a:lstStyle/>
        <a:p>
          <a:pPr>
            <a:defRPr lang="ja-JP" sz="1400" b="1" i="0" u="sng" strike="noStrike" kern="1200" spc="0" baseline="0">
              <a:solidFill>
                <a:schemeClr val="tx1">
                  <a:lumMod val="65000"/>
                  <a:lumOff val="35000"/>
                </a:schemeClr>
              </a:solidFill>
              <a:latin typeface="+mn-ea"/>
              <a:ea typeface="+mn-ea"/>
              <a:cs typeface="+mn-cs"/>
            </a:defRPr>
          </a:pPr>
          <a:endParaRPr lang="en-US" altLang="ja-JP"/>
        </a:p>
      </c:txPr>
    </c:title>
    <c:autoTitleDeleted val="0"/>
    <c:plotArea>
      <c:layout>
        <c:manualLayout>
          <c:layoutTarget val="inner"/>
          <c:xMode val="edge"/>
          <c:yMode val="edge"/>
          <c:x val="0.16013672697720796"/>
          <c:y val="0.16391284828255645"/>
          <c:w val="0.46904070761041711"/>
          <c:h val="0.79109552202850741"/>
        </c:manualLayout>
      </c:layout>
      <c:pieChart>
        <c:varyColors val="1"/>
        <c:ser>
          <c:idx val="0"/>
          <c:order val="0"/>
          <c:tx>
            <c:strRef>
              <c:f>Sheet1!$B$1</c:f>
              <c:strCache>
                <c:ptCount val="1"/>
                <c:pt idx="0">
                  <c:v>カスハラ条例を詳しく知っていたのは1/4</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E4C6-432A-81E0-34A812EF759E}"/>
              </c:ext>
            </c:extLst>
          </c:dPt>
          <c:dPt>
            <c:idx val="1"/>
            <c:bubble3D val="0"/>
            <c:spPr>
              <a:solidFill>
                <a:schemeClr val="accent2">
                  <a:lumMod val="60000"/>
                  <a:lumOff val="40000"/>
                </a:schemeClr>
              </a:solidFill>
              <a:ln w="19050">
                <a:solidFill>
                  <a:schemeClr val="lt1"/>
                </a:solidFill>
              </a:ln>
              <a:effectLst/>
            </c:spPr>
            <c:extLst>
              <c:ext xmlns:c16="http://schemas.microsoft.com/office/drawing/2014/chart" uri="{C3380CC4-5D6E-409C-BE32-E72D297353CC}">
                <c16:uniqueId val="{00000003-E4C6-432A-81E0-34A812EF759E}"/>
              </c:ext>
            </c:extLst>
          </c:dPt>
          <c:dPt>
            <c:idx val="2"/>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5-E4C6-432A-81E0-34A812EF759E}"/>
              </c:ext>
            </c:extLst>
          </c:dPt>
          <c:dPt>
            <c:idx val="3"/>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7-E4C6-432A-81E0-34A812EF759E}"/>
              </c:ext>
            </c:extLst>
          </c:dPt>
          <c:dLbls>
            <c:dLbl>
              <c:idx val="2"/>
              <c:layout>
                <c:manualLayout>
                  <c:x val="-0.13495420856878915"/>
                  <c:y val="0.10231714944370765"/>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E4C6-432A-81E0-34A812EF759E}"/>
                </c:ext>
              </c:extLst>
            </c:dLbl>
            <c:dLbl>
              <c:idx val="3"/>
              <c:layout>
                <c:manualLayout>
                  <c:x val="0.36375755536655868"/>
                  <c:y val="0.11350177229018023"/>
                </c:manualLayout>
              </c:layout>
              <c:spPr>
                <a:noFill/>
                <a:ln>
                  <a:noFill/>
                </a:ln>
                <a:effectLst/>
              </c:spPr>
              <c:txPr>
                <a:bodyPr rot="0" spcFirstLastPara="1" vertOverflow="ellipsis" vert="horz" wrap="square" lIns="38100" tIns="19050" rIns="38100" bIns="19050" anchor="ctr" anchorCtr="1">
                  <a:noAutofit/>
                </a:bodyPr>
                <a:lstStyle/>
                <a:p>
                  <a:pPr>
                    <a:defRPr lang="ja-JP" sz="1100" b="0" i="0" u="none" strike="noStrike" kern="1200" baseline="0">
                      <a:solidFill>
                        <a:schemeClr val="tx1">
                          <a:lumMod val="75000"/>
                          <a:lumOff val="25000"/>
                        </a:schemeClr>
                      </a:solidFill>
                      <a:latin typeface="+mn-ea"/>
                      <a:ea typeface="+mn-ea"/>
                      <a:cs typeface="+mn-cs"/>
                    </a:defRPr>
                  </a:pPr>
                  <a:endParaRPr lang="ja-JP"/>
                </a:p>
              </c:txPr>
              <c:dLblPos val="bestFit"/>
              <c:showLegendKey val="0"/>
              <c:showVal val="0"/>
              <c:showCatName val="1"/>
              <c:showSerName val="0"/>
              <c:showPercent val="1"/>
              <c:showBubbleSize val="0"/>
              <c:extLst>
                <c:ext xmlns:c15="http://schemas.microsoft.com/office/drawing/2012/chart" uri="{CE6537A1-D6FC-4f65-9D91-7224C49458BB}">
                  <c15:layout>
                    <c:manualLayout>
                      <c:w val="0.29395738143398653"/>
                      <c:h val="0.2263214026960314"/>
                    </c:manualLayout>
                  </c15:layout>
                </c:ext>
                <c:ext xmlns:c16="http://schemas.microsoft.com/office/drawing/2014/chart" uri="{C3380CC4-5D6E-409C-BE32-E72D297353CC}">
                  <c16:uniqueId val="{00000007-E4C6-432A-81E0-34A812EF759E}"/>
                </c:ext>
              </c:extLst>
            </c:dLbl>
            <c:spPr>
              <a:noFill/>
              <a:ln>
                <a:noFill/>
              </a:ln>
              <a:effectLst/>
            </c:spPr>
            <c:txPr>
              <a:bodyPr rot="0" spcFirstLastPara="1" vertOverflow="ellipsis" vert="horz" wrap="square" lIns="38100" tIns="19050" rIns="38100" bIns="19050" anchor="ctr" anchorCtr="1">
                <a:spAutoFit/>
              </a:bodyPr>
              <a:lstStyle/>
              <a:p>
                <a:pPr>
                  <a:defRPr lang="ja-JP" sz="1100" b="0" i="0" u="none" strike="noStrike" kern="1200" baseline="0">
                    <a:solidFill>
                      <a:schemeClr val="tx1">
                        <a:lumMod val="75000"/>
                        <a:lumOff val="25000"/>
                      </a:schemeClr>
                    </a:solidFill>
                    <a:latin typeface="+mn-ea"/>
                    <a:ea typeface="+mn-ea"/>
                    <a:cs typeface="+mn-cs"/>
                  </a:defRPr>
                </a:pPr>
                <a:endParaRPr lang="ja-JP"/>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とても深まった</c:v>
                </c:pt>
                <c:pt idx="1">
                  <c:v>やや深まった</c:v>
                </c:pt>
                <c:pt idx="2">
                  <c:v>あまり変わらない</c:v>
                </c:pt>
                <c:pt idx="3">
                  <c:v>よくわからなかった</c:v>
                </c:pt>
              </c:strCache>
            </c:strRef>
          </c:cat>
          <c:val>
            <c:numRef>
              <c:f>Sheet1!$B$2:$B$5</c:f>
              <c:numCache>
                <c:formatCode>General</c:formatCode>
                <c:ptCount val="4"/>
                <c:pt idx="0">
                  <c:v>67</c:v>
                </c:pt>
                <c:pt idx="1">
                  <c:v>89</c:v>
                </c:pt>
                <c:pt idx="2">
                  <c:v>11</c:v>
                </c:pt>
                <c:pt idx="3">
                  <c:v>1</c:v>
                </c:pt>
              </c:numCache>
            </c:numRef>
          </c:val>
          <c:extLst>
            <c:ext xmlns:c16="http://schemas.microsoft.com/office/drawing/2014/chart" uri="{C3380CC4-5D6E-409C-BE32-E72D297353CC}">
              <c16:uniqueId val="{00000006-E4C6-432A-81E0-34A812EF759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ja-JP" sz="1100" b="1" i="0" u="sng" strike="noStrike" kern="1200" spc="0" baseline="0">
                <a:solidFill>
                  <a:schemeClr val="tx1">
                    <a:lumMod val="65000"/>
                    <a:lumOff val="35000"/>
                  </a:schemeClr>
                </a:solidFill>
                <a:latin typeface="+mn-lt"/>
                <a:ea typeface="+mn-ea"/>
                <a:cs typeface="+mn-cs"/>
              </a:defRPr>
            </a:pPr>
            <a:r>
              <a:rPr lang="ja-JP" altLang="en-US" sz="1100" b="1" u="sng" dirty="0"/>
              <a:t>本企画によって</a:t>
            </a:r>
            <a:r>
              <a:rPr lang="en-US" altLang="ja-JP" sz="1100" b="1" u="sng" dirty="0">
                <a:solidFill>
                  <a:schemeClr val="accent2"/>
                </a:solidFill>
              </a:rPr>
              <a:t>95</a:t>
            </a:r>
            <a:r>
              <a:rPr lang="ja-JP" altLang="en-US" sz="1100" b="1" u="sng" dirty="0">
                <a:solidFill>
                  <a:schemeClr val="accent2"/>
                </a:solidFill>
              </a:rPr>
              <a:t>％</a:t>
            </a:r>
            <a:r>
              <a:rPr lang="ja-JP" altLang="en-US" sz="1100" b="1" u="sng" dirty="0"/>
              <a:t>が自身の言動を見直すきっかけとなった</a:t>
            </a:r>
            <a:endParaRPr lang="en-US" altLang="ja-JP" sz="1100" b="1" u="sng" dirty="0"/>
          </a:p>
        </c:rich>
      </c:tx>
      <c:layout>
        <c:manualLayout>
          <c:xMode val="edge"/>
          <c:yMode val="edge"/>
          <c:x val="6.1359977236599465E-2"/>
          <c:y val="2.8430758487404995E-2"/>
        </c:manualLayout>
      </c:layout>
      <c:overlay val="0"/>
      <c:spPr>
        <a:noFill/>
        <a:ln>
          <a:noFill/>
        </a:ln>
        <a:effectLst/>
      </c:spPr>
      <c:txPr>
        <a:bodyPr rot="0" spcFirstLastPara="1" vertOverflow="ellipsis" vert="horz" wrap="square" anchor="ctr" anchorCtr="1"/>
        <a:lstStyle/>
        <a:p>
          <a:pPr>
            <a:defRPr lang="ja-JP" sz="1100" b="1" i="0" u="sng" strike="noStrike" kern="1200" spc="0" baseline="0">
              <a:solidFill>
                <a:schemeClr val="tx1">
                  <a:lumMod val="65000"/>
                  <a:lumOff val="35000"/>
                </a:schemeClr>
              </a:solidFill>
              <a:latin typeface="+mn-lt"/>
              <a:ea typeface="+mn-ea"/>
              <a:cs typeface="+mn-cs"/>
            </a:defRPr>
          </a:pPr>
          <a:endParaRPr lang="en-US" altLang="ja-JP"/>
        </a:p>
      </c:txPr>
    </c:title>
    <c:autoTitleDeleted val="0"/>
    <c:plotArea>
      <c:layout>
        <c:manualLayout>
          <c:layoutTarget val="inner"/>
          <c:xMode val="edge"/>
          <c:yMode val="edge"/>
          <c:x val="0.16013672697720796"/>
          <c:y val="0.16391284828255645"/>
          <c:w val="0.46904070761041711"/>
          <c:h val="0.79109552202850741"/>
        </c:manualLayout>
      </c:layout>
      <c:pieChart>
        <c:varyColors val="1"/>
        <c:ser>
          <c:idx val="0"/>
          <c:order val="0"/>
          <c:tx>
            <c:strRef>
              <c:f>Sheet1!$B$1</c:f>
              <c:strCache>
                <c:ptCount val="1"/>
                <c:pt idx="0">
                  <c:v>列1</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CE22-42C3-8BEA-3BC274BB0230}"/>
              </c:ext>
            </c:extLst>
          </c:dPt>
          <c:dPt>
            <c:idx val="1"/>
            <c:bubble3D val="0"/>
            <c:spPr>
              <a:solidFill>
                <a:schemeClr val="accent2">
                  <a:lumMod val="60000"/>
                  <a:lumOff val="40000"/>
                </a:schemeClr>
              </a:solidFill>
              <a:ln w="19050">
                <a:solidFill>
                  <a:schemeClr val="lt1"/>
                </a:solidFill>
              </a:ln>
              <a:effectLst/>
            </c:spPr>
            <c:extLst>
              <c:ext xmlns:c16="http://schemas.microsoft.com/office/drawing/2014/chart" uri="{C3380CC4-5D6E-409C-BE32-E72D297353CC}">
                <c16:uniqueId val="{00000003-CE22-42C3-8BEA-3BC274BB0230}"/>
              </c:ext>
            </c:extLst>
          </c:dPt>
          <c:dPt>
            <c:idx val="2"/>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5-CE22-42C3-8BEA-3BC274BB0230}"/>
              </c:ext>
            </c:extLst>
          </c:dPt>
          <c:dPt>
            <c:idx val="3"/>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7-CE22-42C3-8BEA-3BC274BB0230}"/>
              </c:ext>
            </c:extLst>
          </c:dPt>
          <c:dLbls>
            <c:dLbl>
              <c:idx val="2"/>
              <c:layout>
                <c:manualLayout>
                  <c:x val="-0.13495420856878915"/>
                  <c:y val="0.10231714944370765"/>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CE22-42C3-8BEA-3BC274BB0230}"/>
                </c:ext>
              </c:extLst>
            </c:dLbl>
            <c:dLbl>
              <c:idx val="3"/>
              <c:layout>
                <c:manualLayout>
                  <c:x val="0.35890745590132977"/>
                  <c:y val="8.0780587061863016E-2"/>
                </c:manualLayout>
              </c:layout>
              <c:spPr>
                <a:noFill/>
                <a:ln>
                  <a:noFill/>
                </a:ln>
                <a:effectLst/>
              </c:spPr>
              <c:txPr>
                <a:bodyPr rot="0" spcFirstLastPara="1" vertOverflow="ellipsis" vert="horz" wrap="square" lIns="38100" tIns="19050" rIns="38100" bIns="19050" anchor="ctr" anchorCtr="1">
                  <a:noAutofit/>
                </a:bodyPr>
                <a:lstStyle/>
                <a:p>
                  <a:pPr>
                    <a:defRPr lang="ja-JP" sz="1100" b="0" i="0" u="none" strike="noStrike" kern="1200" baseline="0">
                      <a:solidFill>
                        <a:schemeClr val="tx1">
                          <a:lumMod val="75000"/>
                          <a:lumOff val="25000"/>
                        </a:schemeClr>
                      </a:solidFill>
                      <a:latin typeface="+mn-ea"/>
                      <a:ea typeface="+mn-ea"/>
                      <a:cs typeface="+mn-cs"/>
                    </a:defRPr>
                  </a:pPr>
                  <a:endParaRPr lang="ja-JP"/>
                </a:p>
              </c:txPr>
              <c:dLblPos val="bestFit"/>
              <c:showLegendKey val="0"/>
              <c:showVal val="0"/>
              <c:showCatName val="1"/>
              <c:showSerName val="0"/>
              <c:showPercent val="1"/>
              <c:showBubbleSize val="0"/>
              <c:extLst>
                <c:ext xmlns:c15="http://schemas.microsoft.com/office/drawing/2012/chart" uri="{CE6537A1-D6FC-4f65-9D91-7224C49458BB}">
                  <c15:layout>
                    <c:manualLayout>
                      <c:w val="0.29395738143398653"/>
                      <c:h val="0.2263214026960314"/>
                    </c:manualLayout>
                  </c15:layout>
                </c:ext>
                <c:ext xmlns:c16="http://schemas.microsoft.com/office/drawing/2014/chart" uri="{C3380CC4-5D6E-409C-BE32-E72D297353CC}">
                  <c16:uniqueId val="{00000007-CE22-42C3-8BEA-3BC274BB0230}"/>
                </c:ext>
              </c:extLst>
            </c:dLbl>
            <c:spPr>
              <a:noFill/>
              <a:ln>
                <a:noFill/>
              </a:ln>
              <a:effectLst/>
            </c:spPr>
            <c:txPr>
              <a:bodyPr rot="0" spcFirstLastPara="1" vertOverflow="ellipsis" vert="horz" wrap="square" lIns="38100" tIns="19050" rIns="38100" bIns="19050" anchor="ctr" anchorCtr="1">
                <a:spAutoFit/>
              </a:bodyPr>
              <a:lstStyle/>
              <a:p>
                <a:pPr>
                  <a:defRPr lang="ja-JP" sz="1100" b="0" i="0" u="none" strike="noStrike" kern="1200" baseline="0">
                    <a:solidFill>
                      <a:schemeClr val="tx1">
                        <a:lumMod val="75000"/>
                        <a:lumOff val="25000"/>
                      </a:schemeClr>
                    </a:solidFill>
                    <a:latin typeface="+mn-ea"/>
                    <a:ea typeface="+mn-ea"/>
                    <a:cs typeface="+mn-cs"/>
                  </a:defRPr>
                </a:pPr>
                <a:endParaRPr lang="ja-JP"/>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とてもなった</c:v>
                </c:pt>
                <c:pt idx="1">
                  <c:v>まあまあなった</c:v>
                </c:pt>
                <c:pt idx="2">
                  <c:v>あまりならなかった</c:v>
                </c:pt>
                <c:pt idx="3">
                  <c:v>全くならなかった</c:v>
                </c:pt>
              </c:strCache>
            </c:strRef>
          </c:cat>
          <c:val>
            <c:numRef>
              <c:f>Sheet1!$B$2:$B$5</c:f>
              <c:numCache>
                <c:formatCode>General</c:formatCode>
                <c:ptCount val="4"/>
                <c:pt idx="0">
                  <c:v>82</c:v>
                </c:pt>
                <c:pt idx="1">
                  <c:v>77</c:v>
                </c:pt>
                <c:pt idx="2">
                  <c:v>9</c:v>
                </c:pt>
                <c:pt idx="3">
                  <c:v>0</c:v>
                </c:pt>
              </c:numCache>
            </c:numRef>
          </c:val>
          <c:extLst>
            <c:ext xmlns:c16="http://schemas.microsoft.com/office/drawing/2014/chart" uri="{C3380CC4-5D6E-409C-BE32-E72D297353CC}">
              <c16:uniqueId val="{00000008-CE22-42C3-8BEA-3BC274BB023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741C0C-1499-41C2-84B3-41746F7C14E0}" type="doc">
      <dgm:prSet loTypeId="urn:microsoft.com/office/officeart/2005/8/layout/chevron1" loCatId="process" qsTypeId="urn:microsoft.com/office/officeart/2005/8/quickstyle/simple1" qsCatId="simple" csTypeId="urn:microsoft.com/office/officeart/2005/8/colors/accent1_2" csCatId="accent1" phldr="1"/>
      <dgm:spPr/>
    </dgm:pt>
    <dgm:pt modelId="{E7B24387-1BCF-46BF-8049-25F5C22AF11E}">
      <dgm:prSet phldrT="[テキスト]" custT="1"/>
      <dgm:spPr>
        <a:solidFill>
          <a:schemeClr val="accent2">
            <a:lumMod val="20000"/>
            <a:lumOff val="80000"/>
          </a:schemeClr>
        </a:solidFill>
      </dgm:spPr>
      <dgm:t>
        <a:bodyPr/>
        <a:lstStyle/>
        <a:p>
          <a:r>
            <a:rPr kumimoji="1" lang="ja-JP" altLang="en-US" sz="1400" b="1">
              <a:solidFill>
                <a:schemeClr val="tx1"/>
              </a:solidFill>
            </a:rPr>
            <a:t>事例の収集</a:t>
          </a:r>
          <a:endParaRPr kumimoji="1" lang="ja-JP" altLang="en-US" sz="1400" b="1" dirty="0">
            <a:solidFill>
              <a:schemeClr val="tx1"/>
            </a:solidFill>
          </a:endParaRPr>
        </a:p>
      </dgm:t>
    </dgm:pt>
    <dgm:pt modelId="{0E5BB3C4-5763-403D-B2F5-E69C99774238}" type="parTrans" cxnId="{BEE3906E-372C-4288-9DF1-4E1B25EFC3C8}">
      <dgm:prSet/>
      <dgm:spPr/>
      <dgm:t>
        <a:bodyPr/>
        <a:lstStyle/>
        <a:p>
          <a:endParaRPr kumimoji="1" lang="ja-JP" altLang="en-US"/>
        </a:p>
      </dgm:t>
    </dgm:pt>
    <dgm:pt modelId="{75F309B2-15D5-4CD9-8B4D-0AF9A230AA8C}" type="sibTrans" cxnId="{BEE3906E-372C-4288-9DF1-4E1B25EFC3C8}">
      <dgm:prSet/>
      <dgm:spPr/>
      <dgm:t>
        <a:bodyPr/>
        <a:lstStyle/>
        <a:p>
          <a:endParaRPr kumimoji="1" lang="ja-JP" altLang="en-US"/>
        </a:p>
      </dgm:t>
    </dgm:pt>
    <dgm:pt modelId="{2387D52E-F347-4439-BA24-007F4BE68982}">
      <dgm:prSet phldrT="[テキスト]" custT="1"/>
      <dgm:spPr>
        <a:solidFill>
          <a:schemeClr val="accent2">
            <a:lumMod val="20000"/>
            <a:lumOff val="80000"/>
          </a:schemeClr>
        </a:solidFill>
      </dgm:spPr>
      <dgm:t>
        <a:bodyPr/>
        <a:lstStyle/>
        <a:p>
          <a:r>
            <a:rPr kumimoji="1" lang="ja-JP" altLang="en-US" sz="1400" b="1" dirty="0">
              <a:solidFill>
                <a:schemeClr val="tx1"/>
              </a:solidFill>
            </a:rPr>
            <a:t>推進会議で議論</a:t>
          </a:r>
        </a:p>
      </dgm:t>
    </dgm:pt>
    <dgm:pt modelId="{D830B9C1-79D1-49B5-B247-4FE6A4CE08A2}" type="parTrans" cxnId="{D0C7A367-6C82-42F9-82A0-D31F6469EF98}">
      <dgm:prSet/>
      <dgm:spPr/>
      <dgm:t>
        <a:bodyPr/>
        <a:lstStyle/>
        <a:p>
          <a:endParaRPr kumimoji="1" lang="ja-JP" altLang="en-US"/>
        </a:p>
      </dgm:t>
    </dgm:pt>
    <dgm:pt modelId="{C98A8095-F011-4C78-9F8C-76EA3511D808}" type="sibTrans" cxnId="{D0C7A367-6C82-42F9-82A0-D31F6469EF98}">
      <dgm:prSet/>
      <dgm:spPr/>
      <dgm:t>
        <a:bodyPr/>
        <a:lstStyle/>
        <a:p>
          <a:endParaRPr kumimoji="1" lang="ja-JP" altLang="en-US"/>
        </a:p>
      </dgm:t>
    </dgm:pt>
    <dgm:pt modelId="{EC637C3A-B46F-4741-AD9B-4D9A725050E7}">
      <dgm:prSet phldrT="[テキスト]" custT="1"/>
      <dgm:spPr>
        <a:solidFill>
          <a:schemeClr val="accent2">
            <a:lumMod val="20000"/>
            <a:lumOff val="80000"/>
          </a:schemeClr>
        </a:solidFill>
      </dgm:spPr>
      <dgm:t>
        <a:bodyPr/>
        <a:lstStyle/>
        <a:p>
          <a:r>
            <a:rPr kumimoji="1" lang="ja-JP" altLang="en-US" sz="1400" b="1">
              <a:solidFill>
                <a:schemeClr val="tx1"/>
              </a:solidFill>
            </a:rPr>
            <a:t>事例の公表</a:t>
          </a:r>
          <a:endParaRPr kumimoji="1" lang="ja-JP" altLang="en-US" sz="1400" b="1" dirty="0">
            <a:solidFill>
              <a:schemeClr val="tx1"/>
            </a:solidFill>
          </a:endParaRPr>
        </a:p>
      </dgm:t>
    </dgm:pt>
    <dgm:pt modelId="{1D016F39-57BD-4E91-A56B-2265D3C88013}" type="parTrans" cxnId="{693D6564-2B87-4911-B77A-2C015355EEA5}">
      <dgm:prSet/>
      <dgm:spPr/>
      <dgm:t>
        <a:bodyPr/>
        <a:lstStyle/>
        <a:p>
          <a:endParaRPr kumimoji="1" lang="ja-JP" altLang="en-US"/>
        </a:p>
      </dgm:t>
    </dgm:pt>
    <dgm:pt modelId="{8800364A-16AA-443A-8931-56E9734DBB89}" type="sibTrans" cxnId="{693D6564-2B87-4911-B77A-2C015355EEA5}">
      <dgm:prSet/>
      <dgm:spPr/>
      <dgm:t>
        <a:bodyPr/>
        <a:lstStyle/>
        <a:p>
          <a:endParaRPr kumimoji="1" lang="ja-JP" altLang="en-US"/>
        </a:p>
      </dgm:t>
    </dgm:pt>
    <dgm:pt modelId="{1E475EF5-ABC5-4CCB-817F-0715F3E244B5}" type="pres">
      <dgm:prSet presAssocID="{F2741C0C-1499-41C2-84B3-41746F7C14E0}" presName="Name0" presStyleCnt="0">
        <dgm:presLayoutVars>
          <dgm:dir/>
          <dgm:animLvl val="lvl"/>
          <dgm:resizeHandles val="exact"/>
        </dgm:presLayoutVars>
      </dgm:prSet>
      <dgm:spPr/>
    </dgm:pt>
    <dgm:pt modelId="{5051B911-AC20-45EA-9488-D44D3BE1EBD2}" type="pres">
      <dgm:prSet presAssocID="{E7B24387-1BCF-46BF-8049-25F5C22AF11E}" presName="parTxOnly" presStyleLbl="node1" presStyleIdx="0" presStyleCnt="3">
        <dgm:presLayoutVars>
          <dgm:chMax val="0"/>
          <dgm:chPref val="0"/>
          <dgm:bulletEnabled val="1"/>
        </dgm:presLayoutVars>
      </dgm:prSet>
      <dgm:spPr/>
    </dgm:pt>
    <dgm:pt modelId="{8EBC66A3-35AC-4571-9198-425B8E37A277}" type="pres">
      <dgm:prSet presAssocID="{75F309B2-15D5-4CD9-8B4D-0AF9A230AA8C}" presName="parTxOnlySpace" presStyleCnt="0"/>
      <dgm:spPr/>
    </dgm:pt>
    <dgm:pt modelId="{3A88AEBB-C7C7-4CA6-ADD0-F1AA5346A0D0}" type="pres">
      <dgm:prSet presAssocID="{2387D52E-F347-4439-BA24-007F4BE68982}" presName="parTxOnly" presStyleLbl="node1" presStyleIdx="1" presStyleCnt="3">
        <dgm:presLayoutVars>
          <dgm:chMax val="0"/>
          <dgm:chPref val="0"/>
          <dgm:bulletEnabled val="1"/>
        </dgm:presLayoutVars>
      </dgm:prSet>
      <dgm:spPr/>
    </dgm:pt>
    <dgm:pt modelId="{5A4D47AE-DDF0-4D77-9E38-D903CA7B7ACE}" type="pres">
      <dgm:prSet presAssocID="{C98A8095-F011-4C78-9F8C-76EA3511D808}" presName="parTxOnlySpace" presStyleCnt="0"/>
      <dgm:spPr/>
    </dgm:pt>
    <dgm:pt modelId="{8F4B31B1-4F6B-4680-A638-48C09EC9AC16}" type="pres">
      <dgm:prSet presAssocID="{EC637C3A-B46F-4741-AD9B-4D9A725050E7}" presName="parTxOnly" presStyleLbl="node1" presStyleIdx="2" presStyleCnt="3" custLinFactNeighborX="11299" custLinFactNeighborY="0">
        <dgm:presLayoutVars>
          <dgm:chMax val="0"/>
          <dgm:chPref val="0"/>
          <dgm:bulletEnabled val="1"/>
        </dgm:presLayoutVars>
      </dgm:prSet>
      <dgm:spPr/>
    </dgm:pt>
  </dgm:ptLst>
  <dgm:cxnLst>
    <dgm:cxn modelId="{693D6564-2B87-4911-B77A-2C015355EEA5}" srcId="{F2741C0C-1499-41C2-84B3-41746F7C14E0}" destId="{EC637C3A-B46F-4741-AD9B-4D9A725050E7}" srcOrd="2" destOrd="0" parTransId="{1D016F39-57BD-4E91-A56B-2265D3C88013}" sibTransId="{8800364A-16AA-443A-8931-56E9734DBB89}"/>
    <dgm:cxn modelId="{D0C7A367-6C82-42F9-82A0-D31F6469EF98}" srcId="{F2741C0C-1499-41C2-84B3-41746F7C14E0}" destId="{2387D52E-F347-4439-BA24-007F4BE68982}" srcOrd="1" destOrd="0" parTransId="{D830B9C1-79D1-49B5-B247-4FE6A4CE08A2}" sibTransId="{C98A8095-F011-4C78-9F8C-76EA3511D808}"/>
    <dgm:cxn modelId="{D350F769-01A8-416F-83DA-63AFC46CB611}" type="presOf" srcId="{F2741C0C-1499-41C2-84B3-41746F7C14E0}" destId="{1E475EF5-ABC5-4CCB-817F-0715F3E244B5}" srcOrd="0" destOrd="0" presId="urn:microsoft.com/office/officeart/2005/8/layout/chevron1"/>
    <dgm:cxn modelId="{BEE3906E-372C-4288-9DF1-4E1B25EFC3C8}" srcId="{F2741C0C-1499-41C2-84B3-41746F7C14E0}" destId="{E7B24387-1BCF-46BF-8049-25F5C22AF11E}" srcOrd="0" destOrd="0" parTransId="{0E5BB3C4-5763-403D-B2F5-E69C99774238}" sibTransId="{75F309B2-15D5-4CD9-8B4D-0AF9A230AA8C}"/>
    <dgm:cxn modelId="{36102570-CB1D-42EE-B43E-E1F4B27FEED4}" type="presOf" srcId="{EC637C3A-B46F-4741-AD9B-4D9A725050E7}" destId="{8F4B31B1-4F6B-4680-A638-48C09EC9AC16}" srcOrd="0" destOrd="0" presId="urn:microsoft.com/office/officeart/2005/8/layout/chevron1"/>
    <dgm:cxn modelId="{2A479A8D-0380-4165-AC1D-E6048C6A0009}" type="presOf" srcId="{E7B24387-1BCF-46BF-8049-25F5C22AF11E}" destId="{5051B911-AC20-45EA-9488-D44D3BE1EBD2}" srcOrd="0" destOrd="0" presId="urn:microsoft.com/office/officeart/2005/8/layout/chevron1"/>
    <dgm:cxn modelId="{C0E2AAEB-8808-47EB-8600-92B596E568E4}" type="presOf" srcId="{2387D52E-F347-4439-BA24-007F4BE68982}" destId="{3A88AEBB-C7C7-4CA6-ADD0-F1AA5346A0D0}" srcOrd="0" destOrd="0" presId="urn:microsoft.com/office/officeart/2005/8/layout/chevron1"/>
    <dgm:cxn modelId="{1D967953-D083-4D0F-9392-1BD7E0290872}" type="presParOf" srcId="{1E475EF5-ABC5-4CCB-817F-0715F3E244B5}" destId="{5051B911-AC20-45EA-9488-D44D3BE1EBD2}" srcOrd="0" destOrd="0" presId="urn:microsoft.com/office/officeart/2005/8/layout/chevron1"/>
    <dgm:cxn modelId="{65B3B707-0E86-4845-BF62-F19F73095652}" type="presParOf" srcId="{1E475EF5-ABC5-4CCB-817F-0715F3E244B5}" destId="{8EBC66A3-35AC-4571-9198-425B8E37A277}" srcOrd="1" destOrd="0" presId="urn:microsoft.com/office/officeart/2005/8/layout/chevron1"/>
    <dgm:cxn modelId="{8902FCD3-1518-40D8-8136-F7BFC19E0736}" type="presParOf" srcId="{1E475EF5-ABC5-4CCB-817F-0715F3E244B5}" destId="{3A88AEBB-C7C7-4CA6-ADD0-F1AA5346A0D0}" srcOrd="2" destOrd="0" presId="urn:microsoft.com/office/officeart/2005/8/layout/chevron1"/>
    <dgm:cxn modelId="{AAA3D383-6916-4D2A-BA09-B34C13253EBA}" type="presParOf" srcId="{1E475EF5-ABC5-4CCB-817F-0715F3E244B5}" destId="{5A4D47AE-DDF0-4D77-9E38-D903CA7B7ACE}" srcOrd="3" destOrd="0" presId="urn:microsoft.com/office/officeart/2005/8/layout/chevron1"/>
    <dgm:cxn modelId="{43146118-A32D-4DE6-92AD-89F83F11CB05}" type="presParOf" srcId="{1E475EF5-ABC5-4CCB-817F-0715F3E244B5}" destId="{8F4B31B1-4F6B-4680-A638-48C09EC9AC16}"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51B911-AC20-45EA-9488-D44D3BE1EBD2}">
      <dsp:nvSpPr>
        <dsp:cNvPr id="0" name=""/>
        <dsp:cNvSpPr/>
      </dsp:nvSpPr>
      <dsp:spPr>
        <a:xfrm>
          <a:off x="1934" y="1729895"/>
          <a:ext cx="2357189" cy="942875"/>
        </a:xfrm>
        <a:prstGeom prst="chevron">
          <a:avLst/>
        </a:prstGeom>
        <a:solidFill>
          <a:schemeClr val="accent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kumimoji="1" lang="ja-JP" altLang="en-US" sz="1400" b="1" kern="1200">
              <a:solidFill>
                <a:schemeClr val="tx1"/>
              </a:solidFill>
            </a:rPr>
            <a:t>事例の収集</a:t>
          </a:r>
          <a:endParaRPr kumimoji="1" lang="ja-JP" altLang="en-US" sz="1400" b="1" kern="1200" dirty="0">
            <a:solidFill>
              <a:schemeClr val="tx1"/>
            </a:solidFill>
          </a:endParaRPr>
        </a:p>
      </dsp:txBody>
      <dsp:txXfrm>
        <a:off x="473372" y="1729895"/>
        <a:ext cx="1414314" cy="942875"/>
      </dsp:txXfrm>
    </dsp:sp>
    <dsp:sp modelId="{3A88AEBB-C7C7-4CA6-ADD0-F1AA5346A0D0}">
      <dsp:nvSpPr>
        <dsp:cNvPr id="0" name=""/>
        <dsp:cNvSpPr/>
      </dsp:nvSpPr>
      <dsp:spPr>
        <a:xfrm>
          <a:off x="2123405" y="1729895"/>
          <a:ext cx="2357189" cy="942875"/>
        </a:xfrm>
        <a:prstGeom prst="chevron">
          <a:avLst/>
        </a:prstGeom>
        <a:solidFill>
          <a:schemeClr val="accent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kumimoji="1" lang="ja-JP" altLang="en-US" sz="1400" b="1" kern="1200" dirty="0">
              <a:solidFill>
                <a:schemeClr val="tx1"/>
              </a:solidFill>
            </a:rPr>
            <a:t>推進会議で議論</a:t>
          </a:r>
        </a:p>
      </dsp:txBody>
      <dsp:txXfrm>
        <a:off x="2594843" y="1729895"/>
        <a:ext cx="1414314" cy="942875"/>
      </dsp:txXfrm>
    </dsp:sp>
    <dsp:sp modelId="{8F4B31B1-4F6B-4680-A638-48C09EC9AC16}">
      <dsp:nvSpPr>
        <dsp:cNvPr id="0" name=""/>
        <dsp:cNvSpPr/>
      </dsp:nvSpPr>
      <dsp:spPr>
        <a:xfrm>
          <a:off x="4246810" y="1729895"/>
          <a:ext cx="2357189" cy="942875"/>
        </a:xfrm>
        <a:prstGeom prst="chevron">
          <a:avLst/>
        </a:prstGeom>
        <a:solidFill>
          <a:schemeClr val="accent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kumimoji="1" lang="ja-JP" altLang="en-US" sz="1400" b="1" kern="1200">
              <a:solidFill>
                <a:schemeClr val="tx1"/>
              </a:solidFill>
            </a:rPr>
            <a:t>事例の公表</a:t>
          </a:r>
          <a:endParaRPr kumimoji="1" lang="ja-JP" altLang="en-US" sz="1400" b="1" kern="1200" dirty="0">
            <a:solidFill>
              <a:schemeClr val="tx1"/>
            </a:solidFill>
          </a:endParaRPr>
        </a:p>
      </dsp:txBody>
      <dsp:txXfrm>
        <a:off x="4718248" y="1729895"/>
        <a:ext cx="1414314" cy="94287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F21AA3D4-41B1-E25E-6A0F-83FC39010247}"/>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7B8B3E4C-B20B-1152-A291-CE4276A2866C}"/>
              </a:ext>
            </a:extLst>
          </p:cNvPr>
          <p:cNvSpPr>
            <a:spLocks noGrp="1"/>
          </p:cNvSpPr>
          <p:nvPr>
            <p:ph type="dt" sz="quarter" idx="1"/>
          </p:nvPr>
        </p:nvSpPr>
        <p:spPr>
          <a:xfrm>
            <a:off x="4022725" y="0"/>
            <a:ext cx="3078163" cy="512763"/>
          </a:xfrm>
          <a:prstGeom prst="rect">
            <a:avLst/>
          </a:prstGeom>
        </p:spPr>
        <p:txBody>
          <a:bodyPr vert="horz" lIns="91440" tIns="45720" rIns="91440" bIns="45720" rtlCol="0"/>
          <a:lstStyle>
            <a:lvl1pPr algn="r">
              <a:defRPr sz="1200"/>
            </a:lvl1pPr>
          </a:lstStyle>
          <a:p>
            <a:fld id="{6B918C58-877D-4956-B454-A8304D998060}" type="datetimeFigureOut">
              <a:rPr kumimoji="1" lang="ja-JP" altLang="en-US" smtClean="0"/>
              <a:t>2026/8/31</a:t>
            </a:fld>
            <a:endParaRPr kumimoji="1" lang="ja-JP" altLang="en-US"/>
          </a:p>
        </p:txBody>
      </p:sp>
      <p:sp>
        <p:nvSpPr>
          <p:cNvPr id="4" name="フッター プレースホルダー 3">
            <a:extLst>
              <a:ext uri="{FF2B5EF4-FFF2-40B4-BE49-F238E27FC236}">
                <a16:creationId xmlns:a16="http://schemas.microsoft.com/office/drawing/2014/main" id="{0B294EB9-77B9-DB38-CAA6-1AE3E3F9923D}"/>
              </a:ext>
            </a:extLst>
          </p:cNvPr>
          <p:cNvSpPr>
            <a:spLocks noGrp="1"/>
          </p:cNvSpPr>
          <p:nvPr>
            <p:ph type="ftr" sz="quarter" idx="2"/>
          </p:nvPr>
        </p:nvSpPr>
        <p:spPr>
          <a:xfrm>
            <a:off x="0" y="9720263"/>
            <a:ext cx="3078163" cy="512762"/>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2A9D901F-2C06-F149-C921-6A7ACF70693B}"/>
              </a:ext>
            </a:extLst>
          </p:cNvPr>
          <p:cNvSpPr>
            <a:spLocks noGrp="1"/>
          </p:cNvSpPr>
          <p:nvPr>
            <p:ph type="sldNum" sz="quarter" idx="3"/>
          </p:nvPr>
        </p:nvSpPr>
        <p:spPr>
          <a:xfrm>
            <a:off x="4022725" y="9720263"/>
            <a:ext cx="3078163" cy="512762"/>
          </a:xfrm>
          <a:prstGeom prst="rect">
            <a:avLst/>
          </a:prstGeom>
        </p:spPr>
        <p:txBody>
          <a:bodyPr vert="horz" lIns="91440" tIns="45720" rIns="91440" bIns="45720" rtlCol="0" anchor="b"/>
          <a:lstStyle>
            <a:lvl1pPr algn="r">
              <a:defRPr sz="1200"/>
            </a:lvl1pPr>
          </a:lstStyle>
          <a:p>
            <a:fld id="{8A6EE308-0E5B-4079-A8C4-E53828E39CCB}" type="slidenum">
              <a:rPr kumimoji="1" lang="ja-JP" altLang="en-US" smtClean="0"/>
              <a:t>‹#›</a:t>
            </a:fld>
            <a:endParaRPr kumimoji="1" lang="ja-JP" altLang="en-US"/>
          </a:p>
        </p:txBody>
      </p:sp>
    </p:spTree>
    <p:extLst>
      <p:ext uri="{BB962C8B-B14F-4D97-AF65-F5344CB8AC3E}">
        <p14:creationId xmlns:p14="http://schemas.microsoft.com/office/powerpoint/2010/main" val="16301983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3" y="9"/>
            <a:ext cx="3077518" cy="513204"/>
          </a:xfrm>
          <a:prstGeom prst="rect">
            <a:avLst/>
          </a:prstGeom>
        </p:spPr>
        <p:txBody>
          <a:bodyPr vert="horz" lIns="94526" tIns="47264" rIns="94526" bIns="47264" rtlCol="0"/>
          <a:lstStyle>
            <a:lvl1pPr algn="l">
              <a:defRPr sz="1400"/>
            </a:lvl1pPr>
          </a:lstStyle>
          <a:p>
            <a:endParaRPr kumimoji="1" lang="ja-JP" altLang="en-US"/>
          </a:p>
        </p:txBody>
      </p:sp>
      <p:sp>
        <p:nvSpPr>
          <p:cNvPr id="3" name="日付プレースホルダー 2"/>
          <p:cNvSpPr>
            <a:spLocks noGrp="1"/>
          </p:cNvSpPr>
          <p:nvPr>
            <p:ph type="dt" idx="1"/>
          </p:nvPr>
        </p:nvSpPr>
        <p:spPr>
          <a:xfrm>
            <a:off x="4023308" y="9"/>
            <a:ext cx="3077518" cy="513204"/>
          </a:xfrm>
          <a:prstGeom prst="rect">
            <a:avLst/>
          </a:prstGeom>
        </p:spPr>
        <p:txBody>
          <a:bodyPr vert="horz" lIns="94526" tIns="47264" rIns="94526" bIns="47264" rtlCol="0"/>
          <a:lstStyle>
            <a:lvl1pPr algn="r">
              <a:defRPr sz="1400"/>
            </a:lvl1pPr>
          </a:lstStyle>
          <a:p>
            <a:fld id="{17DD163B-0D81-4D91-A273-DDC98642FFE4}" type="datetimeFigureOut">
              <a:rPr kumimoji="1" lang="ja-JP" altLang="en-US" smtClean="0"/>
              <a:t>2026/8/31</a:t>
            </a:fld>
            <a:endParaRPr kumimoji="1" lang="ja-JP" altLang="en-US"/>
          </a:p>
        </p:txBody>
      </p:sp>
      <p:sp>
        <p:nvSpPr>
          <p:cNvPr id="4" name="スライド イメージ プレースホルダー 3"/>
          <p:cNvSpPr>
            <a:spLocks noGrp="1" noRot="1" noChangeAspect="1"/>
          </p:cNvSpPr>
          <p:nvPr>
            <p:ph type="sldImg" idx="2"/>
          </p:nvPr>
        </p:nvSpPr>
        <p:spPr>
          <a:xfrm>
            <a:off x="1055688" y="1277938"/>
            <a:ext cx="4991100" cy="3455987"/>
          </a:xfrm>
          <a:prstGeom prst="rect">
            <a:avLst/>
          </a:prstGeom>
          <a:noFill/>
          <a:ln w="12700">
            <a:solidFill>
              <a:prstClr val="black"/>
            </a:solidFill>
          </a:ln>
        </p:spPr>
        <p:txBody>
          <a:bodyPr vert="horz" lIns="94526" tIns="47264" rIns="94526" bIns="47264" rtlCol="0" anchor="ctr"/>
          <a:lstStyle/>
          <a:p>
            <a:endParaRPr lang="ja-JP" altLang="en-US"/>
          </a:p>
        </p:txBody>
      </p:sp>
      <p:sp>
        <p:nvSpPr>
          <p:cNvPr id="5" name="ノート プレースホルダー 4"/>
          <p:cNvSpPr>
            <a:spLocks noGrp="1"/>
          </p:cNvSpPr>
          <p:nvPr>
            <p:ph type="body" sz="quarter" idx="3"/>
          </p:nvPr>
        </p:nvSpPr>
        <p:spPr>
          <a:xfrm>
            <a:off x="710582" y="4924477"/>
            <a:ext cx="5681317" cy="4028815"/>
          </a:xfrm>
          <a:prstGeom prst="rect">
            <a:avLst/>
          </a:prstGeom>
        </p:spPr>
        <p:txBody>
          <a:bodyPr vert="horz" lIns="94526" tIns="47264" rIns="94526" bIns="4726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3" y="9719831"/>
            <a:ext cx="3077518" cy="513204"/>
          </a:xfrm>
          <a:prstGeom prst="rect">
            <a:avLst/>
          </a:prstGeom>
        </p:spPr>
        <p:txBody>
          <a:bodyPr vert="horz" lIns="94526" tIns="47264" rIns="94526" bIns="47264" rtlCol="0" anchor="b"/>
          <a:lstStyle>
            <a:lvl1pPr algn="l">
              <a:defRPr sz="1400"/>
            </a:lvl1pPr>
          </a:lstStyle>
          <a:p>
            <a:endParaRPr kumimoji="1" lang="ja-JP" altLang="en-US"/>
          </a:p>
        </p:txBody>
      </p:sp>
      <p:sp>
        <p:nvSpPr>
          <p:cNvPr id="7" name="スライド番号プレースホルダー 6"/>
          <p:cNvSpPr>
            <a:spLocks noGrp="1"/>
          </p:cNvSpPr>
          <p:nvPr>
            <p:ph type="sldNum" sz="quarter" idx="5"/>
          </p:nvPr>
        </p:nvSpPr>
        <p:spPr>
          <a:xfrm>
            <a:off x="4023308" y="9719831"/>
            <a:ext cx="3077518" cy="513204"/>
          </a:xfrm>
          <a:prstGeom prst="rect">
            <a:avLst/>
          </a:prstGeom>
        </p:spPr>
        <p:txBody>
          <a:bodyPr vert="horz" lIns="94526" tIns="47264" rIns="94526" bIns="47264" rtlCol="0" anchor="b"/>
          <a:lstStyle>
            <a:lvl1pPr algn="r">
              <a:defRPr sz="1400"/>
            </a:lvl1pPr>
          </a:lstStyle>
          <a:p>
            <a:fld id="{C81C85A5-7C66-48DD-AA30-F0AD50224651}" type="slidenum">
              <a:rPr kumimoji="1" lang="ja-JP" altLang="en-US" smtClean="0"/>
              <a:t>‹#›</a:t>
            </a:fld>
            <a:endParaRPr kumimoji="1" lang="ja-JP" altLang="en-US"/>
          </a:p>
        </p:txBody>
      </p:sp>
    </p:spTree>
    <p:extLst>
      <p:ext uri="{BB962C8B-B14F-4D97-AF65-F5344CB8AC3E}">
        <p14:creationId xmlns:p14="http://schemas.microsoft.com/office/powerpoint/2010/main" val="204901800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972AB-9F10-CD5D-0C57-D62ACDDADD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C49A8C7-BC05-BCE8-9823-865D766AF14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77AA614-0A28-BFB1-E1E9-8BAA75CD7B88}"/>
              </a:ext>
            </a:extLst>
          </p:cNvPr>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それでは、</a:t>
            </a:r>
            <a:r>
              <a:rPr kumimoji="1" lang="en-US" altLang="ja-JP" sz="1200" b="1" kern="1200" dirty="0">
                <a:solidFill>
                  <a:schemeClr val="tx1"/>
                </a:solidFill>
                <a:effectLst/>
                <a:latin typeface="+mn-lt"/>
                <a:ea typeface="+mn-ea"/>
                <a:cs typeface="+mn-cs"/>
              </a:rPr>
              <a:t>Ⅰ</a:t>
            </a:r>
            <a:r>
              <a:rPr kumimoji="1" lang="ja-JP" altLang="ja-JP" sz="1200" b="1" kern="1200" dirty="0">
                <a:solidFill>
                  <a:schemeClr val="tx1"/>
                </a:solidFill>
                <a:effectLst/>
                <a:latin typeface="+mn-lt"/>
                <a:ea typeface="+mn-ea"/>
                <a:cs typeface="+mn-cs"/>
              </a:rPr>
              <a:t>「カスタマーハラスメント対策に係る本県事業の進捗状況」</a:t>
            </a:r>
            <a:r>
              <a:rPr kumimoji="1" lang="ja-JP" altLang="ja-JP" sz="1200" kern="1200" dirty="0">
                <a:solidFill>
                  <a:schemeClr val="tx1"/>
                </a:solidFill>
                <a:effectLst/>
                <a:latin typeface="+mn-lt"/>
                <a:ea typeface="+mn-ea"/>
                <a:cs typeface="+mn-cs"/>
              </a:rPr>
              <a:t>について説明いたします。</a:t>
            </a:r>
          </a:p>
          <a:p>
            <a:r>
              <a:rPr kumimoji="1" lang="ja-JP" altLang="ja-JP" sz="1200" kern="1200" dirty="0">
                <a:solidFill>
                  <a:schemeClr val="tx1"/>
                </a:solidFill>
                <a:effectLst/>
                <a:latin typeface="+mn-lt"/>
                <a:ea typeface="+mn-ea"/>
                <a:cs typeface="+mn-cs"/>
              </a:rPr>
              <a:t>本県では、令和</a:t>
            </a:r>
            <a:r>
              <a:rPr kumimoji="1" lang="en-US" altLang="ja-JP" sz="1200" kern="1200" dirty="0">
                <a:solidFill>
                  <a:schemeClr val="tx1"/>
                </a:solidFill>
                <a:effectLst/>
                <a:latin typeface="+mn-lt"/>
                <a:ea typeface="+mn-ea"/>
                <a:cs typeface="+mn-cs"/>
              </a:rPr>
              <a:t>8</a:t>
            </a:r>
            <a:r>
              <a:rPr kumimoji="1" lang="ja-JP" altLang="ja-JP" sz="1200" kern="1200" dirty="0">
                <a:solidFill>
                  <a:schemeClr val="tx1"/>
                </a:solidFill>
                <a:effectLst/>
                <a:latin typeface="+mn-lt"/>
                <a:ea typeface="+mn-ea"/>
                <a:cs typeface="+mn-cs"/>
              </a:rPr>
              <a:t>年</a:t>
            </a:r>
            <a:r>
              <a:rPr kumimoji="1" lang="en-US" altLang="ja-JP" sz="1200" kern="1200" dirty="0">
                <a:solidFill>
                  <a:schemeClr val="tx1"/>
                </a:solidFill>
                <a:effectLst/>
                <a:latin typeface="+mn-lt"/>
                <a:ea typeface="+mn-ea"/>
                <a:cs typeface="+mn-cs"/>
              </a:rPr>
              <a:t>4</a:t>
            </a:r>
            <a:r>
              <a:rPr kumimoji="1" lang="ja-JP" altLang="ja-JP" sz="1200" kern="1200" dirty="0">
                <a:solidFill>
                  <a:schemeClr val="tx1"/>
                </a:solidFill>
                <a:effectLst/>
                <a:latin typeface="+mn-lt"/>
                <a:ea typeface="+mn-ea"/>
                <a:cs typeface="+mn-cs"/>
              </a:rPr>
              <a:t>月に施行された栃木県カスタマーハラスメント防止条例に基づき、県民や事業者への周知啓発、事業者支援、事例収集などの取組を進めております。</a:t>
            </a:r>
          </a:p>
          <a:p>
            <a:r>
              <a:rPr kumimoji="1" lang="ja-JP" altLang="ja-JP" sz="1200" kern="1200" dirty="0">
                <a:solidFill>
                  <a:schemeClr val="tx1"/>
                </a:solidFill>
                <a:effectLst/>
                <a:latin typeface="+mn-lt"/>
                <a:ea typeface="+mn-ea"/>
                <a:cs typeface="+mn-cs"/>
              </a:rPr>
              <a:t>本日は、その進捗状況について報告いたします。</a:t>
            </a:r>
          </a:p>
          <a:p>
            <a:endParaRPr kumimoji="1" lang="ja-JP" altLang="en-US" dirty="0"/>
          </a:p>
        </p:txBody>
      </p:sp>
      <p:sp>
        <p:nvSpPr>
          <p:cNvPr id="4" name="スライド番号プレースホルダー 3">
            <a:extLst>
              <a:ext uri="{FF2B5EF4-FFF2-40B4-BE49-F238E27FC236}">
                <a16:creationId xmlns:a16="http://schemas.microsoft.com/office/drawing/2014/main" id="{71FFB0CE-81B8-078C-DA2F-8E4FCCAFD950}"/>
              </a:ext>
            </a:extLst>
          </p:cNvPr>
          <p:cNvSpPr>
            <a:spLocks noGrp="1"/>
          </p:cNvSpPr>
          <p:nvPr>
            <p:ph type="sldNum" sz="quarter" idx="5"/>
          </p:nvPr>
        </p:nvSpPr>
        <p:spPr/>
        <p:txBody>
          <a:bodyPr/>
          <a:lstStyle/>
          <a:p>
            <a:fld id="{C81C85A5-7C66-48DD-AA30-F0AD50224651}" type="slidenum">
              <a:rPr kumimoji="1" lang="ja-JP" altLang="en-US" smtClean="0"/>
              <a:t>1</a:t>
            </a:fld>
            <a:endParaRPr kumimoji="1" lang="ja-JP" altLang="en-US"/>
          </a:p>
        </p:txBody>
      </p:sp>
    </p:spTree>
    <p:extLst>
      <p:ext uri="{BB962C8B-B14F-4D97-AF65-F5344CB8AC3E}">
        <p14:creationId xmlns:p14="http://schemas.microsoft.com/office/powerpoint/2010/main" val="2177809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43E2C-C69C-1FFD-30DF-023E197B13B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2E67AA4-2555-C16E-8534-1799F27ACD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853216-FE18-0EE3-8A14-E259C50939F6}"/>
              </a:ext>
            </a:extLst>
          </p:cNvPr>
          <p:cNvSpPr>
            <a:spLocks noGrp="1"/>
          </p:cNvSpPr>
          <p:nvPr>
            <p:ph type="body" idx="1"/>
          </p:nvPr>
        </p:nvSpPr>
        <p:spPr/>
        <p:txBody>
          <a:bodyPr/>
          <a:lstStyle/>
          <a:p>
            <a:r>
              <a:rPr lang="ja-JP" altLang="ja-JP" dirty="0"/>
              <a:t>続いて、</a:t>
            </a:r>
            <a:r>
              <a:rPr lang="ja-JP" altLang="en-US" dirty="0"/>
              <a:t>２．</a:t>
            </a:r>
            <a:r>
              <a:rPr lang="ja-JP" altLang="ja-JP" dirty="0"/>
              <a:t>事業者向けカスハラ相談窓口についてです。</a:t>
            </a:r>
          </a:p>
          <a:p>
            <a:r>
              <a:rPr lang="en-US" altLang="ja-JP" dirty="0"/>
              <a:t>6</a:t>
            </a:r>
            <a:r>
              <a:rPr lang="ja-JP" altLang="ja-JP" dirty="0"/>
              <a:t>月中旬から開設しており、カスハラに精通した専門相談員が無料で対応しております。</a:t>
            </a:r>
          </a:p>
          <a:p>
            <a:r>
              <a:rPr lang="ja-JP" altLang="ja-JP" dirty="0"/>
              <a:t>なお、相談窓口において受け付けた事例については、個人情報に十分配慮した上で整理・公表することとしておりますが、その詳細については後ほど</a:t>
            </a:r>
            <a:r>
              <a:rPr lang="en-US" altLang="ja-JP" dirty="0"/>
              <a:t>12</a:t>
            </a:r>
            <a:r>
              <a:rPr lang="ja-JP" altLang="ja-JP" dirty="0"/>
              <a:t>ページの「事例収集・公表」で御説明いたします。</a:t>
            </a:r>
          </a:p>
          <a:p>
            <a:r>
              <a:rPr lang="ja-JP" altLang="ja-JP" dirty="0"/>
              <a:t>現時点では</a:t>
            </a:r>
            <a:r>
              <a:rPr lang="en-US" altLang="ja-JP" dirty="0"/>
              <a:t>4</a:t>
            </a:r>
            <a:r>
              <a:rPr lang="ja-JP" altLang="ja-JP" dirty="0"/>
              <a:t>件の相談が寄せられております。内容としては、接遇への不満から執拗な嫌がらせに発展した事例や、サービス提供上のミスを契機とした長時間の苦情対応などがありました。</a:t>
            </a:r>
          </a:p>
          <a:p>
            <a:r>
              <a:rPr lang="ja-JP" altLang="ja-JP" dirty="0"/>
              <a:t>現時点では</a:t>
            </a:r>
            <a:r>
              <a:rPr lang="en-US" altLang="ja-JP" dirty="0"/>
              <a:t>4</a:t>
            </a:r>
            <a:r>
              <a:rPr lang="ja-JP" altLang="ja-JP" dirty="0"/>
              <a:t>件の相談となっておりますが、</a:t>
            </a:r>
            <a:r>
              <a:rPr lang="en-US" altLang="ja-JP" dirty="0"/>
              <a:t>10</a:t>
            </a:r>
            <a:r>
              <a:rPr lang="ja-JP" altLang="ja-JP" dirty="0"/>
              <a:t>月には改正労働施策総合推進法の施行により、事業者にカスハラ対策が義務付けられることから、今後、相談ニーズの高まりも見込まれます。</a:t>
            </a:r>
          </a:p>
          <a:p>
            <a:r>
              <a:rPr lang="ja-JP" altLang="ja-JP" dirty="0"/>
              <a:t>このため、先ほど御説明した県の広報媒体等も活用しながら相談窓口の周知を進め、県内事業者の取組をしっかり支援してまいりたいと考えております。</a:t>
            </a:r>
            <a:endParaRPr kumimoji="1" lang="ja-JP" altLang="en-US" dirty="0"/>
          </a:p>
        </p:txBody>
      </p:sp>
      <p:sp>
        <p:nvSpPr>
          <p:cNvPr id="4" name="スライド番号プレースホルダー 3">
            <a:extLst>
              <a:ext uri="{FF2B5EF4-FFF2-40B4-BE49-F238E27FC236}">
                <a16:creationId xmlns:a16="http://schemas.microsoft.com/office/drawing/2014/main" id="{0B64173F-E88B-F33D-90B6-0EB36F6B079A}"/>
              </a:ext>
            </a:extLst>
          </p:cNvPr>
          <p:cNvSpPr>
            <a:spLocks noGrp="1"/>
          </p:cNvSpPr>
          <p:nvPr>
            <p:ph type="sldNum" sz="quarter" idx="5"/>
          </p:nvPr>
        </p:nvSpPr>
        <p:spPr/>
        <p:txBody>
          <a:bodyPr/>
          <a:lstStyle/>
          <a:p>
            <a:fld id="{C81C85A5-7C66-48DD-AA30-F0AD50224651}" type="slidenum">
              <a:rPr kumimoji="1" lang="ja-JP" altLang="en-US" smtClean="0"/>
              <a:t>10</a:t>
            </a:fld>
            <a:endParaRPr kumimoji="1" lang="ja-JP" altLang="en-US"/>
          </a:p>
        </p:txBody>
      </p:sp>
    </p:spTree>
    <p:extLst>
      <p:ext uri="{BB962C8B-B14F-4D97-AF65-F5344CB8AC3E}">
        <p14:creationId xmlns:p14="http://schemas.microsoft.com/office/powerpoint/2010/main" val="239096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D59E1-D7CC-DBF3-33E4-DFE2885526E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FCF267F-C2A0-5382-4454-CD8D221C11A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D06264D-CF3D-7552-B3AE-3E93921AC6BF}"/>
              </a:ext>
            </a:extLst>
          </p:cNvPr>
          <p:cNvSpPr>
            <a:spLocks noGrp="1"/>
          </p:cNvSpPr>
          <p:nvPr>
            <p:ph type="body" idx="1"/>
          </p:nvPr>
        </p:nvSpPr>
        <p:spPr/>
        <p:txBody>
          <a:bodyPr/>
          <a:lstStyle/>
          <a:p>
            <a:r>
              <a:rPr kumimoji="1" lang="ja-JP" altLang="en-US" dirty="0"/>
              <a:t>次に、３．アドバイザー派遣事業です。</a:t>
            </a:r>
          </a:p>
          <a:p>
            <a:r>
              <a:rPr kumimoji="1" lang="ja-JP" altLang="en-US" dirty="0"/>
              <a:t>県内事業者や業界団体に専門家を派遣し、カスハラ基本方針や対応マニュアルの策定、従業員研修などを支援しております。</a:t>
            </a:r>
          </a:p>
          <a:p>
            <a:r>
              <a:rPr kumimoji="1" lang="ja-JP" altLang="en-US" dirty="0"/>
              <a:t>募集枠</a:t>
            </a:r>
            <a:r>
              <a:rPr kumimoji="1" lang="en-US" altLang="ja-JP" dirty="0"/>
              <a:t>15</a:t>
            </a:r>
            <a:r>
              <a:rPr kumimoji="1" lang="ja-JP" altLang="en-US" dirty="0"/>
              <a:t>団体については、すでに上限に達しており、医療・福祉、サービス業、卸・小売業、製造業など、幅広い業種から申込みをいただいております。 </a:t>
            </a:r>
          </a:p>
          <a:p>
            <a:r>
              <a:rPr kumimoji="1" lang="ja-JP" altLang="en-US" dirty="0"/>
              <a:t>医療・福祉分野が比較的多くなっておりますが、その内訳を見ると、病院、介護施設、障害福祉サービス事業所、保育施設など多岐にわたっており、特定の業態に偏ることなく活用いただいております。 </a:t>
            </a:r>
          </a:p>
          <a:p>
            <a:r>
              <a:rPr kumimoji="1" lang="ja-JP" altLang="en-US" dirty="0"/>
              <a:t>今後は、本事業を通じて得られた対応ノウハウや好事例についても整理し、県内事業者の参考となるよう広く周知してまいりたいと考えております。</a:t>
            </a:r>
          </a:p>
          <a:p>
            <a:endParaRPr kumimoji="1" lang="ja-JP" altLang="en-US" dirty="0"/>
          </a:p>
        </p:txBody>
      </p:sp>
      <p:sp>
        <p:nvSpPr>
          <p:cNvPr id="4" name="スライド番号プレースホルダー 3">
            <a:extLst>
              <a:ext uri="{FF2B5EF4-FFF2-40B4-BE49-F238E27FC236}">
                <a16:creationId xmlns:a16="http://schemas.microsoft.com/office/drawing/2014/main" id="{B9D2D10D-59B2-F989-0F0C-C028CEADECCA}"/>
              </a:ext>
            </a:extLst>
          </p:cNvPr>
          <p:cNvSpPr>
            <a:spLocks noGrp="1"/>
          </p:cNvSpPr>
          <p:nvPr>
            <p:ph type="sldNum" sz="quarter" idx="5"/>
          </p:nvPr>
        </p:nvSpPr>
        <p:spPr/>
        <p:txBody>
          <a:bodyPr/>
          <a:lstStyle/>
          <a:p>
            <a:fld id="{C81C85A5-7C66-48DD-AA30-F0AD50224651}" type="slidenum">
              <a:rPr kumimoji="1" lang="ja-JP" altLang="en-US" smtClean="0"/>
              <a:t>11</a:t>
            </a:fld>
            <a:endParaRPr kumimoji="1" lang="ja-JP" altLang="en-US"/>
          </a:p>
        </p:txBody>
      </p:sp>
    </p:spTree>
    <p:extLst>
      <p:ext uri="{BB962C8B-B14F-4D97-AF65-F5344CB8AC3E}">
        <p14:creationId xmlns:p14="http://schemas.microsoft.com/office/powerpoint/2010/main" val="1567510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FCD89-4C1E-7C37-8453-A7B07079E89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E3D6D4D-298A-14B7-640A-3EC61802CA1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ADE104-119F-6756-365B-BD8654A3CEFD}"/>
              </a:ext>
            </a:extLst>
          </p:cNvPr>
          <p:cNvSpPr>
            <a:spLocks noGrp="1"/>
          </p:cNvSpPr>
          <p:nvPr>
            <p:ph type="body" idx="1"/>
          </p:nvPr>
        </p:nvSpPr>
        <p:spPr/>
        <p:txBody>
          <a:bodyPr/>
          <a:lstStyle/>
          <a:p>
            <a:r>
              <a:rPr lang="ja-JP" altLang="ja-JP" dirty="0"/>
              <a:t>続いて、</a:t>
            </a:r>
            <a:r>
              <a:rPr lang="ja-JP" altLang="en-US" dirty="0"/>
              <a:t>４．</a:t>
            </a:r>
            <a:r>
              <a:rPr lang="ja-JP" altLang="ja-JP" dirty="0"/>
              <a:t>事例収集・公表についてです。</a:t>
            </a:r>
          </a:p>
          <a:p>
            <a:r>
              <a:rPr lang="ja-JP" altLang="ja-JP" dirty="0"/>
              <a:t>相談窓口などを通じて得られた事例を整理し、本推進会議での</a:t>
            </a:r>
            <a:r>
              <a:rPr lang="ja-JP" altLang="en-US" dirty="0"/>
              <a:t>検討</a:t>
            </a:r>
            <a:r>
              <a:rPr lang="ja-JP" altLang="ja-JP" dirty="0"/>
              <a:t>を踏まえながら公表していく予定です。</a:t>
            </a:r>
          </a:p>
          <a:p>
            <a:r>
              <a:rPr lang="ja-JP" altLang="ja-JP" dirty="0"/>
              <a:t>公表にあたっては個人情報に十分配慮しつつ、カスハラに該当しうる行為や事業者の対応状況などを紹介し、県民理解の促進や事業者の対策強化につなげてまいります。</a:t>
            </a:r>
          </a:p>
          <a:p>
            <a:r>
              <a:rPr lang="ja-JP" altLang="ja-JP" dirty="0"/>
              <a:t>初回の公表は</a:t>
            </a:r>
            <a:r>
              <a:rPr lang="en-US" altLang="ja-JP" dirty="0"/>
              <a:t>11</a:t>
            </a:r>
            <a:r>
              <a:rPr lang="ja-JP" altLang="ja-JP" dirty="0"/>
              <a:t>月から</a:t>
            </a:r>
            <a:r>
              <a:rPr lang="en-US" altLang="ja-JP" dirty="0"/>
              <a:t>12</a:t>
            </a:r>
            <a:r>
              <a:rPr lang="ja-JP" altLang="ja-JP" dirty="0"/>
              <a:t>月頃を予定しております。</a:t>
            </a:r>
          </a:p>
          <a:p>
            <a:r>
              <a:rPr lang="ja-JP" altLang="ja-JP" dirty="0"/>
              <a:t>委員の皆様におかれましては、例えば、事例公表の際に、どのような情報が掲載される事業者にとって有益か、抑止へつながるのか等の御意見をいただければ幸いです。</a:t>
            </a:r>
          </a:p>
          <a:p>
            <a:endParaRPr kumimoji="1" lang="ja-JP" altLang="en-US" dirty="0"/>
          </a:p>
        </p:txBody>
      </p:sp>
      <p:sp>
        <p:nvSpPr>
          <p:cNvPr id="4" name="スライド番号プレースホルダー 3">
            <a:extLst>
              <a:ext uri="{FF2B5EF4-FFF2-40B4-BE49-F238E27FC236}">
                <a16:creationId xmlns:a16="http://schemas.microsoft.com/office/drawing/2014/main" id="{B32C7D83-AB0F-7FA6-DC94-1363F632D8EB}"/>
              </a:ext>
            </a:extLst>
          </p:cNvPr>
          <p:cNvSpPr>
            <a:spLocks noGrp="1"/>
          </p:cNvSpPr>
          <p:nvPr>
            <p:ph type="sldNum" sz="quarter" idx="5"/>
          </p:nvPr>
        </p:nvSpPr>
        <p:spPr/>
        <p:txBody>
          <a:bodyPr/>
          <a:lstStyle/>
          <a:p>
            <a:fld id="{C81C85A5-7C66-48DD-AA30-F0AD50224651}" type="slidenum">
              <a:rPr kumimoji="1" lang="ja-JP" altLang="en-US" smtClean="0"/>
              <a:t>12</a:t>
            </a:fld>
            <a:endParaRPr kumimoji="1" lang="ja-JP" altLang="en-US"/>
          </a:p>
        </p:txBody>
      </p:sp>
    </p:spTree>
    <p:extLst>
      <p:ext uri="{BB962C8B-B14F-4D97-AF65-F5344CB8AC3E}">
        <p14:creationId xmlns:p14="http://schemas.microsoft.com/office/powerpoint/2010/main" val="3722409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A09D8-1AAD-587C-9D3A-3F89C28C08C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73BF53A-501C-A795-C766-F14D278B438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818F4DD-6E68-6E3A-44DB-6F0012ACC4FA}"/>
              </a:ext>
            </a:extLst>
          </p:cNvPr>
          <p:cNvSpPr>
            <a:spLocks noGrp="1"/>
          </p:cNvSpPr>
          <p:nvPr>
            <p:ph type="body" idx="1"/>
          </p:nvPr>
        </p:nvSpPr>
        <p:spPr/>
        <p:txBody>
          <a:bodyPr/>
          <a:lstStyle/>
          <a:p>
            <a:r>
              <a:rPr lang="ja-JP" altLang="ja-JP" dirty="0"/>
              <a:t>最後に、５．実態調査についてです。</a:t>
            </a:r>
          </a:p>
          <a:p>
            <a:r>
              <a:rPr lang="ja-JP" altLang="ja-JP" dirty="0"/>
              <a:t>県内事業者及び就業者を対象に</a:t>
            </a:r>
            <a:r>
              <a:rPr lang="en-US" altLang="ja-JP" dirty="0"/>
              <a:t>WEB</a:t>
            </a:r>
            <a:r>
              <a:rPr lang="ja-JP" altLang="ja-JP" dirty="0"/>
              <a:t>アンケートを実施し、過去</a:t>
            </a:r>
            <a:r>
              <a:rPr lang="en-US" altLang="ja-JP" dirty="0"/>
              <a:t>3</a:t>
            </a:r>
            <a:r>
              <a:rPr lang="ja-JP" altLang="ja-JP" dirty="0"/>
              <a:t>年間のカスハラ被害の状況や対策状況などを調査しました。</a:t>
            </a:r>
          </a:p>
          <a:p>
            <a:r>
              <a:rPr lang="ja-JP" altLang="ja-JP" dirty="0"/>
              <a:t>速報値では、事業者約</a:t>
            </a:r>
            <a:r>
              <a:rPr lang="en-US" altLang="ja-JP" dirty="0"/>
              <a:t>600</a:t>
            </a:r>
            <a:r>
              <a:rPr lang="ja-JP" altLang="ja-JP" dirty="0"/>
              <a:t>者、就業者約</a:t>
            </a:r>
            <a:r>
              <a:rPr lang="en-US" altLang="ja-JP" dirty="0"/>
              <a:t>9,400</a:t>
            </a:r>
            <a:r>
              <a:rPr lang="ja-JP" altLang="ja-JP" dirty="0"/>
              <a:t>名から回答をいただいており、それぞれ３割の事業者、</a:t>
            </a:r>
            <a:r>
              <a:rPr lang="en-US" altLang="ja-JP" dirty="0"/>
              <a:t>2</a:t>
            </a:r>
            <a:r>
              <a:rPr lang="ja-JP" altLang="ja-JP" dirty="0"/>
              <a:t>割の就業者が被害を受けているとのことです。</a:t>
            </a:r>
          </a:p>
          <a:p>
            <a:r>
              <a:rPr lang="en-US" altLang="ja-JP" dirty="0"/>
              <a:t> </a:t>
            </a:r>
            <a:endParaRPr lang="ja-JP" altLang="ja-JP" dirty="0"/>
          </a:p>
          <a:p>
            <a:r>
              <a:rPr lang="ja-JP" altLang="ja-JP" dirty="0"/>
              <a:t>現在、詳細分析を進めているところであり、結果については県ホームページ等で公表するとともに、今後の施策展開や対策の充実に活用していきたいと考えております。</a:t>
            </a:r>
          </a:p>
          <a:p>
            <a:r>
              <a:rPr lang="en-US" altLang="ja-JP" dirty="0"/>
              <a:t> </a:t>
            </a:r>
            <a:endParaRPr lang="ja-JP"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1D6926AF-A9D0-52C7-1FBA-4A00F9B1C7D0}"/>
              </a:ext>
            </a:extLst>
          </p:cNvPr>
          <p:cNvSpPr>
            <a:spLocks noGrp="1"/>
          </p:cNvSpPr>
          <p:nvPr>
            <p:ph type="sldNum" sz="quarter" idx="5"/>
          </p:nvPr>
        </p:nvSpPr>
        <p:spPr/>
        <p:txBody>
          <a:bodyPr/>
          <a:lstStyle/>
          <a:p>
            <a:fld id="{C81C85A5-7C66-48DD-AA30-F0AD50224651}" type="slidenum">
              <a:rPr kumimoji="1" lang="ja-JP" altLang="en-US" smtClean="0"/>
              <a:t>13</a:t>
            </a:fld>
            <a:endParaRPr kumimoji="1" lang="ja-JP" altLang="en-US"/>
          </a:p>
        </p:txBody>
      </p:sp>
    </p:spTree>
    <p:extLst>
      <p:ext uri="{BB962C8B-B14F-4D97-AF65-F5344CB8AC3E}">
        <p14:creationId xmlns:p14="http://schemas.microsoft.com/office/powerpoint/2010/main" val="35928626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dirty="0"/>
              <a:t>次に参考として、栃木県庁の取組について御紹介いたします。</a:t>
            </a:r>
            <a:br>
              <a:rPr lang="en-US" altLang="ja-JP" dirty="0"/>
            </a:br>
            <a:r>
              <a:rPr lang="ja-JP" altLang="ja-JP" dirty="0"/>
              <a:t>栃木県では事業者としての立場から、職員に対するカスタマーハラスメント防止基本方針を策定し、対応マニュアルの整備や職員研修などを進めております。</a:t>
            </a:r>
          </a:p>
          <a:p>
            <a:r>
              <a:rPr lang="en-US" altLang="ja-JP" dirty="0"/>
              <a:t> </a:t>
            </a:r>
            <a:endParaRPr lang="ja-JP" altLang="ja-JP" dirty="0"/>
          </a:p>
          <a:p>
            <a:r>
              <a:rPr lang="ja-JP" altLang="ja-JP" dirty="0"/>
              <a:t>つづいて別添資料になってしまい恐縮ですが、くらし安全安心課においては、消費者目線でカスハラ防止を呼びかける啓発チラシを作成しております。正当なクレームとカスハラの違いなどを分かりやすく紹介しておりますので、参考資料として後ほど御覧いただければと思います。</a:t>
            </a:r>
          </a:p>
          <a:p>
            <a:r>
              <a:rPr lang="en-US" altLang="ja-JP" dirty="0"/>
              <a:t> </a:t>
            </a:r>
          </a:p>
          <a:p>
            <a:r>
              <a:rPr lang="ja-JP" altLang="en-US" dirty="0"/>
              <a:t>事務局からの説明は以上です。</a:t>
            </a:r>
            <a:endParaRPr lang="ja-JP"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C81C85A5-7C66-48DD-AA30-F0AD50224651}" type="slidenum">
              <a:rPr kumimoji="1" lang="ja-JP" altLang="en-US" smtClean="0"/>
              <a:t>14</a:t>
            </a:fld>
            <a:endParaRPr kumimoji="1" lang="ja-JP" altLang="en-US"/>
          </a:p>
        </p:txBody>
      </p:sp>
    </p:spTree>
    <p:extLst>
      <p:ext uri="{BB962C8B-B14F-4D97-AF65-F5344CB8AC3E}">
        <p14:creationId xmlns:p14="http://schemas.microsoft.com/office/powerpoint/2010/main" val="394017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5201A-8513-58AE-3637-A5327DD975B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A51D4F1-798B-93E8-263E-5C76D3F6F69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52DA27A-394F-EE44-9D0A-C7FD2A7F97CD}"/>
              </a:ext>
            </a:extLst>
          </p:cNvPr>
          <p:cNvSpPr>
            <a:spLocks noGrp="1"/>
          </p:cNvSpPr>
          <p:nvPr>
            <p:ph type="body" idx="1"/>
          </p:nvPr>
        </p:nvSpPr>
        <p:spPr/>
        <p:txBody>
          <a:bodyPr/>
          <a:lstStyle/>
          <a:p>
            <a:r>
              <a:rPr lang="ja-JP" altLang="ja-JP" dirty="0"/>
              <a:t>それでは、</a:t>
            </a:r>
            <a:r>
              <a:rPr lang="en-US" altLang="ja-JP" b="1" dirty="0"/>
              <a:t>Ⅱ</a:t>
            </a:r>
            <a:r>
              <a:rPr lang="ja-JP" altLang="ja-JP" b="1" dirty="0"/>
              <a:t>の「カスタマーハラスメント対策に係る全国の状況」</a:t>
            </a:r>
            <a:r>
              <a:rPr lang="ja-JP" altLang="ja-JP" dirty="0"/>
              <a:t>について御説明いたします。</a:t>
            </a:r>
          </a:p>
          <a:p>
            <a:r>
              <a:rPr lang="ja-JP" altLang="ja-JP" dirty="0"/>
              <a:t>カスタマーハラスメント対策については、近年、全国の自治体で条例制定や施策の検討が急速に進んでおります。</a:t>
            </a:r>
          </a:p>
          <a:p>
            <a:r>
              <a:rPr lang="en-US" altLang="ja-JP" dirty="0"/>
              <a:t> </a:t>
            </a:r>
            <a:endParaRPr lang="ja-JP"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F4B935F6-0AFF-C5F4-E459-C3DA269231B8}"/>
              </a:ext>
            </a:extLst>
          </p:cNvPr>
          <p:cNvSpPr>
            <a:spLocks noGrp="1"/>
          </p:cNvSpPr>
          <p:nvPr>
            <p:ph type="sldNum" sz="quarter" idx="5"/>
          </p:nvPr>
        </p:nvSpPr>
        <p:spPr/>
        <p:txBody>
          <a:bodyPr/>
          <a:lstStyle/>
          <a:p>
            <a:fld id="{C81C85A5-7C66-48DD-AA30-F0AD50224651}" type="slidenum">
              <a:rPr kumimoji="1" lang="ja-JP" altLang="en-US" smtClean="0"/>
              <a:t>15</a:t>
            </a:fld>
            <a:endParaRPr kumimoji="1" lang="ja-JP" altLang="en-US"/>
          </a:p>
        </p:txBody>
      </p:sp>
    </p:spTree>
    <p:extLst>
      <p:ext uri="{BB962C8B-B14F-4D97-AF65-F5344CB8AC3E}">
        <p14:creationId xmlns:p14="http://schemas.microsoft.com/office/powerpoint/2010/main" val="822235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0547A-F952-6F84-17F3-F87A07A70E6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529FBD7-2E10-D33A-7F3E-1AF225C9F66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6FA3410-8709-5A81-BFFD-BCBE696CFD17}"/>
              </a:ext>
            </a:extLst>
          </p:cNvPr>
          <p:cNvSpPr>
            <a:spLocks noGrp="1"/>
          </p:cNvSpPr>
          <p:nvPr>
            <p:ph type="body" idx="1"/>
          </p:nvPr>
        </p:nvSpPr>
        <p:spPr/>
        <p:txBody>
          <a:bodyPr/>
          <a:lstStyle/>
          <a:p>
            <a:r>
              <a:rPr lang="ja-JP" altLang="ja-JP" dirty="0"/>
              <a:t>まず、①全国のカスタマーハラスメント防止条例の制定・施行状況です。</a:t>
            </a:r>
          </a:p>
          <a:p>
            <a:r>
              <a:rPr lang="ja-JP" altLang="ja-JP" dirty="0"/>
              <a:t>現在、条例を制定・施行している都道府県は、東京都、北海道、群馬県、愛知県、静岡県、埼玉県、そして栃木県の</a:t>
            </a:r>
            <a:r>
              <a:rPr lang="en-US" altLang="ja-JP" dirty="0"/>
              <a:t>7</a:t>
            </a:r>
            <a:r>
              <a:rPr lang="ja-JP" altLang="ja-JP" dirty="0"/>
              <a:t>都道県となっております。</a:t>
            </a:r>
          </a:p>
          <a:p>
            <a:r>
              <a:rPr lang="ja-JP" altLang="ja-JP" dirty="0"/>
              <a:t>このうち栃木県は、本年</a:t>
            </a:r>
            <a:r>
              <a:rPr lang="en-US" altLang="ja-JP" dirty="0"/>
              <a:t>4</a:t>
            </a:r>
            <a:r>
              <a:rPr lang="ja-JP" altLang="ja-JP" dirty="0"/>
              <a:t>月</a:t>
            </a:r>
            <a:r>
              <a:rPr lang="en-US" altLang="ja-JP" dirty="0"/>
              <a:t>1</a:t>
            </a:r>
            <a:r>
              <a:rPr lang="ja-JP" altLang="ja-JP" dirty="0"/>
              <a:t>日に条例を施行しており、全国で</a:t>
            </a:r>
            <a:r>
              <a:rPr lang="en-US" altLang="ja-JP" dirty="0"/>
              <a:t>5</a:t>
            </a:r>
            <a:r>
              <a:rPr lang="ja-JP" altLang="ja-JP" dirty="0"/>
              <a:t>番目の施行となりました。</a:t>
            </a:r>
          </a:p>
          <a:p>
            <a:r>
              <a:rPr lang="ja-JP" altLang="ja-JP" dirty="0"/>
              <a:t>続いて、現在条例制定に向けた動きがある自治体です。</a:t>
            </a:r>
          </a:p>
          <a:p>
            <a:r>
              <a:rPr lang="ja-JP" altLang="ja-JP" dirty="0"/>
              <a:t>京都府では検討会議が開催され、本年</a:t>
            </a:r>
            <a:r>
              <a:rPr lang="en-US" altLang="ja-JP" dirty="0"/>
              <a:t>9</a:t>
            </a:r>
            <a:r>
              <a:rPr lang="ja-JP" altLang="ja-JP" dirty="0"/>
              <a:t>月に条例骨子案の報告、</a:t>
            </a:r>
            <a:r>
              <a:rPr lang="en-US" altLang="ja-JP" dirty="0"/>
              <a:t>12</a:t>
            </a:r>
            <a:r>
              <a:rPr lang="ja-JP" altLang="ja-JP" dirty="0"/>
              <a:t>月には条例案の提出が予定されております。</a:t>
            </a:r>
          </a:p>
          <a:p>
            <a:r>
              <a:rPr lang="ja-JP" altLang="ja-JP" dirty="0"/>
              <a:t>三重県については、全国初の罰則付きのカスハラ条例として、本年</a:t>
            </a:r>
            <a:r>
              <a:rPr lang="en-US" altLang="ja-JP" dirty="0"/>
              <a:t>9</a:t>
            </a:r>
            <a:r>
              <a:rPr lang="ja-JP" altLang="ja-JP" dirty="0"/>
              <a:t>月に県議会へ条例案を提出し、令和</a:t>
            </a:r>
            <a:r>
              <a:rPr lang="en-US" altLang="ja-JP" dirty="0"/>
              <a:t>9</a:t>
            </a:r>
            <a:r>
              <a:rPr lang="ja-JP" altLang="ja-JP" dirty="0"/>
              <a:t>年</a:t>
            </a:r>
            <a:r>
              <a:rPr lang="en-US" altLang="ja-JP" dirty="0"/>
              <a:t>4</a:t>
            </a:r>
            <a:r>
              <a:rPr lang="ja-JP" altLang="ja-JP" dirty="0"/>
              <a:t>月の施行を目指しているとされております。</a:t>
            </a:r>
          </a:p>
          <a:p>
            <a:r>
              <a:rPr lang="ja-JP" altLang="ja-JP" dirty="0"/>
              <a:t>また、資料には間に合いませんでしたが、滋賀県も先週の知事記者会見にて、カスハラ条例制定の検討を開始したと表明しております。</a:t>
            </a:r>
          </a:p>
          <a:p>
            <a:endParaRPr kumimoji="1" lang="ja-JP" altLang="en-US" dirty="0"/>
          </a:p>
        </p:txBody>
      </p:sp>
      <p:sp>
        <p:nvSpPr>
          <p:cNvPr id="4" name="スライド番号プレースホルダー 3">
            <a:extLst>
              <a:ext uri="{FF2B5EF4-FFF2-40B4-BE49-F238E27FC236}">
                <a16:creationId xmlns:a16="http://schemas.microsoft.com/office/drawing/2014/main" id="{0BDB1128-7F76-219A-EF86-900679EA0ECF}"/>
              </a:ext>
            </a:extLst>
          </p:cNvPr>
          <p:cNvSpPr>
            <a:spLocks noGrp="1"/>
          </p:cNvSpPr>
          <p:nvPr>
            <p:ph type="sldNum" sz="quarter" idx="5"/>
          </p:nvPr>
        </p:nvSpPr>
        <p:spPr/>
        <p:txBody>
          <a:bodyPr/>
          <a:lstStyle/>
          <a:p>
            <a:fld id="{C81C85A5-7C66-48DD-AA30-F0AD50224651}" type="slidenum">
              <a:rPr kumimoji="1" lang="ja-JP" altLang="en-US" smtClean="0"/>
              <a:t>16</a:t>
            </a:fld>
            <a:endParaRPr kumimoji="1" lang="ja-JP" altLang="en-US"/>
          </a:p>
        </p:txBody>
      </p:sp>
    </p:spTree>
    <p:extLst>
      <p:ext uri="{BB962C8B-B14F-4D97-AF65-F5344CB8AC3E}">
        <p14:creationId xmlns:p14="http://schemas.microsoft.com/office/powerpoint/2010/main" val="31383840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BCD83-505A-89F4-79E5-86BF2B7FCEA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25AA29C-272C-ECB4-E86E-A0CD2A67877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8A27C96-3317-0542-3510-F20AFD5965E6}"/>
              </a:ext>
            </a:extLst>
          </p:cNvPr>
          <p:cNvSpPr>
            <a:spLocks noGrp="1"/>
          </p:cNvSpPr>
          <p:nvPr>
            <p:ph type="body" idx="1"/>
          </p:nvPr>
        </p:nvSpPr>
        <p:spPr/>
        <p:txBody>
          <a:bodyPr/>
          <a:lstStyle/>
          <a:p>
            <a:r>
              <a:rPr lang="ja-JP" altLang="ja-JP" dirty="0"/>
              <a:t>こちらは、</a:t>
            </a:r>
            <a:r>
              <a:rPr lang="en-US" altLang="ja-JP" dirty="0"/>
              <a:t>HP</a:t>
            </a:r>
            <a:r>
              <a:rPr lang="ja-JP" altLang="ja-JP" dirty="0"/>
              <a:t>にアップされていた京都府における検討資料の抜粋です。</a:t>
            </a:r>
          </a:p>
          <a:p>
            <a:r>
              <a:rPr lang="ja-JP" altLang="ja-JP" dirty="0"/>
              <a:t>現在、条例制定に向けた検討段階ですが、京都府、事業者、事業者団体、顧客、就業者それぞれの責務を定め、それぞれが主体的にカスハラ防止に取り組むための理念を定める条例になるようです。基本的な考え方としては、すでに定められた各県の条例とも共通する部分が多く見受けられます。</a:t>
            </a:r>
            <a:endParaRPr kumimoji="1" lang="ja-JP" altLang="en-US" dirty="0"/>
          </a:p>
        </p:txBody>
      </p:sp>
      <p:sp>
        <p:nvSpPr>
          <p:cNvPr id="4" name="スライド番号プレースホルダー 3">
            <a:extLst>
              <a:ext uri="{FF2B5EF4-FFF2-40B4-BE49-F238E27FC236}">
                <a16:creationId xmlns:a16="http://schemas.microsoft.com/office/drawing/2014/main" id="{E3E40FAD-599E-BEA5-BAC2-47E6825DDEF4}"/>
              </a:ext>
            </a:extLst>
          </p:cNvPr>
          <p:cNvSpPr>
            <a:spLocks noGrp="1"/>
          </p:cNvSpPr>
          <p:nvPr>
            <p:ph type="sldNum" sz="quarter" idx="5"/>
          </p:nvPr>
        </p:nvSpPr>
        <p:spPr/>
        <p:txBody>
          <a:bodyPr/>
          <a:lstStyle/>
          <a:p>
            <a:fld id="{C81C85A5-7C66-48DD-AA30-F0AD50224651}" type="slidenum">
              <a:rPr kumimoji="1" lang="ja-JP" altLang="en-US" smtClean="0"/>
              <a:t>17</a:t>
            </a:fld>
            <a:endParaRPr kumimoji="1" lang="ja-JP" altLang="en-US"/>
          </a:p>
        </p:txBody>
      </p:sp>
    </p:spTree>
    <p:extLst>
      <p:ext uri="{BB962C8B-B14F-4D97-AF65-F5344CB8AC3E}">
        <p14:creationId xmlns:p14="http://schemas.microsoft.com/office/powerpoint/2010/main" val="3368740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1FCF2-BF75-9C96-0BF2-2CE76A84D40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0B7DFCD-3470-D708-220F-DEFD551DF80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BA17BE2-8D04-DA67-6914-905DCD68C6E2}"/>
              </a:ext>
            </a:extLst>
          </p:cNvPr>
          <p:cNvSpPr>
            <a:spLocks noGrp="1"/>
          </p:cNvSpPr>
          <p:nvPr>
            <p:ph type="body" idx="1"/>
          </p:nvPr>
        </p:nvSpPr>
        <p:spPr/>
        <p:txBody>
          <a:bodyPr/>
          <a:lstStyle/>
          <a:p>
            <a:r>
              <a:rPr lang="ja-JP" altLang="ja-JP" dirty="0"/>
              <a:t>続いて、三重県の検討状況です。</a:t>
            </a:r>
          </a:p>
          <a:p>
            <a:r>
              <a:rPr lang="en-US" altLang="ja-JP" dirty="0"/>
              <a:t>18</a:t>
            </a:r>
            <a:r>
              <a:rPr lang="ja-JP" altLang="ja-JP" dirty="0"/>
              <a:t>ページ以降は、三重県が公表している条例案の概要資料を掲載しております。</a:t>
            </a:r>
          </a:p>
          <a:p>
            <a:r>
              <a:rPr lang="ja-JP" altLang="ja-JP" dirty="0"/>
              <a:t>カスハラ行為については、「著しい迷惑行為」によって、就業者の「就業環境を害するもの」としています。</a:t>
            </a:r>
          </a:p>
          <a:p>
            <a:r>
              <a:rPr lang="ja-JP" altLang="ja-JP" dirty="0"/>
              <a:t>三重県は、アンケート調査や業界ヒアリングを通じて、「従業員のミスに対して繰り返し謝罪の要求」や、「従業員につきまとい、卑猥な言葉を浴びせる」ことにより、従業員が「身体的・精神的苦痛」を感じていること、「休職・離職が発生」していることを把握しました。まさに、著しい迷惑行為によって就業環境を害する事例です。</a:t>
            </a:r>
          </a:p>
          <a:p>
            <a:r>
              <a:rPr lang="ja-JP" altLang="ja-JP" dirty="0"/>
              <a:t>そして、「従業員のミスに対して繰り返し謝罪の要求」に関しては、「殴るぞなど害悪の告知がない場合、刑法の強要罪に該当しない」、「従業員につきまとい、卑猥な言葉を浴びせる」に関しては、「公共の場所、乗り物での行為でない場合、「三重県迷惑防止条例」違反に該当しない事例（既存法令には該当しない）があることを三重県は主張しています。</a:t>
            </a:r>
          </a:p>
          <a:p>
            <a:endParaRPr kumimoji="1" lang="ja-JP" altLang="en-US" dirty="0"/>
          </a:p>
        </p:txBody>
      </p:sp>
      <p:sp>
        <p:nvSpPr>
          <p:cNvPr id="4" name="スライド番号プレースホルダー 3">
            <a:extLst>
              <a:ext uri="{FF2B5EF4-FFF2-40B4-BE49-F238E27FC236}">
                <a16:creationId xmlns:a16="http://schemas.microsoft.com/office/drawing/2014/main" id="{78D09703-1AF2-45C8-344E-EEC0FBC1CA63}"/>
              </a:ext>
            </a:extLst>
          </p:cNvPr>
          <p:cNvSpPr>
            <a:spLocks noGrp="1"/>
          </p:cNvSpPr>
          <p:nvPr>
            <p:ph type="sldNum" sz="quarter" idx="5"/>
          </p:nvPr>
        </p:nvSpPr>
        <p:spPr/>
        <p:txBody>
          <a:bodyPr/>
          <a:lstStyle/>
          <a:p>
            <a:fld id="{C81C85A5-7C66-48DD-AA30-F0AD50224651}" type="slidenum">
              <a:rPr kumimoji="1" lang="ja-JP" altLang="en-US" smtClean="0"/>
              <a:t>18</a:t>
            </a:fld>
            <a:endParaRPr kumimoji="1" lang="ja-JP" altLang="en-US"/>
          </a:p>
        </p:txBody>
      </p:sp>
    </p:spTree>
    <p:extLst>
      <p:ext uri="{BB962C8B-B14F-4D97-AF65-F5344CB8AC3E}">
        <p14:creationId xmlns:p14="http://schemas.microsoft.com/office/powerpoint/2010/main" val="4670783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5C59C-C063-E249-ABE9-4BC5880F8EE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9B9A5D-D2FE-EF61-B8D8-0F10EB5372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C9DD48A-F54F-A026-8DFD-C8D0C68B656C}"/>
              </a:ext>
            </a:extLst>
          </p:cNvPr>
          <p:cNvSpPr>
            <a:spLocks noGrp="1"/>
          </p:cNvSpPr>
          <p:nvPr>
            <p:ph type="body" idx="1"/>
          </p:nvPr>
        </p:nvSpPr>
        <p:spPr/>
        <p:txBody>
          <a:bodyPr/>
          <a:lstStyle/>
          <a:p>
            <a:r>
              <a:rPr lang="ja-JP" altLang="ja-JP" dirty="0"/>
              <a:t>そのため、今申し上げたような刑法等の既存法令で対応できない悪質なカスハラ行為を「特定カスハラ」と整理・定義付けし、防止するための手段として、条例に罰則を規定します。三重県知事の記者会見によると、「罰則を設けることで実効性が高まり、カスハラの抑止にもつながる。」とのことです。</a:t>
            </a:r>
          </a:p>
          <a:p>
            <a:r>
              <a:rPr lang="ja-JP" altLang="ja-JP" dirty="0"/>
              <a:t>罰則適用のイメージ（流れ）を説明します。特定カスハラ行為が発生し、事業者が中止を要求してもカスハラ行為が中止されない状況の際に、事業者が知事に適切な措置を講じてくださいと申し出ます。そのときには、証拠となる録音録画記録やカスハラを行う顧客を特定できる資料を提出します。その後、知事から、外部有識者からなる審査会に諮問。その審査会において調査を実施し、知事へ審査会として意見を出します。知事はその意見を踏まえ、特定カスハラ行為を行う顧客に中止命令します。この命令に違反した際に、知事が検察官又は警察に告発し、捜査・裁判の上、罰則適用という流れになります。</a:t>
            </a:r>
          </a:p>
          <a:p>
            <a:r>
              <a:rPr lang="en-US" altLang="ja-JP" dirty="0"/>
              <a:t> </a:t>
            </a:r>
            <a:endParaRPr lang="ja-JP" altLang="ja-JP" dirty="0"/>
          </a:p>
          <a:p>
            <a:r>
              <a:rPr lang="ja-JP" altLang="ja-JP" dirty="0"/>
              <a:t>ご覧いただいたとおり、特定カスハラ行為をしたから直ちに罰則の対象というわけではなく、知事が中止命令をしても中止されない場合に罰則の対象という間接罰の方式がとられています。</a:t>
            </a:r>
          </a:p>
          <a:p>
            <a:endParaRPr kumimoji="1" lang="ja-JP" altLang="en-US" dirty="0"/>
          </a:p>
        </p:txBody>
      </p:sp>
      <p:sp>
        <p:nvSpPr>
          <p:cNvPr id="4" name="スライド番号プレースホルダー 3">
            <a:extLst>
              <a:ext uri="{FF2B5EF4-FFF2-40B4-BE49-F238E27FC236}">
                <a16:creationId xmlns:a16="http://schemas.microsoft.com/office/drawing/2014/main" id="{ADB4EFA9-979F-8B8D-AC21-30333BA2810D}"/>
              </a:ext>
            </a:extLst>
          </p:cNvPr>
          <p:cNvSpPr>
            <a:spLocks noGrp="1"/>
          </p:cNvSpPr>
          <p:nvPr>
            <p:ph type="sldNum" sz="quarter" idx="5"/>
          </p:nvPr>
        </p:nvSpPr>
        <p:spPr/>
        <p:txBody>
          <a:bodyPr/>
          <a:lstStyle/>
          <a:p>
            <a:fld id="{C81C85A5-7C66-48DD-AA30-F0AD50224651}" type="slidenum">
              <a:rPr kumimoji="1" lang="ja-JP" altLang="en-US" smtClean="0"/>
              <a:t>19</a:t>
            </a:fld>
            <a:endParaRPr kumimoji="1" lang="ja-JP" altLang="en-US"/>
          </a:p>
        </p:txBody>
      </p:sp>
    </p:spTree>
    <p:extLst>
      <p:ext uri="{BB962C8B-B14F-4D97-AF65-F5344CB8AC3E}">
        <p14:creationId xmlns:p14="http://schemas.microsoft.com/office/powerpoint/2010/main" val="55532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92410-77A5-E7AE-936D-CC69796808A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CD71DDD-9D95-5508-1D22-1857062DEFD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7F33C7B-43A9-39EA-EC9A-C586BD33E0EB}"/>
              </a:ext>
            </a:extLst>
          </p:cNvPr>
          <p:cNvSpPr>
            <a:spLocks noGrp="1"/>
          </p:cNvSpPr>
          <p:nvPr>
            <p:ph type="body" idx="1"/>
          </p:nvPr>
        </p:nvSpPr>
        <p:spPr/>
        <p:txBody>
          <a:bodyPr/>
          <a:lstStyle/>
          <a:p>
            <a:r>
              <a:rPr lang="ja-JP" altLang="ja-JP" dirty="0"/>
              <a:t>はじめに、カスハラ防止に係る周知啓発についてです。</a:t>
            </a:r>
          </a:p>
          <a:p>
            <a:r>
              <a:rPr lang="ja-JP" altLang="ja-JP" dirty="0"/>
              <a:t>（１）啓発ポスター等の制作・配布ですが、県内事業者等に向けて、ポスター、チラシ、店頭</a:t>
            </a:r>
            <a:r>
              <a:rPr lang="en-US" altLang="ja-JP" dirty="0"/>
              <a:t>POP</a:t>
            </a:r>
            <a:r>
              <a:rPr lang="ja-JP" altLang="ja-JP" dirty="0"/>
              <a:t>、ステッカーを制作・配布しました。</a:t>
            </a:r>
          </a:p>
          <a:p>
            <a:r>
              <a:rPr lang="ja-JP" altLang="ja-JP" dirty="0"/>
              <a:t>内容については、「暴言や大声による威圧」「過度な要求」「長時間拘束」「無断撮影や</a:t>
            </a:r>
            <a:r>
              <a:rPr lang="en-US" altLang="ja-JP" dirty="0"/>
              <a:t>SNS</a:t>
            </a:r>
            <a:r>
              <a:rPr lang="ja-JP" altLang="ja-JP" dirty="0"/>
              <a:t>への中傷投稿」など、店頭等で見受けられる代表的な行為を「カスハラかもしれない」と分かりやすく示し、抑止につながるようなデザインを採用しております。</a:t>
            </a:r>
          </a:p>
          <a:p>
            <a:r>
              <a:rPr lang="ja-JP" altLang="ja-JP" dirty="0"/>
              <a:t>また、栃木らしさを表現するため、雷をモチーフとしたデザインとしております。</a:t>
            </a:r>
          </a:p>
          <a:p>
            <a:endParaRPr kumimoji="1" lang="ja-JP" altLang="en-US" dirty="0"/>
          </a:p>
        </p:txBody>
      </p:sp>
      <p:sp>
        <p:nvSpPr>
          <p:cNvPr id="4" name="スライド番号プレースホルダー 3">
            <a:extLst>
              <a:ext uri="{FF2B5EF4-FFF2-40B4-BE49-F238E27FC236}">
                <a16:creationId xmlns:a16="http://schemas.microsoft.com/office/drawing/2014/main" id="{D9A0232D-C481-F6B9-6712-6CECC5FBE220}"/>
              </a:ext>
            </a:extLst>
          </p:cNvPr>
          <p:cNvSpPr>
            <a:spLocks noGrp="1"/>
          </p:cNvSpPr>
          <p:nvPr>
            <p:ph type="sldNum" sz="quarter" idx="5"/>
          </p:nvPr>
        </p:nvSpPr>
        <p:spPr/>
        <p:txBody>
          <a:bodyPr/>
          <a:lstStyle/>
          <a:p>
            <a:fld id="{C81C85A5-7C66-48DD-AA30-F0AD50224651}" type="slidenum">
              <a:rPr kumimoji="1" lang="ja-JP" altLang="en-US" smtClean="0"/>
              <a:t>2</a:t>
            </a:fld>
            <a:endParaRPr kumimoji="1" lang="ja-JP" altLang="en-US"/>
          </a:p>
        </p:txBody>
      </p:sp>
    </p:spTree>
    <p:extLst>
      <p:ext uri="{BB962C8B-B14F-4D97-AF65-F5344CB8AC3E}">
        <p14:creationId xmlns:p14="http://schemas.microsoft.com/office/powerpoint/2010/main" val="10206878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3D4CB-1343-7331-4D3A-58AA643C5BF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C81A96-5B48-5674-6365-901F6AC2BA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43981E1-5045-0A58-9504-534AE73CBA30}"/>
              </a:ext>
            </a:extLst>
          </p:cNvPr>
          <p:cNvSpPr>
            <a:spLocks noGrp="1"/>
          </p:cNvSpPr>
          <p:nvPr>
            <p:ph type="body" idx="1"/>
          </p:nvPr>
        </p:nvSpPr>
        <p:spPr/>
        <p:txBody>
          <a:bodyPr/>
          <a:lstStyle/>
          <a:p>
            <a:r>
              <a:rPr lang="ja-JP" altLang="ja-JP" dirty="0"/>
              <a:t>罰則を設けることに対して、地元の方々から「県民が正当な権利・主張にもかかわらず萎縮してしまうケースが発生するのでは？」という懸念が伝えられておりました。</a:t>
            </a:r>
          </a:p>
          <a:p>
            <a:r>
              <a:rPr lang="ja-JP" altLang="ja-JP" dirty="0"/>
              <a:t>そのあたりは、顧客等による正当な主張や意見を妨げる趣旨ではないということを三重県は丁寧に説明しております。</a:t>
            </a:r>
          </a:p>
          <a:p>
            <a:r>
              <a:rPr lang="ja-JP" altLang="ja-JP" dirty="0"/>
              <a:t>条例案では、「顧客等からの申し出や権利行使等が不当に妨げられないよう留意すること」などを明記し、顧客等の権利に配慮した内容となっております。</a:t>
            </a:r>
          </a:p>
          <a:p>
            <a:endParaRPr kumimoji="1" lang="ja-JP" altLang="en-US" dirty="0"/>
          </a:p>
        </p:txBody>
      </p:sp>
      <p:sp>
        <p:nvSpPr>
          <p:cNvPr id="4" name="スライド番号プレースホルダー 3">
            <a:extLst>
              <a:ext uri="{FF2B5EF4-FFF2-40B4-BE49-F238E27FC236}">
                <a16:creationId xmlns:a16="http://schemas.microsoft.com/office/drawing/2014/main" id="{C9BBF1FC-6E0A-7340-24E1-DC178B72DCE2}"/>
              </a:ext>
            </a:extLst>
          </p:cNvPr>
          <p:cNvSpPr>
            <a:spLocks noGrp="1"/>
          </p:cNvSpPr>
          <p:nvPr>
            <p:ph type="sldNum" sz="quarter" idx="5"/>
          </p:nvPr>
        </p:nvSpPr>
        <p:spPr/>
        <p:txBody>
          <a:bodyPr/>
          <a:lstStyle/>
          <a:p>
            <a:fld id="{C81C85A5-7C66-48DD-AA30-F0AD50224651}" type="slidenum">
              <a:rPr kumimoji="1" lang="ja-JP" altLang="en-US" smtClean="0"/>
              <a:t>20</a:t>
            </a:fld>
            <a:endParaRPr kumimoji="1" lang="ja-JP" altLang="en-US"/>
          </a:p>
        </p:txBody>
      </p:sp>
    </p:spTree>
    <p:extLst>
      <p:ext uri="{BB962C8B-B14F-4D97-AF65-F5344CB8AC3E}">
        <p14:creationId xmlns:p14="http://schemas.microsoft.com/office/powerpoint/2010/main" val="684936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6AF65-E86E-A160-F03F-B1500622B78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16EC31-28B5-7E6F-3573-5899086F050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3498E3-94C3-0DD1-C82D-9735C2EFB6B1}"/>
              </a:ext>
            </a:extLst>
          </p:cNvPr>
          <p:cNvSpPr>
            <a:spLocks noGrp="1"/>
          </p:cNvSpPr>
          <p:nvPr>
            <p:ph type="body" idx="1"/>
          </p:nvPr>
        </p:nvSpPr>
        <p:spPr/>
        <p:txBody>
          <a:bodyPr/>
          <a:lstStyle/>
          <a:p>
            <a:r>
              <a:rPr lang="ja-JP" altLang="ja-JP" dirty="0"/>
              <a:t>最後に条例案全体です。詳細は割愛いたしますが、特徴的なところでは、第３章で先ほど説明した「特定カスタマーハラスメント」について規定している点です。この条例案については、今度の９月議会に提出されるとのことなので、今後も状況は確認したいと思います。</a:t>
            </a:r>
            <a:endParaRPr lang="en-US" altLang="ja-JP" dirty="0"/>
          </a:p>
          <a:p>
            <a:endParaRPr lang="en-US" altLang="ja-JP" dirty="0"/>
          </a:p>
          <a:p>
            <a:r>
              <a:rPr lang="ja-JP" altLang="en-US" dirty="0"/>
              <a:t>事務局からの説明は以上です。</a:t>
            </a:r>
            <a:endParaRPr lang="ja-JP" altLang="ja-JP" dirty="0"/>
          </a:p>
          <a:p>
            <a:endParaRPr lang="ja-JP" altLang="ja-JP" dirty="0"/>
          </a:p>
          <a:p>
            <a:r>
              <a:rPr lang="en-US" altLang="ja-JP" dirty="0"/>
              <a:t> </a:t>
            </a:r>
            <a:endParaRPr lang="ja-JP" altLang="ja-JP" dirty="0"/>
          </a:p>
          <a:p>
            <a:endParaRPr kumimoji="1" lang="ja-JP" altLang="en-US" dirty="0"/>
          </a:p>
        </p:txBody>
      </p:sp>
      <p:sp>
        <p:nvSpPr>
          <p:cNvPr id="4" name="スライド番号プレースホルダー 3">
            <a:extLst>
              <a:ext uri="{FF2B5EF4-FFF2-40B4-BE49-F238E27FC236}">
                <a16:creationId xmlns:a16="http://schemas.microsoft.com/office/drawing/2014/main" id="{0D79E7F6-E6BD-596E-C06F-D40D889617EB}"/>
              </a:ext>
            </a:extLst>
          </p:cNvPr>
          <p:cNvSpPr>
            <a:spLocks noGrp="1"/>
          </p:cNvSpPr>
          <p:nvPr>
            <p:ph type="sldNum" sz="quarter" idx="5"/>
          </p:nvPr>
        </p:nvSpPr>
        <p:spPr/>
        <p:txBody>
          <a:bodyPr/>
          <a:lstStyle/>
          <a:p>
            <a:fld id="{C81C85A5-7C66-48DD-AA30-F0AD50224651}" type="slidenum">
              <a:rPr kumimoji="1" lang="ja-JP" altLang="en-US" smtClean="0"/>
              <a:t>21</a:t>
            </a:fld>
            <a:endParaRPr kumimoji="1" lang="ja-JP" altLang="en-US"/>
          </a:p>
        </p:txBody>
      </p:sp>
    </p:spTree>
    <p:extLst>
      <p:ext uri="{BB962C8B-B14F-4D97-AF65-F5344CB8AC3E}">
        <p14:creationId xmlns:p14="http://schemas.microsoft.com/office/powerpoint/2010/main" val="627879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3C1C8A-83D5-3822-024E-80F7973D48A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0B8AC8E-4922-AF79-ECC7-3F2D76B73A8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51214E-6ED9-5940-6996-A2D8EBE54BD3}"/>
              </a:ext>
            </a:extLst>
          </p:cNvPr>
          <p:cNvSpPr>
            <a:spLocks noGrp="1"/>
          </p:cNvSpPr>
          <p:nvPr>
            <p:ph type="body" idx="1"/>
          </p:nvPr>
        </p:nvSpPr>
        <p:spPr/>
        <p:txBody>
          <a:bodyPr/>
          <a:lstStyle/>
          <a:p>
            <a:r>
              <a:rPr lang="ja-JP" altLang="ja-JP" dirty="0"/>
              <a:t>それでは最後に</a:t>
            </a:r>
            <a:r>
              <a:rPr lang="ja-JP" altLang="ja-JP" b="1" dirty="0"/>
              <a:t>、</a:t>
            </a:r>
            <a:r>
              <a:rPr lang="en-US" altLang="ja-JP" b="1" dirty="0"/>
              <a:t>Ⅲ</a:t>
            </a:r>
            <a:r>
              <a:rPr lang="ja-JP" altLang="ja-JP" b="1" dirty="0"/>
              <a:t>「カスタマーハラスメント対策に係る国の状況」</a:t>
            </a:r>
            <a:r>
              <a:rPr lang="ja-JP" altLang="ja-JP" dirty="0"/>
              <a:t>について御説明いたします。</a:t>
            </a:r>
          </a:p>
          <a:p>
            <a:endParaRPr kumimoji="1" lang="ja-JP" altLang="en-US" dirty="0"/>
          </a:p>
        </p:txBody>
      </p:sp>
      <p:sp>
        <p:nvSpPr>
          <p:cNvPr id="4" name="スライド番号プレースホルダー 3">
            <a:extLst>
              <a:ext uri="{FF2B5EF4-FFF2-40B4-BE49-F238E27FC236}">
                <a16:creationId xmlns:a16="http://schemas.microsoft.com/office/drawing/2014/main" id="{1C93A6CD-409F-563C-4D78-BAFFA51EDF89}"/>
              </a:ext>
            </a:extLst>
          </p:cNvPr>
          <p:cNvSpPr>
            <a:spLocks noGrp="1"/>
          </p:cNvSpPr>
          <p:nvPr>
            <p:ph type="sldNum" sz="quarter" idx="5"/>
          </p:nvPr>
        </p:nvSpPr>
        <p:spPr/>
        <p:txBody>
          <a:bodyPr/>
          <a:lstStyle/>
          <a:p>
            <a:fld id="{C81C85A5-7C66-48DD-AA30-F0AD50224651}" type="slidenum">
              <a:rPr kumimoji="1" lang="ja-JP" altLang="en-US" smtClean="0"/>
              <a:t>22</a:t>
            </a:fld>
            <a:endParaRPr kumimoji="1" lang="ja-JP" altLang="en-US"/>
          </a:p>
        </p:txBody>
      </p:sp>
    </p:spTree>
    <p:extLst>
      <p:ext uri="{BB962C8B-B14F-4D97-AF65-F5344CB8AC3E}">
        <p14:creationId xmlns:p14="http://schemas.microsoft.com/office/powerpoint/2010/main" val="38955837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B1528-EA8D-B1DA-3C78-40EACC0A339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BD946F0-A23A-833D-7BD1-6FF33728DB8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E35C71-ACA0-AA19-56DD-467473B4309F}"/>
              </a:ext>
            </a:extLst>
          </p:cNvPr>
          <p:cNvSpPr>
            <a:spLocks noGrp="1"/>
          </p:cNvSpPr>
          <p:nvPr>
            <p:ph type="body" idx="1"/>
          </p:nvPr>
        </p:nvSpPr>
        <p:spPr/>
        <p:txBody>
          <a:bodyPr/>
          <a:lstStyle/>
          <a:p>
            <a:r>
              <a:rPr lang="ja-JP" altLang="ja-JP" dirty="0"/>
              <a:t>こちらは、</a:t>
            </a:r>
            <a:r>
              <a:rPr lang="en-US" altLang="ja-JP" dirty="0"/>
              <a:t>10</a:t>
            </a:r>
            <a:r>
              <a:rPr lang="ja-JP" altLang="ja-JP" dirty="0"/>
              <a:t>月に施行される改正労働施策総合推進法の概要と、栃木労働局と県が共同で開催した説明会の状況です。</a:t>
            </a:r>
          </a:p>
          <a:p>
            <a:r>
              <a:rPr lang="ja-JP" altLang="ja-JP" dirty="0"/>
              <a:t>説明会については、</a:t>
            </a:r>
            <a:r>
              <a:rPr lang="en-US" altLang="ja-JP" dirty="0"/>
              <a:t>6</a:t>
            </a:r>
            <a:r>
              <a:rPr lang="ja-JP" altLang="ja-JP" dirty="0"/>
              <a:t>月</a:t>
            </a:r>
            <a:r>
              <a:rPr lang="en-US" altLang="ja-JP" dirty="0"/>
              <a:t>17</a:t>
            </a:r>
            <a:r>
              <a:rPr lang="ja-JP" altLang="ja-JP" dirty="0"/>
              <a:t>日に県庁研修館講堂において開催し、改正法の内容や今後事業者に求められる対応等について周知を行いました。 </a:t>
            </a:r>
          </a:p>
          <a:p>
            <a:r>
              <a:rPr lang="ja-JP" altLang="ja-JP" dirty="0"/>
              <a:t>改正労働施策総合推進法では、カスタマーハラスメントを防止するため、事業主に対し、雇用管理上必要な措置を講じることが義務付けられますが、本県としても、相談窓口やアドバイザー派遣事業などを通じて、県内事業者が円滑に対応できるよう支援を行ってまいります。</a:t>
            </a:r>
          </a:p>
          <a:p>
            <a:r>
              <a:rPr lang="en-US" altLang="ja-JP" dirty="0"/>
              <a:t> </a:t>
            </a:r>
            <a:endParaRPr lang="ja-JP" altLang="ja-JP" dirty="0"/>
          </a:p>
          <a:p>
            <a:r>
              <a:rPr lang="ja-JP" altLang="ja-JP" dirty="0"/>
              <a:t>以上で説明を終わります。</a:t>
            </a:r>
          </a:p>
          <a:p>
            <a:endParaRPr kumimoji="1" lang="ja-JP" altLang="en-US" dirty="0"/>
          </a:p>
        </p:txBody>
      </p:sp>
      <p:sp>
        <p:nvSpPr>
          <p:cNvPr id="4" name="スライド番号プレースホルダー 3">
            <a:extLst>
              <a:ext uri="{FF2B5EF4-FFF2-40B4-BE49-F238E27FC236}">
                <a16:creationId xmlns:a16="http://schemas.microsoft.com/office/drawing/2014/main" id="{E724CEC6-4D1C-A325-112F-100723C0FC01}"/>
              </a:ext>
            </a:extLst>
          </p:cNvPr>
          <p:cNvSpPr>
            <a:spLocks noGrp="1"/>
          </p:cNvSpPr>
          <p:nvPr>
            <p:ph type="sldNum" sz="quarter" idx="5"/>
          </p:nvPr>
        </p:nvSpPr>
        <p:spPr/>
        <p:txBody>
          <a:bodyPr/>
          <a:lstStyle/>
          <a:p>
            <a:fld id="{C81C85A5-7C66-48DD-AA30-F0AD50224651}" type="slidenum">
              <a:rPr kumimoji="1" lang="ja-JP" altLang="en-US" smtClean="0"/>
              <a:t>23</a:t>
            </a:fld>
            <a:endParaRPr kumimoji="1" lang="ja-JP" altLang="en-US"/>
          </a:p>
        </p:txBody>
      </p:sp>
    </p:spTree>
    <p:extLst>
      <p:ext uri="{BB962C8B-B14F-4D97-AF65-F5344CB8AC3E}">
        <p14:creationId xmlns:p14="http://schemas.microsoft.com/office/powerpoint/2010/main" val="1248184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0FC11-435C-21D3-107F-64E3A026ADD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E746887-4227-E564-F2AA-DFC406BC022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59B8CB4-C8A8-0529-F369-DA8F54CFF9EC}"/>
              </a:ext>
            </a:extLst>
          </p:cNvPr>
          <p:cNvSpPr>
            <a:spLocks noGrp="1"/>
          </p:cNvSpPr>
          <p:nvPr>
            <p:ph type="body" idx="1"/>
          </p:nvPr>
        </p:nvSpPr>
        <p:spPr/>
        <p:txBody>
          <a:bodyPr/>
          <a:lstStyle/>
          <a:p>
            <a:r>
              <a:rPr lang="ja-JP" altLang="ja-JP" dirty="0"/>
              <a:t>これらの啓発資材は、県ホームページから自由にダウンロードできるようにしております。</a:t>
            </a:r>
          </a:p>
          <a:p>
            <a:r>
              <a:rPr lang="ja-JP" altLang="ja-JP" dirty="0"/>
              <a:t>また、経済団体や業界団体を通じた配布を行うとともに、希望者には委託事業者から現物を配布しております。</a:t>
            </a:r>
          </a:p>
          <a:p>
            <a:r>
              <a:rPr lang="ja-JP" altLang="ja-JP" dirty="0"/>
              <a:t>現在、県内スーパー、大型ショッピング施設、公共交通機関の窓口などで掲示されるなど、少しずつ浸透してきております。</a:t>
            </a:r>
          </a:p>
          <a:p>
            <a:r>
              <a:rPr lang="ja-JP" altLang="ja-JP" dirty="0"/>
              <a:t>今後も幅広い業種に活用いただけるよう周知を進めてまいります。</a:t>
            </a:r>
          </a:p>
          <a:p>
            <a:endParaRPr kumimoji="1" lang="ja-JP" altLang="en-US" dirty="0"/>
          </a:p>
        </p:txBody>
      </p:sp>
      <p:sp>
        <p:nvSpPr>
          <p:cNvPr id="4" name="スライド番号プレースホルダー 3">
            <a:extLst>
              <a:ext uri="{FF2B5EF4-FFF2-40B4-BE49-F238E27FC236}">
                <a16:creationId xmlns:a16="http://schemas.microsoft.com/office/drawing/2014/main" id="{CD377B63-2709-9A65-6824-D5C9E208F929}"/>
              </a:ext>
            </a:extLst>
          </p:cNvPr>
          <p:cNvSpPr>
            <a:spLocks noGrp="1"/>
          </p:cNvSpPr>
          <p:nvPr>
            <p:ph type="sldNum" sz="quarter" idx="5"/>
          </p:nvPr>
        </p:nvSpPr>
        <p:spPr/>
        <p:txBody>
          <a:bodyPr/>
          <a:lstStyle/>
          <a:p>
            <a:fld id="{C81C85A5-7C66-48DD-AA30-F0AD50224651}" type="slidenum">
              <a:rPr kumimoji="1" lang="ja-JP" altLang="en-US" smtClean="0"/>
              <a:t>3</a:t>
            </a:fld>
            <a:endParaRPr kumimoji="1" lang="ja-JP" altLang="en-US"/>
          </a:p>
        </p:txBody>
      </p:sp>
    </p:spTree>
    <p:extLst>
      <p:ext uri="{BB962C8B-B14F-4D97-AF65-F5344CB8AC3E}">
        <p14:creationId xmlns:p14="http://schemas.microsoft.com/office/powerpoint/2010/main" val="2713957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03F7F-F596-371B-9DC7-A8499F2CA32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95F09C1-1947-45D3-531A-C01EBC05073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A44C23F-4A38-6398-9815-0B020B69C21D}"/>
              </a:ext>
            </a:extLst>
          </p:cNvPr>
          <p:cNvSpPr>
            <a:spLocks noGrp="1"/>
          </p:cNvSpPr>
          <p:nvPr>
            <p:ph type="body" idx="1"/>
          </p:nvPr>
        </p:nvSpPr>
        <p:spPr/>
        <p:txBody>
          <a:bodyPr/>
          <a:lstStyle/>
          <a:p>
            <a:r>
              <a:rPr lang="ja-JP" altLang="ja-JP" dirty="0"/>
              <a:t>続いて、（２）啓発イベントの開催についてです。</a:t>
            </a:r>
          </a:p>
          <a:p>
            <a:r>
              <a:rPr lang="en-US" altLang="ja-JP" dirty="0"/>
              <a:t>6</a:t>
            </a:r>
            <a:r>
              <a:rPr lang="ja-JP" altLang="ja-JP" dirty="0"/>
              <a:t>月</a:t>
            </a:r>
            <a:r>
              <a:rPr lang="en-US" altLang="ja-JP" dirty="0"/>
              <a:t>13</a:t>
            </a:r>
            <a:r>
              <a:rPr lang="ja-JP" altLang="ja-JP" dirty="0"/>
              <a:t>日の県民の日記念イベントにブースを出展し、カスハラに関するアンケートやクイズを実施しました。幅広い世代の県民の皆様にカスハラへの理解を深めていただくこと、また、カスハラ防止に向けた機運の醸成を図ることを目的として実施したものです。</a:t>
            </a:r>
          </a:p>
          <a:p>
            <a:r>
              <a:rPr lang="ja-JP" altLang="ja-JP" dirty="0"/>
              <a:t>当日は多くの来場者にブースへお立ち寄りいただき、カスハラという言葉の認知度や理解度の把握と併せて、防止に向けた普及啓発を行いました。</a:t>
            </a:r>
          </a:p>
          <a:p>
            <a:endParaRPr kumimoji="1" lang="ja-JP" altLang="en-US" dirty="0"/>
          </a:p>
        </p:txBody>
      </p:sp>
      <p:sp>
        <p:nvSpPr>
          <p:cNvPr id="4" name="スライド番号プレースホルダー 3">
            <a:extLst>
              <a:ext uri="{FF2B5EF4-FFF2-40B4-BE49-F238E27FC236}">
                <a16:creationId xmlns:a16="http://schemas.microsoft.com/office/drawing/2014/main" id="{3857363F-8BB5-C777-1E93-65F33FC4BB25}"/>
              </a:ext>
            </a:extLst>
          </p:cNvPr>
          <p:cNvSpPr>
            <a:spLocks noGrp="1"/>
          </p:cNvSpPr>
          <p:nvPr>
            <p:ph type="sldNum" sz="quarter" idx="5"/>
          </p:nvPr>
        </p:nvSpPr>
        <p:spPr/>
        <p:txBody>
          <a:bodyPr/>
          <a:lstStyle/>
          <a:p>
            <a:fld id="{C81C85A5-7C66-48DD-AA30-F0AD50224651}" type="slidenum">
              <a:rPr kumimoji="1" lang="ja-JP" altLang="en-US" smtClean="0"/>
              <a:t>4</a:t>
            </a:fld>
            <a:endParaRPr kumimoji="1" lang="ja-JP" altLang="en-US"/>
          </a:p>
        </p:txBody>
      </p:sp>
    </p:spTree>
    <p:extLst>
      <p:ext uri="{BB962C8B-B14F-4D97-AF65-F5344CB8AC3E}">
        <p14:creationId xmlns:p14="http://schemas.microsoft.com/office/powerpoint/2010/main" val="3949611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07135-BE25-10C5-2100-1413984525B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CC225B-69C7-D965-FD8D-ABDDAA770B1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024B9F6-B1BF-0748-16A6-E820E66D5702}"/>
              </a:ext>
            </a:extLst>
          </p:cNvPr>
          <p:cNvSpPr>
            <a:spLocks noGrp="1"/>
          </p:cNvSpPr>
          <p:nvPr>
            <p:ph type="body" idx="1"/>
          </p:nvPr>
        </p:nvSpPr>
        <p:spPr/>
        <p:txBody>
          <a:bodyPr/>
          <a:lstStyle/>
          <a:p>
            <a:r>
              <a:rPr kumimoji="1" lang="ja-JP" altLang="en-US" dirty="0"/>
              <a:t>こちらはイベント当日の様子です。</a:t>
            </a:r>
          </a:p>
          <a:p>
            <a:r>
              <a:rPr kumimoji="1" lang="ja-JP" altLang="en-US" dirty="0"/>
              <a:t>アンケート回答者には啓発グッズを配布しました。 </a:t>
            </a:r>
          </a:p>
          <a:p>
            <a:r>
              <a:rPr kumimoji="1" lang="ja-JP" altLang="en-US" dirty="0"/>
              <a:t>また、県民の日イベントは、例年親子連れが多いことから、小さなお子様向けのクイズも用意し、親子で一緒にカスハラについて考えながら学んでいただける内容としました。 </a:t>
            </a:r>
          </a:p>
          <a:p>
            <a:r>
              <a:rPr kumimoji="1" lang="ja-JP" altLang="en-US" dirty="0"/>
              <a:t>参加者が楽しみながら理解を深められる形とすることで、カスハラをより身近な問題として考えていただく機会になったものと考えております。</a:t>
            </a:r>
          </a:p>
          <a:p>
            <a:endParaRPr kumimoji="1" lang="ja-JP" altLang="en-US" dirty="0"/>
          </a:p>
        </p:txBody>
      </p:sp>
      <p:sp>
        <p:nvSpPr>
          <p:cNvPr id="4" name="スライド番号プレースホルダー 3">
            <a:extLst>
              <a:ext uri="{FF2B5EF4-FFF2-40B4-BE49-F238E27FC236}">
                <a16:creationId xmlns:a16="http://schemas.microsoft.com/office/drawing/2014/main" id="{CF025F3F-5676-C911-B07F-D90D7A7D129E}"/>
              </a:ext>
            </a:extLst>
          </p:cNvPr>
          <p:cNvSpPr>
            <a:spLocks noGrp="1"/>
          </p:cNvSpPr>
          <p:nvPr>
            <p:ph type="sldNum" sz="quarter" idx="5"/>
          </p:nvPr>
        </p:nvSpPr>
        <p:spPr/>
        <p:txBody>
          <a:bodyPr/>
          <a:lstStyle/>
          <a:p>
            <a:fld id="{C81C85A5-7C66-48DD-AA30-F0AD50224651}" type="slidenum">
              <a:rPr kumimoji="1" lang="ja-JP" altLang="en-US" smtClean="0"/>
              <a:t>5</a:t>
            </a:fld>
            <a:endParaRPr kumimoji="1" lang="ja-JP" altLang="en-US"/>
          </a:p>
        </p:txBody>
      </p:sp>
    </p:spTree>
    <p:extLst>
      <p:ext uri="{BB962C8B-B14F-4D97-AF65-F5344CB8AC3E}">
        <p14:creationId xmlns:p14="http://schemas.microsoft.com/office/powerpoint/2010/main" val="2912076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E3796-3F99-D694-47A0-8FDE81A095F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3045369-2291-E40A-C03D-28C151C0A21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6BD87D4-4018-1F73-66A5-77139858CDE0}"/>
              </a:ext>
            </a:extLst>
          </p:cNvPr>
          <p:cNvSpPr>
            <a:spLocks noGrp="1"/>
          </p:cNvSpPr>
          <p:nvPr>
            <p:ph type="body" idx="1"/>
          </p:nvPr>
        </p:nvSpPr>
        <p:spPr>
          <a:xfrm>
            <a:off x="710578" y="4926272"/>
            <a:ext cx="5681317" cy="4028815"/>
          </a:xfrm>
        </p:spPr>
        <p:txBody>
          <a:bodyPr/>
          <a:lstStyle/>
          <a:p>
            <a:r>
              <a:rPr lang="ja-JP" altLang="ja-JP" dirty="0"/>
              <a:t>続いて、アンケート結果です。</a:t>
            </a:r>
          </a:p>
          <a:p>
            <a:r>
              <a:rPr lang="en-US" altLang="ja-JP" dirty="0"/>
              <a:t> </a:t>
            </a:r>
            <a:r>
              <a:rPr lang="ja-JP" altLang="ja-JP" dirty="0"/>
              <a:t>こちらは回答者の属性等をまとめたものです。</a:t>
            </a:r>
          </a:p>
          <a:p>
            <a:r>
              <a:rPr lang="en-US" altLang="ja-JP" dirty="0"/>
              <a:t> </a:t>
            </a:r>
            <a:r>
              <a:rPr lang="ja-JP" altLang="ja-JP" dirty="0"/>
              <a:t>今回は</a:t>
            </a:r>
            <a:r>
              <a:rPr lang="en-US" altLang="ja-JP" dirty="0"/>
              <a:t>168</a:t>
            </a:r>
            <a:r>
              <a:rPr lang="ja-JP" altLang="ja-JP" dirty="0"/>
              <a:t>名の方からアンケートに御回答いただき、また</a:t>
            </a:r>
            <a:r>
              <a:rPr lang="en-US" altLang="ja-JP" dirty="0"/>
              <a:t>102</a:t>
            </a:r>
            <a:r>
              <a:rPr lang="ja-JP" altLang="ja-JP" dirty="0"/>
              <a:t>名のお子様にクイズへ参加いただくなど、多様な世代の県民の皆様に御参加いただきました。</a:t>
            </a:r>
          </a:p>
          <a:p>
            <a:r>
              <a:rPr lang="ja-JP" altLang="ja-JP" dirty="0"/>
              <a:t>アンケートでは、カスハラの認知度や理解度等についてお聞きしており、次のページからその結果について御紹介いたします。</a:t>
            </a:r>
            <a:endParaRPr kumimoji="1" lang="ja-JP" altLang="en-US" dirty="0"/>
          </a:p>
        </p:txBody>
      </p:sp>
      <p:sp>
        <p:nvSpPr>
          <p:cNvPr id="4" name="スライド番号プレースホルダー 3">
            <a:extLst>
              <a:ext uri="{FF2B5EF4-FFF2-40B4-BE49-F238E27FC236}">
                <a16:creationId xmlns:a16="http://schemas.microsoft.com/office/drawing/2014/main" id="{7EDF2389-F75D-E770-3778-A56D9F7E6561}"/>
              </a:ext>
            </a:extLst>
          </p:cNvPr>
          <p:cNvSpPr>
            <a:spLocks noGrp="1"/>
          </p:cNvSpPr>
          <p:nvPr>
            <p:ph type="sldNum" sz="quarter" idx="5"/>
          </p:nvPr>
        </p:nvSpPr>
        <p:spPr/>
        <p:txBody>
          <a:bodyPr/>
          <a:lstStyle/>
          <a:p>
            <a:fld id="{C81C85A5-7C66-48DD-AA30-F0AD50224651}" type="slidenum">
              <a:rPr kumimoji="1" lang="ja-JP" altLang="en-US" smtClean="0"/>
              <a:t>6</a:t>
            </a:fld>
            <a:endParaRPr kumimoji="1" lang="ja-JP" altLang="en-US"/>
          </a:p>
        </p:txBody>
      </p:sp>
    </p:spTree>
    <p:extLst>
      <p:ext uri="{BB962C8B-B14F-4D97-AF65-F5344CB8AC3E}">
        <p14:creationId xmlns:p14="http://schemas.microsoft.com/office/powerpoint/2010/main" val="4035239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DA921C-3633-C4CD-F937-70A661F4EFF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7142D1F-DE5C-5628-4AC6-B07D57B08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EA1ED9C-99E6-6CE0-280D-97A57B0EE844}"/>
              </a:ext>
            </a:extLst>
          </p:cNvPr>
          <p:cNvSpPr>
            <a:spLocks noGrp="1"/>
          </p:cNvSpPr>
          <p:nvPr>
            <p:ph type="body" idx="1"/>
          </p:nvPr>
        </p:nvSpPr>
        <p:spPr/>
        <p:txBody>
          <a:bodyPr/>
          <a:lstStyle/>
          <a:p>
            <a:r>
              <a:rPr lang="ja-JP" altLang="ja-JP" dirty="0"/>
              <a:t>アンケート結果の概要です。</a:t>
            </a:r>
          </a:p>
          <a:p>
            <a:r>
              <a:rPr lang="en-US" altLang="ja-JP" dirty="0"/>
              <a:t> </a:t>
            </a:r>
            <a:r>
              <a:rPr lang="ja-JP" altLang="ja-JP" dirty="0"/>
              <a:t>カスハラ条例を「詳しく知っていた」と回答した方は</a:t>
            </a:r>
            <a:r>
              <a:rPr lang="en-US" altLang="ja-JP" dirty="0"/>
              <a:t>26</a:t>
            </a:r>
            <a:r>
              <a:rPr lang="ja-JP" altLang="ja-JP" dirty="0"/>
              <a:t>％、全体の約</a:t>
            </a:r>
            <a:r>
              <a:rPr lang="en-US" altLang="ja-JP" dirty="0"/>
              <a:t>4</a:t>
            </a:r>
            <a:r>
              <a:rPr lang="ja-JP" altLang="ja-JP" dirty="0"/>
              <a:t>人に</a:t>
            </a:r>
            <a:r>
              <a:rPr lang="en-US" altLang="ja-JP" dirty="0"/>
              <a:t>1</a:t>
            </a:r>
            <a:r>
              <a:rPr lang="ja-JP" altLang="ja-JP" dirty="0"/>
              <a:t>人という結果でした。条例施行初年度ということもあり、引き続き周知が必要であると考えております。</a:t>
            </a:r>
          </a:p>
          <a:p>
            <a:r>
              <a:rPr lang="ja-JP" altLang="ja-JP" dirty="0"/>
              <a:t>一方で、本企画を通じて</a:t>
            </a:r>
            <a:r>
              <a:rPr lang="en-US" altLang="ja-JP" dirty="0"/>
              <a:t>93</a:t>
            </a:r>
            <a:r>
              <a:rPr lang="ja-JP" altLang="ja-JP" dirty="0"/>
              <a:t>％の方がカスハラへの理解が深まったと回答し、</a:t>
            </a:r>
            <a:r>
              <a:rPr lang="en-US" altLang="ja-JP" dirty="0"/>
              <a:t>95</a:t>
            </a:r>
            <a:r>
              <a:rPr lang="ja-JP" altLang="ja-JP" dirty="0"/>
              <a:t>％の方が自身の言動を見直すきっかけになったと回答しておりました。</a:t>
            </a:r>
          </a:p>
          <a:p>
            <a:r>
              <a:rPr lang="ja-JP" altLang="ja-JP" dirty="0"/>
              <a:t>こうした結果から、県民向けの啓発は一定の効果があったものと受け止めております。</a:t>
            </a:r>
            <a:endParaRPr kumimoji="1" lang="ja-JP" altLang="en-US" dirty="0"/>
          </a:p>
        </p:txBody>
      </p:sp>
      <p:sp>
        <p:nvSpPr>
          <p:cNvPr id="4" name="スライド番号プレースホルダー 3">
            <a:extLst>
              <a:ext uri="{FF2B5EF4-FFF2-40B4-BE49-F238E27FC236}">
                <a16:creationId xmlns:a16="http://schemas.microsoft.com/office/drawing/2014/main" id="{0182989F-4EB8-F85E-B80E-9F371B7204EE}"/>
              </a:ext>
            </a:extLst>
          </p:cNvPr>
          <p:cNvSpPr>
            <a:spLocks noGrp="1"/>
          </p:cNvSpPr>
          <p:nvPr>
            <p:ph type="sldNum" sz="quarter" idx="5"/>
          </p:nvPr>
        </p:nvSpPr>
        <p:spPr/>
        <p:txBody>
          <a:bodyPr/>
          <a:lstStyle/>
          <a:p>
            <a:fld id="{C81C85A5-7C66-48DD-AA30-F0AD50224651}" type="slidenum">
              <a:rPr kumimoji="1" lang="ja-JP" altLang="en-US" smtClean="0"/>
              <a:t>7</a:t>
            </a:fld>
            <a:endParaRPr kumimoji="1" lang="ja-JP" altLang="en-US"/>
          </a:p>
        </p:txBody>
      </p:sp>
    </p:spTree>
    <p:extLst>
      <p:ext uri="{BB962C8B-B14F-4D97-AF65-F5344CB8AC3E}">
        <p14:creationId xmlns:p14="http://schemas.microsoft.com/office/powerpoint/2010/main" val="4070338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D8326-88D8-D62D-7143-92AF6C4507E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F57248D-1994-45A6-7464-E56C779EAB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121B1A4-290D-7DDD-DA3E-33F6E1733B04}"/>
              </a:ext>
            </a:extLst>
          </p:cNvPr>
          <p:cNvSpPr>
            <a:spLocks noGrp="1"/>
          </p:cNvSpPr>
          <p:nvPr>
            <p:ph type="body" idx="1"/>
          </p:nvPr>
        </p:nvSpPr>
        <p:spPr/>
        <p:txBody>
          <a:bodyPr/>
          <a:lstStyle/>
          <a:p>
            <a:r>
              <a:rPr lang="ja-JP" altLang="ja-JP" dirty="0"/>
              <a:t>アンケート内の自由記述欄では、販売業や福祉、教育現場など、様々な業種でカスハラを経験したとの声が寄せられました。</a:t>
            </a:r>
          </a:p>
          <a:p>
            <a:r>
              <a:rPr lang="en-US" altLang="ja-JP" dirty="0"/>
              <a:t> </a:t>
            </a:r>
            <a:endParaRPr lang="ja-JP" altLang="ja-JP" dirty="0"/>
          </a:p>
          <a:p>
            <a:r>
              <a:rPr lang="ja-JP" altLang="ja-JP" dirty="0"/>
              <a:t>暴言や長時間拘束、過剰なサービス要求などの事例が見られたほか、「逆に自分がカスハラを行っていないか不安」といった意見もありました。</a:t>
            </a:r>
          </a:p>
          <a:p>
            <a:r>
              <a:rPr lang="en-US" altLang="ja-JP" dirty="0"/>
              <a:t> </a:t>
            </a:r>
            <a:endParaRPr lang="ja-JP" altLang="ja-JP" dirty="0"/>
          </a:p>
          <a:p>
            <a:r>
              <a:rPr lang="ja-JP" altLang="ja-JP" dirty="0"/>
              <a:t>このことから、カスハラの防止に向けては、自らの言動を振り返り、無意識のうちにカスハラ行為者とならないための啓発も重要であると感じております。</a:t>
            </a:r>
            <a:endParaRPr kumimoji="1" lang="ja-JP" altLang="en-US" dirty="0"/>
          </a:p>
        </p:txBody>
      </p:sp>
      <p:sp>
        <p:nvSpPr>
          <p:cNvPr id="4" name="スライド番号プレースホルダー 3">
            <a:extLst>
              <a:ext uri="{FF2B5EF4-FFF2-40B4-BE49-F238E27FC236}">
                <a16:creationId xmlns:a16="http://schemas.microsoft.com/office/drawing/2014/main" id="{34EF4471-0389-D968-4213-695F42D86EB5}"/>
              </a:ext>
            </a:extLst>
          </p:cNvPr>
          <p:cNvSpPr>
            <a:spLocks noGrp="1"/>
          </p:cNvSpPr>
          <p:nvPr>
            <p:ph type="sldNum" sz="quarter" idx="5"/>
          </p:nvPr>
        </p:nvSpPr>
        <p:spPr/>
        <p:txBody>
          <a:bodyPr/>
          <a:lstStyle/>
          <a:p>
            <a:fld id="{C81C85A5-7C66-48DD-AA30-F0AD50224651}" type="slidenum">
              <a:rPr kumimoji="1" lang="ja-JP" altLang="en-US" smtClean="0"/>
              <a:t>8</a:t>
            </a:fld>
            <a:endParaRPr kumimoji="1" lang="ja-JP" altLang="en-US"/>
          </a:p>
        </p:txBody>
      </p:sp>
    </p:spTree>
    <p:extLst>
      <p:ext uri="{BB962C8B-B14F-4D97-AF65-F5344CB8AC3E}">
        <p14:creationId xmlns:p14="http://schemas.microsoft.com/office/powerpoint/2010/main" val="2709106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BF2C6-EEA5-5C74-37B5-A061825DDB1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71B83E-41EC-55BA-C924-B71BF42E574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4BCE485-2FCD-1AC4-3D1C-60F5D4F3E407}"/>
              </a:ext>
            </a:extLst>
          </p:cNvPr>
          <p:cNvSpPr>
            <a:spLocks noGrp="1"/>
          </p:cNvSpPr>
          <p:nvPr>
            <p:ph type="body" idx="1"/>
          </p:nvPr>
        </p:nvSpPr>
        <p:spPr/>
        <p:txBody>
          <a:bodyPr/>
          <a:lstStyle/>
          <a:p>
            <a:r>
              <a:rPr lang="ja-JP" altLang="ja-JP" dirty="0"/>
              <a:t>今後の周知啓発についてです。</a:t>
            </a:r>
            <a:r>
              <a:rPr lang="ja-JP" altLang="en-US" dirty="0"/>
              <a:t>（３）動画コンテンツの制作・広告配信ですが、</a:t>
            </a:r>
            <a:endParaRPr lang="ja-JP" altLang="ja-JP" dirty="0"/>
          </a:p>
          <a:p>
            <a:r>
              <a:rPr lang="en-US" altLang="ja-JP" dirty="0"/>
              <a:t>15</a:t>
            </a:r>
            <a:r>
              <a:rPr lang="ja-JP" altLang="ja-JP" dirty="0"/>
              <a:t>秒動画を</a:t>
            </a:r>
            <a:r>
              <a:rPr lang="en-US" altLang="ja-JP" dirty="0"/>
              <a:t>2</a:t>
            </a:r>
            <a:r>
              <a:rPr lang="ja-JP" altLang="ja-JP" dirty="0"/>
              <a:t>本制作し、</a:t>
            </a:r>
            <a:r>
              <a:rPr lang="en-US" altLang="ja-JP" dirty="0"/>
              <a:t>9</a:t>
            </a:r>
            <a:r>
              <a:rPr lang="ja-JP" altLang="ja-JP" dirty="0"/>
              <a:t>月から県ホームページに掲載するほか、</a:t>
            </a:r>
            <a:r>
              <a:rPr lang="en-US" altLang="ja-JP" dirty="0"/>
              <a:t>YouTube</a:t>
            </a:r>
            <a:r>
              <a:rPr lang="ja-JP" altLang="ja-JP" dirty="0"/>
              <a:t>などで広告配信を行う予定です。内容は、顧客向け及び事業者向けの２本となります。</a:t>
            </a:r>
          </a:p>
          <a:p>
            <a:r>
              <a:rPr lang="ja-JP" altLang="ja-JP" dirty="0"/>
              <a:t>また、</a:t>
            </a:r>
            <a:r>
              <a:rPr lang="ja-JP" altLang="en-US" dirty="0"/>
              <a:t>（４）県の広報媒体を活用した周知啓発として、</a:t>
            </a:r>
            <a:r>
              <a:rPr lang="en-US" altLang="ja-JP" dirty="0"/>
              <a:t>9</a:t>
            </a:r>
            <a:r>
              <a:rPr lang="ja-JP" altLang="ja-JP" dirty="0"/>
              <a:t>月</a:t>
            </a:r>
            <a:r>
              <a:rPr lang="en-US" altLang="ja-JP" dirty="0"/>
              <a:t>16</a:t>
            </a:r>
            <a:r>
              <a:rPr lang="ja-JP" altLang="ja-JP" dirty="0"/>
              <a:t>日放送予定の県政テレビ番組「まるわかり！とちぎ」でカスハラをテーマとした内容を放映するとともに、各ご家庭へ新聞折り込み等で配布される県民だより</a:t>
            </a:r>
            <a:r>
              <a:rPr lang="en-US" altLang="ja-JP" dirty="0"/>
              <a:t>9</a:t>
            </a:r>
            <a:r>
              <a:rPr lang="ja-JP" altLang="ja-JP" dirty="0"/>
              <a:t>月号でも、１面で特集を実施いたします。</a:t>
            </a:r>
          </a:p>
          <a:p>
            <a:r>
              <a:rPr lang="ja-JP" altLang="ja-JP" dirty="0"/>
              <a:t>このように、県全体としても重要なテーマとして取り組んでおり、顧客と事業者の双方を対象に、さらなる周知を図ってまいります。</a:t>
            </a:r>
          </a:p>
          <a:p>
            <a:r>
              <a:rPr lang="ja-JP" altLang="ja-JP" dirty="0"/>
              <a:t>なお、今回、動画が完成いたしましたのでご披露したいと思います。こちらもポスター同様、雷がモチーフです。</a:t>
            </a:r>
          </a:p>
          <a:p>
            <a:endParaRPr kumimoji="1" lang="ja-JP" altLang="en-US" dirty="0"/>
          </a:p>
        </p:txBody>
      </p:sp>
      <p:sp>
        <p:nvSpPr>
          <p:cNvPr id="4" name="スライド番号プレースホルダー 3">
            <a:extLst>
              <a:ext uri="{FF2B5EF4-FFF2-40B4-BE49-F238E27FC236}">
                <a16:creationId xmlns:a16="http://schemas.microsoft.com/office/drawing/2014/main" id="{B4451245-D792-EA78-2FD5-590EA6F3FFA1}"/>
              </a:ext>
            </a:extLst>
          </p:cNvPr>
          <p:cNvSpPr>
            <a:spLocks noGrp="1"/>
          </p:cNvSpPr>
          <p:nvPr>
            <p:ph type="sldNum" sz="quarter" idx="5"/>
          </p:nvPr>
        </p:nvSpPr>
        <p:spPr/>
        <p:txBody>
          <a:bodyPr/>
          <a:lstStyle/>
          <a:p>
            <a:fld id="{C81C85A5-7C66-48DD-AA30-F0AD50224651}" type="slidenum">
              <a:rPr kumimoji="1" lang="ja-JP" altLang="en-US" smtClean="0"/>
              <a:t>9</a:t>
            </a:fld>
            <a:endParaRPr kumimoji="1" lang="ja-JP" altLang="en-US"/>
          </a:p>
        </p:txBody>
      </p:sp>
    </p:spTree>
    <p:extLst>
      <p:ext uri="{BB962C8B-B14F-4D97-AF65-F5344CB8AC3E}">
        <p14:creationId xmlns:p14="http://schemas.microsoft.com/office/powerpoint/2010/main" val="3747167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6B3B64DB-4F4A-44AA-9AEF-DE318289761A}" type="datetime1">
              <a:rPr kumimoji="1" lang="ja-JP" altLang="en-US" smtClean="0"/>
              <a:t>2026/8/31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553325" y="6356352"/>
            <a:ext cx="2228850" cy="365125"/>
          </a:xfrm>
        </p:spPr>
        <p:txBody>
          <a:bodyPr/>
          <a:lstStyle/>
          <a:p>
            <a:fld id="{37F7242A-F54A-4C58-9C65-389575FB43BB}" type="slidenum">
              <a:rPr kumimoji="1" lang="ja-JP" altLang="en-US" smtClean="0"/>
              <a:t>‹#›</a:t>
            </a:fld>
            <a:endParaRPr kumimoji="1" lang="ja-JP" altLang="en-US" dirty="0"/>
          </a:p>
        </p:txBody>
      </p:sp>
    </p:spTree>
    <p:extLst>
      <p:ext uri="{BB962C8B-B14F-4D97-AF65-F5344CB8AC3E}">
        <p14:creationId xmlns:p14="http://schemas.microsoft.com/office/powerpoint/2010/main" val="3569324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195BDC5-B9C5-455B-993E-4E5BF889214C}" type="datetime1">
              <a:rPr kumimoji="1" lang="ja-JP" altLang="en-US" smtClean="0"/>
              <a:t>2026/8/31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7F7242A-F54A-4C58-9C65-389575FB43BB}" type="slidenum">
              <a:rPr kumimoji="1" lang="ja-JP" altLang="en-US" smtClean="0"/>
              <a:t>‹#›</a:t>
            </a:fld>
            <a:endParaRPr kumimoji="1" lang="ja-JP" altLang="en-US"/>
          </a:p>
        </p:txBody>
      </p:sp>
    </p:spTree>
    <p:extLst>
      <p:ext uri="{BB962C8B-B14F-4D97-AF65-F5344CB8AC3E}">
        <p14:creationId xmlns:p14="http://schemas.microsoft.com/office/powerpoint/2010/main" val="2470429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B808B04-884B-46A1-8277-9A35B630D1D6}" type="datetime1">
              <a:rPr kumimoji="1" lang="ja-JP" altLang="en-US" smtClean="0"/>
              <a:t>2026/8/31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7F7242A-F54A-4C58-9C65-389575FB43BB}" type="slidenum">
              <a:rPr kumimoji="1" lang="ja-JP" altLang="en-US" smtClean="0"/>
              <a:t>‹#›</a:t>
            </a:fld>
            <a:endParaRPr kumimoji="1" lang="ja-JP" altLang="en-US"/>
          </a:p>
        </p:txBody>
      </p:sp>
    </p:spTree>
    <p:extLst>
      <p:ext uri="{BB962C8B-B14F-4D97-AF65-F5344CB8AC3E}">
        <p14:creationId xmlns:p14="http://schemas.microsoft.com/office/powerpoint/2010/main" val="3997349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F6089D23-E52D-4643-8985-2F72D58AF9A6}" type="datetime1">
              <a:rPr kumimoji="1" lang="ja-JP" altLang="en-US" smtClean="0"/>
              <a:t>2026/8/31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7F7242A-F54A-4C58-9C65-389575FB43BB}" type="slidenum">
              <a:rPr kumimoji="1" lang="ja-JP" altLang="en-US" smtClean="0"/>
              <a:t>‹#›</a:t>
            </a:fld>
            <a:endParaRPr kumimoji="1" lang="ja-JP" altLang="en-US"/>
          </a:p>
        </p:txBody>
      </p:sp>
    </p:spTree>
    <p:extLst>
      <p:ext uri="{BB962C8B-B14F-4D97-AF65-F5344CB8AC3E}">
        <p14:creationId xmlns:p14="http://schemas.microsoft.com/office/powerpoint/2010/main" val="991021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F21998F-6F29-4F63-B427-96136AA77540}" type="datetime1">
              <a:rPr kumimoji="1" lang="ja-JP" altLang="en-US" smtClean="0"/>
              <a:t>2026/8/31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7F7242A-F54A-4C58-9C65-389575FB43BB}" type="slidenum">
              <a:rPr kumimoji="1" lang="ja-JP" altLang="en-US" smtClean="0"/>
              <a:t>‹#›</a:t>
            </a:fld>
            <a:endParaRPr kumimoji="1" lang="ja-JP" altLang="en-US"/>
          </a:p>
        </p:txBody>
      </p:sp>
    </p:spTree>
    <p:extLst>
      <p:ext uri="{BB962C8B-B14F-4D97-AF65-F5344CB8AC3E}">
        <p14:creationId xmlns:p14="http://schemas.microsoft.com/office/powerpoint/2010/main" val="202864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1AA5DBB0-4892-4502-AF93-7742869F480F}" type="datetime1">
              <a:rPr kumimoji="1" lang="ja-JP" altLang="en-US" smtClean="0"/>
              <a:t>2026/8/31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7F7242A-F54A-4C58-9C65-389575FB43BB}" type="slidenum">
              <a:rPr kumimoji="1" lang="ja-JP" altLang="en-US" smtClean="0"/>
              <a:t>‹#›</a:t>
            </a:fld>
            <a:endParaRPr kumimoji="1" lang="ja-JP" altLang="en-US"/>
          </a:p>
        </p:txBody>
      </p:sp>
    </p:spTree>
    <p:extLst>
      <p:ext uri="{BB962C8B-B14F-4D97-AF65-F5344CB8AC3E}">
        <p14:creationId xmlns:p14="http://schemas.microsoft.com/office/powerpoint/2010/main" val="846393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E4C0ADF1-9820-401C-B3E3-9FD174D4AE51}" type="datetime1">
              <a:rPr kumimoji="1" lang="ja-JP" altLang="en-US" smtClean="0"/>
              <a:t>2026/8/31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7F7242A-F54A-4C58-9C65-389575FB43BB}" type="slidenum">
              <a:rPr kumimoji="1" lang="ja-JP" altLang="en-US" smtClean="0"/>
              <a:t>‹#›</a:t>
            </a:fld>
            <a:endParaRPr kumimoji="1" lang="ja-JP" altLang="en-US"/>
          </a:p>
        </p:txBody>
      </p:sp>
    </p:spTree>
    <p:extLst>
      <p:ext uri="{BB962C8B-B14F-4D97-AF65-F5344CB8AC3E}">
        <p14:creationId xmlns:p14="http://schemas.microsoft.com/office/powerpoint/2010/main" val="2029605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73149671-9698-43BA-AE38-C3530E2C1792}" type="datetime1">
              <a:rPr kumimoji="1" lang="ja-JP" altLang="en-US" smtClean="0"/>
              <a:t>2026/8/31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37F7242A-F54A-4C58-9C65-389575FB43BB}" type="slidenum">
              <a:rPr kumimoji="1" lang="ja-JP" altLang="en-US" smtClean="0"/>
              <a:t>‹#›</a:t>
            </a:fld>
            <a:endParaRPr kumimoji="1" lang="ja-JP" altLang="en-US"/>
          </a:p>
        </p:txBody>
      </p:sp>
    </p:spTree>
    <p:extLst>
      <p:ext uri="{BB962C8B-B14F-4D97-AF65-F5344CB8AC3E}">
        <p14:creationId xmlns:p14="http://schemas.microsoft.com/office/powerpoint/2010/main" val="2561951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8D1C86-7A86-4CE0-AF44-2C8A86C22AE7}" type="datetime1">
              <a:rPr kumimoji="1" lang="ja-JP" altLang="en-US" smtClean="0"/>
              <a:t>2026/8/31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37F7242A-F54A-4C58-9C65-389575FB43BB}" type="slidenum">
              <a:rPr kumimoji="1" lang="ja-JP" altLang="en-US" smtClean="0"/>
              <a:t>‹#›</a:t>
            </a:fld>
            <a:endParaRPr kumimoji="1" lang="ja-JP" altLang="en-US"/>
          </a:p>
        </p:txBody>
      </p:sp>
    </p:spTree>
    <p:extLst>
      <p:ext uri="{BB962C8B-B14F-4D97-AF65-F5344CB8AC3E}">
        <p14:creationId xmlns:p14="http://schemas.microsoft.com/office/powerpoint/2010/main" val="4250825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52DB1EE-37BF-47FD-A032-013012996722}" type="datetime1">
              <a:rPr kumimoji="1" lang="ja-JP" altLang="en-US" smtClean="0"/>
              <a:t>2026/8/31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7F7242A-F54A-4C58-9C65-389575FB43BB}" type="slidenum">
              <a:rPr kumimoji="1" lang="ja-JP" altLang="en-US" smtClean="0"/>
              <a:t>‹#›</a:t>
            </a:fld>
            <a:endParaRPr kumimoji="1" lang="ja-JP" altLang="en-US"/>
          </a:p>
        </p:txBody>
      </p:sp>
    </p:spTree>
    <p:extLst>
      <p:ext uri="{BB962C8B-B14F-4D97-AF65-F5344CB8AC3E}">
        <p14:creationId xmlns:p14="http://schemas.microsoft.com/office/powerpoint/2010/main" val="2477308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5E46ABF-8F67-4959-B36B-EA50AFDF0F7A}" type="datetime1">
              <a:rPr kumimoji="1" lang="ja-JP" altLang="en-US" smtClean="0"/>
              <a:t>2026/8/31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7F7242A-F54A-4C58-9C65-389575FB43BB}" type="slidenum">
              <a:rPr kumimoji="1" lang="ja-JP" altLang="en-US" smtClean="0"/>
              <a:t>‹#›</a:t>
            </a:fld>
            <a:endParaRPr kumimoji="1" lang="ja-JP" altLang="en-US"/>
          </a:p>
        </p:txBody>
      </p:sp>
    </p:spTree>
    <p:extLst>
      <p:ext uri="{BB962C8B-B14F-4D97-AF65-F5344CB8AC3E}">
        <p14:creationId xmlns:p14="http://schemas.microsoft.com/office/powerpoint/2010/main" val="1036997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827339-1A2F-4CDF-A996-F29036C20B5C}" type="datetime1">
              <a:rPr kumimoji="1" lang="ja-JP" altLang="en-US" smtClean="0"/>
              <a:t>2026/8/31</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F7242A-F54A-4C58-9C65-389575FB43BB}" type="slidenum">
              <a:rPr kumimoji="1" lang="ja-JP" altLang="en-US" smtClean="0"/>
              <a:t>‹#›</a:t>
            </a:fld>
            <a:endParaRPr kumimoji="1" lang="ja-JP" altLang="en-US"/>
          </a:p>
        </p:txBody>
      </p:sp>
    </p:spTree>
    <p:extLst>
      <p:ext uri="{BB962C8B-B14F-4D97-AF65-F5344CB8AC3E}">
        <p14:creationId xmlns:p14="http://schemas.microsoft.com/office/powerpoint/2010/main" val="136033504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D40AB-C07E-4C73-D473-7A0443A80456}"/>
            </a:ext>
          </a:extLst>
        </p:cNvPr>
        <p:cNvGrpSpPr/>
        <p:nvPr/>
      </p:nvGrpSpPr>
      <p:grpSpPr>
        <a:xfrm>
          <a:off x="0" y="0"/>
          <a:ext cx="0" cy="0"/>
          <a:chOff x="0" y="0"/>
          <a:chExt cx="0" cy="0"/>
        </a:xfrm>
      </p:grpSpPr>
      <p:pic>
        <p:nvPicPr>
          <p:cNvPr id="6" name="図 5" descr="ロゴ&#10;&#10;AI 生成コンテンツは誤りを含む可能性があります。">
            <a:extLst>
              <a:ext uri="{FF2B5EF4-FFF2-40B4-BE49-F238E27FC236}">
                <a16:creationId xmlns:a16="http://schemas.microsoft.com/office/drawing/2014/main" id="{43F826A4-CD51-0731-5D8B-1390F19A03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5692" y="3359332"/>
            <a:ext cx="3494616" cy="2797259"/>
          </a:xfrm>
          <a:prstGeom prst="rect">
            <a:avLst/>
          </a:prstGeom>
        </p:spPr>
      </p:pic>
      <p:sp>
        <p:nvSpPr>
          <p:cNvPr id="4" name="タイトル 1">
            <a:extLst>
              <a:ext uri="{FF2B5EF4-FFF2-40B4-BE49-F238E27FC236}">
                <a16:creationId xmlns:a16="http://schemas.microsoft.com/office/drawing/2014/main" id="{5DB18E42-17AA-20AC-6239-E6C5A54729AE}"/>
              </a:ext>
            </a:extLst>
          </p:cNvPr>
          <p:cNvSpPr txBox="1">
            <a:spLocks/>
          </p:cNvSpPr>
          <p:nvPr/>
        </p:nvSpPr>
        <p:spPr>
          <a:xfrm>
            <a:off x="1" y="2463539"/>
            <a:ext cx="9905999" cy="965461"/>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en-US" altLang="ja-JP" sz="3200" b="1" dirty="0">
                <a:solidFill>
                  <a:schemeClr val="bg1"/>
                </a:solidFill>
                <a:latin typeface="+mn-lt"/>
                <a:ea typeface="+mn-ea"/>
              </a:rPr>
              <a:t>Ⅰ</a:t>
            </a:r>
            <a:r>
              <a:rPr lang="ja-JP" altLang="en-US" sz="3200" b="1" dirty="0">
                <a:solidFill>
                  <a:schemeClr val="bg1"/>
                </a:solidFill>
                <a:latin typeface="+mn-ea"/>
                <a:ea typeface="+mn-ea"/>
              </a:rPr>
              <a:t>．カスタマーハラスメント対策に係る</a:t>
            </a:r>
            <a:endParaRPr lang="en-US" altLang="ja-JP" sz="3200" b="1" dirty="0">
              <a:solidFill>
                <a:schemeClr val="bg1"/>
              </a:solidFill>
              <a:latin typeface="+mn-ea"/>
              <a:ea typeface="+mn-ea"/>
            </a:endParaRPr>
          </a:p>
          <a:p>
            <a:pPr algn="ctr"/>
            <a:r>
              <a:rPr lang="ja-JP" altLang="en-US" sz="3200" b="1" dirty="0">
                <a:solidFill>
                  <a:schemeClr val="bg1"/>
                </a:solidFill>
                <a:latin typeface="+mn-ea"/>
                <a:ea typeface="+mn-ea"/>
              </a:rPr>
              <a:t>本県事業の進捗状況</a:t>
            </a:r>
          </a:p>
        </p:txBody>
      </p:sp>
      <p:sp>
        <p:nvSpPr>
          <p:cNvPr id="2" name="テキスト ボックス 1">
            <a:extLst>
              <a:ext uri="{FF2B5EF4-FFF2-40B4-BE49-F238E27FC236}">
                <a16:creationId xmlns:a16="http://schemas.microsoft.com/office/drawing/2014/main" id="{F0D0B27C-30F1-537D-CBD8-CCA05A60085D}"/>
              </a:ext>
            </a:extLst>
          </p:cNvPr>
          <p:cNvSpPr txBox="1"/>
          <p:nvPr/>
        </p:nvSpPr>
        <p:spPr>
          <a:xfrm>
            <a:off x="-121920" y="60960"/>
            <a:ext cx="7289074" cy="276999"/>
          </a:xfrm>
          <a:prstGeom prst="rect">
            <a:avLst/>
          </a:prstGeom>
          <a:noFill/>
        </p:spPr>
        <p:txBody>
          <a:bodyPr wrap="square" rtlCol="0">
            <a:spAutoFit/>
          </a:bodyPr>
          <a:lstStyle/>
          <a:p>
            <a:r>
              <a:rPr kumimoji="1" lang="en-US" altLang="ja-JP" sz="1200" b="1" dirty="0"/>
              <a:t>【</a:t>
            </a:r>
            <a:r>
              <a:rPr kumimoji="1" lang="ja-JP" altLang="en-US" sz="1200" b="1" dirty="0"/>
              <a:t>令和８年度第１回栃木県カスタマーハラスメント防止対策推進会議</a:t>
            </a:r>
            <a:r>
              <a:rPr kumimoji="1" lang="en-US" altLang="ja-JP" sz="1200" b="1" dirty="0"/>
              <a:t>】</a:t>
            </a:r>
            <a:endParaRPr kumimoji="1" lang="ja-JP" altLang="en-US" sz="1200" b="1" dirty="0"/>
          </a:p>
        </p:txBody>
      </p:sp>
      <p:sp>
        <p:nvSpPr>
          <p:cNvPr id="3" name="スライド番号プレースホルダー 2">
            <a:extLst>
              <a:ext uri="{FF2B5EF4-FFF2-40B4-BE49-F238E27FC236}">
                <a16:creationId xmlns:a16="http://schemas.microsoft.com/office/drawing/2014/main" id="{5D4613F9-77F3-98C3-765E-124C900AD3CA}"/>
              </a:ext>
            </a:extLst>
          </p:cNvPr>
          <p:cNvSpPr>
            <a:spLocks noGrp="1"/>
          </p:cNvSpPr>
          <p:nvPr>
            <p:ph type="sldNum" sz="quarter" idx="12"/>
          </p:nvPr>
        </p:nvSpPr>
        <p:spPr/>
        <p:txBody>
          <a:bodyPr/>
          <a:lstStyle/>
          <a:p>
            <a:fld id="{37F7242A-F54A-4C58-9C65-389575FB43BB}" type="slidenum">
              <a:rPr kumimoji="1" lang="ja-JP" altLang="en-US" smtClean="0"/>
              <a:t>1</a:t>
            </a:fld>
            <a:endParaRPr kumimoji="1" lang="ja-JP" altLang="en-US"/>
          </a:p>
        </p:txBody>
      </p:sp>
    </p:spTree>
    <p:extLst>
      <p:ext uri="{BB962C8B-B14F-4D97-AF65-F5344CB8AC3E}">
        <p14:creationId xmlns:p14="http://schemas.microsoft.com/office/powerpoint/2010/main" val="42921576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10214-24AF-A8A2-8962-7F4ACCEF1C1B}"/>
            </a:ext>
          </a:extLst>
        </p:cNvPr>
        <p:cNvGrpSpPr/>
        <p:nvPr/>
      </p:nvGrpSpPr>
      <p:grpSpPr>
        <a:xfrm>
          <a:off x="0" y="0"/>
          <a:ext cx="0" cy="0"/>
          <a:chOff x="0" y="0"/>
          <a:chExt cx="0" cy="0"/>
        </a:xfrm>
      </p:grpSpPr>
      <p:sp>
        <p:nvSpPr>
          <p:cNvPr id="9" name="正方形/長方形 8">
            <a:extLst>
              <a:ext uri="{FF2B5EF4-FFF2-40B4-BE49-F238E27FC236}">
                <a16:creationId xmlns:a16="http://schemas.microsoft.com/office/drawing/2014/main" id="{4DAAB98B-DB3D-F605-BFFD-B3666B2C72A6}"/>
              </a:ext>
            </a:extLst>
          </p:cNvPr>
          <p:cNvSpPr/>
          <p:nvPr/>
        </p:nvSpPr>
        <p:spPr>
          <a:xfrm>
            <a:off x="223900" y="604418"/>
            <a:ext cx="4549564" cy="785516"/>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kumimoji="1" lang="en-US" altLang="ja-JP" sz="1400" dirty="0">
              <a:solidFill>
                <a:schemeClr val="tx1"/>
              </a:solidFill>
            </a:endParaRPr>
          </a:p>
          <a:p>
            <a:r>
              <a:rPr kumimoji="1" lang="ja-JP" altLang="en-US" sz="1400" dirty="0">
                <a:solidFill>
                  <a:schemeClr val="tx1"/>
                </a:solidFill>
                <a:latin typeface="+mn-ea"/>
              </a:rPr>
              <a:t>・県内事業者及び業界団体を対象に、カスハラ対策に</a:t>
            </a:r>
            <a:endParaRPr kumimoji="1" lang="en-US" altLang="ja-JP" sz="1400" dirty="0">
              <a:solidFill>
                <a:schemeClr val="tx1"/>
              </a:solidFill>
              <a:latin typeface="+mn-ea"/>
            </a:endParaRPr>
          </a:p>
          <a:p>
            <a:r>
              <a:rPr kumimoji="1" lang="ja-JP" altLang="en-US" sz="1400" dirty="0">
                <a:solidFill>
                  <a:schemeClr val="tx1"/>
                </a:solidFill>
                <a:latin typeface="+mn-ea"/>
              </a:rPr>
              <a:t>　精通した相談員が対応</a:t>
            </a:r>
            <a:r>
              <a:rPr kumimoji="1" lang="ja-JP" altLang="en-US" sz="1400" b="1" dirty="0">
                <a:solidFill>
                  <a:schemeClr val="accent2"/>
                </a:solidFill>
                <a:latin typeface="+mn-ea"/>
              </a:rPr>
              <a:t>（無料）</a:t>
            </a:r>
            <a:endParaRPr kumimoji="1" lang="ja-JP" altLang="en-US" sz="1600" b="1" dirty="0">
              <a:solidFill>
                <a:schemeClr val="tx1"/>
              </a:solidFill>
              <a:latin typeface="+mn-ea"/>
            </a:endParaRPr>
          </a:p>
        </p:txBody>
      </p:sp>
      <p:sp>
        <p:nvSpPr>
          <p:cNvPr id="84" name="テキスト ボックス 83">
            <a:extLst>
              <a:ext uri="{FF2B5EF4-FFF2-40B4-BE49-F238E27FC236}">
                <a16:creationId xmlns:a16="http://schemas.microsoft.com/office/drawing/2014/main" id="{29379D5E-CEE0-5E47-3B4A-110E0303980A}"/>
              </a:ext>
            </a:extLst>
          </p:cNvPr>
          <p:cNvSpPr txBox="1"/>
          <p:nvPr/>
        </p:nvSpPr>
        <p:spPr>
          <a:xfrm>
            <a:off x="2333896" y="611247"/>
            <a:ext cx="1463201" cy="307777"/>
          </a:xfrm>
          <a:prstGeom prst="rect">
            <a:avLst/>
          </a:prstGeom>
          <a:noFill/>
          <a:ln>
            <a:noFill/>
            <a:prstDash val="sysDot"/>
          </a:ln>
        </p:spPr>
        <p:txBody>
          <a:bodyPr wrap="square" rtlCol="0">
            <a:spAutoFit/>
          </a:bodyPr>
          <a:lstStyle/>
          <a:p>
            <a:r>
              <a:rPr kumimoji="1" lang="en-US" altLang="ja-JP" sz="1400" b="1" dirty="0">
                <a:solidFill>
                  <a:schemeClr val="accent2"/>
                </a:solidFill>
                <a:latin typeface="+mn-ea"/>
              </a:rPr>
              <a:t>【</a:t>
            </a:r>
            <a:r>
              <a:rPr kumimoji="1" lang="ja-JP" altLang="en-US" sz="1400" b="1" dirty="0">
                <a:solidFill>
                  <a:schemeClr val="accent2"/>
                </a:solidFill>
                <a:latin typeface="+mn-ea"/>
              </a:rPr>
              <a:t>６月中旬～</a:t>
            </a:r>
            <a:r>
              <a:rPr kumimoji="1" lang="en-US" altLang="ja-JP" sz="1400" b="1" dirty="0">
                <a:solidFill>
                  <a:schemeClr val="accent2"/>
                </a:solidFill>
                <a:latin typeface="+mn-ea"/>
              </a:rPr>
              <a:t>】</a:t>
            </a:r>
          </a:p>
        </p:txBody>
      </p:sp>
      <p:sp>
        <p:nvSpPr>
          <p:cNvPr id="10" name="四角形: 角を丸くする 9">
            <a:extLst>
              <a:ext uri="{FF2B5EF4-FFF2-40B4-BE49-F238E27FC236}">
                <a16:creationId xmlns:a16="http://schemas.microsoft.com/office/drawing/2014/main" id="{89D3EB19-4FD4-3DBA-395D-EF69C08D3A7D}"/>
              </a:ext>
            </a:extLst>
          </p:cNvPr>
          <p:cNvSpPr/>
          <p:nvPr/>
        </p:nvSpPr>
        <p:spPr>
          <a:xfrm>
            <a:off x="175465" y="416390"/>
            <a:ext cx="2250235" cy="37935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ja-JP" altLang="en-US" sz="1400" b="1" dirty="0">
                <a:solidFill>
                  <a:schemeClr val="bg1"/>
                </a:solidFill>
              </a:rPr>
              <a:t>２．事業者向け相談窓口</a:t>
            </a:r>
            <a:endParaRPr lang="en-US" altLang="ja-JP" sz="1400" b="1" dirty="0">
              <a:solidFill>
                <a:schemeClr val="bg1"/>
              </a:solidFill>
            </a:endParaRPr>
          </a:p>
        </p:txBody>
      </p:sp>
      <p:sp>
        <p:nvSpPr>
          <p:cNvPr id="22" name="タイトル 1">
            <a:extLst>
              <a:ext uri="{FF2B5EF4-FFF2-40B4-BE49-F238E27FC236}">
                <a16:creationId xmlns:a16="http://schemas.microsoft.com/office/drawing/2014/main" id="{D121F25F-2475-FA55-5568-2E2E1C34D55F}"/>
              </a:ext>
            </a:extLst>
          </p:cNvPr>
          <p:cNvSpPr txBox="1">
            <a:spLocks/>
          </p:cNvSpPr>
          <p:nvPr/>
        </p:nvSpPr>
        <p:spPr>
          <a:xfrm>
            <a:off x="0" y="-10849"/>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２．事業者向けカスハラ相談窓口</a:t>
            </a:r>
          </a:p>
        </p:txBody>
      </p:sp>
      <p:sp>
        <p:nvSpPr>
          <p:cNvPr id="6" name="四角形: 角を丸くする 5">
            <a:extLst>
              <a:ext uri="{FF2B5EF4-FFF2-40B4-BE49-F238E27FC236}">
                <a16:creationId xmlns:a16="http://schemas.microsoft.com/office/drawing/2014/main" id="{181020E4-ED30-2ADC-88D8-1136073C25CC}"/>
              </a:ext>
            </a:extLst>
          </p:cNvPr>
          <p:cNvSpPr/>
          <p:nvPr/>
        </p:nvSpPr>
        <p:spPr>
          <a:xfrm>
            <a:off x="307415" y="1600535"/>
            <a:ext cx="1210186" cy="54446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相談事例</a:t>
            </a:r>
            <a:endParaRPr kumimoji="1" lang="en-US" altLang="ja-JP" sz="1400" b="1" dirty="0">
              <a:solidFill>
                <a:schemeClr val="bg1"/>
              </a:solidFill>
            </a:endParaRPr>
          </a:p>
          <a:p>
            <a:pPr lvl="0" algn="ctr"/>
            <a:r>
              <a:rPr kumimoji="1" lang="ja-JP" altLang="en-US" sz="1400" b="1" dirty="0">
                <a:solidFill>
                  <a:schemeClr val="bg1"/>
                </a:solidFill>
              </a:rPr>
              <a:t>（抜粋）</a:t>
            </a:r>
            <a:endParaRPr kumimoji="1" lang="en-US" altLang="ja-JP" sz="1400" b="1" dirty="0">
              <a:solidFill>
                <a:schemeClr val="bg1"/>
              </a:solidFill>
            </a:endParaRPr>
          </a:p>
        </p:txBody>
      </p:sp>
      <p:sp>
        <p:nvSpPr>
          <p:cNvPr id="5" name="テキスト ボックス 4">
            <a:extLst>
              <a:ext uri="{FF2B5EF4-FFF2-40B4-BE49-F238E27FC236}">
                <a16:creationId xmlns:a16="http://schemas.microsoft.com/office/drawing/2014/main" id="{FC3D6D05-C587-60A8-5FAE-F2CC1EE12267}"/>
              </a:ext>
            </a:extLst>
          </p:cNvPr>
          <p:cNvSpPr txBox="1"/>
          <p:nvPr/>
        </p:nvSpPr>
        <p:spPr>
          <a:xfrm>
            <a:off x="2178049" y="3736693"/>
            <a:ext cx="2410580" cy="461665"/>
          </a:xfrm>
          <a:prstGeom prst="rect">
            <a:avLst/>
          </a:prstGeom>
          <a:noFill/>
        </p:spPr>
        <p:txBody>
          <a:bodyPr wrap="square" rtlCol="0">
            <a:spAutoFit/>
          </a:bodyPr>
          <a:lstStyle/>
          <a:p>
            <a:r>
              <a:rPr kumimoji="1" lang="en-US" altLang="ja-JP" sz="2400" b="1" dirty="0">
                <a:solidFill>
                  <a:schemeClr val="accent2"/>
                </a:solidFill>
                <a:latin typeface="+mn-ea"/>
              </a:rPr>
              <a:t>028-666-7752</a:t>
            </a:r>
            <a:endParaRPr kumimoji="1" lang="ja-JP" altLang="en-US" sz="2400" b="1" dirty="0">
              <a:solidFill>
                <a:schemeClr val="accent2"/>
              </a:solidFill>
              <a:latin typeface="+mn-ea"/>
            </a:endParaRPr>
          </a:p>
        </p:txBody>
      </p:sp>
      <p:pic>
        <p:nvPicPr>
          <p:cNvPr id="11" name="図 10" descr="ロゴ&#10;&#10;AI 生成コンテンツは誤りを含む可能性があります。">
            <a:extLst>
              <a:ext uri="{FF2B5EF4-FFF2-40B4-BE49-F238E27FC236}">
                <a16:creationId xmlns:a16="http://schemas.microsoft.com/office/drawing/2014/main" id="{70B52840-6460-B5FC-3605-28D069A973AF}"/>
              </a:ext>
            </a:extLst>
          </p:cNvPr>
          <p:cNvPicPr>
            <a:picLocks noChangeAspect="1"/>
          </p:cNvPicPr>
          <p:nvPr/>
        </p:nvPicPr>
        <p:blipFill>
          <a:blip r:embed="rId3" cstate="print">
            <a:extLst>
              <a:ext uri="{28A0092B-C50C-407E-A947-70E740481C1C}">
                <a14:useLocalDpi xmlns:a14="http://schemas.microsoft.com/office/drawing/2010/main" val="0"/>
              </a:ext>
            </a:extLst>
          </a:blip>
          <a:srcRect t="18621" r="50766" b="17321"/>
          <a:stretch>
            <a:fillRect/>
          </a:stretch>
        </p:blipFill>
        <p:spPr>
          <a:xfrm>
            <a:off x="912508" y="3428721"/>
            <a:ext cx="1105413" cy="1365837"/>
          </a:xfrm>
          <a:prstGeom prst="rect">
            <a:avLst/>
          </a:prstGeom>
        </p:spPr>
      </p:pic>
      <p:sp>
        <p:nvSpPr>
          <p:cNvPr id="12" name="テキスト ボックス 11">
            <a:extLst>
              <a:ext uri="{FF2B5EF4-FFF2-40B4-BE49-F238E27FC236}">
                <a16:creationId xmlns:a16="http://schemas.microsoft.com/office/drawing/2014/main" id="{B43D3877-B42C-EC52-8363-8B6544FDB7BC}"/>
              </a:ext>
            </a:extLst>
          </p:cNvPr>
          <p:cNvSpPr txBox="1"/>
          <p:nvPr/>
        </p:nvSpPr>
        <p:spPr>
          <a:xfrm>
            <a:off x="2178049" y="4037983"/>
            <a:ext cx="5549900" cy="307777"/>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原則として１回あたり最大</a:t>
            </a:r>
            <a:r>
              <a:rPr kumimoji="1" lang="en-US" altLang="ja-JP" sz="1400" dirty="0">
                <a:latin typeface="+mn-ea"/>
              </a:rPr>
              <a:t>30</a:t>
            </a:r>
            <a:r>
              <a:rPr kumimoji="1" lang="ja-JP" altLang="en-US" sz="1400" dirty="0">
                <a:latin typeface="+mn-ea"/>
              </a:rPr>
              <a:t>分</a:t>
            </a:r>
          </a:p>
        </p:txBody>
      </p:sp>
      <p:sp>
        <p:nvSpPr>
          <p:cNvPr id="13" name="四角形: 角を丸くする 12">
            <a:extLst>
              <a:ext uri="{FF2B5EF4-FFF2-40B4-BE49-F238E27FC236}">
                <a16:creationId xmlns:a16="http://schemas.microsoft.com/office/drawing/2014/main" id="{B0F99E1F-D7AF-FBF9-723F-1BA3C1692713}"/>
              </a:ext>
            </a:extLst>
          </p:cNvPr>
          <p:cNvSpPr/>
          <p:nvPr/>
        </p:nvSpPr>
        <p:spPr>
          <a:xfrm>
            <a:off x="5317372" y="3791612"/>
            <a:ext cx="1210186" cy="445276"/>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受付時間</a:t>
            </a:r>
            <a:endParaRPr kumimoji="1" lang="en-US" altLang="ja-JP" sz="1400" b="1" dirty="0">
              <a:solidFill>
                <a:schemeClr val="bg1"/>
              </a:solidFill>
            </a:endParaRPr>
          </a:p>
        </p:txBody>
      </p:sp>
      <p:sp>
        <p:nvSpPr>
          <p:cNvPr id="14" name="テキスト ボックス 13">
            <a:extLst>
              <a:ext uri="{FF2B5EF4-FFF2-40B4-BE49-F238E27FC236}">
                <a16:creationId xmlns:a16="http://schemas.microsoft.com/office/drawing/2014/main" id="{0E8C4E75-2999-6AB4-D4B3-780FE45FD698}"/>
              </a:ext>
            </a:extLst>
          </p:cNvPr>
          <p:cNvSpPr txBox="1"/>
          <p:nvPr/>
        </p:nvSpPr>
        <p:spPr>
          <a:xfrm>
            <a:off x="6582912" y="3763569"/>
            <a:ext cx="2410580" cy="338554"/>
          </a:xfrm>
          <a:prstGeom prst="rect">
            <a:avLst/>
          </a:prstGeom>
          <a:noFill/>
        </p:spPr>
        <p:txBody>
          <a:bodyPr wrap="square" rtlCol="0">
            <a:spAutoFit/>
          </a:bodyPr>
          <a:lstStyle/>
          <a:p>
            <a:r>
              <a:rPr kumimoji="1" lang="ja-JP" altLang="en-US" sz="1600" b="1" dirty="0">
                <a:solidFill>
                  <a:schemeClr val="accent2"/>
                </a:solidFill>
                <a:latin typeface="+mn-ea"/>
              </a:rPr>
              <a:t>平日９時～</a:t>
            </a:r>
            <a:r>
              <a:rPr kumimoji="1" lang="en-US" altLang="ja-JP" sz="1600" b="1" dirty="0">
                <a:solidFill>
                  <a:schemeClr val="accent2"/>
                </a:solidFill>
                <a:latin typeface="+mn-ea"/>
              </a:rPr>
              <a:t>17</a:t>
            </a:r>
            <a:r>
              <a:rPr kumimoji="1" lang="ja-JP" altLang="en-US" sz="1600" b="1" dirty="0">
                <a:solidFill>
                  <a:schemeClr val="accent2"/>
                </a:solidFill>
                <a:latin typeface="+mn-ea"/>
              </a:rPr>
              <a:t>時</a:t>
            </a:r>
            <a:endParaRPr kumimoji="1" lang="ja-JP" altLang="en-US" sz="2400" b="1" dirty="0">
              <a:solidFill>
                <a:schemeClr val="accent2"/>
              </a:solidFill>
              <a:latin typeface="+mn-ea"/>
            </a:endParaRPr>
          </a:p>
        </p:txBody>
      </p:sp>
      <p:sp>
        <p:nvSpPr>
          <p:cNvPr id="15" name="テキスト ボックス 14">
            <a:extLst>
              <a:ext uri="{FF2B5EF4-FFF2-40B4-BE49-F238E27FC236}">
                <a16:creationId xmlns:a16="http://schemas.microsoft.com/office/drawing/2014/main" id="{1F504DEF-B026-B3E0-8477-9CFBB58273C2}"/>
              </a:ext>
            </a:extLst>
          </p:cNvPr>
          <p:cNvSpPr txBox="1"/>
          <p:nvPr/>
        </p:nvSpPr>
        <p:spPr>
          <a:xfrm>
            <a:off x="6600584" y="4047368"/>
            <a:ext cx="5549900" cy="307777"/>
          </a:xfrm>
          <a:prstGeom prst="rect">
            <a:avLst/>
          </a:prstGeom>
          <a:noFill/>
        </p:spPr>
        <p:txBody>
          <a:bodyPr wrap="square" rtlCol="0">
            <a:spAutoFit/>
          </a:bodyPr>
          <a:lstStyle/>
          <a:p>
            <a:r>
              <a:rPr kumimoji="1" lang="ja-JP" altLang="en-US" sz="1400" dirty="0">
                <a:latin typeface="+mn-ea"/>
              </a:rPr>
              <a:t>（土日祝・年末年始を除く）</a:t>
            </a:r>
          </a:p>
        </p:txBody>
      </p:sp>
      <p:pic>
        <p:nvPicPr>
          <p:cNvPr id="16" name="図 15" descr="ロゴ&#10;&#10;AI 生成コンテンツは誤りを含む可能性があります。">
            <a:extLst>
              <a:ext uri="{FF2B5EF4-FFF2-40B4-BE49-F238E27FC236}">
                <a16:creationId xmlns:a16="http://schemas.microsoft.com/office/drawing/2014/main" id="{4305725B-A1FF-6BAB-06EB-E7B21FC7FF40}"/>
              </a:ext>
            </a:extLst>
          </p:cNvPr>
          <p:cNvPicPr>
            <a:picLocks noChangeAspect="1"/>
          </p:cNvPicPr>
          <p:nvPr/>
        </p:nvPicPr>
        <p:blipFill>
          <a:blip r:embed="rId3" cstate="print">
            <a:extLst>
              <a:ext uri="{28A0092B-C50C-407E-A947-70E740481C1C}">
                <a14:useLocalDpi xmlns:a14="http://schemas.microsoft.com/office/drawing/2010/main" val="0"/>
              </a:ext>
            </a:extLst>
          </a:blip>
          <a:srcRect l="50766" t="17444" b="18499"/>
          <a:stretch>
            <a:fillRect/>
          </a:stretch>
        </p:blipFill>
        <p:spPr>
          <a:xfrm>
            <a:off x="912508" y="4977435"/>
            <a:ext cx="1105413" cy="1365835"/>
          </a:xfrm>
          <a:prstGeom prst="rect">
            <a:avLst/>
          </a:prstGeom>
        </p:spPr>
      </p:pic>
      <p:sp>
        <p:nvSpPr>
          <p:cNvPr id="20" name="テキスト ボックス 19">
            <a:extLst>
              <a:ext uri="{FF2B5EF4-FFF2-40B4-BE49-F238E27FC236}">
                <a16:creationId xmlns:a16="http://schemas.microsoft.com/office/drawing/2014/main" id="{5B75E8D0-489A-FFF9-255E-1719835EFDE8}"/>
              </a:ext>
            </a:extLst>
          </p:cNvPr>
          <p:cNvSpPr txBox="1"/>
          <p:nvPr/>
        </p:nvSpPr>
        <p:spPr>
          <a:xfrm>
            <a:off x="2017921" y="5110732"/>
            <a:ext cx="8496300" cy="646331"/>
          </a:xfrm>
          <a:prstGeom prst="rect">
            <a:avLst/>
          </a:prstGeom>
          <a:noFill/>
        </p:spPr>
        <p:txBody>
          <a:bodyPr wrap="square">
            <a:spAutoFit/>
          </a:bodyPr>
          <a:lstStyle/>
          <a:p>
            <a:r>
              <a:rPr lang="en-US" altLang="ja-JP" b="1" dirty="0">
                <a:solidFill>
                  <a:schemeClr val="accent2"/>
                </a:solidFill>
                <a:latin typeface="+mn-ea"/>
              </a:rPr>
              <a:t>https://tochigi-cusharaboushi.com/</a:t>
            </a:r>
          </a:p>
          <a:p>
            <a:r>
              <a:rPr lang="en-US" altLang="ja-JP" b="1" dirty="0">
                <a:solidFill>
                  <a:schemeClr val="accent2"/>
                </a:solidFill>
                <a:latin typeface="+mn-ea"/>
              </a:rPr>
              <a:t>consultation/</a:t>
            </a:r>
            <a:endParaRPr lang="ja-JP" altLang="en-US" b="1" dirty="0">
              <a:solidFill>
                <a:schemeClr val="accent2"/>
              </a:solidFill>
              <a:latin typeface="+mn-ea"/>
            </a:endParaRPr>
          </a:p>
        </p:txBody>
      </p:sp>
      <p:sp>
        <p:nvSpPr>
          <p:cNvPr id="21" name="四角形: 角を丸くする 20">
            <a:extLst>
              <a:ext uri="{FF2B5EF4-FFF2-40B4-BE49-F238E27FC236}">
                <a16:creationId xmlns:a16="http://schemas.microsoft.com/office/drawing/2014/main" id="{61636E4F-00B6-2103-10F0-939B9B43E2EF}"/>
              </a:ext>
            </a:extLst>
          </p:cNvPr>
          <p:cNvSpPr/>
          <p:nvPr/>
        </p:nvSpPr>
        <p:spPr>
          <a:xfrm>
            <a:off x="2178049" y="5815695"/>
            <a:ext cx="1210186" cy="445276"/>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受付時間</a:t>
            </a:r>
            <a:endParaRPr kumimoji="1" lang="en-US" altLang="ja-JP" sz="1400" b="1" dirty="0">
              <a:solidFill>
                <a:schemeClr val="bg1"/>
              </a:solidFill>
            </a:endParaRPr>
          </a:p>
        </p:txBody>
      </p:sp>
      <p:sp>
        <p:nvSpPr>
          <p:cNvPr id="24" name="テキスト ボックス 23">
            <a:extLst>
              <a:ext uri="{FF2B5EF4-FFF2-40B4-BE49-F238E27FC236}">
                <a16:creationId xmlns:a16="http://schemas.microsoft.com/office/drawing/2014/main" id="{0A53C418-F13E-00A9-DAF0-095E2B73F71C}"/>
              </a:ext>
            </a:extLst>
          </p:cNvPr>
          <p:cNvSpPr txBox="1"/>
          <p:nvPr/>
        </p:nvSpPr>
        <p:spPr>
          <a:xfrm>
            <a:off x="3388235" y="5769814"/>
            <a:ext cx="2410580" cy="338554"/>
          </a:xfrm>
          <a:prstGeom prst="rect">
            <a:avLst/>
          </a:prstGeom>
          <a:noFill/>
        </p:spPr>
        <p:txBody>
          <a:bodyPr wrap="square" rtlCol="0">
            <a:spAutoFit/>
          </a:bodyPr>
          <a:lstStyle/>
          <a:p>
            <a:r>
              <a:rPr kumimoji="1" lang="ja-JP" altLang="en-US" sz="1600" b="1" dirty="0">
                <a:solidFill>
                  <a:schemeClr val="accent2"/>
                </a:solidFill>
                <a:latin typeface="+mn-ea"/>
              </a:rPr>
              <a:t>全日</a:t>
            </a:r>
            <a:r>
              <a:rPr kumimoji="1" lang="en-US" altLang="ja-JP" sz="1600" b="1" dirty="0">
                <a:solidFill>
                  <a:schemeClr val="accent2"/>
                </a:solidFill>
                <a:latin typeface="+mn-ea"/>
              </a:rPr>
              <a:t>24</a:t>
            </a:r>
            <a:r>
              <a:rPr kumimoji="1" lang="ja-JP" altLang="en-US" sz="1600" b="1" dirty="0">
                <a:solidFill>
                  <a:schemeClr val="accent2"/>
                </a:solidFill>
                <a:latin typeface="+mn-ea"/>
              </a:rPr>
              <a:t>時間</a:t>
            </a:r>
            <a:endParaRPr kumimoji="1" lang="ja-JP" altLang="en-US" sz="2400" b="1" dirty="0">
              <a:solidFill>
                <a:schemeClr val="accent2"/>
              </a:solidFill>
              <a:latin typeface="+mn-ea"/>
            </a:endParaRPr>
          </a:p>
        </p:txBody>
      </p:sp>
      <p:sp>
        <p:nvSpPr>
          <p:cNvPr id="25" name="テキスト ボックス 24">
            <a:extLst>
              <a:ext uri="{FF2B5EF4-FFF2-40B4-BE49-F238E27FC236}">
                <a16:creationId xmlns:a16="http://schemas.microsoft.com/office/drawing/2014/main" id="{30BECD1B-D95B-3890-FDFC-A26A9D45C06C}"/>
              </a:ext>
            </a:extLst>
          </p:cNvPr>
          <p:cNvSpPr txBox="1"/>
          <p:nvPr/>
        </p:nvSpPr>
        <p:spPr>
          <a:xfrm>
            <a:off x="3405907" y="6044228"/>
            <a:ext cx="5549900" cy="307777"/>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回答にはお時間がかかる可能性あり</a:t>
            </a:r>
          </a:p>
        </p:txBody>
      </p:sp>
      <p:pic>
        <p:nvPicPr>
          <p:cNvPr id="27" name="図 26" descr="QR コード&#10;&#10;AI 生成コンテンツは誤りを含む可能性があります。">
            <a:extLst>
              <a:ext uri="{FF2B5EF4-FFF2-40B4-BE49-F238E27FC236}">
                <a16:creationId xmlns:a16="http://schemas.microsoft.com/office/drawing/2014/main" id="{923A8C6A-7B7F-4597-CDA1-EC61AEE4D21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3443" y="5131327"/>
            <a:ext cx="810419" cy="810419"/>
          </a:xfrm>
          <a:prstGeom prst="rect">
            <a:avLst/>
          </a:prstGeom>
        </p:spPr>
      </p:pic>
      <p:sp>
        <p:nvSpPr>
          <p:cNvPr id="2" name="正方形/長方形 1">
            <a:extLst>
              <a:ext uri="{FF2B5EF4-FFF2-40B4-BE49-F238E27FC236}">
                <a16:creationId xmlns:a16="http://schemas.microsoft.com/office/drawing/2014/main" id="{87919E35-F3C2-F314-8A4C-CCE9640EFE6D}"/>
              </a:ext>
            </a:extLst>
          </p:cNvPr>
          <p:cNvSpPr/>
          <p:nvPr/>
        </p:nvSpPr>
        <p:spPr>
          <a:xfrm>
            <a:off x="1465214" y="1595675"/>
            <a:ext cx="5642952" cy="52870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400" dirty="0">
                <a:solidFill>
                  <a:schemeClr val="tx1"/>
                </a:solidFill>
                <a:latin typeface="+mn-ea"/>
              </a:rPr>
              <a:t>・接遇に対する不満から執拗な嫌がらせへ発展した事例</a:t>
            </a:r>
            <a:endParaRPr kumimoji="1" lang="en-US" altLang="ja-JP" sz="1400" dirty="0">
              <a:solidFill>
                <a:schemeClr val="tx1"/>
              </a:solidFill>
              <a:latin typeface="+mn-ea"/>
            </a:endParaRPr>
          </a:p>
          <a:p>
            <a:r>
              <a:rPr kumimoji="1" lang="ja-JP" altLang="en-US" sz="1400" dirty="0">
                <a:solidFill>
                  <a:schemeClr val="tx1"/>
                </a:solidFill>
                <a:latin typeface="+mn-ea"/>
              </a:rPr>
              <a:t>・サービス提供ミスに起因する長時間の苦情対応</a:t>
            </a:r>
            <a:endParaRPr kumimoji="1" lang="en-US" altLang="ja-JP" sz="1400" dirty="0">
              <a:solidFill>
                <a:schemeClr val="tx1"/>
              </a:solidFill>
              <a:latin typeface="+mn-ea"/>
            </a:endParaRPr>
          </a:p>
        </p:txBody>
      </p:sp>
      <p:sp>
        <p:nvSpPr>
          <p:cNvPr id="7" name="正方形/長方形 6">
            <a:extLst>
              <a:ext uri="{FF2B5EF4-FFF2-40B4-BE49-F238E27FC236}">
                <a16:creationId xmlns:a16="http://schemas.microsoft.com/office/drawing/2014/main" id="{2BD73A42-8BB2-8393-D637-7520CB037E83}"/>
              </a:ext>
            </a:extLst>
          </p:cNvPr>
          <p:cNvSpPr/>
          <p:nvPr/>
        </p:nvSpPr>
        <p:spPr>
          <a:xfrm>
            <a:off x="667116" y="2474925"/>
            <a:ext cx="5432445" cy="64633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1400" b="1" dirty="0">
                <a:solidFill>
                  <a:schemeClr val="tx1"/>
                </a:solidFill>
                <a:latin typeface="+mn-ea"/>
              </a:rPr>
              <a:t>※</a:t>
            </a:r>
            <a:r>
              <a:rPr kumimoji="1" lang="ja-JP" altLang="en-US" sz="1400" b="1" dirty="0">
                <a:solidFill>
                  <a:schemeClr val="tx1"/>
                </a:solidFill>
                <a:latin typeface="+mn-ea"/>
              </a:rPr>
              <a:t>相談窓口にて受け付けた事例の公表については、</a:t>
            </a:r>
            <a:endParaRPr kumimoji="1" lang="en-US" altLang="ja-JP" sz="1400" b="1" dirty="0">
              <a:solidFill>
                <a:schemeClr val="tx1"/>
              </a:solidFill>
              <a:latin typeface="+mn-ea"/>
            </a:endParaRPr>
          </a:p>
          <a:p>
            <a:r>
              <a:rPr kumimoji="1" lang="ja-JP" altLang="en-US" sz="1400" b="1" dirty="0">
                <a:solidFill>
                  <a:schemeClr val="tx1"/>
                </a:solidFill>
                <a:latin typeface="+mn-ea"/>
              </a:rPr>
              <a:t>　</a:t>
            </a:r>
            <a:r>
              <a:rPr kumimoji="1" lang="en-US" altLang="ja-JP" sz="1400" b="1" dirty="0">
                <a:solidFill>
                  <a:schemeClr val="tx1"/>
                </a:solidFill>
                <a:latin typeface="+mn-ea"/>
              </a:rPr>
              <a:t>p.12</a:t>
            </a:r>
            <a:r>
              <a:rPr kumimoji="1" lang="ja-JP" altLang="en-US" sz="1400" b="1" dirty="0">
                <a:solidFill>
                  <a:schemeClr val="tx1"/>
                </a:solidFill>
                <a:latin typeface="+mn-ea"/>
              </a:rPr>
              <a:t>「４．事例収集・公表」で説明</a:t>
            </a:r>
            <a:endParaRPr kumimoji="1" lang="en-US" altLang="ja-JP" sz="1400" b="1" dirty="0">
              <a:solidFill>
                <a:schemeClr val="tx1"/>
              </a:solidFill>
              <a:latin typeface="+mn-ea"/>
            </a:endParaRPr>
          </a:p>
        </p:txBody>
      </p:sp>
      <p:graphicFrame>
        <p:nvGraphicFramePr>
          <p:cNvPr id="18" name="表 17">
            <a:extLst>
              <a:ext uri="{FF2B5EF4-FFF2-40B4-BE49-F238E27FC236}">
                <a16:creationId xmlns:a16="http://schemas.microsoft.com/office/drawing/2014/main" id="{11D5FFDD-808C-092B-75D7-DDBDD01587DE}"/>
              </a:ext>
            </a:extLst>
          </p:cNvPr>
          <p:cNvGraphicFramePr>
            <a:graphicFrameLocks noGrp="1"/>
          </p:cNvGraphicFramePr>
          <p:nvPr>
            <p:extLst>
              <p:ext uri="{D42A27DB-BD31-4B8C-83A1-F6EECF244321}">
                <p14:modId xmlns:p14="http://schemas.microsoft.com/office/powerpoint/2010/main" val="669539831"/>
              </p:ext>
            </p:extLst>
          </p:nvPr>
        </p:nvGraphicFramePr>
        <p:xfrm>
          <a:off x="7004697" y="646065"/>
          <a:ext cx="2738831" cy="1965464"/>
        </p:xfrm>
        <a:graphic>
          <a:graphicData uri="http://schemas.openxmlformats.org/drawingml/2006/table">
            <a:tbl>
              <a:tblPr firstRow="1" bandRow="1">
                <a:tableStyleId>{5C22544A-7EE6-4342-B048-85BDC9FD1C3A}</a:tableStyleId>
              </a:tblPr>
              <a:tblGrid>
                <a:gridCol w="1863773">
                  <a:extLst>
                    <a:ext uri="{9D8B030D-6E8A-4147-A177-3AD203B41FA5}">
                      <a16:colId xmlns:a16="http://schemas.microsoft.com/office/drawing/2014/main" val="2396553253"/>
                    </a:ext>
                  </a:extLst>
                </a:gridCol>
                <a:gridCol w="875058">
                  <a:extLst>
                    <a:ext uri="{9D8B030D-6E8A-4147-A177-3AD203B41FA5}">
                      <a16:colId xmlns:a16="http://schemas.microsoft.com/office/drawing/2014/main" val="637718782"/>
                    </a:ext>
                  </a:extLst>
                </a:gridCol>
              </a:tblGrid>
              <a:tr h="361826">
                <a:tc>
                  <a:txBody>
                    <a:bodyPr/>
                    <a:lstStyle/>
                    <a:p>
                      <a:pPr algn="ctr"/>
                      <a:r>
                        <a:rPr kumimoji="1" lang="ja-JP" altLang="en-US" sz="1400" b="1" dirty="0">
                          <a:solidFill>
                            <a:schemeClr val="tx1"/>
                          </a:solidFill>
                          <a:latin typeface="+mn-ea"/>
                          <a:ea typeface="+mn-ea"/>
                        </a:rPr>
                        <a:t>　</a:t>
                      </a:r>
                      <a:r>
                        <a:rPr kumimoji="1" lang="ja-JP" altLang="en-US" sz="1400" b="1" dirty="0">
                          <a:solidFill>
                            <a:schemeClr val="bg1"/>
                          </a:solidFill>
                          <a:latin typeface="+mn-ea"/>
                          <a:ea typeface="+mn-ea"/>
                        </a:rPr>
                        <a:t>相談者の業種</a:t>
                      </a: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kumimoji="1" lang="ja-JP" altLang="en-US" sz="1400" b="1" dirty="0">
                          <a:solidFill>
                            <a:schemeClr val="bg1"/>
                          </a:solidFill>
                          <a:latin typeface="+mn-ea"/>
                          <a:ea typeface="+mn-ea"/>
                        </a:rPr>
                        <a:t>内訳</a:t>
                      </a: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199038780"/>
                  </a:ext>
                </a:extLst>
              </a:tr>
              <a:tr h="361826">
                <a:tc>
                  <a:txBody>
                    <a:bodyPr/>
                    <a:lstStyle/>
                    <a:p>
                      <a:pPr algn="r"/>
                      <a:r>
                        <a:rPr kumimoji="1" lang="ja-JP" altLang="en-US" sz="1400" b="0" dirty="0">
                          <a:solidFill>
                            <a:schemeClr val="tx1"/>
                          </a:solidFill>
                          <a:latin typeface="+mn-ea"/>
                          <a:ea typeface="+mn-ea"/>
                        </a:rPr>
                        <a:t>医療・福祉</a:t>
                      </a: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solidFill>
                            <a:schemeClr val="tx1"/>
                          </a:solidFill>
                          <a:latin typeface="+mn-ea"/>
                          <a:ea typeface="+mn-ea"/>
                        </a:rPr>
                        <a:t>１</a:t>
                      </a: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85858053"/>
                  </a:ext>
                </a:extLst>
              </a:tr>
              <a:tr h="361826">
                <a:tc>
                  <a:txBody>
                    <a:bodyPr/>
                    <a:lstStyle/>
                    <a:p>
                      <a:pPr algn="r"/>
                      <a:r>
                        <a:rPr kumimoji="1" lang="ja-JP" altLang="en-US" sz="1400" b="0" dirty="0">
                          <a:solidFill>
                            <a:schemeClr val="tx1"/>
                          </a:solidFill>
                          <a:latin typeface="+mn-ea"/>
                          <a:ea typeface="+mn-ea"/>
                        </a:rPr>
                        <a:t>サービス業</a:t>
                      </a: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solidFill>
                            <a:schemeClr val="tx1"/>
                          </a:solidFill>
                          <a:latin typeface="+mn-ea"/>
                          <a:ea typeface="+mn-ea"/>
                        </a:rPr>
                        <a:t>１</a:t>
                      </a: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6012688"/>
                  </a:ext>
                </a:extLst>
              </a:tr>
              <a:tr h="361826">
                <a:tc>
                  <a:txBody>
                    <a:bodyPr/>
                    <a:lstStyle/>
                    <a:p>
                      <a:pPr algn="r"/>
                      <a:r>
                        <a:rPr kumimoji="1" lang="ja-JP" altLang="en-US" sz="1400" b="0" dirty="0">
                          <a:solidFill>
                            <a:schemeClr val="tx1"/>
                          </a:solidFill>
                          <a:latin typeface="+mn-ea"/>
                          <a:ea typeface="+mn-ea"/>
                        </a:rPr>
                        <a:t>卸売業、小売業</a:t>
                      </a:r>
                      <a:endParaRPr kumimoji="1" lang="en-US" altLang="ja-JP" sz="1400" b="0" dirty="0">
                        <a:solidFill>
                          <a:schemeClr val="tx1"/>
                        </a:solidFill>
                        <a:latin typeface="+mn-ea"/>
                        <a:ea typeface="+mn-ea"/>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solidFill>
                            <a:schemeClr val="tx1"/>
                          </a:solidFill>
                          <a:latin typeface="+mn-ea"/>
                          <a:ea typeface="+mn-ea"/>
                        </a:rPr>
                        <a:t>１</a:t>
                      </a:r>
                      <a:endParaRPr kumimoji="1" lang="en-US" altLang="ja-JP" sz="1400" b="0" dirty="0">
                        <a:solidFill>
                          <a:schemeClr val="tx1"/>
                        </a:solidFill>
                        <a:latin typeface="+mn-ea"/>
                        <a:ea typeface="+mn-ea"/>
                      </a:endParaRP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95779838"/>
                  </a:ext>
                </a:extLst>
              </a:tr>
              <a:tr h="361826">
                <a:tc>
                  <a:txBody>
                    <a:bodyPr/>
                    <a:lstStyle/>
                    <a:p>
                      <a:pPr algn="r"/>
                      <a:r>
                        <a:rPr kumimoji="1" lang="ja-JP" altLang="en-US" sz="1400" b="0" dirty="0">
                          <a:solidFill>
                            <a:schemeClr val="tx1"/>
                          </a:solidFill>
                          <a:latin typeface="+mn-ea"/>
                          <a:ea typeface="+mn-ea"/>
                        </a:rPr>
                        <a:t>生活関連サービス業、娯楽業</a:t>
                      </a:r>
                      <a:endParaRPr kumimoji="1" lang="en-US" altLang="ja-JP" sz="1400" b="0" dirty="0">
                        <a:solidFill>
                          <a:schemeClr val="tx1"/>
                        </a:solidFill>
                        <a:latin typeface="+mn-ea"/>
                        <a:ea typeface="+mn-ea"/>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solidFill>
                            <a:schemeClr val="tx1"/>
                          </a:solidFill>
                          <a:latin typeface="+mn-ea"/>
                          <a:ea typeface="+mn-ea"/>
                        </a:rPr>
                        <a:t>１</a:t>
                      </a:r>
                      <a:endParaRPr kumimoji="1" lang="en-US" altLang="ja-JP" sz="1400" b="0" dirty="0">
                        <a:solidFill>
                          <a:schemeClr val="tx1"/>
                        </a:solidFill>
                        <a:latin typeface="+mn-ea"/>
                        <a:ea typeface="+mn-ea"/>
                      </a:endParaRP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41296163"/>
                  </a:ext>
                </a:extLst>
              </a:tr>
            </a:tbl>
          </a:graphicData>
        </a:graphic>
      </p:graphicFrame>
      <p:sp>
        <p:nvSpPr>
          <p:cNvPr id="19" name="四角形: 角を丸くする 18">
            <a:extLst>
              <a:ext uri="{FF2B5EF4-FFF2-40B4-BE49-F238E27FC236}">
                <a16:creationId xmlns:a16="http://schemas.microsoft.com/office/drawing/2014/main" id="{5AC886CA-5B52-CF40-6D4D-F1DC89EA0138}"/>
              </a:ext>
            </a:extLst>
          </p:cNvPr>
          <p:cNvSpPr/>
          <p:nvPr/>
        </p:nvSpPr>
        <p:spPr>
          <a:xfrm>
            <a:off x="5039086" y="656010"/>
            <a:ext cx="1606071" cy="528706"/>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８月１日現在　</a:t>
            </a:r>
            <a:endParaRPr kumimoji="1" lang="en-US" altLang="ja-JP" sz="1400" b="1" dirty="0">
              <a:solidFill>
                <a:schemeClr val="bg1"/>
              </a:solidFill>
            </a:endParaRPr>
          </a:p>
          <a:p>
            <a:pPr lvl="0" algn="ctr"/>
            <a:r>
              <a:rPr kumimoji="1" lang="ja-JP" altLang="en-US" sz="1400" b="1" dirty="0">
                <a:solidFill>
                  <a:schemeClr val="bg1"/>
                </a:solidFill>
              </a:rPr>
              <a:t>相談件数</a:t>
            </a:r>
            <a:endParaRPr kumimoji="1" lang="en-US" altLang="ja-JP" sz="1400" b="1" dirty="0">
              <a:solidFill>
                <a:schemeClr val="bg1"/>
              </a:solidFill>
            </a:endParaRPr>
          </a:p>
        </p:txBody>
      </p:sp>
      <p:sp>
        <p:nvSpPr>
          <p:cNvPr id="23" name="テキスト ボックス 22">
            <a:extLst>
              <a:ext uri="{FF2B5EF4-FFF2-40B4-BE49-F238E27FC236}">
                <a16:creationId xmlns:a16="http://schemas.microsoft.com/office/drawing/2014/main" id="{2C869033-4B8B-B516-9907-FB4868A77AE1}"/>
              </a:ext>
            </a:extLst>
          </p:cNvPr>
          <p:cNvSpPr txBox="1"/>
          <p:nvPr/>
        </p:nvSpPr>
        <p:spPr>
          <a:xfrm>
            <a:off x="5532031" y="1174744"/>
            <a:ext cx="1472666" cy="369332"/>
          </a:xfrm>
          <a:prstGeom prst="rect">
            <a:avLst/>
          </a:prstGeom>
          <a:noFill/>
        </p:spPr>
        <p:txBody>
          <a:bodyPr wrap="square" rtlCol="0">
            <a:spAutoFit/>
          </a:bodyPr>
          <a:lstStyle/>
          <a:p>
            <a:r>
              <a:rPr kumimoji="1" lang="ja-JP" altLang="en-US" b="1" dirty="0">
                <a:solidFill>
                  <a:schemeClr val="accent2"/>
                </a:solidFill>
              </a:rPr>
              <a:t>４件</a:t>
            </a:r>
          </a:p>
        </p:txBody>
      </p:sp>
      <p:sp>
        <p:nvSpPr>
          <p:cNvPr id="8" name="四角形: 角を丸くする 7">
            <a:extLst>
              <a:ext uri="{FF2B5EF4-FFF2-40B4-BE49-F238E27FC236}">
                <a16:creationId xmlns:a16="http://schemas.microsoft.com/office/drawing/2014/main" id="{B1C21965-C7AB-EA01-6CE7-B0F4CE4961D5}"/>
              </a:ext>
            </a:extLst>
          </p:cNvPr>
          <p:cNvSpPr/>
          <p:nvPr/>
        </p:nvSpPr>
        <p:spPr>
          <a:xfrm>
            <a:off x="223899" y="3277279"/>
            <a:ext cx="9006365" cy="3283178"/>
          </a:xfrm>
          <a:prstGeom prst="roundRect">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a:extLst>
              <a:ext uri="{FF2B5EF4-FFF2-40B4-BE49-F238E27FC236}">
                <a16:creationId xmlns:a16="http://schemas.microsoft.com/office/drawing/2014/main" id="{C3CC65DB-9097-3DB3-3798-7532CE3D5D97}"/>
              </a:ext>
            </a:extLst>
          </p:cNvPr>
          <p:cNvSpPr>
            <a:spLocks noGrp="1"/>
          </p:cNvSpPr>
          <p:nvPr>
            <p:ph type="sldNum" sz="quarter" idx="12"/>
          </p:nvPr>
        </p:nvSpPr>
        <p:spPr/>
        <p:txBody>
          <a:bodyPr/>
          <a:lstStyle/>
          <a:p>
            <a:fld id="{37F7242A-F54A-4C58-9C65-389575FB43BB}" type="slidenum">
              <a:rPr kumimoji="1" lang="ja-JP" altLang="en-US" smtClean="0"/>
              <a:t>10</a:t>
            </a:fld>
            <a:endParaRPr kumimoji="1" lang="ja-JP" altLang="en-US"/>
          </a:p>
        </p:txBody>
      </p:sp>
    </p:spTree>
    <p:extLst>
      <p:ext uri="{BB962C8B-B14F-4D97-AF65-F5344CB8AC3E}">
        <p14:creationId xmlns:p14="http://schemas.microsoft.com/office/powerpoint/2010/main" val="3042279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717E7-55A7-4AB6-658B-E2B45CA42A21}"/>
            </a:ext>
          </a:extLst>
        </p:cNvPr>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AB5C095B-ECED-8C10-0335-B4C3A4DDD871}"/>
              </a:ext>
            </a:extLst>
          </p:cNvPr>
          <p:cNvSpPr/>
          <p:nvPr/>
        </p:nvSpPr>
        <p:spPr>
          <a:xfrm>
            <a:off x="150718" y="690024"/>
            <a:ext cx="4603497" cy="1774408"/>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kumimoji="1" lang="en-US" altLang="ja-JP" sz="1400" dirty="0">
              <a:solidFill>
                <a:schemeClr val="tx1"/>
              </a:solidFill>
            </a:endParaRPr>
          </a:p>
          <a:p>
            <a:r>
              <a:rPr kumimoji="1" lang="ja-JP" altLang="en-US" sz="1400" dirty="0">
                <a:solidFill>
                  <a:schemeClr val="tx1"/>
                </a:solidFill>
              </a:rPr>
              <a:t>●県内事業者や業界団体にアドバイザーを派遣し、</a:t>
            </a:r>
            <a:endParaRPr kumimoji="1" lang="en-US" altLang="ja-JP" sz="1400" dirty="0">
              <a:solidFill>
                <a:schemeClr val="tx1"/>
              </a:solidFill>
            </a:endParaRPr>
          </a:p>
          <a:p>
            <a:r>
              <a:rPr kumimoji="1" lang="ja-JP" altLang="en-US" sz="1400" dirty="0">
                <a:solidFill>
                  <a:schemeClr val="tx1"/>
                </a:solidFill>
              </a:rPr>
              <a:t>　カスハラ対策を支援</a:t>
            </a:r>
            <a:endParaRPr kumimoji="1" lang="en-US" altLang="ja-JP" sz="1400" dirty="0">
              <a:solidFill>
                <a:schemeClr val="tx1"/>
              </a:solidFill>
            </a:endParaRPr>
          </a:p>
          <a:p>
            <a:r>
              <a:rPr kumimoji="1" lang="ja-JP" altLang="en-US" sz="1400" dirty="0">
                <a:solidFill>
                  <a:schemeClr val="tx1"/>
                </a:solidFill>
              </a:rPr>
              <a:t>　　　　　　　</a:t>
            </a:r>
            <a:endParaRPr kumimoji="1" lang="en-US" altLang="ja-JP" sz="1400" dirty="0">
              <a:solidFill>
                <a:schemeClr val="tx1"/>
              </a:solidFill>
            </a:endParaRPr>
          </a:p>
          <a:p>
            <a:r>
              <a:rPr kumimoji="1" lang="ja-JP" altLang="en-US" sz="1400" dirty="0">
                <a:solidFill>
                  <a:schemeClr val="tx1"/>
                </a:solidFill>
              </a:rPr>
              <a:t>　　　　　　　・カスハラ基本方針の策定</a:t>
            </a:r>
            <a:endParaRPr kumimoji="1" lang="en-US" altLang="ja-JP" sz="1400" dirty="0">
              <a:solidFill>
                <a:schemeClr val="tx1"/>
              </a:solidFill>
            </a:endParaRPr>
          </a:p>
          <a:p>
            <a:r>
              <a:rPr kumimoji="1" lang="ja-JP" altLang="en-US" sz="1400" dirty="0">
                <a:solidFill>
                  <a:schemeClr val="tx1"/>
                </a:solidFill>
              </a:rPr>
              <a:t>　　　　　　　・カスハラ対応マニュアルの策定</a:t>
            </a:r>
            <a:endParaRPr kumimoji="1" lang="en-US" altLang="ja-JP" sz="1400" dirty="0">
              <a:solidFill>
                <a:schemeClr val="tx1"/>
              </a:solidFill>
            </a:endParaRPr>
          </a:p>
          <a:p>
            <a:r>
              <a:rPr kumimoji="1" lang="ja-JP" altLang="en-US" sz="1400" dirty="0">
                <a:solidFill>
                  <a:schemeClr val="tx1"/>
                </a:solidFill>
              </a:rPr>
              <a:t>　　　　　　　・従業員教育の企画・実施</a:t>
            </a:r>
            <a:endParaRPr kumimoji="1" lang="en-US" altLang="ja-JP" sz="1400" dirty="0">
              <a:solidFill>
                <a:schemeClr val="tx1"/>
              </a:solidFill>
            </a:endParaRPr>
          </a:p>
          <a:p>
            <a:endParaRPr kumimoji="1" lang="en-US" altLang="ja-JP" sz="1200" dirty="0">
              <a:solidFill>
                <a:schemeClr val="tx1"/>
              </a:solidFill>
            </a:endParaRPr>
          </a:p>
          <a:p>
            <a:endParaRPr kumimoji="1" lang="ja-JP" altLang="en-US" sz="1400" dirty="0">
              <a:solidFill>
                <a:schemeClr val="tx1"/>
              </a:solidFill>
            </a:endParaRPr>
          </a:p>
        </p:txBody>
      </p:sp>
      <p:sp>
        <p:nvSpPr>
          <p:cNvPr id="13" name="四角形: 角を丸くする 12">
            <a:extLst>
              <a:ext uri="{FF2B5EF4-FFF2-40B4-BE49-F238E27FC236}">
                <a16:creationId xmlns:a16="http://schemas.microsoft.com/office/drawing/2014/main" id="{4C1084F8-888B-ECF9-F4F6-149F33B6E544}"/>
              </a:ext>
            </a:extLst>
          </p:cNvPr>
          <p:cNvSpPr/>
          <p:nvPr/>
        </p:nvSpPr>
        <p:spPr>
          <a:xfrm>
            <a:off x="178376" y="501774"/>
            <a:ext cx="2289316" cy="37649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ja-JP" altLang="en-US" sz="1400" b="1" dirty="0">
                <a:solidFill>
                  <a:schemeClr val="bg1"/>
                </a:solidFill>
              </a:rPr>
              <a:t>３．アドバイザーの派遣</a:t>
            </a:r>
            <a:endParaRPr lang="en-US" altLang="ja-JP" sz="1400" b="1" dirty="0">
              <a:solidFill>
                <a:schemeClr val="bg1"/>
              </a:solidFill>
            </a:endParaRPr>
          </a:p>
        </p:txBody>
      </p:sp>
      <p:sp>
        <p:nvSpPr>
          <p:cNvPr id="85" name="テキスト ボックス 84">
            <a:extLst>
              <a:ext uri="{FF2B5EF4-FFF2-40B4-BE49-F238E27FC236}">
                <a16:creationId xmlns:a16="http://schemas.microsoft.com/office/drawing/2014/main" id="{5F44F588-C9DC-5FF4-D4DD-99A2FEA76480}"/>
              </a:ext>
            </a:extLst>
          </p:cNvPr>
          <p:cNvSpPr txBox="1"/>
          <p:nvPr/>
        </p:nvSpPr>
        <p:spPr>
          <a:xfrm>
            <a:off x="2452466" y="682336"/>
            <a:ext cx="1463201" cy="307777"/>
          </a:xfrm>
          <a:prstGeom prst="rect">
            <a:avLst/>
          </a:prstGeom>
          <a:noFill/>
          <a:ln>
            <a:noFill/>
            <a:prstDash val="sysDot"/>
          </a:ln>
        </p:spPr>
        <p:txBody>
          <a:bodyPr wrap="square" rtlCol="0">
            <a:spAutoFit/>
          </a:bodyPr>
          <a:lstStyle/>
          <a:p>
            <a:r>
              <a:rPr kumimoji="1" lang="en-US" altLang="ja-JP" sz="1400" b="1" dirty="0">
                <a:solidFill>
                  <a:schemeClr val="accent2"/>
                </a:solidFill>
                <a:latin typeface="+mn-ea"/>
              </a:rPr>
              <a:t>【6</a:t>
            </a:r>
            <a:r>
              <a:rPr kumimoji="1" lang="ja-JP" altLang="en-US" sz="1400" b="1" dirty="0">
                <a:solidFill>
                  <a:schemeClr val="accent2"/>
                </a:solidFill>
                <a:latin typeface="+mn-ea"/>
              </a:rPr>
              <a:t>月中旬～</a:t>
            </a:r>
            <a:r>
              <a:rPr kumimoji="1" lang="en-US" altLang="ja-JP" sz="1400" b="1" dirty="0">
                <a:solidFill>
                  <a:schemeClr val="accent2"/>
                </a:solidFill>
                <a:latin typeface="+mn-ea"/>
              </a:rPr>
              <a:t>】</a:t>
            </a:r>
          </a:p>
        </p:txBody>
      </p:sp>
      <p:sp>
        <p:nvSpPr>
          <p:cNvPr id="22" name="タイトル 1">
            <a:extLst>
              <a:ext uri="{FF2B5EF4-FFF2-40B4-BE49-F238E27FC236}">
                <a16:creationId xmlns:a16="http://schemas.microsoft.com/office/drawing/2014/main" id="{40E85C64-E663-18FE-0BD1-10150498A1AB}"/>
              </a:ext>
            </a:extLst>
          </p:cNvPr>
          <p:cNvSpPr txBox="1">
            <a:spLocks/>
          </p:cNvSpPr>
          <p:nvPr/>
        </p:nvSpPr>
        <p:spPr>
          <a:xfrm>
            <a:off x="0" y="-10849"/>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３．アドバイザー派遣</a:t>
            </a:r>
          </a:p>
        </p:txBody>
      </p:sp>
      <p:sp>
        <p:nvSpPr>
          <p:cNvPr id="6" name="四角形: 角を丸くする 5">
            <a:extLst>
              <a:ext uri="{FF2B5EF4-FFF2-40B4-BE49-F238E27FC236}">
                <a16:creationId xmlns:a16="http://schemas.microsoft.com/office/drawing/2014/main" id="{59522928-4F28-72B9-5A81-C4613D1BB3D5}"/>
              </a:ext>
            </a:extLst>
          </p:cNvPr>
          <p:cNvSpPr/>
          <p:nvPr/>
        </p:nvSpPr>
        <p:spPr>
          <a:xfrm>
            <a:off x="261562" y="1599055"/>
            <a:ext cx="1210186" cy="37649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支援例</a:t>
            </a:r>
            <a:endParaRPr kumimoji="1" lang="en-US" altLang="ja-JP" sz="1400" b="1" dirty="0">
              <a:solidFill>
                <a:schemeClr val="bg1"/>
              </a:solidFill>
            </a:endParaRPr>
          </a:p>
        </p:txBody>
      </p:sp>
      <p:graphicFrame>
        <p:nvGraphicFramePr>
          <p:cNvPr id="3" name="表 2">
            <a:extLst>
              <a:ext uri="{FF2B5EF4-FFF2-40B4-BE49-F238E27FC236}">
                <a16:creationId xmlns:a16="http://schemas.microsoft.com/office/drawing/2014/main" id="{7A3AE2FF-D71F-80E6-33E1-F8708ABCF40B}"/>
              </a:ext>
            </a:extLst>
          </p:cNvPr>
          <p:cNvGraphicFramePr>
            <a:graphicFrameLocks noGrp="1"/>
          </p:cNvGraphicFramePr>
          <p:nvPr>
            <p:extLst>
              <p:ext uri="{D42A27DB-BD31-4B8C-83A1-F6EECF244321}">
                <p14:modId xmlns:p14="http://schemas.microsoft.com/office/powerpoint/2010/main" val="3061939407"/>
              </p:ext>
            </p:extLst>
          </p:nvPr>
        </p:nvGraphicFramePr>
        <p:xfrm>
          <a:off x="5151787" y="3065891"/>
          <a:ext cx="4305356" cy="2633680"/>
        </p:xfrm>
        <a:graphic>
          <a:graphicData uri="http://schemas.openxmlformats.org/drawingml/2006/table">
            <a:tbl>
              <a:tblPr firstRow="1" bandRow="1">
                <a:tableStyleId>{5C22544A-7EE6-4342-B048-85BDC9FD1C3A}</a:tableStyleId>
              </a:tblPr>
              <a:tblGrid>
                <a:gridCol w="2565456">
                  <a:extLst>
                    <a:ext uri="{9D8B030D-6E8A-4147-A177-3AD203B41FA5}">
                      <a16:colId xmlns:a16="http://schemas.microsoft.com/office/drawing/2014/main" val="2396553253"/>
                    </a:ext>
                  </a:extLst>
                </a:gridCol>
                <a:gridCol w="1739900">
                  <a:extLst>
                    <a:ext uri="{9D8B030D-6E8A-4147-A177-3AD203B41FA5}">
                      <a16:colId xmlns:a16="http://schemas.microsoft.com/office/drawing/2014/main" val="637718782"/>
                    </a:ext>
                  </a:extLst>
                </a:gridCol>
              </a:tblGrid>
              <a:tr h="329210">
                <a:tc>
                  <a:txBody>
                    <a:bodyPr/>
                    <a:lstStyle/>
                    <a:p>
                      <a:pPr algn="ctr"/>
                      <a:r>
                        <a:rPr kumimoji="1" lang="ja-JP" altLang="en-US" sz="1400" b="1" dirty="0">
                          <a:solidFill>
                            <a:schemeClr val="bg1"/>
                          </a:solidFill>
                          <a:latin typeface="+mn-ea"/>
                          <a:ea typeface="+mn-ea"/>
                        </a:rPr>
                        <a:t>派遣先企業の業種　</a:t>
                      </a: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r"/>
                      <a:r>
                        <a:rPr kumimoji="1" lang="en-US" altLang="ja-JP" sz="1400" b="1" dirty="0">
                          <a:solidFill>
                            <a:schemeClr val="bg1"/>
                          </a:solidFill>
                          <a:latin typeface="+mn-ea"/>
                          <a:ea typeface="+mn-ea"/>
                        </a:rPr>
                        <a:t>15</a:t>
                      </a:r>
                      <a:r>
                        <a:rPr kumimoji="1" lang="ja-JP" altLang="en-US" sz="1400" b="1" dirty="0">
                          <a:solidFill>
                            <a:schemeClr val="bg1"/>
                          </a:solidFill>
                          <a:latin typeface="+mn-ea"/>
                          <a:ea typeface="+mn-ea"/>
                        </a:rPr>
                        <a:t>者（団体）</a:t>
                      </a: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199038780"/>
                  </a:ext>
                </a:extLst>
              </a:tr>
              <a:tr h="329210">
                <a:tc>
                  <a:txBody>
                    <a:bodyPr/>
                    <a:lstStyle/>
                    <a:p>
                      <a:pPr algn="r"/>
                      <a:r>
                        <a:rPr kumimoji="1" lang="ja-JP" altLang="en-US" sz="1400" b="0" dirty="0">
                          <a:latin typeface="+mn-ea"/>
                          <a:ea typeface="+mn-ea"/>
                        </a:rPr>
                        <a:t>医療・福祉</a:t>
                      </a: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n-ea"/>
                          <a:ea typeface="+mn-ea"/>
                        </a:rPr>
                        <a:t>６</a:t>
                      </a: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85858053"/>
                  </a:ext>
                </a:extLst>
              </a:tr>
              <a:tr h="329210">
                <a:tc>
                  <a:txBody>
                    <a:bodyPr/>
                    <a:lstStyle/>
                    <a:p>
                      <a:pPr algn="r"/>
                      <a:r>
                        <a:rPr kumimoji="1" lang="ja-JP" altLang="en-US" sz="1400" b="0" dirty="0">
                          <a:latin typeface="+mn-ea"/>
                          <a:ea typeface="+mn-ea"/>
                        </a:rPr>
                        <a:t>サービス業</a:t>
                      </a: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n-ea"/>
                          <a:ea typeface="+mn-ea"/>
                        </a:rPr>
                        <a:t>３</a:t>
                      </a: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6012688"/>
                  </a:ext>
                </a:extLst>
              </a:tr>
              <a:tr h="329210">
                <a:tc>
                  <a:txBody>
                    <a:bodyPr/>
                    <a:lstStyle/>
                    <a:p>
                      <a:pPr algn="r"/>
                      <a:r>
                        <a:rPr kumimoji="1" lang="ja-JP" altLang="en-US" sz="1400" b="0" dirty="0">
                          <a:latin typeface="+mn-ea"/>
                          <a:ea typeface="+mn-ea"/>
                        </a:rPr>
                        <a:t>卸・小売業</a:t>
                      </a:r>
                      <a:endParaRPr kumimoji="1" lang="en-US" altLang="ja-JP" sz="1400" b="0" dirty="0">
                        <a:latin typeface="+mn-ea"/>
                        <a:ea typeface="+mn-ea"/>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n-ea"/>
                          <a:ea typeface="+mn-ea"/>
                        </a:rPr>
                        <a:t>２</a:t>
                      </a:r>
                      <a:endParaRPr kumimoji="1" lang="en-US" altLang="ja-JP" sz="1400" b="0" dirty="0">
                        <a:latin typeface="+mn-ea"/>
                        <a:ea typeface="+mn-ea"/>
                      </a:endParaRP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66109052"/>
                  </a:ext>
                </a:extLst>
              </a:tr>
              <a:tr h="329210">
                <a:tc>
                  <a:txBody>
                    <a:bodyPr/>
                    <a:lstStyle/>
                    <a:p>
                      <a:pPr algn="r"/>
                      <a:r>
                        <a:rPr kumimoji="1" lang="ja-JP" altLang="en-US" sz="1400" b="0" dirty="0">
                          <a:latin typeface="+mn-ea"/>
                          <a:ea typeface="+mn-ea"/>
                        </a:rPr>
                        <a:t>製造業</a:t>
                      </a:r>
                      <a:endParaRPr kumimoji="1" lang="en-US" altLang="ja-JP" sz="1400" b="0" dirty="0">
                        <a:latin typeface="+mn-ea"/>
                        <a:ea typeface="+mn-ea"/>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n-ea"/>
                          <a:ea typeface="+mn-ea"/>
                        </a:rPr>
                        <a:t>１</a:t>
                      </a:r>
                      <a:endParaRPr kumimoji="1" lang="en-US" altLang="ja-JP" sz="1400" b="0" dirty="0">
                        <a:latin typeface="+mn-ea"/>
                        <a:ea typeface="+mn-ea"/>
                      </a:endParaRP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52109544"/>
                  </a:ext>
                </a:extLst>
              </a:tr>
              <a:tr h="329210">
                <a:tc>
                  <a:txBody>
                    <a:bodyPr/>
                    <a:lstStyle/>
                    <a:p>
                      <a:pPr algn="r"/>
                      <a:r>
                        <a:rPr kumimoji="1" lang="ja-JP" altLang="en-US" sz="1400" b="0" dirty="0">
                          <a:latin typeface="+mn-ea"/>
                          <a:ea typeface="+mn-ea"/>
                        </a:rPr>
                        <a:t>飲食</a:t>
                      </a:r>
                      <a:endParaRPr kumimoji="1" lang="en-US" altLang="ja-JP" sz="1400" b="0" dirty="0">
                        <a:latin typeface="+mn-ea"/>
                        <a:ea typeface="+mn-ea"/>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n-ea"/>
                          <a:ea typeface="+mn-ea"/>
                        </a:rPr>
                        <a:t>１</a:t>
                      </a:r>
                      <a:endParaRPr kumimoji="1" lang="en-US" altLang="ja-JP" sz="1400" b="0" dirty="0">
                        <a:latin typeface="+mn-ea"/>
                        <a:ea typeface="+mn-ea"/>
                      </a:endParaRP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8747347"/>
                  </a:ext>
                </a:extLst>
              </a:tr>
              <a:tr h="329210">
                <a:tc>
                  <a:txBody>
                    <a:bodyPr/>
                    <a:lstStyle/>
                    <a:p>
                      <a:pPr algn="r"/>
                      <a:r>
                        <a:rPr kumimoji="1" lang="ja-JP" altLang="en-US" sz="1400" b="0" dirty="0">
                          <a:latin typeface="+mn-ea"/>
                          <a:ea typeface="+mn-ea"/>
                        </a:rPr>
                        <a:t>生活関連サービス</a:t>
                      </a:r>
                      <a:endParaRPr kumimoji="1" lang="en-US" altLang="ja-JP" sz="1400" b="0" dirty="0">
                        <a:latin typeface="+mn-ea"/>
                        <a:ea typeface="+mn-ea"/>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n-ea"/>
                          <a:ea typeface="+mn-ea"/>
                        </a:rPr>
                        <a:t>１</a:t>
                      </a:r>
                      <a:endParaRPr kumimoji="1" lang="en-US" altLang="ja-JP" sz="1400" b="0" dirty="0">
                        <a:latin typeface="+mn-ea"/>
                        <a:ea typeface="+mn-ea"/>
                      </a:endParaRP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68638353"/>
                  </a:ext>
                </a:extLst>
              </a:tr>
              <a:tr h="329210">
                <a:tc>
                  <a:txBody>
                    <a:bodyPr/>
                    <a:lstStyle/>
                    <a:p>
                      <a:pPr algn="r"/>
                      <a:r>
                        <a:rPr kumimoji="1" lang="ja-JP" altLang="en-US" sz="1400" b="0" dirty="0">
                          <a:latin typeface="+mn-ea"/>
                          <a:ea typeface="+mn-ea"/>
                        </a:rPr>
                        <a:t>情報通信業</a:t>
                      </a:r>
                      <a:endParaRPr kumimoji="1" lang="en-US" altLang="ja-JP" sz="1400" b="0" dirty="0">
                        <a:latin typeface="+mn-ea"/>
                        <a:ea typeface="+mn-ea"/>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n-ea"/>
                          <a:ea typeface="+mn-ea"/>
                        </a:rPr>
                        <a:t>１</a:t>
                      </a:r>
                      <a:endParaRPr kumimoji="1" lang="en-US" altLang="ja-JP" sz="1400" b="0" dirty="0">
                        <a:latin typeface="+mn-ea"/>
                        <a:ea typeface="+mn-ea"/>
                      </a:endParaRPr>
                    </a:p>
                  </a:txBody>
                  <a:tcPr>
                    <a:lnL w="635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39366527"/>
                  </a:ext>
                </a:extLst>
              </a:tr>
            </a:tbl>
          </a:graphicData>
        </a:graphic>
      </p:graphicFrame>
      <p:pic>
        <p:nvPicPr>
          <p:cNvPr id="10" name="図 9">
            <a:extLst>
              <a:ext uri="{FF2B5EF4-FFF2-40B4-BE49-F238E27FC236}">
                <a16:creationId xmlns:a16="http://schemas.microsoft.com/office/drawing/2014/main" id="{66A4E710-96A8-8011-FD1C-9E5C84284986}"/>
              </a:ext>
            </a:extLst>
          </p:cNvPr>
          <p:cNvPicPr>
            <a:picLocks noChangeAspect="1"/>
          </p:cNvPicPr>
          <p:nvPr/>
        </p:nvPicPr>
        <p:blipFill>
          <a:blip r:embed="rId3"/>
          <a:stretch>
            <a:fillRect/>
          </a:stretch>
        </p:blipFill>
        <p:spPr>
          <a:xfrm>
            <a:off x="706843" y="2652682"/>
            <a:ext cx="3208824" cy="4134971"/>
          </a:xfrm>
          <a:prstGeom prst="rect">
            <a:avLst/>
          </a:prstGeom>
        </p:spPr>
      </p:pic>
      <p:sp>
        <p:nvSpPr>
          <p:cNvPr id="5" name="四角形: 角を丸くする 4">
            <a:extLst>
              <a:ext uri="{FF2B5EF4-FFF2-40B4-BE49-F238E27FC236}">
                <a16:creationId xmlns:a16="http://schemas.microsoft.com/office/drawing/2014/main" id="{D42E814D-35FB-1AE6-D271-13667A0BF5FE}"/>
              </a:ext>
            </a:extLst>
          </p:cNvPr>
          <p:cNvSpPr/>
          <p:nvPr/>
        </p:nvSpPr>
        <p:spPr>
          <a:xfrm>
            <a:off x="5123554" y="690023"/>
            <a:ext cx="1210186" cy="37649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対　  　象</a:t>
            </a:r>
            <a:endParaRPr kumimoji="1" lang="en-US" altLang="ja-JP" sz="1400" b="1" dirty="0">
              <a:solidFill>
                <a:schemeClr val="bg1"/>
              </a:solidFill>
            </a:endParaRPr>
          </a:p>
        </p:txBody>
      </p:sp>
      <p:sp>
        <p:nvSpPr>
          <p:cNvPr id="14" name="テキスト ボックス 13">
            <a:extLst>
              <a:ext uri="{FF2B5EF4-FFF2-40B4-BE49-F238E27FC236}">
                <a16:creationId xmlns:a16="http://schemas.microsoft.com/office/drawing/2014/main" id="{0A696B1E-C445-D2D7-0BCB-27BD2163D20D}"/>
              </a:ext>
            </a:extLst>
          </p:cNvPr>
          <p:cNvSpPr txBox="1"/>
          <p:nvPr/>
        </p:nvSpPr>
        <p:spPr>
          <a:xfrm>
            <a:off x="6567195" y="616662"/>
            <a:ext cx="3721100" cy="523220"/>
          </a:xfrm>
          <a:prstGeom prst="rect">
            <a:avLst/>
          </a:prstGeom>
          <a:noFill/>
        </p:spPr>
        <p:txBody>
          <a:bodyPr wrap="square" rtlCol="0">
            <a:spAutoFit/>
          </a:bodyPr>
          <a:lstStyle/>
          <a:p>
            <a:r>
              <a:rPr kumimoji="1" lang="ja-JP" altLang="en-US" sz="1400" dirty="0"/>
              <a:t>栃木県内に所在地がある</a:t>
            </a:r>
            <a:endParaRPr kumimoji="1" lang="en-US" altLang="ja-JP" sz="1400" dirty="0"/>
          </a:p>
          <a:p>
            <a:r>
              <a:rPr kumimoji="1" lang="ja-JP" altLang="en-US" sz="1400" dirty="0"/>
              <a:t>事業者および業界団体</a:t>
            </a:r>
          </a:p>
        </p:txBody>
      </p:sp>
      <p:sp>
        <p:nvSpPr>
          <p:cNvPr id="16" name="四角形: 角を丸くする 15">
            <a:extLst>
              <a:ext uri="{FF2B5EF4-FFF2-40B4-BE49-F238E27FC236}">
                <a16:creationId xmlns:a16="http://schemas.microsoft.com/office/drawing/2014/main" id="{73248D14-0914-9486-8A58-C7B0944890C6}"/>
              </a:ext>
            </a:extLst>
          </p:cNvPr>
          <p:cNvSpPr/>
          <p:nvPr/>
        </p:nvSpPr>
        <p:spPr>
          <a:xfrm>
            <a:off x="5151787" y="1294960"/>
            <a:ext cx="1210186" cy="37649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募集企業数</a:t>
            </a:r>
            <a:endParaRPr kumimoji="1" lang="en-US" altLang="ja-JP" sz="1400" b="1" dirty="0">
              <a:solidFill>
                <a:schemeClr val="bg1"/>
              </a:solidFill>
            </a:endParaRPr>
          </a:p>
        </p:txBody>
      </p:sp>
      <p:sp>
        <p:nvSpPr>
          <p:cNvPr id="17" name="テキスト ボックス 16">
            <a:extLst>
              <a:ext uri="{FF2B5EF4-FFF2-40B4-BE49-F238E27FC236}">
                <a16:creationId xmlns:a16="http://schemas.microsoft.com/office/drawing/2014/main" id="{4707C03A-F214-F4F3-A89F-27DA65DCA7D0}"/>
              </a:ext>
            </a:extLst>
          </p:cNvPr>
          <p:cNvSpPr txBox="1"/>
          <p:nvPr/>
        </p:nvSpPr>
        <p:spPr>
          <a:xfrm>
            <a:off x="6595428" y="1359041"/>
            <a:ext cx="3721100" cy="307777"/>
          </a:xfrm>
          <a:prstGeom prst="rect">
            <a:avLst/>
          </a:prstGeom>
          <a:noFill/>
        </p:spPr>
        <p:txBody>
          <a:bodyPr wrap="square" rtlCol="0">
            <a:spAutoFit/>
          </a:bodyPr>
          <a:lstStyle/>
          <a:p>
            <a:r>
              <a:rPr kumimoji="1" lang="en-US" altLang="ja-JP" sz="1400" dirty="0"/>
              <a:t>15</a:t>
            </a:r>
            <a:r>
              <a:rPr kumimoji="1" lang="ja-JP" altLang="en-US" sz="1400" dirty="0"/>
              <a:t>社（団体）程度</a:t>
            </a:r>
          </a:p>
        </p:txBody>
      </p:sp>
      <p:sp>
        <p:nvSpPr>
          <p:cNvPr id="18" name="四角形: 角を丸くする 17">
            <a:extLst>
              <a:ext uri="{FF2B5EF4-FFF2-40B4-BE49-F238E27FC236}">
                <a16:creationId xmlns:a16="http://schemas.microsoft.com/office/drawing/2014/main" id="{EB949194-AE53-261B-4A89-6FA0664B0276}"/>
              </a:ext>
            </a:extLst>
          </p:cNvPr>
          <p:cNvSpPr/>
          <p:nvPr/>
        </p:nvSpPr>
        <p:spPr>
          <a:xfrm>
            <a:off x="5151787" y="1915272"/>
            <a:ext cx="1210186" cy="37649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支 援 方 法</a:t>
            </a:r>
            <a:endParaRPr kumimoji="1" lang="en-US" altLang="ja-JP" sz="1400" b="1" dirty="0">
              <a:solidFill>
                <a:schemeClr val="bg1"/>
              </a:solidFill>
            </a:endParaRPr>
          </a:p>
        </p:txBody>
      </p:sp>
      <p:sp>
        <p:nvSpPr>
          <p:cNvPr id="19" name="テキスト ボックス 18">
            <a:extLst>
              <a:ext uri="{FF2B5EF4-FFF2-40B4-BE49-F238E27FC236}">
                <a16:creationId xmlns:a16="http://schemas.microsoft.com/office/drawing/2014/main" id="{1E07F7C1-9863-2F1D-96A4-E9402A3BCC7F}"/>
              </a:ext>
            </a:extLst>
          </p:cNvPr>
          <p:cNvSpPr txBox="1"/>
          <p:nvPr/>
        </p:nvSpPr>
        <p:spPr>
          <a:xfrm>
            <a:off x="6595428" y="1979353"/>
            <a:ext cx="3721100" cy="307777"/>
          </a:xfrm>
          <a:prstGeom prst="rect">
            <a:avLst/>
          </a:prstGeom>
          <a:noFill/>
        </p:spPr>
        <p:txBody>
          <a:bodyPr wrap="square" rtlCol="0">
            <a:spAutoFit/>
          </a:bodyPr>
          <a:lstStyle/>
          <a:p>
            <a:r>
              <a:rPr kumimoji="1" lang="ja-JP" altLang="en-US" sz="1400" dirty="0"/>
              <a:t>訪問　または　オンライン</a:t>
            </a:r>
            <a:endParaRPr kumimoji="1" lang="en-US" altLang="ja-JP" sz="1400" dirty="0"/>
          </a:p>
        </p:txBody>
      </p:sp>
      <p:pic>
        <p:nvPicPr>
          <p:cNvPr id="21" name="図 20" descr="アイコン が含まれている画像&#10;&#10;AI 生成コンテンツは誤りを含む可能性があります。">
            <a:extLst>
              <a:ext uri="{FF2B5EF4-FFF2-40B4-BE49-F238E27FC236}">
                <a16:creationId xmlns:a16="http://schemas.microsoft.com/office/drawing/2014/main" id="{B12A746E-B817-C79E-C95E-32EA60116A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8829" y="5146266"/>
            <a:ext cx="1597166" cy="1597166"/>
          </a:xfrm>
          <a:prstGeom prst="rect">
            <a:avLst/>
          </a:prstGeom>
        </p:spPr>
      </p:pic>
      <p:sp>
        <p:nvSpPr>
          <p:cNvPr id="23" name="四角形: 角を丸くする 22">
            <a:extLst>
              <a:ext uri="{FF2B5EF4-FFF2-40B4-BE49-F238E27FC236}">
                <a16:creationId xmlns:a16="http://schemas.microsoft.com/office/drawing/2014/main" id="{EEACB17F-A8D1-2C37-A7B3-2D6FAB7219FA}"/>
              </a:ext>
            </a:extLst>
          </p:cNvPr>
          <p:cNvSpPr/>
          <p:nvPr/>
        </p:nvSpPr>
        <p:spPr>
          <a:xfrm>
            <a:off x="8191500" y="1258853"/>
            <a:ext cx="1563782" cy="481320"/>
          </a:xfrm>
          <a:prstGeom prst="roundRect">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accent2"/>
                </a:solidFill>
              </a:rPr>
              <a:t>上限に達した</a:t>
            </a:r>
            <a:endParaRPr kumimoji="1" lang="en-US" altLang="ja-JP" sz="1400" b="1" dirty="0">
              <a:solidFill>
                <a:schemeClr val="accent2"/>
              </a:solidFill>
            </a:endParaRPr>
          </a:p>
          <a:p>
            <a:pPr algn="ctr"/>
            <a:r>
              <a:rPr kumimoji="1" lang="ja-JP" altLang="en-US" sz="1400" b="1" dirty="0">
                <a:solidFill>
                  <a:schemeClr val="accent2"/>
                </a:solidFill>
              </a:rPr>
              <a:t>ため締め切り</a:t>
            </a:r>
          </a:p>
        </p:txBody>
      </p:sp>
      <p:sp>
        <p:nvSpPr>
          <p:cNvPr id="2" name="スライド番号プレースホルダー 1">
            <a:extLst>
              <a:ext uri="{FF2B5EF4-FFF2-40B4-BE49-F238E27FC236}">
                <a16:creationId xmlns:a16="http://schemas.microsoft.com/office/drawing/2014/main" id="{91A092B8-48F0-6096-6800-89BF8DF441C2}"/>
              </a:ext>
            </a:extLst>
          </p:cNvPr>
          <p:cNvSpPr>
            <a:spLocks noGrp="1"/>
          </p:cNvSpPr>
          <p:nvPr>
            <p:ph type="sldNum" sz="quarter" idx="12"/>
          </p:nvPr>
        </p:nvSpPr>
        <p:spPr/>
        <p:txBody>
          <a:bodyPr/>
          <a:lstStyle/>
          <a:p>
            <a:fld id="{37F7242A-F54A-4C58-9C65-389575FB43BB}" type="slidenum">
              <a:rPr kumimoji="1" lang="ja-JP" altLang="en-US" smtClean="0"/>
              <a:t>11</a:t>
            </a:fld>
            <a:endParaRPr kumimoji="1" lang="ja-JP" altLang="en-US"/>
          </a:p>
        </p:txBody>
      </p:sp>
    </p:spTree>
    <p:extLst>
      <p:ext uri="{BB962C8B-B14F-4D97-AF65-F5344CB8AC3E}">
        <p14:creationId xmlns:p14="http://schemas.microsoft.com/office/powerpoint/2010/main" val="9595009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A0700-D5C7-A1CC-358C-3038398F29A9}"/>
            </a:ext>
          </a:extLst>
        </p:cNvPr>
        <p:cNvGrpSpPr/>
        <p:nvPr/>
      </p:nvGrpSpPr>
      <p:grpSpPr>
        <a:xfrm>
          <a:off x="0" y="0"/>
          <a:ext cx="0" cy="0"/>
          <a:chOff x="0" y="0"/>
          <a:chExt cx="0" cy="0"/>
        </a:xfrm>
      </p:grpSpPr>
      <p:graphicFrame>
        <p:nvGraphicFramePr>
          <p:cNvPr id="10" name="図表 9">
            <a:extLst>
              <a:ext uri="{FF2B5EF4-FFF2-40B4-BE49-F238E27FC236}">
                <a16:creationId xmlns:a16="http://schemas.microsoft.com/office/drawing/2014/main" id="{92A658E9-D04A-0F15-1585-1B08488D678B}"/>
              </a:ext>
            </a:extLst>
          </p:cNvPr>
          <p:cNvGraphicFramePr/>
          <p:nvPr>
            <p:extLst>
              <p:ext uri="{D42A27DB-BD31-4B8C-83A1-F6EECF244321}">
                <p14:modId xmlns:p14="http://schemas.microsoft.com/office/powerpoint/2010/main" val="349687333"/>
              </p:ext>
            </p:extLst>
          </p:nvPr>
        </p:nvGraphicFramePr>
        <p:xfrm>
          <a:off x="1269095" y="2582896"/>
          <a:ext cx="6604000" cy="4402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8" name="直線コネクタ 17">
            <a:extLst>
              <a:ext uri="{FF2B5EF4-FFF2-40B4-BE49-F238E27FC236}">
                <a16:creationId xmlns:a16="http://schemas.microsoft.com/office/drawing/2014/main" id="{688A37E9-F9A9-05DC-0208-40202F088986}"/>
              </a:ext>
            </a:extLst>
          </p:cNvPr>
          <p:cNvCxnSpPr>
            <a:cxnSpLocks/>
          </p:cNvCxnSpPr>
          <p:nvPr/>
        </p:nvCxnSpPr>
        <p:spPr>
          <a:xfrm flipH="1">
            <a:off x="1676400" y="5255238"/>
            <a:ext cx="732670" cy="332778"/>
          </a:xfrm>
          <a:prstGeom prst="line">
            <a:avLst/>
          </a:prstGeom>
          <a:ln w="12700">
            <a:solidFill>
              <a:schemeClr val="accent2"/>
            </a:solidFill>
          </a:ln>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CA621CA3-5261-2372-280C-E144B970438E}"/>
              </a:ext>
            </a:extLst>
          </p:cNvPr>
          <p:cNvSpPr/>
          <p:nvPr/>
        </p:nvSpPr>
        <p:spPr>
          <a:xfrm>
            <a:off x="140632" y="665704"/>
            <a:ext cx="9485035" cy="20089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kumimoji="1" lang="en-US" altLang="ja-JP" sz="1400" dirty="0">
              <a:solidFill>
                <a:schemeClr val="tx1"/>
              </a:solidFill>
            </a:endParaRPr>
          </a:p>
          <a:p>
            <a:endParaRPr kumimoji="1" lang="en-US" altLang="ja-JP" sz="1400" dirty="0">
              <a:solidFill>
                <a:schemeClr val="tx1"/>
              </a:solidFill>
            </a:endParaRPr>
          </a:p>
          <a:p>
            <a:endParaRPr kumimoji="1" lang="en-US" altLang="ja-JP" sz="1400" dirty="0">
              <a:solidFill>
                <a:schemeClr val="tx1"/>
              </a:solidFill>
            </a:endParaRPr>
          </a:p>
        </p:txBody>
      </p:sp>
      <p:sp>
        <p:nvSpPr>
          <p:cNvPr id="8" name="四角形: 角を丸くする 7">
            <a:extLst>
              <a:ext uri="{FF2B5EF4-FFF2-40B4-BE49-F238E27FC236}">
                <a16:creationId xmlns:a16="http://schemas.microsoft.com/office/drawing/2014/main" id="{AF917F53-2D64-0554-82B7-AC9AE7820904}"/>
              </a:ext>
            </a:extLst>
          </p:cNvPr>
          <p:cNvSpPr/>
          <p:nvPr/>
        </p:nvSpPr>
        <p:spPr>
          <a:xfrm>
            <a:off x="140632" y="390430"/>
            <a:ext cx="2031068" cy="368356"/>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ja-JP" altLang="en-US" sz="1400" b="1" dirty="0">
                <a:solidFill>
                  <a:schemeClr val="bg1"/>
                </a:solidFill>
              </a:rPr>
              <a:t>４．事例収集・公表</a:t>
            </a:r>
            <a:endParaRPr lang="en-US" altLang="ja-JP" sz="1400" b="1" dirty="0">
              <a:solidFill>
                <a:schemeClr val="bg1"/>
              </a:solidFill>
            </a:endParaRPr>
          </a:p>
        </p:txBody>
      </p:sp>
      <p:sp>
        <p:nvSpPr>
          <p:cNvPr id="22" name="タイトル 1">
            <a:extLst>
              <a:ext uri="{FF2B5EF4-FFF2-40B4-BE49-F238E27FC236}">
                <a16:creationId xmlns:a16="http://schemas.microsoft.com/office/drawing/2014/main" id="{DDC57839-C955-11DB-2912-B9A58E25A9B1}"/>
              </a:ext>
            </a:extLst>
          </p:cNvPr>
          <p:cNvSpPr txBox="1">
            <a:spLocks/>
          </p:cNvSpPr>
          <p:nvPr/>
        </p:nvSpPr>
        <p:spPr>
          <a:xfrm>
            <a:off x="0" y="-10849"/>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４．事例収集・公表</a:t>
            </a:r>
          </a:p>
        </p:txBody>
      </p:sp>
      <p:sp>
        <p:nvSpPr>
          <p:cNvPr id="2" name="四角形: 角を丸くする 1">
            <a:extLst>
              <a:ext uri="{FF2B5EF4-FFF2-40B4-BE49-F238E27FC236}">
                <a16:creationId xmlns:a16="http://schemas.microsoft.com/office/drawing/2014/main" id="{3AF9D342-70E8-2152-1C81-14385AE15E41}"/>
              </a:ext>
            </a:extLst>
          </p:cNvPr>
          <p:cNvSpPr/>
          <p:nvPr/>
        </p:nvSpPr>
        <p:spPr>
          <a:xfrm>
            <a:off x="465309" y="2884537"/>
            <a:ext cx="1210186" cy="54446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公表までの流れ</a:t>
            </a:r>
            <a:endParaRPr kumimoji="1" lang="en-US" altLang="ja-JP" sz="1400" b="1" dirty="0">
              <a:solidFill>
                <a:schemeClr val="bg1"/>
              </a:solidFill>
            </a:endParaRPr>
          </a:p>
        </p:txBody>
      </p:sp>
      <p:sp>
        <p:nvSpPr>
          <p:cNvPr id="3" name="正方形/長方形 2">
            <a:extLst>
              <a:ext uri="{FF2B5EF4-FFF2-40B4-BE49-F238E27FC236}">
                <a16:creationId xmlns:a16="http://schemas.microsoft.com/office/drawing/2014/main" id="{0147C830-DC66-11E6-5748-52241F130CC1}"/>
              </a:ext>
            </a:extLst>
          </p:cNvPr>
          <p:cNvSpPr/>
          <p:nvPr/>
        </p:nvSpPr>
        <p:spPr>
          <a:xfrm>
            <a:off x="1675495" y="960518"/>
            <a:ext cx="7778084" cy="356865"/>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lvl="0"/>
            <a:r>
              <a:rPr kumimoji="1" lang="ja-JP" altLang="en-US" sz="1400" dirty="0">
                <a:solidFill>
                  <a:schemeClr val="tx1"/>
                </a:solidFill>
              </a:rPr>
              <a:t>○カスハラへの理解促進　○カスハラ行為の抑制　○事業者の防止対策の充実へ寄与　等</a:t>
            </a:r>
            <a:endParaRPr kumimoji="1" lang="en-US" altLang="ja-JP" sz="1400" dirty="0">
              <a:solidFill>
                <a:schemeClr val="tx1"/>
              </a:solidFill>
            </a:endParaRPr>
          </a:p>
        </p:txBody>
      </p:sp>
      <p:sp>
        <p:nvSpPr>
          <p:cNvPr id="4" name="四角形: 角を丸くする 3">
            <a:extLst>
              <a:ext uri="{FF2B5EF4-FFF2-40B4-BE49-F238E27FC236}">
                <a16:creationId xmlns:a16="http://schemas.microsoft.com/office/drawing/2014/main" id="{459BAE68-DE4B-DC76-C318-848D9512E669}"/>
              </a:ext>
            </a:extLst>
          </p:cNvPr>
          <p:cNvSpPr/>
          <p:nvPr/>
        </p:nvSpPr>
        <p:spPr>
          <a:xfrm>
            <a:off x="451739" y="897982"/>
            <a:ext cx="1210186" cy="438151"/>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目　的</a:t>
            </a:r>
            <a:endParaRPr kumimoji="1" lang="en-US" altLang="ja-JP" sz="1400" b="1" dirty="0">
              <a:solidFill>
                <a:schemeClr val="bg1"/>
              </a:solidFill>
            </a:endParaRPr>
          </a:p>
        </p:txBody>
      </p:sp>
      <p:sp>
        <p:nvSpPr>
          <p:cNvPr id="9" name="四角形: 角を丸くする 8">
            <a:extLst>
              <a:ext uri="{FF2B5EF4-FFF2-40B4-BE49-F238E27FC236}">
                <a16:creationId xmlns:a16="http://schemas.microsoft.com/office/drawing/2014/main" id="{57781973-723B-BF6F-0061-802FEB0FFA10}"/>
              </a:ext>
            </a:extLst>
          </p:cNvPr>
          <p:cNvSpPr/>
          <p:nvPr/>
        </p:nvSpPr>
        <p:spPr>
          <a:xfrm>
            <a:off x="465309" y="2122472"/>
            <a:ext cx="1210186" cy="49367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公表例</a:t>
            </a:r>
            <a:endParaRPr kumimoji="1" lang="en-US" altLang="ja-JP" sz="1400" b="1" dirty="0">
              <a:solidFill>
                <a:schemeClr val="bg1"/>
              </a:solidFill>
            </a:endParaRPr>
          </a:p>
        </p:txBody>
      </p:sp>
      <p:sp>
        <p:nvSpPr>
          <p:cNvPr id="12" name="正方形/長方形 11">
            <a:extLst>
              <a:ext uri="{FF2B5EF4-FFF2-40B4-BE49-F238E27FC236}">
                <a16:creationId xmlns:a16="http://schemas.microsoft.com/office/drawing/2014/main" id="{BF9DCB71-B28F-55E6-434B-CAA99E7C70C5}"/>
              </a:ext>
            </a:extLst>
          </p:cNvPr>
          <p:cNvSpPr/>
          <p:nvPr/>
        </p:nvSpPr>
        <p:spPr>
          <a:xfrm>
            <a:off x="1675495" y="2199269"/>
            <a:ext cx="6473613" cy="340527"/>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400" dirty="0">
                <a:solidFill>
                  <a:schemeClr val="tx1"/>
                </a:solidFill>
              </a:rPr>
              <a:t>○カスハラに該当しうる行為　○事業者のカスハラへの対応状況　　等</a:t>
            </a:r>
            <a:endParaRPr kumimoji="1" lang="en-US" altLang="ja-JP" sz="1400" dirty="0">
              <a:solidFill>
                <a:schemeClr val="tx1"/>
              </a:solidFill>
            </a:endParaRPr>
          </a:p>
          <a:p>
            <a:endParaRPr kumimoji="1" lang="en-US" altLang="ja-JP" sz="1400" dirty="0">
              <a:solidFill>
                <a:schemeClr val="tx1"/>
              </a:solidFill>
            </a:endParaRPr>
          </a:p>
          <a:p>
            <a:endParaRPr kumimoji="1" lang="en-US" altLang="ja-JP" sz="1400" dirty="0">
              <a:solidFill>
                <a:schemeClr val="tx1"/>
              </a:solidFill>
            </a:endParaRPr>
          </a:p>
        </p:txBody>
      </p:sp>
      <p:sp>
        <p:nvSpPr>
          <p:cNvPr id="13" name="四角形: 角を丸くする 12">
            <a:extLst>
              <a:ext uri="{FF2B5EF4-FFF2-40B4-BE49-F238E27FC236}">
                <a16:creationId xmlns:a16="http://schemas.microsoft.com/office/drawing/2014/main" id="{0AE9922B-D03F-9916-6948-FBB58541F329}"/>
              </a:ext>
            </a:extLst>
          </p:cNvPr>
          <p:cNvSpPr/>
          <p:nvPr/>
        </p:nvSpPr>
        <p:spPr>
          <a:xfrm>
            <a:off x="188918" y="5562546"/>
            <a:ext cx="2826945" cy="1026719"/>
          </a:xfrm>
          <a:prstGeom prst="roundRect">
            <a:avLst/>
          </a:prstGeom>
          <a:solidFill>
            <a:schemeClr val="bg1"/>
          </a:solidFill>
          <a:ln>
            <a:solidFill>
              <a:schemeClr val="accent2"/>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kumimoji="1" lang="ja-JP" altLang="en-US" sz="1400" dirty="0">
                <a:solidFill>
                  <a:schemeClr val="tx1"/>
                </a:solidFill>
                <a:latin typeface="+mn-ea"/>
              </a:rPr>
              <a:t>・相談窓口にて受け付けた事例</a:t>
            </a:r>
            <a:endParaRPr kumimoji="1" lang="en-US" altLang="ja-JP" sz="1400" dirty="0">
              <a:solidFill>
                <a:schemeClr val="tx1"/>
              </a:solidFill>
              <a:latin typeface="+mn-ea"/>
            </a:endParaRPr>
          </a:p>
          <a:p>
            <a:pPr lvl="0"/>
            <a:r>
              <a:rPr kumimoji="1" lang="ja-JP" altLang="en-US" sz="1400" dirty="0">
                <a:solidFill>
                  <a:schemeClr val="tx1"/>
                </a:solidFill>
                <a:latin typeface="+mn-ea"/>
              </a:rPr>
              <a:t>・アドバイザー派遣で支援した事例</a:t>
            </a:r>
            <a:endParaRPr kumimoji="1" lang="en-US" altLang="ja-JP" sz="1400" dirty="0">
              <a:solidFill>
                <a:schemeClr val="tx1"/>
              </a:solidFill>
              <a:latin typeface="+mn-ea"/>
            </a:endParaRPr>
          </a:p>
          <a:p>
            <a:pPr lvl="0"/>
            <a:r>
              <a:rPr kumimoji="1" lang="ja-JP" altLang="en-US" sz="1400" dirty="0">
                <a:solidFill>
                  <a:schemeClr val="tx1"/>
                </a:solidFill>
                <a:latin typeface="+mn-ea"/>
              </a:rPr>
              <a:t>・個別にヒアリングした事例</a:t>
            </a:r>
            <a:endParaRPr kumimoji="1" lang="en-US" altLang="ja-JP" sz="1400" dirty="0">
              <a:solidFill>
                <a:schemeClr val="tx1"/>
              </a:solidFill>
              <a:latin typeface="+mn-ea"/>
            </a:endParaRPr>
          </a:p>
        </p:txBody>
      </p:sp>
      <p:sp>
        <p:nvSpPr>
          <p:cNvPr id="23" name="左中かっこ 22">
            <a:extLst>
              <a:ext uri="{FF2B5EF4-FFF2-40B4-BE49-F238E27FC236}">
                <a16:creationId xmlns:a16="http://schemas.microsoft.com/office/drawing/2014/main" id="{9337C89E-8B36-997D-D8EB-C363B11CC8BB}"/>
              </a:ext>
            </a:extLst>
          </p:cNvPr>
          <p:cNvSpPr/>
          <p:nvPr/>
        </p:nvSpPr>
        <p:spPr>
          <a:xfrm rot="5400000">
            <a:off x="5355786" y="1907305"/>
            <a:ext cx="360667" cy="4156253"/>
          </a:xfrm>
          <a:prstGeom prst="lef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421A3787-9364-9A2F-BE0C-39114D1FFC31}"/>
              </a:ext>
            </a:extLst>
          </p:cNvPr>
          <p:cNvSpPr txBox="1"/>
          <p:nvPr/>
        </p:nvSpPr>
        <p:spPr>
          <a:xfrm>
            <a:off x="4571095" y="3459006"/>
            <a:ext cx="2132361" cy="369332"/>
          </a:xfrm>
          <a:prstGeom prst="rect">
            <a:avLst/>
          </a:prstGeom>
          <a:noFill/>
        </p:spPr>
        <p:txBody>
          <a:bodyPr wrap="square" rtlCol="0">
            <a:spAutoFit/>
          </a:bodyPr>
          <a:lstStyle/>
          <a:p>
            <a:r>
              <a:rPr kumimoji="1" lang="en-US" altLang="ja-JP" b="1" dirty="0">
                <a:solidFill>
                  <a:schemeClr val="accent2"/>
                </a:solidFill>
              </a:rPr>
              <a:t>R8</a:t>
            </a:r>
            <a:r>
              <a:rPr kumimoji="1" lang="ja-JP" altLang="en-US" b="1" dirty="0">
                <a:solidFill>
                  <a:schemeClr val="accent2"/>
                </a:solidFill>
              </a:rPr>
              <a:t>年</a:t>
            </a:r>
            <a:r>
              <a:rPr kumimoji="1" lang="en-US" altLang="ja-JP" b="1" dirty="0">
                <a:solidFill>
                  <a:schemeClr val="accent2"/>
                </a:solidFill>
              </a:rPr>
              <a:t>11</a:t>
            </a:r>
            <a:r>
              <a:rPr kumimoji="1" lang="ja-JP" altLang="en-US" b="1" dirty="0">
                <a:solidFill>
                  <a:schemeClr val="accent2"/>
                </a:solidFill>
              </a:rPr>
              <a:t>～</a:t>
            </a:r>
            <a:r>
              <a:rPr kumimoji="1" lang="en-US" altLang="ja-JP" b="1" dirty="0">
                <a:solidFill>
                  <a:schemeClr val="accent2"/>
                </a:solidFill>
              </a:rPr>
              <a:t>12</a:t>
            </a:r>
            <a:r>
              <a:rPr kumimoji="1" lang="ja-JP" altLang="en-US" b="1" dirty="0">
                <a:solidFill>
                  <a:schemeClr val="accent2"/>
                </a:solidFill>
              </a:rPr>
              <a:t>月頃</a:t>
            </a:r>
          </a:p>
        </p:txBody>
      </p:sp>
      <p:sp>
        <p:nvSpPr>
          <p:cNvPr id="69" name="矢印: 下 68">
            <a:extLst>
              <a:ext uri="{FF2B5EF4-FFF2-40B4-BE49-F238E27FC236}">
                <a16:creationId xmlns:a16="http://schemas.microsoft.com/office/drawing/2014/main" id="{331C7AAD-C1A3-A801-D7DC-BE4785387A96}"/>
              </a:ext>
            </a:extLst>
          </p:cNvPr>
          <p:cNvSpPr/>
          <p:nvPr/>
        </p:nvSpPr>
        <p:spPr>
          <a:xfrm>
            <a:off x="2197100" y="3134293"/>
            <a:ext cx="211970" cy="1044642"/>
          </a:xfrm>
          <a:prstGeom prst="downArrow">
            <a:avLst/>
          </a:prstGeom>
          <a:solidFill>
            <a:schemeClr val="bg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70" name="正方形/長方形 69">
            <a:extLst>
              <a:ext uri="{FF2B5EF4-FFF2-40B4-BE49-F238E27FC236}">
                <a16:creationId xmlns:a16="http://schemas.microsoft.com/office/drawing/2014/main" id="{F127EB13-8475-14EE-5F49-3CAE8D0E558E}"/>
              </a:ext>
            </a:extLst>
          </p:cNvPr>
          <p:cNvSpPr/>
          <p:nvPr/>
        </p:nvSpPr>
        <p:spPr>
          <a:xfrm>
            <a:off x="2260600" y="3124736"/>
            <a:ext cx="5981700" cy="89593"/>
          </a:xfrm>
          <a:prstGeom prst="rect">
            <a:avLst/>
          </a:prstGeom>
          <a:solidFill>
            <a:schemeClr val="bg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71" name="正方形/長方形 70">
            <a:extLst>
              <a:ext uri="{FF2B5EF4-FFF2-40B4-BE49-F238E27FC236}">
                <a16:creationId xmlns:a16="http://schemas.microsoft.com/office/drawing/2014/main" id="{40A081AE-FC68-28E8-71A6-FAA89CF88BD6}"/>
              </a:ext>
            </a:extLst>
          </p:cNvPr>
          <p:cNvSpPr/>
          <p:nvPr/>
        </p:nvSpPr>
        <p:spPr>
          <a:xfrm>
            <a:off x="8149108" y="3214329"/>
            <a:ext cx="93192" cy="1649615"/>
          </a:xfrm>
          <a:prstGeom prst="rect">
            <a:avLst/>
          </a:prstGeom>
          <a:solidFill>
            <a:schemeClr val="bg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73" name="テキスト ボックス 72">
            <a:extLst>
              <a:ext uri="{FF2B5EF4-FFF2-40B4-BE49-F238E27FC236}">
                <a16:creationId xmlns:a16="http://schemas.microsoft.com/office/drawing/2014/main" id="{55A44C6B-5850-E9FE-A4DB-19D50E406293}"/>
              </a:ext>
            </a:extLst>
          </p:cNvPr>
          <p:cNvSpPr txBox="1"/>
          <p:nvPr/>
        </p:nvSpPr>
        <p:spPr>
          <a:xfrm>
            <a:off x="4469938" y="2824944"/>
            <a:ext cx="2132361" cy="338554"/>
          </a:xfrm>
          <a:prstGeom prst="rect">
            <a:avLst/>
          </a:prstGeom>
          <a:noFill/>
        </p:spPr>
        <p:txBody>
          <a:bodyPr wrap="square" rtlCol="0">
            <a:spAutoFit/>
          </a:bodyPr>
          <a:lstStyle/>
          <a:p>
            <a:r>
              <a:rPr kumimoji="1" lang="ja-JP" altLang="en-US" sz="1600" b="1" dirty="0"/>
              <a:t>定期的に公表</a:t>
            </a:r>
          </a:p>
        </p:txBody>
      </p:sp>
      <p:sp>
        <p:nvSpPr>
          <p:cNvPr id="74" name="正方形/長方形 73">
            <a:extLst>
              <a:ext uri="{FF2B5EF4-FFF2-40B4-BE49-F238E27FC236}">
                <a16:creationId xmlns:a16="http://schemas.microsoft.com/office/drawing/2014/main" id="{6B59771C-AE3C-7EE2-C676-E92CC25144AD}"/>
              </a:ext>
            </a:extLst>
          </p:cNvPr>
          <p:cNvSpPr/>
          <p:nvPr/>
        </p:nvSpPr>
        <p:spPr>
          <a:xfrm>
            <a:off x="7873095" y="4784229"/>
            <a:ext cx="369205" cy="89593"/>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6" name="直線コネクタ 75">
            <a:extLst>
              <a:ext uri="{FF2B5EF4-FFF2-40B4-BE49-F238E27FC236}">
                <a16:creationId xmlns:a16="http://schemas.microsoft.com/office/drawing/2014/main" id="{A0F9CD96-093E-4755-B0F5-6D703ED45427}"/>
              </a:ext>
            </a:extLst>
          </p:cNvPr>
          <p:cNvCxnSpPr>
            <a:cxnSpLocks/>
          </p:cNvCxnSpPr>
          <p:nvPr/>
        </p:nvCxnSpPr>
        <p:spPr>
          <a:xfrm>
            <a:off x="6921500" y="5255238"/>
            <a:ext cx="558800" cy="332777"/>
          </a:xfrm>
          <a:prstGeom prst="line">
            <a:avLst/>
          </a:prstGeom>
          <a:ln w="12700">
            <a:solidFill>
              <a:schemeClr val="accent2"/>
            </a:solidFill>
          </a:ln>
        </p:spPr>
        <p:style>
          <a:lnRef idx="1">
            <a:schemeClr val="dk1"/>
          </a:lnRef>
          <a:fillRef idx="0">
            <a:schemeClr val="dk1"/>
          </a:fillRef>
          <a:effectRef idx="0">
            <a:schemeClr val="dk1"/>
          </a:effectRef>
          <a:fontRef idx="minor">
            <a:schemeClr val="tx1"/>
          </a:fontRef>
        </p:style>
      </p:cxnSp>
      <p:sp>
        <p:nvSpPr>
          <p:cNvPr id="77" name="四角形: 角を丸くする 76">
            <a:extLst>
              <a:ext uri="{FF2B5EF4-FFF2-40B4-BE49-F238E27FC236}">
                <a16:creationId xmlns:a16="http://schemas.microsoft.com/office/drawing/2014/main" id="{44C54EBE-A3BE-9586-FB23-E616954764CA}"/>
              </a:ext>
            </a:extLst>
          </p:cNvPr>
          <p:cNvSpPr/>
          <p:nvPr/>
        </p:nvSpPr>
        <p:spPr>
          <a:xfrm>
            <a:off x="6368404" y="5562546"/>
            <a:ext cx="2826945" cy="1026719"/>
          </a:xfrm>
          <a:prstGeom prst="roundRect">
            <a:avLst/>
          </a:prstGeom>
          <a:solidFill>
            <a:schemeClr val="bg1"/>
          </a:solidFill>
          <a:ln>
            <a:solidFill>
              <a:schemeClr val="accent2"/>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kumimoji="1" lang="ja-JP" altLang="en-US" sz="1400" dirty="0">
                <a:solidFill>
                  <a:schemeClr val="tx1"/>
                </a:solidFill>
                <a:latin typeface="+mn-ea"/>
              </a:rPr>
              <a:t>・県ホームページ等にて公表</a:t>
            </a:r>
            <a:endParaRPr kumimoji="1" lang="en-US" altLang="ja-JP" sz="1400" dirty="0">
              <a:solidFill>
                <a:schemeClr val="tx1"/>
              </a:solidFill>
              <a:latin typeface="+mn-ea"/>
            </a:endParaRPr>
          </a:p>
        </p:txBody>
      </p:sp>
      <p:cxnSp>
        <p:nvCxnSpPr>
          <p:cNvPr id="80" name="直線コネクタ 79">
            <a:extLst>
              <a:ext uri="{FF2B5EF4-FFF2-40B4-BE49-F238E27FC236}">
                <a16:creationId xmlns:a16="http://schemas.microsoft.com/office/drawing/2014/main" id="{814C3DA1-5007-AA28-502E-BB82417DF167}"/>
              </a:ext>
            </a:extLst>
          </p:cNvPr>
          <p:cNvCxnSpPr>
            <a:cxnSpLocks/>
          </p:cNvCxnSpPr>
          <p:nvPr/>
        </p:nvCxnSpPr>
        <p:spPr>
          <a:xfrm>
            <a:off x="4596494" y="5296209"/>
            <a:ext cx="473662" cy="317277"/>
          </a:xfrm>
          <a:prstGeom prst="line">
            <a:avLst/>
          </a:prstGeom>
          <a:ln w="12700">
            <a:solidFill>
              <a:schemeClr val="accent2"/>
            </a:solidFill>
          </a:ln>
        </p:spPr>
        <p:style>
          <a:lnRef idx="1">
            <a:schemeClr val="dk1"/>
          </a:lnRef>
          <a:fillRef idx="0">
            <a:schemeClr val="dk1"/>
          </a:fillRef>
          <a:effectRef idx="0">
            <a:schemeClr val="dk1"/>
          </a:effectRef>
          <a:fontRef idx="minor">
            <a:schemeClr val="tx1"/>
          </a:fontRef>
        </p:style>
      </p:cxnSp>
      <p:sp>
        <p:nvSpPr>
          <p:cNvPr id="81" name="四角形: 角を丸くする 80">
            <a:extLst>
              <a:ext uri="{FF2B5EF4-FFF2-40B4-BE49-F238E27FC236}">
                <a16:creationId xmlns:a16="http://schemas.microsoft.com/office/drawing/2014/main" id="{97D79D66-99FE-E6F9-E9A7-8823A09C3780}"/>
              </a:ext>
            </a:extLst>
          </p:cNvPr>
          <p:cNvSpPr/>
          <p:nvPr/>
        </p:nvSpPr>
        <p:spPr>
          <a:xfrm>
            <a:off x="3220075" y="5588015"/>
            <a:ext cx="2826945" cy="1026719"/>
          </a:xfrm>
          <a:prstGeom prst="roundRect">
            <a:avLst/>
          </a:prstGeom>
          <a:solidFill>
            <a:schemeClr val="bg1"/>
          </a:solidFill>
          <a:ln>
            <a:solidFill>
              <a:schemeClr val="accent2"/>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kumimoji="1" lang="ja-JP" altLang="en-US" sz="1400" b="1" dirty="0">
                <a:solidFill>
                  <a:schemeClr val="tx1"/>
                </a:solidFill>
                <a:latin typeface="+mn-ea"/>
              </a:rPr>
              <a:t>・カスハラ行為の抑止や事業者にとって有益な公表内容につなげるための助言</a:t>
            </a:r>
            <a:endParaRPr kumimoji="1" lang="en-US" altLang="ja-JP" sz="1400" b="1" dirty="0">
              <a:solidFill>
                <a:schemeClr val="tx1"/>
              </a:solidFill>
              <a:latin typeface="+mn-ea"/>
            </a:endParaRPr>
          </a:p>
        </p:txBody>
      </p:sp>
      <p:cxnSp>
        <p:nvCxnSpPr>
          <p:cNvPr id="6" name="直線コネクタ 5">
            <a:extLst>
              <a:ext uri="{FF2B5EF4-FFF2-40B4-BE49-F238E27FC236}">
                <a16:creationId xmlns:a16="http://schemas.microsoft.com/office/drawing/2014/main" id="{DCAA0546-3FA7-D067-4143-19F04049B9CE}"/>
              </a:ext>
            </a:extLst>
          </p:cNvPr>
          <p:cNvCxnSpPr/>
          <p:nvPr/>
        </p:nvCxnSpPr>
        <p:spPr>
          <a:xfrm>
            <a:off x="1675495" y="1334776"/>
            <a:ext cx="7379605" cy="0"/>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1" name="四角形: 角を丸くする 10">
            <a:extLst>
              <a:ext uri="{FF2B5EF4-FFF2-40B4-BE49-F238E27FC236}">
                <a16:creationId xmlns:a16="http://schemas.microsoft.com/office/drawing/2014/main" id="{D9734B31-8225-7B01-F5EB-856DDC5AE37B}"/>
              </a:ext>
            </a:extLst>
          </p:cNvPr>
          <p:cNvSpPr/>
          <p:nvPr/>
        </p:nvSpPr>
        <p:spPr>
          <a:xfrm>
            <a:off x="465309" y="1520628"/>
            <a:ext cx="1210186" cy="48345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内　容</a:t>
            </a:r>
            <a:endParaRPr kumimoji="1" lang="en-US" altLang="ja-JP" sz="1400" b="1" dirty="0">
              <a:solidFill>
                <a:schemeClr val="bg1"/>
              </a:solidFill>
            </a:endParaRPr>
          </a:p>
        </p:txBody>
      </p:sp>
      <p:sp>
        <p:nvSpPr>
          <p:cNvPr id="14" name="正方形/長方形 13">
            <a:extLst>
              <a:ext uri="{FF2B5EF4-FFF2-40B4-BE49-F238E27FC236}">
                <a16:creationId xmlns:a16="http://schemas.microsoft.com/office/drawing/2014/main" id="{37369371-5DB1-771D-1410-17237AFD0BC1}"/>
              </a:ext>
            </a:extLst>
          </p:cNvPr>
          <p:cNvSpPr/>
          <p:nvPr/>
        </p:nvSpPr>
        <p:spPr>
          <a:xfrm>
            <a:off x="1661925" y="1260606"/>
            <a:ext cx="7406743" cy="7169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kumimoji="1" lang="en-US" altLang="ja-JP" sz="1400" dirty="0">
              <a:solidFill>
                <a:schemeClr val="tx1"/>
              </a:solidFill>
            </a:endParaRPr>
          </a:p>
          <a:p>
            <a:r>
              <a:rPr kumimoji="1" lang="ja-JP" altLang="en-US" sz="1400" dirty="0">
                <a:solidFill>
                  <a:schemeClr val="tx1"/>
                </a:solidFill>
              </a:rPr>
              <a:t>○相談窓口で受け付けた事例等を整理し、本推進会議での検討を踏まえ、個人情報に配慮した上で定期的に公表</a:t>
            </a:r>
            <a:endParaRPr kumimoji="1" lang="en-US" altLang="ja-JP" sz="1400" dirty="0">
              <a:solidFill>
                <a:schemeClr val="tx1"/>
              </a:solidFill>
            </a:endParaRPr>
          </a:p>
        </p:txBody>
      </p:sp>
      <p:sp>
        <p:nvSpPr>
          <p:cNvPr id="5" name="スライド番号プレースホルダー 4">
            <a:extLst>
              <a:ext uri="{FF2B5EF4-FFF2-40B4-BE49-F238E27FC236}">
                <a16:creationId xmlns:a16="http://schemas.microsoft.com/office/drawing/2014/main" id="{6D3E6D63-873C-2E58-40F4-416D4077DF22}"/>
              </a:ext>
            </a:extLst>
          </p:cNvPr>
          <p:cNvSpPr>
            <a:spLocks noGrp="1"/>
          </p:cNvSpPr>
          <p:nvPr>
            <p:ph type="sldNum" sz="quarter" idx="12"/>
          </p:nvPr>
        </p:nvSpPr>
        <p:spPr/>
        <p:txBody>
          <a:bodyPr/>
          <a:lstStyle/>
          <a:p>
            <a:fld id="{37F7242A-F54A-4C58-9C65-389575FB43BB}" type="slidenum">
              <a:rPr kumimoji="1" lang="ja-JP" altLang="en-US" smtClean="0"/>
              <a:t>12</a:t>
            </a:fld>
            <a:endParaRPr kumimoji="1" lang="ja-JP" altLang="en-US"/>
          </a:p>
        </p:txBody>
      </p:sp>
    </p:spTree>
    <p:extLst>
      <p:ext uri="{BB962C8B-B14F-4D97-AF65-F5344CB8AC3E}">
        <p14:creationId xmlns:p14="http://schemas.microsoft.com/office/powerpoint/2010/main" val="4033374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44051C-5049-0343-EC66-4F9820E666C9}"/>
            </a:ext>
          </a:extLst>
        </p:cNvPr>
        <p:cNvGrpSpPr/>
        <p:nvPr/>
      </p:nvGrpSpPr>
      <p:grpSpPr>
        <a:xfrm>
          <a:off x="0" y="0"/>
          <a:ext cx="0" cy="0"/>
          <a:chOff x="0" y="0"/>
          <a:chExt cx="0" cy="0"/>
        </a:xfrm>
      </p:grpSpPr>
      <p:sp>
        <p:nvSpPr>
          <p:cNvPr id="8" name="正方形/長方形 7">
            <a:extLst>
              <a:ext uri="{FF2B5EF4-FFF2-40B4-BE49-F238E27FC236}">
                <a16:creationId xmlns:a16="http://schemas.microsoft.com/office/drawing/2014/main" id="{DD4975F0-B905-AD8E-C951-0EE772185222}"/>
              </a:ext>
            </a:extLst>
          </p:cNvPr>
          <p:cNvSpPr/>
          <p:nvPr/>
        </p:nvSpPr>
        <p:spPr>
          <a:xfrm>
            <a:off x="191432" y="721828"/>
            <a:ext cx="8719656" cy="667025"/>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kumimoji="1" lang="en-US" altLang="ja-JP" sz="1400" dirty="0">
              <a:solidFill>
                <a:schemeClr val="tx1"/>
              </a:solidFill>
            </a:endParaRPr>
          </a:p>
          <a:p>
            <a:r>
              <a:rPr kumimoji="1" lang="ja-JP" altLang="en-US" sz="1400" dirty="0">
                <a:solidFill>
                  <a:schemeClr val="tx1"/>
                </a:solidFill>
              </a:rPr>
              <a:t>県内の事業所及び就業者のカスハラによる被害状況を明らかにし、防止対策の充実に向けた検討に活用</a:t>
            </a:r>
          </a:p>
        </p:txBody>
      </p:sp>
      <p:sp>
        <p:nvSpPr>
          <p:cNvPr id="22" name="タイトル 1">
            <a:extLst>
              <a:ext uri="{FF2B5EF4-FFF2-40B4-BE49-F238E27FC236}">
                <a16:creationId xmlns:a16="http://schemas.microsoft.com/office/drawing/2014/main" id="{E0A26A6F-8758-8D4C-0EB0-CB00DF8FFD30}"/>
              </a:ext>
            </a:extLst>
          </p:cNvPr>
          <p:cNvSpPr txBox="1">
            <a:spLocks/>
          </p:cNvSpPr>
          <p:nvPr/>
        </p:nvSpPr>
        <p:spPr>
          <a:xfrm>
            <a:off x="0" y="-10849"/>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５．実態調査</a:t>
            </a:r>
          </a:p>
        </p:txBody>
      </p:sp>
      <p:sp>
        <p:nvSpPr>
          <p:cNvPr id="6" name="四角形: 角を丸くする 5">
            <a:extLst>
              <a:ext uri="{FF2B5EF4-FFF2-40B4-BE49-F238E27FC236}">
                <a16:creationId xmlns:a16="http://schemas.microsoft.com/office/drawing/2014/main" id="{7FB8C2ED-3B69-2BDD-78B6-49CC3977EFFA}"/>
              </a:ext>
            </a:extLst>
          </p:cNvPr>
          <p:cNvSpPr/>
          <p:nvPr/>
        </p:nvSpPr>
        <p:spPr>
          <a:xfrm>
            <a:off x="191432" y="529533"/>
            <a:ext cx="1563421" cy="38459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ja-JP" altLang="en-US" sz="1400" b="1" dirty="0">
                <a:solidFill>
                  <a:schemeClr val="bg1"/>
                </a:solidFill>
              </a:rPr>
              <a:t>５実態調査</a:t>
            </a:r>
            <a:endParaRPr lang="en-US" altLang="ja-JP" sz="1400" b="1" dirty="0">
              <a:solidFill>
                <a:schemeClr val="bg1"/>
              </a:solidFill>
            </a:endParaRPr>
          </a:p>
        </p:txBody>
      </p:sp>
      <p:graphicFrame>
        <p:nvGraphicFramePr>
          <p:cNvPr id="14" name="表 13">
            <a:extLst>
              <a:ext uri="{FF2B5EF4-FFF2-40B4-BE49-F238E27FC236}">
                <a16:creationId xmlns:a16="http://schemas.microsoft.com/office/drawing/2014/main" id="{3CF4EC20-B411-9F5E-272C-778A97CE200B}"/>
              </a:ext>
            </a:extLst>
          </p:cNvPr>
          <p:cNvGraphicFramePr>
            <a:graphicFrameLocks noGrp="1"/>
          </p:cNvGraphicFramePr>
          <p:nvPr>
            <p:extLst>
              <p:ext uri="{D42A27DB-BD31-4B8C-83A1-F6EECF244321}">
                <p14:modId xmlns:p14="http://schemas.microsoft.com/office/powerpoint/2010/main" val="4196149439"/>
              </p:ext>
            </p:extLst>
          </p:nvPr>
        </p:nvGraphicFramePr>
        <p:xfrm>
          <a:off x="4952999" y="2097402"/>
          <a:ext cx="4179573" cy="1756253"/>
        </p:xfrm>
        <a:graphic>
          <a:graphicData uri="http://schemas.openxmlformats.org/drawingml/2006/table">
            <a:tbl>
              <a:tblPr firstRow="1" bandRow="1">
                <a:tableStyleId>{5C22544A-7EE6-4342-B048-85BDC9FD1C3A}</a:tableStyleId>
              </a:tblPr>
              <a:tblGrid>
                <a:gridCol w="1938337">
                  <a:extLst>
                    <a:ext uri="{9D8B030D-6E8A-4147-A177-3AD203B41FA5}">
                      <a16:colId xmlns:a16="http://schemas.microsoft.com/office/drawing/2014/main" val="2396553253"/>
                    </a:ext>
                  </a:extLst>
                </a:gridCol>
                <a:gridCol w="2241236">
                  <a:extLst>
                    <a:ext uri="{9D8B030D-6E8A-4147-A177-3AD203B41FA5}">
                      <a16:colId xmlns:a16="http://schemas.microsoft.com/office/drawing/2014/main" val="3703437360"/>
                    </a:ext>
                  </a:extLst>
                </a:gridCol>
              </a:tblGrid>
              <a:tr h="563859">
                <a:tc>
                  <a:txBody>
                    <a:bodyPr/>
                    <a:lstStyle/>
                    <a:p>
                      <a:pPr algn="ctr"/>
                      <a:r>
                        <a:rPr kumimoji="1" lang="ja-JP" altLang="en-US" sz="1400" b="1" dirty="0">
                          <a:solidFill>
                            <a:schemeClr val="bg1"/>
                          </a:solidFill>
                          <a:latin typeface="+mn-ea"/>
                          <a:ea typeface="+mn-ea"/>
                        </a:rPr>
                        <a:t>回答数（速報値）</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kumimoji="1" lang="ja-JP" altLang="en-US" sz="1400" b="1" dirty="0">
                          <a:solidFill>
                            <a:schemeClr val="bg1"/>
                          </a:solidFill>
                          <a:latin typeface="+mn-ea"/>
                          <a:ea typeface="+mn-ea"/>
                        </a:rPr>
                        <a:t>過去３年間の</a:t>
                      </a:r>
                      <a:endParaRPr kumimoji="1" lang="en-US" altLang="ja-JP" sz="1400" b="1" dirty="0">
                        <a:solidFill>
                          <a:schemeClr val="bg1"/>
                        </a:solidFill>
                        <a:latin typeface="+mn-ea"/>
                        <a:ea typeface="+mn-ea"/>
                      </a:endParaRPr>
                    </a:p>
                    <a:p>
                      <a:pPr algn="ctr"/>
                      <a:r>
                        <a:rPr kumimoji="1" lang="ja-JP" altLang="en-US" sz="1400" b="1" dirty="0">
                          <a:solidFill>
                            <a:schemeClr val="bg1"/>
                          </a:solidFill>
                          <a:latin typeface="+mn-ea"/>
                          <a:ea typeface="+mn-ea"/>
                        </a:rPr>
                        <a:t>カスハラ被害の状況</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199038780"/>
                  </a:ext>
                </a:extLst>
              </a:tr>
              <a:tr h="538315">
                <a:tc>
                  <a:txBody>
                    <a:bodyPr/>
                    <a:lstStyle/>
                    <a:p>
                      <a:pPr algn="ctr"/>
                      <a:r>
                        <a:rPr kumimoji="1" lang="ja-JP" altLang="en-US" sz="1400" b="0" dirty="0">
                          <a:latin typeface="+mn-ea"/>
                          <a:ea typeface="+mn-ea"/>
                        </a:rPr>
                        <a:t>事業者　　</a:t>
                      </a:r>
                      <a:r>
                        <a:rPr kumimoji="1" lang="ja-JP" altLang="en-US" sz="1400" b="1" dirty="0">
                          <a:solidFill>
                            <a:schemeClr val="accent2"/>
                          </a:solidFill>
                          <a:latin typeface="+mn-ea"/>
                          <a:ea typeface="+mn-ea"/>
                        </a:rPr>
                        <a:t>約</a:t>
                      </a:r>
                      <a:r>
                        <a:rPr kumimoji="1" lang="en-US" altLang="ja-JP" sz="1400" b="1" dirty="0">
                          <a:solidFill>
                            <a:schemeClr val="accent2"/>
                          </a:solidFill>
                          <a:latin typeface="+mn-ea"/>
                          <a:ea typeface="+mn-ea"/>
                        </a:rPr>
                        <a:t>600</a:t>
                      </a:r>
                      <a:r>
                        <a:rPr kumimoji="1" lang="ja-JP" altLang="en-US" sz="1400" b="1" dirty="0">
                          <a:solidFill>
                            <a:schemeClr val="accent2"/>
                          </a:solidFill>
                          <a:latin typeface="+mn-ea"/>
                          <a:ea typeface="+mn-ea"/>
                        </a:rPr>
                        <a:t>者</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solidFill>
                            <a:schemeClr val="accent2"/>
                          </a:solidFill>
                          <a:latin typeface="+mn-ea"/>
                          <a:ea typeface="+mn-ea"/>
                        </a:rPr>
                        <a:t>約３割</a:t>
                      </a:r>
                      <a:endParaRPr kumimoji="1" lang="ja-JP" altLang="en-US" sz="1400" dirty="0">
                        <a:latin typeface="+mn-ea"/>
                        <a:ea typeface="+mn-e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6012688"/>
                  </a:ext>
                </a:extLst>
              </a:tr>
              <a:tr h="654079">
                <a:tc>
                  <a:txBody>
                    <a:bodyPr/>
                    <a:lstStyle/>
                    <a:p>
                      <a:pPr algn="ctr"/>
                      <a:r>
                        <a:rPr kumimoji="1" lang="ja-JP" altLang="en-US" sz="1400" b="0" dirty="0">
                          <a:latin typeface="+mn-ea"/>
                          <a:ea typeface="+mn-ea"/>
                        </a:rPr>
                        <a:t>就業者　 </a:t>
                      </a:r>
                      <a:r>
                        <a:rPr kumimoji="1" lang="ja-JP" altLang="en-US" sz="1400" b="1" dirty="0">
                          <a:solidFill>
                            <a:schemeClr val="accent2"/>
                          </a:solidFill>
                          <a:latin typeface="+mn-ea"/>
                          <a:ea typeface="+mn-ea"/>
                        </a:rPr>
                        <a:t>約</a:t>
                      </a:r>
                      <a:r>
                        <a:rPr kumimoji="1" lang="en-US" altLang="ja-JP" sz="1400" b="1" dirty="0">
                          <a:solidFill>
                            <a:schemeClr val="accent2"/>
                          </a:solidFill>
                          <a:latin typeface="+mn-ea"/>
                          <a:ea typeface="+mn-ea"/>
                        </a:rPr>
                        <a:t>9,400</a:t>
                      </a:r>
                      <a:r>
                        <a:rPr kumimoji="1" lang="ja-JP" altLang="en-US" sz="1400" b="1" dirty="0">
                          <a:solidFill>
                            <a:schemeClr val="accent2"/>
                          </a:solidFill>
                          <a:latin typeface="+mn-ea"/>
                          <a:ea typeface="+mn-ea"/>
                        </a:rPr>
                        <a:t>名</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solidFill>
                            <a:schemeClr val="accent2"/>
                          </a:solidFill>
                          <a:latin typeface="+mn-ea"/>
                          <a:ea typeface="+mn-ea"/>
                        </a:rPr>
                        <a:t>約２割</a:t>
                      </a:r>
                      <a:endParaRPr kumimoji="1" lang="ja-JP" altLang="en-US" sz="1400" dirty="0">
                        <a:latin typeface="+mn-ea"/>
                        <a:ea typeface="+mn-e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6109052"/>
                  </a:ext>
                </a:extLst>
              </a:tr>
            </a:tbl>
          </a:graphicData>
        </a:graphic>
      </p:graphicFrame>
      <p:sp>
        <p:nvSpPr>
          <p:cNvPr id="17" name="矢印: 五方向 16">
            <a:extLst>
              <a:ext uri="{FF2B5EF4-FFF2-40B4-BE49-F238E27FC236}">
                <a16:creationId xmlns:a16="http://schemas.microsoft.com/office/drawing/2014/main" id="{EA28E6EA-17C8-4770-B747-FBFDF9DAA26B}"/>
              </a:ext>
            </a:extLst>
          </p:cNvPr>
          <p:cNvSpPr/>
          <p:nvPr/>
        </p:nvSpPr>
        <p:spPr>
          <a:xfrm>
            <a:off x="5598543" y="4752146"/>
            <a:ext cx="3767037" cy="924196"/>
          </a:xfrm>
          <a:prstGeom prst="homePlate">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accent2"/>
                </a:solidFill>
                <a:latin typeface="+mn-ea"/>
              </a:rPr>
              <a:t>詳細を分析して県</a:t>
            </a:r>
            <a:r>
              <a:rPr kumimoji="1" lang="en-US" altLang="ja-JP" sz="1400" b="1" dirty="0">
                <a:solidFill>
                  <a:schemeClr val="accent2"/>
                </a:solidFill>
                <a:latin typeface="+mn-ea"/>
              </a:rPr>
              <a:t>HP</a:t>
            </a:r>
            <a:r>
              <a:rPr kumimoji="1" lang="ja-JP" altLang="en-US" sz="1400" b="1" dirty="0">
                <a:solidFill>
                  <a:schemeClr val="accent2"/>
                </a:solidFill>
                <a:latin typeface="+mn-ea"/>
              </a:rPr>
              <a:t>で公表するとともに、今後の施策展開へ生かしていく</a:t>
            </a:r>
          </a:p>
        </p:txBody>
      </p:sp>
      <p:sp>
        <p:nvSpPr>
          <p:cNvPr id="10" name="四角形: 角を丸くする 9">
            <a:extLst>
              <a:ext uri="{FF2B5EF4-FFF2-40B4-BE49-F238E27FC236}">
                <a16:creationId xmlns:a16="http://schemas.microsoft.com/office/drawing/2014/main" id="{057D4DDB-B410-AFE2-1DC2-77C7ED7DBEA5}"/>
              </a:ext>
            </a:extLst>
          </p:cNvPr>
          <p:cNvSpPr/>
          <p:nvPr/>
        </p:nvSpPr>
        <p:spPr>
          <a:xfrm>
            <a:off x="261526" y="1585461"/>
            <a:ext cx="1210186" cy="37649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調 査 手 法</a:t>
            </a:r>
            <a:endParaRPr kumimoji="1" lang="en-US" altLang="ja-JP" sz="1400" b="1" dirty="0">
              <a:solidFill>
                <a:schemeClr val="bg1"/>
              </a:solidFill>
            </a:endParaRPr>
          </a:p>
        </p:txBody>
      </p:sp>
      <p:sp>
        <p:nvSpPr>
          <p:cNvPr id="11" name="四角形: 角を丸くする 10">
            <a:extLst>
              <a:ext uri="{FF2B5EF4-FFF2-40B4-BE49-F238E27FC236}">
                <a16:creationId xmlns:a16="http://schemas.microsoft.com/office/drawing/2014/main" id="{969F3A08-70EB-2932-13F6-AED7A26E11EC}"/>
              </a:ext>
            </a:extLst>
          </p:cNvPr>
          <p:cNvSpPr/>
          <p:nvPr/>
        </p:nvSpPr>
        <p:spPr>
          <a:xfrm>
            <a:off x="261526" y="2204065"/>
            <a:ext cx="1210186" cy="37649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調 査 期 間</a:t>
            </a:r>
            <a:endParaRPr kumimoji="1" lang="en-US" altLang="ja-JP" sz="1400" b="1" dirty="0">
              <a:solidFill>
                <a:schemeClr val="bg1"/>
              </a:solidFill>
            </a:endParaRPr>
          </a:p>
        </p:txBody>
      </p:sp>
      <p:sp>
        <p:nvSpPr>
          <p:cNvPr id="12" name="テキスト ボックス 11">
            <a:extLst>
              <a:ext uri="{FF2B5EF4-FFF2-40B4-BE49-F238E27FC236}">
                <a16:creationId xmlns:a16="http://schemas.microsoft.com/office/drawing/2014/main" id="{C51B7706-9E2D-0E1D-6112-256566F67278}"/>
              </a:ext>
            </a:extLst>
          </p:cNvPr>
          <p:cNvSpPr txBox="1"/>
          <p:nvPr/>
        </p:nvSpPr>
        <p:spPr>
          <a:xfrm>
            <a:off x="1602556" y="1608008"/>
            <a:ext cx="3721100" cy="307777"/>
          </a:xfrm>
          <a:prstGeom prst="rect">
            <a:avLst/>
          </a:prstGeom>
          <a:noFill/>
        </p:spPr>
        <p:txBody>
          <a:bodyPr wrap="square" rtlCol="0">
            <a:spAutoFit/>
          </a:bodyPr>
          <a:lstStyle/>
          <a:p>
            <a:r>
              <a:rPr kumimoji="1" lang="en-US" altLang="ja-JP" sz="1400" dirty="0"/>
              <a:t>WEB</a:t>
            </a:r>
            <a:r>
              <a:rPr kumimoji="1" lang="ja-JP" altLang="en-US" sz="1400" dirty="0"/>
              <a:t>アンケートにて回答</a:t>
            </a:r>
          </a:p>
        </p:txBody>
      </p:sp>
      <p:sp>
        <p:nvSpPr>
          <p:cNvPr id="13" name="テキスト ボックス 12">
            <a:extLst>
              <a:ext uri="{FF2B5EF4-FFF2-40B4-BE49-F238E27FC236}">
                <a16:creationId xmlns:a16="http://schemas.microsoft.com/office/drawing/2014/main" id="{63F194DC-9CE9-1EFC-270B-F49B5F74449D}"/>
              </a:ext>
            </a:extLst>
          </p:cNvPr>
          <p:cNvSpPr txBox="1"/>
          <p:nvPr/>
        </p:nvSpPr>
        <p:spPr>
          <a:xfrm>
            <a:off x="1602556" y="2270392"/>
            <a:ext cx="3721100" cy="307777"/>
          </a:xfrm>
          <a:prstGeom prst="rect">
            <a:avLst/>
          </a:prstGeom>
          <a:noFill/>
        </p:spPr>
        <p:txBody>
          <a:bodyPr wrap="square" rtlCol="0">
            <a:spAutoFit/>
          </a:bodyPr>
          <a:lstStyle/>
          <a:p>
            <a:r>
              <a:rPr kumimoji="1" lang="en-US" altLang="ja-JP" sz="1400" dirty="0">
                <a:latin typeface="+mn-ea"/>
              </a:rPr>
              <a:t>R8</a:t>
            </a:r>
            <a:r>
              <a:rPr kumimoji="1" lang="ja-JP" altLang="en-US" sz="1400" dirty="0">
                <a:latin typeface="+mn-ea"/>
              </a:rPr>
              <a:t>年</a:t>
            </a:r>
            <a:r>
              <a:rPr kumimoji="1" lang="en-US" altLang="ja-JP" sz="1400" dirty="0">
                <a:latin typeface="+mn-ea"/>
              </a:rPr>
              <a:t>3</a:t>
            </a:r>
            <a:r>
              <a:rPr kumimoji="1" lang="ja-JP" altLang="en-US" sz="1400" dirty="0">
                <a:latin typeface="+mn-ea"/>
              </a:rPr>
              <a:t>月</a:t>
            </a:r>
            <a:r>
              <a:rPr kumimoji="1" lang="en-US" altLang="ja-JP" sz="1400" dirty="0">
                <a:latin typeface="+mn-ea"/>
              </a:rPr>
              <a:t>27</a:t>
            </a:r>
            <a:r>
              <a:rPr kumimoji="1" lang="ja-JP" altLang="en-US" sz="1400" dirty="0">
                <a:latin typeface="+mn-ea"/>
              </a:rPr>
              <a:t>日～</a:t>
            </a:r>
            <a:r>
              <a:rPr kumimoji="1" lang="en-US" altLang="ja-JP" sz="1400" dirty="0">
                <a:latin typeface="+mn-ea"/>
              </a:rPr>
              <a:t>R8</a:t>
            </a:r>
            <a:r>
              <a:rPr kumimoji="1" lang="ja-JP" altLang="en-US" sz="1400" dirty="0">
                <a:latin typeface="+mn-ea"/>
              </a:rPr>
              <a:t>年</a:t>
            </a:r>
            <a:r>
              <a:rPr kumimoji="1" lang="en-US" altLang="ja-JP" sz="1400" dirty="0">
                <a:latin typeface="+mn-ea"/>
              </a:rPr>
              <a:t>5</a:t>
            </a:r>
            <a:r>
              <a:rPr kumimoji="1" lang="ja-JP" altLang="en-US" sz="1400" dirty="0">
                <a:latin typeface="+mn-ea"/>
              </a:rPr>
              <a:t>月</a:t>
            </a:r>
            <a:r>
              <a:rPr kumimoji="1" lang="en-US" altLang="ja-JP" sz="1400" dirty="0">
                <a:latin typeface="+mn-ea"/>
              </a:rPr>
              <a:t>29</a:t>
            </a:r>
            <a:r>
              <a:rPr kumimoji="1" lang="ja-JP" altLang="en-US" sz="1400" dirty="0">
                <a:latin typeface="+mn-ea"/>
              </a:rPr>
              <a:t>日</a:t>
            </a:r>
            <a:endParaRPr kumimoji="1" lang="ja-JP" altLang="en-US" sz="1400" dirty="0"/>
          </a:p>
        </p:txBody>
      </p:sp>
      <p:sp>
        <p:nvSpPr>
          <p:cNvPr id="15" name="四角形: 角を丸くする 14">
            <a:extLst>
              <a:ext uri="{FF2B5EF4-FFF2-40B4-BE49-F238E27FC236}">
                <a16:creationId xmlns:a16="http://schemas.microsoft.com/office/drawing/2014/main" id="{FAAADF2B-2366-E51E-202E-72FBBDA3BC1D}"/>
              </a:ext>
            </a:extLst>
          </p:cNvPr>
          <p:cNvSpPr/>
          <p:nvPr/>
        </p:nvSpPr>
        <p:spPr>
          <a:xfrm>
            <a:off x="261526" y="2876583"/>
            <a:ext cx="1210186" cy="37649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調 査 対 象</a:t>
            </a:r>
            <a:endParaRPr kumimoji="1" lang="en-US" altLang="ja-JP" sz="1400" b="1" dirty="0">
              <a:solidFill>
                <a:schemeClr val="bg1"/>
              </a:solidFill>
            </a:endParaRPr>
          </a:p>
        </p:txBody>
      </p:sp>
      <p:sp>
        <p:nvSpPr>
          <p:cNvPr id="16" name="テキスト ボックス 15">
            <a:extLst>
              <a:ext uri="{FF2B5EF4-FFF2-40B4-BE49-F238E27FC236}">
                <a16:creationId xmlns:a16="http://schemas.microsoft.com/office/drawing/2014/main" id="{AF2A8B95-CF3E-0385-C589-5A7BFDC17C03}"/>
              </a:ext>
            </a:extLst>
          </p:cNvPr>
          <p:cNvSpPr txBox="1"/>
          <p:nvPr/>
        </p:nvSpPr>
        <p:spPr>
          <a:xfrm>
            <a:off x="1602556" y="2801100"/>
            <a:ext cx="3721100" cy="523220"/>
          </a:xfrm>
          <a:prstGeom prst="rect">
            <a:avLst/>
          </a:prstGeom>
          <a:noFill/>
        </p:spPr>
        <p:txBody>
          <a:bodyPr wrap="square" rtlCol="0">
            <a:spAutoFit/>
          </a:bodyPr>
          <a:lstStyle/>
          <a:p>
            <a:r>
              <a:rPr kumimoji="1" lang="ja-JP" altLang="en-US" sz="1400" dirty="0"/>
              <a:t>・県内で事業を行う</a:t>
            </a:r>
            <a:r>
              <a:rPr kumimoji="1" lang="ja-JP" altLang="en-US" sz="1400" b="1" dirty="0">
                <a:solidFill>
                  <a:schemeClr val="accent2"/>
                </a:solidFill>
              </a:rPr>
              <a:t>事業者</a:t>
            </a:r>
            <a:endParaRPr kumimoji="1" lang="en-US" altLang="ja-JP" sz="1400" b="1" dirty="0">
              <a:solidFill>
                <a:schemeClr val="accent2"/>
              </a:solidFill>
            </a:endParaRPr>
          </a:p>
          <a:p>
            <a:r>
              <a:rPr kumimoji="1" lang="ja-JP" altLang="en-US" sz="1400" dirty="0"/>
              <a:t>・県内で働く</a:t>
            </a:r>
            <a:r>
              <a:rPr kumimoji="1" lang="ja-JP" altLang="en-US" sz="1400" b="1" dirty="0">
                <a:solidFill>
                  <a:schemeClr val="accent2"/>
                </a:solidFill>
              </a:rPr>
              <a:t>就業者</a:t>
            </a:r>
            <a:endParaRPr kumimoji="1" lang="en-US" altLang="ja-JP" sz="1400" b="1" dirty="0">
              <a:solidFill>
                <a:schemeClr val="accent2"/>
              </a:solidFill>
            </a:endParaRPr>
          </a:p>
        </p:txBody>
      </p:sp>
      <p:sp>
        <p:nvSpPr>
          <p:cNvPr id="20" name="四角形: 角を丸くする 19">
            <a:extLst>
              <a:ext uri="{FF2B5EF4-FFF2-40B4-BE49-F238E27FC236}">
                <a16:creationId xmlns:a16="http://schemas.microsoft.com/office/drawing/2014/main" id="{2996B5F1-E75B-E783-970D-6B3277D49A12}"/>
              </a:ext>
            </a:extLst>
          </p:cNvPr>
          <p:cNvSpPr/>
          <p:nvPr/>
        </p:nvSpPr>
        <p:spPr>
          <a:xfrm>
            <a:off x="4952999" y="1585461"/>
            <a:ext cx="1210186" cy="37649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回答の概況</a:t>
            </a:r>
            <a:endParaRPr kumimoji="1" lang="en-US" altLang="ja-JP" sz="1400" b="1" dirty="0">
              <a:solidFill>
                <a:schemeClr val="bg1"/>
              </a:solidFill>
            </a:endParaRPr>
          </a:p>
        </p:txBody>
      </p:sp>
      <p:graphicFrame>
        <p:nvGraphicFramePr>
          <p:cNvPr id="21" name="表 20">
            <a:extLst>
              <a:ext uri="{FF2B5EF4-FFF2-40B4-BE49-F238E27FC236}">
                <a16:creationId xmlns:a16="http://schemas.microsoft.com/office/drawing/2014/main" id="{10C1A2BE-FACB-BE14-32B8-62D4A0823D6F}"/>
              </a:ext>
            </a:extLst>
          </p:cNvPr>
          <p:cNvGraphicFramePr>
            <a:graphicFrameLocks noGrp="1"/>
          </p:cNvGraphicFramePr>
          <p:nvPr>
            <p:extLst>
              <p:ext uri="{D42A27DB-BD31-4B8C-83A1-F6EECF244321}">
                <p14:modId xmlns:p14="http://schemas.microsoft.com/office/powerpoint/2010/main" val="2000705053"/>
              </p:ext>
            </p:extLst>
          </p:nvPr>
        </p:nvGraphicFramePr>
        <p:xfrm>
          <a:off x="261526" y="3989098"/>
          <a:ext cx="4759048" cy="2228465"/>
        </p:xfrm>
        <a:graphic>
          <a:graphicData uri="http://schemas.openxmlformats.org/drawingml/2006/table">
            <a:tbl>
              <a:tblPr firstRow="1" bandRow="1">
                <a:tableStyleId>{5C22544A-7EE6-4342-B048-85BDC9FD1C3A}</a:tableStyleId>
              </a:tblPr>
              <a:tblGrid>
                <a:gridCol w="1524142">
                  <a:extLst>
                    <a:ext uri="{9D8B030D-6E8A-4147-A177-3AD203B41FA5}">
                      <a16:colId xmlns:a16="http://schemas.microsoft.com/office/drawing/2014/main" val="2396553253"/>
                    </a:ext>
                  </a:extLst>
                </a:gridCol>
                <a:gridCol w="3234906">
                  <a:extLst>
                    <a:ext uri="{9D8B030D-6E8A-4147-A177-3AD203B41FA5}">
                      <a16:colId xmlns:a16="http://schemas.microsoft.com/office/drawing/2014/main" val="3703437360"/>
                    </a:ext>
                  </a:extLst>
                </a:gridCol>
              </a:tblGrid>
              <a:tr h="381992">
                <a:tc>
                  <a:txBody>
                    <a:bodyPr/>
                    <a:lstStyle/>
                    <a:p>
                      <a:pPr algn="ctr"/>
                      <a:r>
                        <a:rPr kumimoji="1" lang="ja-JP" altLang="en-US" sz="1400" b="1" dirty="0">
                          <a:solidFill>
                            <a:schemeClr val="bg1"/>
                          </a:solidFill>
                          <a:latin typeface="+mn-ea"/>
                          <a:ea typeface="+mn-ea"/>
                        </a:rPr>
                        <a:t>項　目</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kumimoji="1" lang="ja-JP" altLang="en-US" sz="1400" b="1" dirty="0">
                          <a:solidFill>
                            <a:schemeClr val="bg1"/>
                          </a:solidFill>
                          <a:latin typeface="+mn-ea"/>
                          <a:ea typeface="+mn-ea"/>
                        </a:rPr>
                        <a:t>内　容</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199038780"/>
                  </a:ext>
                </a:extLst>
              </a:tr>
              <a:tr h="538315">
                <a:tc>
                  <a:txBody>
                    <a:bodyPr/>
                    <a:lstStyle/>
                    <a:p>
                      <a:pPr algn="ctr"/>
                      <a:r>
                        <a:rPr kumimoji="1" lang="ja-JP" altLang="en-US" sz="1400" b="0" dirty="0">
                          <a:solidFill>
                            <a:schemeClr val="tx1"/>
                          </a:solidFill>
                          <a:latin typeface="+mn-ea"/>
                          <a:ea typeface="+mn-ea"/>
                        </a:rPr>
                        <a:t>基礎情報</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kumimoji="1" lang="ja-JP" altLang="en-US" sz="1400" dirty="0">
                          <a:latin typeface="+mn-ea"/>
                          <a:ea typeface="+mn-ea"/>
                        </a:rPr>
                        <a:t>・従業員規模</a:t>
                      </a:r>
                      <a:endParaRPr kumimoji="1" lang="en-US" altLang="ja-JP" sz="1400" dirty="0">
                        <a:latin typeface="+mn-ea"/>
                        <a:ea typeface="+mn-ea"/>
                      </a:endParaRPr>
                    </a:p>
                    <a:p>
                      <a:pPr algn="l"/>
                      <a:r>
                        <a:rPr kumimoji="1" lang="ja-JP" altLang="en-US" sz="1400" dirty="0">
                          <a:latin typeface="+mn-ea"/>
                          <a:ea typeface="+mn-ea"/>
                        </a:rPr>
                        <a:t>・主な産業分類</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6012688"/>
                  </a:ext>
                </a:extLst>
              </a:tr>
              <a:tr h="654079">
                <a:tc>
                  <a:txBody>
                    <a:bodyPr/>
                    <a:lstStyle/>
                    <a:p>
                      <a:pPr algn="ctr"/>
                      <a:r>
                        <a:rPr kumimoji="1" lang="ja-JP" altLang="en-US" sz="1400" b="0" dirty="0">
                          <a:solidFill>
                            <a:schemeClr val="tx1"/>
                          </a:solidFill>
                          <a:latin typeface="+mn-ea"/>
                          <a:ea typeface="+mn-ea"/>
                        </a:rPr>
                        <a:t>カスハラの</a:t>
                      </a:r>
                      <a:endParaRPr kumimoji="1" lang="en-US" altLang="ja-JP" sz="1400" b="0" dirty="0">
                        <a:solidFill>
                          <a:schemeClr val="tx1"/>
                        </a:solidFill>
                        <a:latin typeface="+mn-ea"/>
                        <a:ea typeface="+mn-ea"/>
                      </a:endParaRPr>
                    </a:p>
                    <a:p>
                      <a:pPr algn="ctr"/>
                      <a:r>
                        <a:rPr kumimoji="1" lang="ja-JP" altLang="en-US" sz="1400" b="0" dirty="0">
                          <a:solidFill>
                            <a:schemeClr val="tx1"/>
                          </a:solidFill>
                          <a:latin typeface="+mn-ea"/>
                          <a:ea typeface="+mn-ea"/>
                        </a:rPr>
                        <a:t>被害状況</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kumimoji="1" lang="ja-JP" altLang="en-US" sz="1400" dirty="0">
                          <a:latin typeface="+mn-ea"/>
                          <a:ea typeface="+mn-ea"/>
                        </a:rPr>
                        <a:t>・カスハラの発生状況</a:t>
                      </a:r>
                      <a:endParaRPr kumimoji="1" lang="en-US" altLang="ja-JP" sz="1400" dirty="0">
                        <a:latin typeface="+mn-ea"/>
                        <a:ea typeface="+mn-ea"/>
                      </a:endParaRPr>
                    </a:p>
                    <a:p>
                      <a:pPr algn="l"/>
                      <a:r>
                        <a:rPr kumimoji="1" lang="ja-JP" altLang="en-US" sz="1400" dirty="0">
                          <a:latin typeface="+mn-ea"/>
                          <a:ea typeface="+mn-ea"/>
                        </a:rPr>
                        <a:t>・カスハラの内容</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6109052"/>
                  </a:ext>
                </a:extLst>
              </a:tr>
              <a:tr h="654079">
                <a:tc>
                  <a:txBody>
                    <a:bodyPr/>
                    <a:lstStyle/>
                    <a:p>
                      <a:pPr algn="ctr"/>
                      <a:r>
                        <a:rPr kumimoji="1" lang="ja-JP" altLang="en-US" sz="1400" b="0" dirty="0">
                          <a:solidFill>
                            <a:schemeClr val="tx1"/>
                          </a:solidFill>
                          <a:latin typeface="+mn-ea"/>
                          <a:ea typeface="+mn-ea"/>
                        </a:rPr>
                        <a:t>カスハラへの</a:t>
                      </a:r>
                      <a:endParaRPr kumimoji="1" lang="en-US" altLang="ja-JP" sz="1400" b="0" dirty="0">
                        <a:solidFill>
                          <a:schemeClr val="tx1"/>
                        </a:solidFill>
                        <a:latin typeface="+mn-ea"/>
                        <a:ea typeface="+mn-ea"/>
                      </a:endParaRPr>
                    </a:p>
                    <a:p>
                      <a:pPr algn="ctr"/>
                      <a:r>
                        <a:rPr kumimoji="1" lang="ja-JP" altLang="en-US" sz="1400" b="0" dirty="0">
                          <a:solidFill>
                            <a:schemeClr val="tx1"/>
                          </a:solidFill>
                          <a:latin typeface="+mn-ea"/>
                          <a:ea typeface="+mn-ea"/>
                        </a:rPr>
                        <a:t>対応状況</a:t>
                      </a:r>
                      <a:endParaRPr kumimoji="1" lang="en-US" altLang="ja-JP" sz="1400" b="0" dirty="0">
                        <a:solidFill>
                          <a:schemeClr val="tx1"/>
                        </a:solidFill>
                        <a:latin typeface="+mn-ea"/>
                        <a:ea typeface="+mn-e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kumimoji="1" lang="ja-JP" altLang="en-US" sz="1400" dirty="0">
                          <a:latin typeface="+mn-ea"/>
                          <a:ea typeface="+mn-ea"/>
                        </a:rPr>
                        <a:t>・カスハラの対策状況及び課題</a:t>
                      </a:r>
                      <a:endParaRPr kumimoji="1" lang="en-US" altLang="ja-JP" sz="1400" dirty="0">
                        <a:latin typeface="+mn-ea"/>
                        <a:ea typeface="+mn-ea"/>
                      </a:endParaRPr>
                    </a:p>
                    <a:p>
                      <a:pPr algn="l"/>
                      <a:r>
                        <a:rPr kumimoji="1" lang="ja-JP" altLang="en-US" sz="1400" dirty="0">
                          <a:latin typeface="+mn-ea"/>
                          <a:ea typeface="+mn-ea"/>
                        </a:rPr>
                        <a:t>・行政への要望</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1624137"/>
                  </a:ext>
                </a:extLst>
              </a:tr>
            </a:tbl>
          </a:graphicData>
        </a:graphic>
      </p:graphicFrame>
      <p:sp>
        <p:nvSpPr>
          <p:cNvPr id="23" name="四角形: 角を丸くする 22">
            <a:extLst>
              <a:ext uri="{FF2B5EF4-FFF2-40B4-BE49-F238E27FC236}">
                <a16:creationId xmlns:a16="http://schemas.microsoft.com/office/drawing/2014/main" id="{B5BCE150-228F-E942-9780-42BB7919C15E}"/>
              </a:ext>
            </a:extLst>
          </p:cNvPr>
          <p:cNvSpPr/>
          <p:nvPr/>
        </p:nvSpPr>
        <p:spPr>
          <a:xfrm>
            <a:off x="261526" y="3533680"/>
            <a:ext cx="1210186" cy="376498"/>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調 査 項 目</a:t>
            </a:r>
            <a:endParaRPr kumimoji="1" lang="en-US" altLang="ja-JP" sz="1400" b="1" dirty="0">
              <a:solidFill>
                <a:schemeClr val="bg1"/>
              </a:solidFill>
            </a:endParaRPr>
          </a:p>
        </p:txBody>
      </p:sp>
      <p:sp>
        <p:nvSpPr>
          <p:cNvPr id="24" name="テキスト ボックス 23">
            <a:extLst>
              <a:ext uri="{FF2B5EF4-FFF2-40B4-BE49-F238E27FC236}">
                <a16:creationId xmlns:a16="http://schemas.microsoft.com/office/drawing/2014/main" id="{DA1D865B-A9F2-A53A-FF40-7ACC78989762}"/>
              </a:ext>
            </a:extLst>
          </p:cNvPr>
          <p:cNvSpPr txBox="1"/>
          <p:nvPr/>
        </p:nvSpPr>
        <p:spPr>
          <a:xfrm>
            <a:off x="6279791" y="1643756"/>
            <a:ext cx="3721100" cy="307777"/>
          </a:xfrm>
          <a:prstGeom prst="rect">
            <a:avLst/>
          </a:prstGeom>
          <a:noFill/>
        </p:spPr>
        <p:txBody>
          <a:bodyPr wrap="square" rtlCol="0">
            <a:spAutoFit/>
          </a:bodyPr>
          <a:lstStyle/>
          <a:p>
            <a:r>
              <a:rPr kumimoji="1" lang="en-US" altLang="ja-JP" sz="1400" b="1" dirty="0">
                <a:solidFill>
                  <a:schemeClr val="accent2"/>
                </a:solidFill>
              </a:rPr>
              <a:t>※</a:t>
            </a:r>
            <a:r>
              <a:rPr kumimoji="1" lang="ja-JP" altLang="en-US" sz="1400" b="1" dirty="0">
                <a:solidFill>
                  <a:schemeClr val="accent2"/>
                </a:solidFill>
              </a:rPr>
              <a:t>現在、詳細を分析中</a:t>
            </a:r>
          </a:p>
        </p:txBody>
      </p:sp>
      <p:sp>
        <p:nvSpPr>
          <p:cNvPr id="2" name="スライド番号プレースホルダー 1">
            <a:extLst>
              <a:ext uri="{FF2B5EF4-FFF2-40B4-BE49-F238E27FC236}">
                <a16:creationId xmlns:a16="http://schemas.microsoft.com/office/drawing/2014/main" id="{650A4650-6A5E-4AA4-907E-8ACF050783D8}"/>
              </a:ext>
            </a:extLst>
          </p:cNvPr>
          <p:cNvSpPr>
            <a:spLocks noGrp="1"/>
          </p:cNvSpPr>
          <p:nvPr>
            <p:ph type="sldNum" sz="quarter" idx="12"/>
          </p:nvPr>
        </p:nvSpPr>
        <p:spPr/>
        <p:txBody>
          <a:bodyPr/>
          <a:lstStyle/>
          <a:p>
            <a:fld id="{37F7242A-F54A-4C58-9C65-389575FB43BB}" type="slidenum">
              <a:rPr kumimoji="1" lang="ja-JP" altLang="en-US" smtClean="0"/>
              <a:t>13</a:t>
            </a:fld>
            <a:endParaRPr kumimoji="1" lang="ja-JP" altLang="en-US"/>
          </a:p>
        </p:txBody>
      </p:sp>
    </p:spTree>
    <p:extLst>
      <p:ext uri="{BB962C8B-B14F-4D97-AF65-F5344CB8AC3E}">
        <p14:creationId xmlns:p14="http://schemas.microsoft.com/office/powerpoint/2010/main" val="1310624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四角形: 角を丸くする 13">
            <a:extLst>
              <a:ext uri="{FF2B5EF4-FFF2-40B4-BE49-F238E27FC236}">
                <a16:creationId xmlns:a16="http://schemas.microsoft.com/office/drawing/2014/main" id="{17143980-FD7A-2005-ECFE-777ADEFEF618}"/>
              </a:ext>
            </a:extLst>
          </p:cNvPr>
          <p:cNvSpPr/>
          <p:nvPr/>
        </p:nvSpPr>
        <p:spPr>
          <a:xfrm>
            <a:off x="138271" y="3708584"/>
            <a:ext cx="9629458" cy="1071412"/>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2275" b="1" dirty="0">
                <a:solidFill>
                  <a:schemeClr val="tx1"/>
                </a:solidFill>
                <a:latin typeface="ＭＳ Ｐゴシック" panose="020B0600070205080204" pitchFamily="50" charset="-128"/>
                <a:ea typeface="ＭＳ Ｐゴシック" panose="020B0600070205080204" pitchFamily="50" charset="-128"/>
                <a:cs typeface="Times New Roman" panose="02020603050405020304" pitchFamily="18" charset="0"/>
              </a:rPr>
              <a:t>○</a:t>
            </a:r>
            <a:r>
              <a:rPr lang="ja-JP" altLang="ja-JP" sz="2275" b="1" dirty="0">
                <a:solidFill>
                  <a:schemeClr val="tx1"/>
                </a:solidFill>
                <a:latin typeface="ＭＳ Ｐゴシック" panose="020B0600070205080204" pitchFamily="50" charset="-128"/>
                <a:ea typeface="ＭＳ Ｐゴシック" panose="020B0600070205080204" pitchFamily="50" charset="-128"/>
                <a:cs typeface="Times New Roman" panose="02020603050405020304" pitchFamily="18" charset="0"/>
              </a:rPr>
              <a:t>栃木県職員に対するカスタマーハラスメントの防止に関する基本方針</a:t>
            </a:r>
            <a:endParaRPr lang="en-US" altLang="ja-JP" sz="2275" b="1" dirty="0">
              <a:solidFill>
                <a:schemeClr val="tx1"/>
              </a:solidFill>
              <a:latin typeface="ＭＳ Ｐゴシック" panose="020B0600070205080204" pitchFamily="50" charset="-128"/>
              <a:ea typeface="ＭＳ Ｐゴシック" panose="020B0600070205080204" pitchFamily="50" charset="-128"/>
              <a:cs typeface="Times New Roman" panose="02020603050405020304" pitchFamily="18" charset="0"/>
            </a:endParaRPr>
          </a:p>
          <a:p>
            <a:pPr>
              <a:spcBef>
                <a:spcPts val="975"/>
              </a:spcBef>
            </a:pPr>
            <a:r>
              <a:rPr lang="ja-JP" altLang="en-US" sz="1463" dirty="0">
                <a:solidFill>
                  <a:schemeClr val="tx1"/>
                </a:solidFill>
                <a:latin typeface="メイリオ" panose="020B0604030504040204" pitchFamily="50" charset="-128"/>
                <a:ea typeface="メイリオ" panose="020B0604030504040204" pitchFamily="50" charset="-128"/>
              </a:rPr>
              <a:t>　職員に対するカスタマーハラスメントに組織として毅然と対応することで、職員の人権を守り、安心して働きやすい職場環境づくりを推進</a:t>
            </a:r>
            <a:endParaRPr lang="en-US" altLang="zh-TW" sz="1463" dirty="0">
              <a:solidFill>
                <a:schemeClr val="tx1"/>
              </a:solidFill>
              <a:latin typeface="メイリオ" panose="020B0604030504040204" pitchFamily="50" charset="-128"/>
              <a:ea typeface="メイリオ" panose="020B0604030504040204" pitchFamily="50" charset="-128"/>
            </a:endParaRPr>
          </a:p>
        </p:txBody>
      </p:sp>
      <p:sp>
        <p:nvSpPr>
          <p:cNvPr id="6" name="タイトル 1">
            <a:extLst>
              <a:ext uri="{FF2B5EF4-FFF2-40B4-BE49-F238E27FC236}">
                <a16:creationId xmlns:a16="http://schemas.microsoft.com/office/drawing/2014/main" id="{BB231978-8CD4-4816-BB96-BFBA5331B691}"/>
              </a:ext>
            </a:extLst>
          </p:cNvPr>
          <p:cNvSpPr>
            <a:spLocks noGrp="1"/>
          </p:cNvSpPr>
          <p:nvPr>
            <p:ph type="title"/>
          </p:nvPr>
        </p:nvSpPr>
        <p:spPr>
          <a:xfrm>
            <a:off x="0" y="634163"/>
            <a:ext cx="9906000" cy="841501"/>
          </a:xfrm>
          <a:solidFill>
            <a:schemeClr val="accent1"/>
          </a:solidFill>
        </p:spPr>
        <p:txBody>
          <a:bodyPr>
            <a:noAutofit/>
          </a:bodyPr>
          <a:lstStyle/>
          <a:p>
            <a:pPr algn="ctr"/>
            <a:r>
              <a:rPr lang="ja-JP" altLang="ja-JP" sz="2600" b="1" dirty="0">
                <a:solidFill>
                  <a:schemeClr val="bg1"/>
                </a:solidFill>
                <a:latin typeface="ＭＳ Ｐゴシック" panose="020B0600070205080204" pitchFamily="50" charset="-128"/>
                <a:ea typeface="ＭＳ Ｐゴシック" panose="020B0600070205080204" pitchFamily="50" charset="-128"/>
                <a:cs typeface="Times New Roman" panose="02020603050405020304" pitchFamily="18" charset="0"/>
              </a:rPr>
              <a:t>栃木県職員に対するカスタマーハラスメントの防止に関する</a:t>
            </a:r>
            <a:br>
              <a:rPr lang="en-US" altLang="ja-JP" sz="2600" b="1" dirty="0">
                <a:solidFill>
                  <a:schemeClr val="bg1"/>
                </a:solidFill>
                <a:latin typeface="ＭＳ Ｐゴシック" panose="020B0600070205080204" pitchFamily="50" charset="-128"/>
                <a:ea typeface="ＭＳ Ｐゴシック" panose="020B0600070205080204" pitchFamily="50" charset="-128"/>
                <a:cs typeface="Times New Roman" panose="02020603050405020304" pitchFamily="18" charset="0"/>
              </a:rPr>
            </a:br>
            <a:r>
              <a:rPr lang="ja-JP" altLang="ja-JP" sz="2600" b="1" dirty="0">
                <a:solidFill>
                  <a:schemeClr val="bg1"/>
                </a:solidFill>
                <a:latin typeface="ＭＳ Ｐゴシック" panose="020B0600070205080204" pitchFamily="50" charset="-128"/>
                <a:ea typeface="ＭＳ Ｐゴシック" panose="020B0600070205080204" pitchFamily="50" charset="-128"/>
                <a:cs typeface="Times New Roman" panose="02020603050405020304" pitchFamily="18" charset="0"/>
              </a:rPr>
              <a:t>基本方針</a:t>
            </a:r>
            <a:r>
              <a:rPr lang="ja-JP" altLang="en-US" sz="2600" b="1" dirty="0">
                <a:solidFill>
                  <a:schemeClr val="bg1"/>
                </a:solidFill>
                <a:latin typeface="ＭＳ Ｐゴシック" panose="020B0600070205080204" pitchFamily="50" charset="-128"/>
                <a:ea typeface="ＭＳ Ｐゴシック" panose="020B0600070205080204" pitchFamily="50" charset="-128"/>
                <a:cs typeface="Times New Roman" panose="02020603050405020304" pitchFamily="18" charset="0"/>
              </a:rPr>
              <a:t>の策定について</a:t>
            </a:r>
            <a:endParaRPr lang="en-US" altLang="ja-JP" sz="2600" b="1" dirty="0">
              <a:solidFill>
                <a:schemeClr val="bg1"/>
              </a:solidFill>
              <a:latin typeface="ＭＳ Ｐゴシック" panose="020B0600070205080204" pitchFamily="50" charset="-128"/>
              <a:ea typeface="ＭＳ Ｐゴシック" panose="020B0600070205080204" pitchFamily="50" charset="-128"/>
              <a:cs typeface="Times New Roman" panose="02020603050405020304" pitchFamily="18" charset="0"/>
            </a:endParaRPr>
          </a:p>
        </p:txBody>
      </p:sp>
      <p:sp>
        <p:nvSpPr>
          <p:cNvPr id="25" name="タイトル 1">
            <a:extLst>
              <a:ext uri="{FF2B5EF4-FFF2-40B4-BE49-F238E27FC236}">
                <a16:creationId xmlns:a16="http://schemas.microsoft.com/office/drawing/2014/main" id="{142AFF4B-34C0-6C7F-1A88-3F48654CF652}"/>
              </a:ext>
            </a:extLst>
          </p:cNvPr>
          <p:cNvSpPr txBox="1">
            <a:spLocks/>
          </p:cNvSpPr>
          <p:nvPr/>
        </p:nvSpPr>
        <p:spPr>
          <a:xfrm>
            <a:off x="138271" y="1570301"/>
            <a:ext cx="9629458" cy="954776"/>
          </a:xfrm>
          <a:prstGeom prst="rect">
            <a:avLst/>
          </a:prstGeom>
          <a:solidFill>
            <a:schemeClr val="accent2">
              <a:lumMod val="40000"/>
              <a:lumOff val="60000"/>
            </a:schemeClr>
          </a:solidFill>
          <a:ln>
            <a:solidFill>
              <a:schemeClr val="accent1">
                <a:shade val="15000"/>
              </a:schemeClr>
            </a:solidFill>
          </a:ln>
        </p:spPr>
        <p:txBody>
          <a:bodyPr vert="horz" lIns="74295" tIns="37148" rIns="74295" bIns="37148"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00000"/>
              </a:lnSpc>
              <a:spcBef>
                <a:spcPts val="975"/>
              </a:spcBef>
            </a:pPr>
            <a:r>
              <a:rPr lang="ja-JP" altLang="en-US" sz="2275" b="1" dirty="0">
                <a:latin typeface="ＭＳ Ｐゴシック" panose="020B0600070205080204" pitchFamily="50" charset="-128"/>
                <a:ea typeface="ＭＳ Ｐゴシック" panose="020B0600070205080204" pitchFamily="50" charset="-128"/>
              </a:rPr>
              <a:t>○改正</a:t>
            </a:r>
            <a:r>
              <a:rPr lang="zh-TW" altLang="en-US" sz="2275" b="1" dirty="0">
                <a:latin typeface="ＭＳ Ｐゴシック" panose="020B0600070205080204" pitchFamily="50" charset="-128"/>
                <a:ea typeface="ＭＳ Ｐゴシック" panose="020B0600070205080204" pitchFamily="50" charset="-128"/>
              </a:rPr>
              <a:t>労働施策総合推進法</a:t>
            </a:r>
            <a:r>
              <a:rPr lang="ja-JP" altLang="en-US" sz="1950" b="1" dirty="0">
                <a:latin typeface="ＭＳ Ｐゴシック" panose="020B0600070205080204" pitchFamily="50" charset="-128"/>
                <a:ea typeface="ＭＳ Ｐゴシック" panose="020B0600070205080204" pitchFamily="50" charset="-128"/>
              </a:rPr>
              <a:t>（Ｒ８</a:t>
            </a:r>
            <a:r>
              <a:rPr lang="en-US" altLang="ja-JP" sz="1950" b="1" dirty="0">
                <a:latin typeface="ＭＳ Ｐゴシック" panose="020B0600070205080204" pitchFamily="50" charset="-128"/>
                <a:ea typeface="ＭＳ Ｐゴシック" panose="020B0600070205080204" pitchFamily="50" charset="-128"/>
              </a:rPr>
              <a:t>.10</a:t>
            </a:r>
            <a:r>
              <a:rPr lang="ja-JP" altLang="en-US" sz="1950" b="1" dirty="0">
                <a:latin typeface="ＭＳ Ｐゴシック" panose="020B0600070205080204" pitchFamily="50" charset="-128"/>
                <a:ea typeface="ＭＳ Ｐゴシック" panose="020B0600070205080204" pitchFamily="50" charset="-128"/>
              </a:rPr>
              <a:t>施行予定）</a:t>
            </a:r>
            <a:br>
              <a:rPr lang="en-US" altLang="ja-JP" sz="1950" b="1" dirty="0">
                <a:latin typeface="ＭＳ Ｐゴシック" panose="020B0600070205080204" pitchFamily="50" charset="-128"/>
                <a:ea typeface="ＭＳ Ｐゴシック" panose="020B0600070205080204" pitchFamily="50" charset="-128"/>
              </a:rPr>
            </a:br>
            <a:r>
              <a:rPr lang="ja-JP" altLang="en-US" sz="1950" b="1" dirty="0">
                <a:latin typeface="ＭＳ Ｐゴシック" panose="020B0600070205080204" pitchFamily="50" charset="-128"/>
                <a:ea typeface="ＭＳ Ｐゴシック" panose="020B0600070205080204" pitchFamily="50" charset="-128"/>
              </a:rPr>
              <a:t>　</a:t>
            </a:r>
            <a:r>
              <a:rPr lang="ja-JP" altLang="en-US" sz="1463" dirty="0">
                <a:latin typeface="メイリオ" panose="020B0604030504040204" pitchFamily="50" charset="-128"/>
                <a:ea typeface="メイリオ" panose="020B0604030504040204" pitchFamily="50" charset="-128"/>
              </a:rPr>
              <a:t>事業主がカスタマーハラスメントの防止のために講ずべき措置の義務化</a:t>
            </a:r>
            <a:endParaRPr lang="en-US" altLang="zh-TW" sz="3250" dirty="0">
              <a:latin typeface="メイリオ" panose="020B0604030504040204" pitchFamily="50" charset="-128"/>
              <a:ea typeface="メイリオ" panose="020B0604030504040204" pitchFamily="50" charset="-128"/>
            </a:endParaRPr>
          </a:p>
        </p:txBody>
      </p:sp>
      <p:sp>
        <p:nvSpPr>
          <p:cNvPr id="26" name="タイトル 1">
            <a:extLst>
              <a:ext uri="{FF2B5EF4-FFF2-40B4-BE49-F238E27FC236}">
                <a16:creationId xmlns:a16="http://schemas.microsoft.com/office/drawing/2014/main" id="{FABEC371-DDD0-6CA8-267C-718665E2D99D}"/>
              </a:ext>
            </a:extLst>
          </p:cNvPr>
          <p:cNvSpPr txBox="1">
            <a:spLocks/>
          </p:cNvSpPr>
          <p:nvPr/>
        </p:nvSpPr>
        <p:spPr>
          <a:xfrm>
            <a:off x="138271" y="2610764"/>
            <a:ext cx="9629458" cy="954777"/>
          </a:xfrm>
          <a:prstGeom prst="rect">
            <a:avLst/>
          </a:prstGeom>
          <a:solidFill>
            <a:schemeClr val="accent4">
              <a:lumMod val="40000"/>
              <a:lumOff val="60000"/>
            </a:schemeClr>
          </a:solidFill>
          <a:ln>
            <a:solidFill>
              <a:schemeClr val="accent1">
                <a:shade val="15000"/>
              </a:schemeClr>
            </a:solidFill>
          </a:ln>
        </p:spPr>
        <p:txBody>
          <a:bodyPr vert="horz" lIns="74295" tIns="37148" rIns="74295" bIns="37148"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275" b="1" dirty="0">
                <a:latin typeface="ＭＳ Ｐゴシック" panose="020B0600070205080204" pitchFamily="50" charset="-128"/>
                <a:ea typeface="ＭＳ Ｐゴシック" panose="020B0600070205080204" pitchFamily="50" charset="-128"/>
              </a:rPr>
              <a:t>○栃木県カスタマーハラスメント防止条例</a:t>
            </a:r>
            <a:r>
              <a:rPr lang="ja-JP" altLang="en-US" sz="1950" b="1" dirty="0">
                <a:latin typeface="ＭＳ Ｐゴシック" panose="020B0600070205080204" pitchFamily="50" charset="-128"/>
                <a:ea typeface="ＭＳ Ｐゴシック" panose="020B0600070205080204" pitchFamily="50" charset="-128"/>
              </a:rPr>
              <a:t>（Ｒ８</a:t>
            </a:r>
            <a:r>
              <a:rPr lang="en-US" altLang="ja-JP" sz="1950" b="1" dirty="0">
                <a:latin typeface="ＭＳ Ｐゴシック" panose="020B0600070205080204" pitchFamily="50" charset="-128"/>
                <a:ea typeface="ＭＳ Ｐゴシック" panose="020B0600070205080204" pitchFamily="50" charset="-128"/>
              </a:rPr>
              <a:t>.</a:t>
            </a:r>
            <a:r>
              <a:rPr lang="ja-JP" altLang="en-US" sz="1950" b="1" dirty="0">
                <a:latin typeface="ＭＳ Ｐゴシック" panose="020B0600070205080204" pitchFamily="50" charset="-128"/>
                <a:ea typeface="ＭＳ Ｐゴシック" panose="020B0600070205080204" pitchFamily="50" charset="-128"/>
              </a:rPr>
              <a:t>４施行）</a:t>
            </a:r>
            <a:endParaRPr lang="en-US" altLang="ja-JP" sz="2275" b="1" dirty="0">
              <a:latin typeface="ＭＳ Ｐゴシック" panose="020B0600070205080204" pitchFamily="50" charset="-128"/>
              <a:ea typeface="ＭＳ Ｐゴシック" panose="020B0600070205080204" pitchFamily="50" charset="-128"/>
            </a:endParaRPr>
          </a:p>
          <a:p>
            <a:pPr>
              <a:lnSpc>
                <a:spcPct val="100000"/>
              </a:lnSpc>
              <a:spcBef>
                <a:spcPts val="975"/>
              </a:spcBef>
            </a:pPr>
            <a:r>
              <a:rPr lang="ja-JP" altLang="en-US" sz="1300" dirty="0">
                <a:latin typeface="メイリオ" panose="020B0604030504040204" pitchFamily="50" charset="-128"/>
                <a:ea typeface="メイリオ" panose="020B0604030504040204" pitchFamily="50" charset="-128"/>
              </a:rPr>
              <a:t> 　</a:t>
            </a:r>
            <a:r>
              <a:rPr lang="ja-JP" altLang="en-US" sz="1463" dirty="0">
                <a:latin typeface="メイリオ" panose="020B0604030504040204" pitchFamily="50" charset="-128"/>
                <a:ea typeface="メイリオ" panose="020B0604030504040204" pitchFamily="50" charset="-128"/>
              </a:rPr>
              <a:t>カスタマーハラスメントのない社会の実現に向けて、地域一体となって防止に向けた取組を推進</a:t>
            </a:r>
            <a:endParaRPr lang="en-US" altLang="zh-TW" sz="1300" dirty="0">
              <a:latin typeface="メイリオ" panose="020B0604030504040204" pitchFamily="50" charset="-128"/>
              <a:ea typeface="メイリオ" panose="020B0604030504040204" pitchFamily="50" charset="-128"/>
            </a:endParaRPr>
          </a:p>
        </p:txBody>
      </p:sp>
      <p:sp>
        <p:nvSpPr>
          <p:cNvPr id="24" name="四角形: 角を丸くする 23">
            <a:extLst>
              <a:ext uri="{FF2B5EF4-FFF2-40B4-BE49-F238E27FC236}">
                <a16:creationId xmlns:a16="http://schemas.microsoft.com/office/drawing/2014/main" id="{1B540C17-7779-054F-955A-FD53C74D0680}"/>
              </a:ext>
            </a:extLst>
          </p:cNvPr>
          <p:cNvSpPr/>
          <p:nvPr/>
        </p:nvSpPr>
        <p:spPr>
          <a:xfrm>
            <a:off x="138271" y="4864361"/>
            <a:ext cx="7199632" cy="1295484"/>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ja-JP" sz="1950" dirty="0">
                <a:solidFill>
                  <a:schemeClr val="tx1"/>
                </a:solidFill>
                <a:latin typeface="ＭＳ Ｐゴシック" panose="020B0600070205080204" pitchFamily="50" charset="-128"/>
                <a:ea typeface="ＭＳ Ｐゴシック" panose="020B0600070205080204" pitchFamily="50" charset="-128"/>
                <a:cs typeface="Times New Roman" panose="02020603050405020304" pitchFamily="18" charset="0"/>
              </a:rPr>
              <a:t>【</a:t>
            </a:r>
            <a:r>
              <a:rPr lang="ja-JP" altLang="en-US" sz="1950" dirty="0">
                <a:solidFill>
                  <a:schemeClr val="tx1"/>
                </a:solidFill>
                <a:latin typeface="ＭＳ Ｐゴシック" panose="020B0600070205080204" pitchFamily="50" charset="-128"/>
                <a:ea typeface="ＭＳ Ｐゴシック" panose="020B0600070205080204" pitchFamily="50" charset="-128"/>
                <a:cs typeface="Times New Roman" panose="02020603050405020304" pitchFamily="18" charset="0"/>
              </a:rPr>
              <a:t>令和８年度　県職員に対するカスタマーハラスメントへの対策</a:t>
            </a:r>
            <a:r>
              <a:rPr lang="en-US" altLang="ja-JP" sz="1950" dirty="0">
                <a:solidFill>
                  <a:schemeClr val="tx1"/>
                </a:solidFill>
                <a:latin typeface="ＭＳ Ｐゴシック" panose="020B0600070205080204" pitchFamily="50" charset="-128"/>
                <a:ea typeface="ＭＳ Ｐゴシック" panose="020B0600070205080204" pitchFamily="50" charset="-128"/>
                <a:cs typeface="Times New Roman" panose="02020603050405020304" pitchFamily="18" charset="0"/>
              </a:rPr>
              <a:t>】</a:t>
            </a:r>
          </a:p>
          <a:p>
            <a:r>
              <a:rPr lang="ja-JP" altLang="en-US" sz="1950" dirty="0">
                <a:solidFill>
                  <a:schemeClr val="tx1"/>
                </a:solidFill>
                <a:latin typeface="ＭＳ Ｐゴシック" panose="020B0600070205080204" pitchFamily="50" charset="-128"/>
                <a:ea typeface="ＭＳ Ｐゴシック" panose="020B0600070205080204" pitchFamily="50" charset="-128"/>
                <a:cs typeface="Times New Roman" panose="02020603050405020304" pitchFamily="18" charset="0"/>
              </a:rPr>
              <a:t>　・対応マニュアル及びリーフレットの作成</a:t>
            </a:r>
            <a:endParaRPr lang="en-US" altLang="ja-JP" sz="1950" dirty="0">
              <a:solidFill>
                <a:schemeClr val="tx1"/>
              </a:solidFill>
              <a:latin typeface="ＭＳ Ｐゴシック" panose="020B0600070205080204" pitchFamily="50" charset="-128"/>
              <a:ea typeface="ＭＳ Ｐゴシック" panose="020B0600070205080204" pitchFamily="50" charset="-128"/>
              <a:cs typeface="Times New Roman" panose="02020603050405020304" pitchFamily="18" charset="0"/>
            </a:endParaRPr>
          </a:p>
          <a:p>
            <a:r>
              <a:rPr lang="ja-JP" altLang="en-US" sz="1950" dirty="0">
                <a:solidFill>
                  <a:schemeClr val="tx1"/>
                </a:solidFill>
                <a:latin typeface="ＭＳ Ｐゴシック" panose="020B0600070205080204" pitchFamily="50" charset="-128"/>
                <a:ea typeface="ＭＳ Ｐゴシック" panose="020B0600070205080204" pitchFamily="50" charset="-128"/>
                <a:cs typeface="Times New Roman" panose="02020603050405020304" pitchFamily="18" charset="0"/>
              </a:rPr>
              <a:t>　・職員研修の実施</a:t>
            </a:r>
            <a:endParaRPr lang="en-US" altLang="ja-JP" sz="1950" dirty="0">
              <a:solidFill>
                <a:schemeClr val="tx1"/>
              </a:solidFill>
              <a:latin typeface="ＭＳ Ｐゴシック" panose="020B0600070205080204" pitchFamily="50" charset="-128"/>
              <a:ea typeface="ＭＳ Ｐゴシック" panose="020B0600070205080204" pitchFamily="50" charset="-128"/>
              <a:cs typeface="Times New Roman" panose="02020603050405020304" pitchFamily="18" charset="0"/>
            </a:endParaRPr>
          </a:p>
        </p:txBody>
      </p:sp>
      <p:pic>
        <p:nvPicPr>
          <p:cNvPr id="3" name="図 2" descr="ロゴ, 会社名&#10;&#10;AI 生成コンテンツは誤りを含む可能性があります。">
            <a:extLst>
              <a:ext uri="{FF2B5EF4-FFF2-40B4-BE49-F238E27FC236}">
                <a16:creationId xmlns:a16="http://schemas.microsoft.com/office/drawing/2014/main" id="{3B3375E0-2607-DB43-BED1-E1854D59D201}"/>
              </a:ext>
            </a:extLst>
          </p:cNvPr>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566979" y="4614091"/>
            <a:ext cx="2200750" cy="1761586"/>
          </a:xfrm>
          <a:prstGeom prst="rect">
            <a:avLst/>
          </a:prstGeom>
        </p:spPr>
      </p:pic>
      <p:sp>
        <p:nvSpPr>
          <p:cNvPr id="5" name="タイトル 1">
            <a:extLst>
              <a:ext uri="{FF2B5EF4-FFF2-40B4-BE49-F238E27FC236}">
                <a16:creationId xmlns:a16="http://schemas.microsoft.com/office/drawing/2014/main" id="{75E06BA4-BF4D-9BB1-84C5-D3AEBE16BD80}"/>
              </a:ext>
            </a:extLst>
          </p:cNvPr>
          <p:cNvSpPr txBox="1">
            <a:spLocks/>
          </p:cNvSpPr>
          <p:nvPr/>
        </p:nvSpPr>
        <p:spPr>
          <a:xfrm>
            <a:off x="7746274" y="0"/>
            <a:ext cx="2159726"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400" b="1" dirty="0">
                <a:solidFill>
                  <a:schemeClr val="bg1"/>
                </a:solidFill>
                <a:latin typeface="+mn-ea"/>
                <a:ea typeface="+mn-ea"/>
              </a:rPr>
              <a:t>参考：栃木県庁</a:t>
            </a:r>
          </a:p>
        </p:txBody>
      </p:sp>
      <p:sp>
        <p:nvSpPr>
          <p:cNvPr id="7" name="スライド番号プレースホルダー 2">
            <a:extLst>
              <a:ext uri="{FF2B5EF4-FFF2-40B4-BE49-F238E27FC236}">
                <a16:creationId xmlns:a16="http://schemas.microsoft.com/office/drawing/2014/main" id="{E81D121B-3B86-1DD4-874F-ACB4764A206D}"/>
              </a:ext>
            </a:extLst>
          </p:cNvPr>
          <p:cNvSpPr>
            <a:spLocks noGrp="1"/>
          </p:cNvSpPr>
          <p:nvPr>
            <p:ph type="sldNum" sz="quarter" idx="12"/>
          </p:nvPr>
        </p:nvSpPr>
        <p:spPr>
          <a:xfrm>
            <a:off x="7553325" y="6356352"/>
            <a:ext cx="2228850" cy="365125"/>
          </a:xfrm>
        </p:spPr>
        <p:txBody>
          <a:bodyPr/>
          <a:lstStyle/>
          <a:p>
            <a:fld id="{37F7242A-F54A-4C58-9C65-389575FB43BB}" type="slidenum">
              <a:rPr kumimoji="1" lang="ja-JP" altLang="en-US" smtClean="0"/>
              <a:t>14</a:t>
            </a:fld>
            <a:endParaRPr kumimoji="1" lang="ja-JP" altLang="en-US"/>
          </a:p>
        </p:txBody>
      </p:sp>
    </p:spTree>
    <p:extLst>
      <p:ext uri="{BB962C8B-B14F-4D97-AF65-F5344CB8AC3E}">
        <p14:creationId xmlns:p14="http://schemas.microsoft.com/office/powerpoint/2010/main" val="3839334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A6BD7-1FD9-12E6-A1CC-524C94B1C8F4}"/>
            </a:ext>
          </a:extLst>
        </p:cNvPr>
        <p:cNvGrpSpPr/>
        <p:nvPr/>
      </p:nvGrpSpPr>
      <p:grpSpPr>
        <a:xfrm>
          <a:off x="0" y="0"/>
          <a:ext cx="0" cy="0"/>
          <a:chOff x="0" y="0"/>
          <a:chExt cx="0" cy="0"/>
        </a:xfrm>
      </p:grpSpPr>
      <p:pic>
        <p:nvPicPr>
          <p:cNvPr id="6" name="図 5" descr="ロゴ&#10;&#10;AI 生成コンテンツは誤りを含む可能性があります。">
            <a:extLst>
              <a:ext uri="{FF2B5EF4-FFF2-40B4-BE49-F238E27FC236}">
                <a16:creationId xmlns:a16="http://schemas.microsoft.com/office/drawing/2014/main" id="{BFDBC209-64EC-0953-AE7B-CDB6CD7948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8220" y="3429000"/>
            <a:ext cx="3494616" cy="2797259"/>
          </a:xfrm>
          <a:prstGeom prst="rect">
            <a:avLst/>
          </a:prstGeom>
        </p:spPr>
      </p:pic>
      <p:sp>
        <p:nvSpPr>
          <p:cNvPr id="4" name="タイトル 1">
            <a:extLst>
              <a:ext uri="{FF2B5EF4-FFF2-40B4-BE49-F238E27FC236}">
                <a16:creationId xmlns:a16="http://schemas.microsoft.com/office/drawing/2014/main" id="{79A6AE1C-D26E-DBC3-1D7A-3409A12CBC46}"/>
              </a:ext>
            </a:extLst>
          </p:cNvPr>
          <p:cNvSpPr txBox="1">
            <a:spLocks/>
          </p:cNvSpPr>
          <p:nvPr/>
        </p:nvSpPr>
        <p:spPr>
          <a:xfrm>
            <a:off x="1" y="2319253"/>
            <a:ext cx="9905999" cy="965461"/>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en-US" altLang="ja-JP" sz="3200" b="1" dirty="0">
                <a:solidFill>
                  <a:schemeClr val="bg1"/>
                </a:solidFill>
                <a:latin typeface="+mn-lt"/>
                <a:ea typeface="+mn-ea"/>
              </a:rPr>
              <a:t>Ⅱ</a:t>
            </a:r>
            <a:r>
              <a:rPr lang="ja-JP" altLang="en-US" sz="3200" b="1" dirty="0">
                <a:solidFill>
                  <a:schemeClr val="bg1"/>
                </a:solidFill>
                <a:latin typeface="+mn-ea"/>
                <a:ea typeface="+mn-ea"/>
              </a:rPr>
              <a:t>．カスタマーハラスメント対策に係る全国の状況</a:t>
            </a:r>
          </a:p>
        </p:txBody>
      </p:sp>
      <p:sp>
        <p:nvSpPr>
          <p:cNvPr id="2" name="テキスト ボックス 1">
            <a:extLst>
              <a:ext uri="{FF2B5EF4-FFF2-40B4-BE49-F238E27FC236}">
                <a16:creationId xmlns:a16="http://schemas.microsoft.com/office/drawing/2014/main" id="{CAC2F685-0852-8F47-844B-9F69196FF80E}"/>
              </a:ext>
            </a:extLst>
          </p:cNvPr>
          <p:cNvSpPr txBox="1"/>
          <p:nvPr/>
        </p:nvSpPr>
        <p:spPr>
          <a:xfrm>
            <a:off x="-121920" y="60960"/>
            <a:ext cx="7289074" cy="276999"/>
          </a:xfrm>
          <a:prstGeom prst="rect">
            <a:avLst/>
          </a:prstGeom>
          <a:noFill/>
        </p:spPr>
        <p:txBody>
          <a:bodyPr wrap="square" rtlCol="0">
            <a:spAutoFit/>
          </a:bodyPr>
          <a:lstStyle/>
          <a:p>
            <a:r>
              <a:rPr kumimoji="1" lang="en-US" altLang="ja-JP" sz="1200" b="1" dirty="0"/>
              <a:t>【</a:t>
            </a:r>
            <a:r>
              <a:rPr kumimoji="1" lang="ja-JP" altLang="en-US" sz="1200" b="1" dirty="0"/>
              <a:t>令和８年度栃木県カスタマーハラスメント防止対策推進会議</a:t>
            </a:r>
            <a:r>
              <a:rPr kumimoji="1" lang="en-US" altLang="ja-JP" sz="1200" b="1" dirty="0"/>
              <a:t>】</a:t>
            </a:r>
            <a:endParaRPr kumimoji="1" lang="ja-JP" altLang="en-US" sz="1200" b="1" dirty="0"/>
          </a:p>
        </p:txBody>
      </p:sp>
      <p:sp>
        <p:nvSpPr>
          <p:cNvPr id="3" name="スライド番号プレースホルダー 2">
            <a:extLst>
              <a:ext uri="{FF2B5EF4-FFF2-40B4-BE49-F238E27FC236}">
                <a16:creationId xmlns:a16="http://schemas.microsoft.com/office/drawing/2014/main" id="{6786D62B-4EC3-EB55-18F5-8CE526154E19}"/>
              </a:ext>
            </a:extLst>
          </p:cNvPr>
          <p:cNvSpPr>
            <a:spLocks noGrp="1"/>
          </p:cNvSpPr>
          <p:nvPr>
            <p:ph type="sldNum" sz="quarter" idx="12"/>
          </p:nvPr>
        </p:nvSpPr>
        <p:spPr/>
        <p:txBody>
          <a:bodyPr/>
          <a:lstStyle/>
          <a:p>
            <a:fld id="{37F7242A-F54A-4C58-9C65-389575FB43BB}" type="slidenum">
              <a:rPr kumimoji="1" lang="ja-JP" altLang="en-US" smtClean="0"/>
              <a:t>15</a:t>
            </a:fld>
            <a:endParaRPr kumimoji="1" lang="ja-JP" altLang="en-US"/>
          </a:p>
        </p:txBody>
      </p:sp>
    </p:spTree>
    <p:extLst>
      <p:ext uri="{BB962C8B-B14F-4D97-AF65-F5344CB8AC3E}">
        <p14:creationId xmlns:p14="http://schemas.microsoft.com/office/powerpoint/2010/main" val="3716591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9FE47-1E83-3F44-D2AE-D090D3DE8F17}"/>
            </a:ext>
          </a:extLst>
        </p:cNvPr>
        <p:cNvGrpSpPr/>
        <p:nvPr/>
      </p:nvGrpSpPr>
      <p:grpSpPr>
        <a:xfrm>
          <a:off x="0" y="0"/>
          <a:ext cx="0" cy="0"/>
          <a:chOff x="0" y="0"/>
          <a:chExt cx="0" cy="0"/>
        </a:xfrm>
      </p:grpSpPr>
      <p:graphicFrame>
        <p:nvGraphicFramePr>
          <p:cNvPr id="22" name="表 21">
            <a:extLst>
              <a:ext uri="{FF2B5EF4-FFF2-40B4-BE49-F238E27FC236}">
                <a16:creationId xmlns:a16="http://schemas.microsoft.com/office/drawing/2014/main" id="{1278146B-790C-F833-D2E9-41EB98288333}"/>
              </a:ext>
            </a:extLst>
          </p:cNvPr>
          <p:cNvGraphicFramePr>
            <a:graphicFrameLocks noGrp="1"/>
          </p:cNvGraphicFramePr>
          <p:nvPr>
            <p:extLst>
              <p:ext uri="{D42A27DB-BD31-4B8C-83A1-F6EECF244321}">
                <p14:modId xmlns:p14="http://schemas.microsoft.com/office/powerpoint/2010/main" val="2936944850"/>
              </p:ext>
            </p:extLst>
          </p:nvPr>
        </p:nvGraphicFramePr>
        <p:xfrm>
          <a:off x="573092" y="851965"/>
          <a:ext cx="8838324" cy="2893576"/>
        </p:xfrm>
        <a:graphic>
          <a:graphicData uri="http://schemas.openxmlformats.org/drawingml/2006/table">
            <a:tbl>
              <a:tblPr firstRow="1" bandRow="1">
                <a:tableStyleId>{93296810-A885-4BE3-A3E7-6D5BEEA58F35}</a:tableStyleId>
              </a:tblPr>
              <a:tblGrid>
                <a:gridCol w="718968">
                  <a:extLst>
                    <a:ext uri="{9D8B030D-6E8A-4147-A177-3AD203B41FA5}">
                      <a16:colId xmlns:a16="http://schemas.microsoft.com/office/drawing/2014/main" val="1060909194"/>
                    </a:ext>
                  </a:extLst>
                </a:gridCol>
                <a:gridCol w="2127352">
                  <a:extLst>
                    <a:ext uri="{9D8B030D-6E8A-4147-A177-3AD203B41FA5}">
                      <a16:colId xmlns:a16="http://schemas.microsoft.com/office/drawing/2014/main" val="3703437360"/>
                    </a:ext>
                  </a:extLst>
                </a:gridCol>
                <a:gridCol w="2996002">
                  <a:extLst>
                    <a:ext uri="{9D8B030D-6E8A-4147-A177-3AD203B41FA5}">
                      <a16:colId xmlns:a16="http://schemas.microsoft.com/office/drawing/2014/main" val="2584009880"/>
                    </a:ext>
                  </a:extLst>
                </a:gridCol>
                <a:gridCol w="2996002">
                  <a:extLst>
                    <a:ext uri="{9D8B030D-6E8A-4147-A177-3AD203B41FA5}">
                      <a16:colId xmlns:a16="http://schemas.microsoft.com/office/drawing/2014/main" val="3793146999"/>
                    </a:ext>
                  </a:extLst>
                </a:gridCol>
              </a:tblGrid>
              <a:tr h="361697">
                <a:tc>
                  <a:txBody>
                    <a:bodyPr/>
                    <a:lstStyle/>
                    <a:p>
                      <a:pPr algn="ctr"/>
                      <a:endParaRPr kumimoji="1" lang="ja-JP" altLang="en-US" sz="1400" b="1" dirty="0">
                        <a:solidFill>
                          <a:schemeClr val="bg1"/>
                        </a:solidFill>
                        <a:latin typeface="+mn-ea"/>
                        <a:ea typeface="+mn-ea"/>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algn="ctr"/>
                      <a:r>
                        <a:rPr kumimoji="1" lang="ja-JP" altLang="en-US" sz="1400" b="1" dirty="0">
                          <a:solidFill>
                            <a:schemeClr val="bg1"/>
                          </a:solidFill>
                        </a:rPr>
                        <a:t>都道府県</a:t>
                      </a:r>
                      <a:endParaRPr kumimoji="1" lang="ja-JP" altLang="en-US" sz="1400" b="1" dirty="0">
                        <a:solidFill>
                          <a:schemeClr val="bg1"/>
                        </a:solidFill>
                        <a:latin typeface="+mn-ea"/>
                        <a:ea typeface="+mn-ea"/>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algn="ctr"/>
                      <a:r>
                        <a:rPr kumimoji="1" lang="ja-JP" altLang="en-US" sz="1400" b="1" dirty="0">
                          <a:solidFill>
                            <a:schemeClr val="bg1"/>
                          </a:solidFill>
                        </a:rPr>
                        <a:t>制定年月日</a:t>
                      </a:r>
                      <a:endParaRPr kumimoji="1" lang="ja-JP" altLang="en-US" sz="1400" b="1" dirty="0">
                        <a:solidFill>
                          <a:schemeClr val="bg1"/>
                        </a:solidFill>
                        <a:latin typeface="+mn-ea"/>
                        <a:ea typeface="+mn-ea"/>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dirty="0">
                          <a:solidFill>
                            <a:schemeClr val="bg1"/>
                          </a:solidFill>
                        </a:rPr>
                        <a:t>施行年月日</a:t>
                      </a:r>
                      <a:endParaRPr kumimoji="1" lang="ja-JP" altLang="en-US" sz="1400" b="1" dirty="0">
                        <a:solidFill>
                          <a:schemeClr val="bg1"/>
                        </a:solidFill>
                        <a:latin typeface="+mn-ea"/>
                        <a:ea typeface="+mn-ea"/>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424413371"/>
                  </a:ext>
                </a:extLst>
              </a:tr>
              <a:tr h="361697">
                <a:tc>
                  <a:txBody>
                    <a:bodyPr/>
                    <a:lstStyle/>
                    <a:p>
                      <a:pPr algn="ctr"/>
                      <a:r>
                        <a:rPr kumimoji="1" lang="ja-JP" altLang="en-US" sz="1400" b="0" dirty="0">
                          <a:solidFill>
                            <a:schemeClr val="tx1"/>
                          </a:solidFill>
                        </a:rPr>
                        <a:t>１</a:t>
                      </a:r>
                      <a:endParaRPr kumimoji="1" lang="ja-JP" altLang="en-US" sz="1400" b="0" dirty="0">
                        <a:solidFill>
                          <a:schemeClr val="tx1"/>
                        </a:solidFill>
                        <a:latin typeface="+mn-ea"/>
                        <a:ea typeface="+mn-ea"/>
                      </a:endParaRPr>
                    </a:p>
                  </a:txBody>
                  <a:tcPr>
                    <a:lnT w="38100" cmpd="sng">
                      <a:noFill/>
                    </a:lnT>
                    <a:lnB w="3175" cap="flat" cmpd="sng" algn="ctr">
                      <a:solidFill>
                        <a:schemeClr val="tx1"/>
                      </a:solidFill>
                      <a:prstDash val="solid"/>
                      <a:round/>
                      <a:headEnd type="none" w="med" len="med"/>
                      <a:tailEnd type="none" w="med" len="med"/>
                    </a:lnB>
                    <a:noFill/>
                  </a:tcPr>
                </a:tc>
                <a:tc>
                  <a:txBody>
                    <a:bodyPr/>
                    <a:lstStyle/>
                    <a:p>
                      <a:pPr algn="ctr"/>
                      <a:r>
                        <a:rPr kumimoji="1" lang="ja-JP" altLang="en-US" sz="1400" b="0" dirty="0">
                          <a:solidFill>
                            <a:schemeClr val="tx1"/>
                          </a:solidFill>
                        </a:rPr>
                        <a:t>東京都</a:t>
                      </a:r>
                      <a:endParaRPr kumimoji="1" lang="ja-JP" altLang="en-US" sz="1400" b="0" dirty="0">
                        <a:solidFill>
                          <a:schemeClr val="tx1"/>
                        </a:solidFill>
                        <a:latin typeface="+mn-ea"/>
                        <a:ea typeface="+mn-ea"/>
                      </a:endParaRPr>
                    </a:p>
                  </a:txBody>
                  <a:tcPr>
                    <a:lnT w="38100" cmpd="sng">
                      <a:noFill/>
                    </a:lnT>
                    <a:lnB w="3175" cap="flat" cmpd="sng" algn="ctr">
                      <a:solidFill>
                        <a:schemeClr val="tx1"/>
                      </a:solidFill>
                      <a:prstDash val="solid"/>
                      <a:round/>
                      <a:headEnd type="none" w="med" len="med"/>
                      <a:tailEnd type="none" w="med" len="med"/>
                    </a:lnB>
                    <a:noFill/>
                  </a:tcPr>
                </a:tc>
                <a:tc>
                  <a:txBody>
                    <a:bodyPr/>
                    <a:lstStyle/>
                    <a:p>
                      <a:pPr algn="ctr"/>
                      <a:r>
                        <a:rPr kumimoji="1" lang="ja-JP" altLang="en-US" sz="1400" b="0" dirty="0">
                          <a:solidFill>
                            <a:schemeClr val="tx1"/>
                          </a:solidFill>
                          <a:latin typeface="+mn-ea"/>
                          <a:ea typeface="+mn-ea"/>
                        </a:rPr>
                        <a:t>令和６年</a:t>
                      </a:r>
                      <a:r>
                        <a:rPr kumimoji="1" lang="en-US" altLang="ja-JP" sz="1400" b="0" dirty="0">
                          <a:solidFill>
                            <a:schemeClr val="tx1"/>
                          </a:solidFill>
                          <a:latin typeface="+mn-ea"/>
                          <a:ea typeface="+mn-ea"/>
                        </a:rPr>
                        <a:t>10</a:t>
                      </a:r>
                      <a:r>
                        <a:rPr kumimoji="1" lang="ja-JP" altLang="en-US" sz="1400" b="0" dirty="0">
                          <a:solidFill>
                            <a:schemeClr val="tx1"/>
                          </a:solidFill>
                          <a:latin typeface="+mn-ea"/>
                          <a:ea typeface="+mn-ea"/>
                        </a:rPr>
                        <a:t>月４日</a:t>
                      </a:r>
                    </a:p>
                  </a:txBody>
                  <a:tcPr>
                    <a:lnT w="38100" cmpd="sng">
                      <a:noFill/>
                    </a:lnT>
                    <a:lnB w="3175" cap="flat" cmpd="sng" algn="ctr">
                      <a:solidFill>
                        <a:schemeClr val="tx1"/>
                      </a:solidFill>
                      <a:prstDash val="solid"/>
                      <a:round/>
                      <a:headEnd type="none" w="med" len="med"/>
                      <a:tailEnd type="none" w="med" len="med"/>
                    </a:lnB>
                    <a:noFill/>
                  </a:tcPr>
                </a:tc>
                <a:tc>
                  <a:txBody>
                    <a:bodyPr/>
                    <a:lstStyle/>
                    <a:p>
                      <a:pPr algn="ctr"/>
                      <a:r>
                        <a:rPr kumimoji="1" lang="ja-JP" altLang="en-US" sz="1400" b="0" dirty="0">
                          <a:solidFill>
                            <a:schemeClr val="tx1"/>
                          </a:solidFill>
                          <a:latin typeface="+mn-ea"/>
                          <a:ea typeface="+mn-ea"/>
                        </a:rPr>
                        <a:t>令和７年４月１日</a:t>
                      </a:r>
                    </a:p>
                  </a:txBody>
                  <a:tcPr>
                    <a:lnT w="38100" cmpd="sng">
                      <a:noFill/>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0784351"/>
                  </a:ext>
                </a:extLst>
              </a:tr>
              <a:tr h="361697">
                <a:tc>
                  <a:txBody>
                    <a:bodyPr/>
                    <a:lstStyle/>
                    <a:p>
                      <a:pPr algn="ctr"/>
                      <a:r>
                        <a:rPr kumimoji="1" lang="ja-JP" altLang="en-US" sz="1400" b="0" dirty="0">
                          <a:solidFill>
                            <a:schemeClr val="tx1"/>
                          </a:solidFill>
                        </a:rPr>
                        <a:t>２</a:t>
                      </a:r>
                      <a:endParaRPr kumimoji="1" lang="ja-JP" altLang="en-US" sz="1400" b="0" dirty="0">
                        <a:solidFill>
                          <a:schemeClr val="tx1"/>
                        </a:solidFill>
                        <a:latin typeface="+mn-ea"/>
                        <a:ea typeface="+mn-ea"/>
                      </a:endParaRP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ctr"/>
                      <a:r>
                        <a:rPr kumimoji="1" lang="ja-JP" altLang="en-US" sz="1400" b="0" dirty="0">
                          <a:solidFill>
                            <a:schemeClr val="tx1"/>
                          </a:solidFill>
                        </a:rPr>
                        <a:t>北海道</a:t>
                      </a:r>
                      <a:endParaRPr kumimoji="1" lang="en-US" altLang="ja-JP" sz="1400" b="0" dirty="0">
                        <a:solidFill>
                          <a:schemeClr val="tx1"/>
                        </a:solidFill>
                        <a:latin typeface="+mn-ea"/>
                        <a:ea typeface="+mn-ea"/>
                      </a:endParaRP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solidFill>
                          <a:latin typeface="+mn-ea"/>
                          <a:ea typeface="+mn-ea"/>
                        </a:rPr>
                        <a:t>令和６年</a:t>
                      </a:r>
                      <a:r>
                        <a:rPr kumimoji="1" lang="en-US" altLang="ja-JP" sz="1400" b="0" dirty="0">
                          <a:solidFill>
                            <a:schemeClr val="tx1"/>
                          </a:solidFill>
                          <a:latin typeface="+mn-ea"/>
                          <a:ea typeface="+mn-ea"/>
                        </a:rPr>
                        <a:t>11</a:t>
                      </a:r>
                      <a:r>
                        <a:rPr kumimoji="1" lang="ja-JP" altLang="en-US" sz="1400" b="0" dirty="0">
                          <a:solidFill>
                            <a:schemeClr val="tx1"/>
                          </a:solidFill>
                          <a:latin typeface="+mn-ea"/>
                          <a:ea typeface="+mn-ea"/>
                        </a:rPr>
                        <a:t>月</a:t>
                      </a:r>
                      <a:r>
                        <a:rPr kumimoji="1" lang="en-US" altLang="ja-JP" sz="1400" b="0" dirty="0">
                          <a:solidFill>
                            <a:schemeClr val="tx1"/>
                          </a:solidFill>
                          <a:latin typeface="+mn-ea"/>
                          <a:ea typeface="+mn-ea"/>
                        </a:rPr>
                        <a:t>26</a:t>
                      </a:r>
                      <a:r>
                        <a:rPr kumimoji="1" lang="ja-JP" altLang="en-US" sz="1400" b="0" dirty="0">
                          <a:solidFill>
                            <a:schemeClr val="tx1"/>
                          </a:solidFill>
                          <a:latin typeface="+mn-ea"/>
                          <a:ea typeface="+mn-ea"/>
                        </a:rPr>
                        <a:t>日</a:t>
                      </a: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solidFill>
                          <a:latin typeface="+mn-ea"/>
                          <a:ea typeface="+mn-ea"/>
                        </a:rPr>
                        <a:t>令和７年４月１日</a:t>
                      </a: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9670965"/>
                  </a:ext>
                </a:extLst>
              </a:tr>
              <a:tr h="361697">
                <a:tc>
                  <a:txBody>
                    <a:bodyPr/>
                    <a:lstStyle/>
                    <a:p>
                      <a:pPr algn="ctr"/>
                      <a:r>
                        <a:rPr kumimoji="1" lang="ja-JP" altLang="en-US" sz="1400" b="0" dirty="0">
                          <a:solidFill>
                            <a:schemeClr val="tx1"/>
                          </a:solidFill>
                        </a:rPr>
                        <a:t>３</a:t>
                      </a:r>
                      <a:endParaRPr kumimoji="1" lang="en-US" altLang="ja-JP" sz="1400" b="0" dirty="0">
                        <a:solidFill>
                          <a:schemeClr val="tx1"/>
                        </a:solidFill>
                        <a:latin typeface="+mn-ea"/>
                        <a:ea typeface="+mn-ea"/>
                      </a:endParaRP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ctr"/>
                      <a:r>
                        <a:rPr kumimoji="1" lang="ja-JP" altLang="en-US" sz="1400" b="0" dirty="0">
                          <a:solidFill>
                            <a:schemeClr val="tx1"/>
                          </a:solidFill>
                        </a:rPr>
                        <a:t>群馬県</a:t>
                      </a:r>
                      <a:endParaRPr kumimoji="1" lang="ja-JP" altLang="en-US" sz="1400" b="0" dirty="0">
                        <a:solidFill>
                          <a:schemeClr val="tx1"/>
                        </a:solidFill>
                        <a:latin typeface="+mn-ea"/>
                        <a:ea typeface="+mn-ea"/>
                      </a:endParaRP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solidFill>
                          <a:latin typeface="+mn-ea"/>
                          <a:ea typeface="+mn-ea"/>
                        </a:rPr>
                        <a:t>令和７年３月</a:t>
                      </a:r>
                      <a:r>
                        <a:rPr kumimoji="1" lang="en-US" altLang="ja-JP" sz="1400" b="0" dirty="0">
                          <a:solidFill>
                            <a:schemeClr val="tx1"/>
                          </a:solidFill>
                          <a:latin typeface="+mn-ea"/>
                          <a:ea typeface="+mn-ea"/>
                        </a:rPr>
                        <a:t>27</a:t>
                      </a:r>
                      <a:r>
                        <a:rPr kumimoji="1" lang="ja-JP" altLang="en-US" sz="1400" b="0" dirty="0">
                          <a:solidFill>
                            <a:schemeClr val="tx1"/>
                          </a:solidFill>
                          <a:latin typeface="+mn-ea"/>
                          <a:ea typeface="+mn-ea"/>
                        </a:rPr>
                        <a:t>日</a:t>
                      </a: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solidFill>
                          <a:latin typeface="+mn-ea"/>
                          <a:ea typeface="+mn-ea"/>
                        </a:rPr>
                        <a:t>令和７年４月１日</a:t>
                      </a: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2578721"/>
                  </a:ext>
                </a:extLst>
              </a:tr>
              <a:tr h="361697">
                <a:tc>
                  <a:txBody>
                    <a:bodyPr/>
                    <a:lstStyle/>
                    <a:p>
                      <a:pPr algn="ctr"/>
                      <a:r>
                        <a:rPr kumimoji="1" lang="ja-JP" altLang="en-US" sz="1400" b="0" dirty="0">
                          <a:solidFill>
                            <a:schemeClr val="tx1"/>
                          </a:solidFill>
                        </a:rPr>
                        <a:t>４</a:t>
                      </a:r>
                      <a:endParaRPr kumimoji="1" lang="ja-JP" altLang="en-US" sz="1400" b="0" dirty="0">
                        <a:solidFill>
                          <a:schemeClr val="tx1"/>
                        </a:solidFill>
                        <a:latin typeface="+mn-ea"/>
                        <a:ea typeface="+mn-ea"/>
                      </a:endParaRP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ctr"/>
                      <a:r>
                        <a:rPr kumimoji="1" lang="ja-JP" altLang="en-US" sz="1400" b="0" dirty="0">
                          <a:solidFill>
                            <a:schemeClr val="tx1"/>
                          </a:solidFill>
                          <a:latin typeface="+mn-ea"/>
                          <a:ea typeface="+mn-ea"/>
                        </a:rPr>
                        <a:t>愛知県</a:t>
                      </a: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solidFill>
                          <a:latin typeface="+mn-ea"/>
                          <a:ea typeface="+mn-ea"/>
                        </a:rPr>
                        <a:t>令和７年７月</a:t>
                      </a:r>
                      <a:r>
                        <a:rPr kumimoji="1" lang="en-US" altLang="ja-JP" sz="1400" b="0" dirty="0">
                          <a:solidFill>
                            <a:schemeClr val="tx1"/>
                          </a:solidFill>
                          <a:latin typeface="+mn-ea"/>
                          <a:ea typeface="+mn-ea"/>
                        </a:rPr>
                        <a:t>11</a:t>
                      </a:r>
                      <a:r>
                        <a:rPr kumimoji="1" lang="ja-JP" altLang="en-US" sz="1400" b="0" dirty="0">
                          <a:solidFill>
                            <a:schemeClr val="tx1"/>
                          </a:solidFill>
                          <a:latin typeface="+mn-ea"/>
                          <a:ea typeface="+mn-ea"/>
                        </a:rPr>
                        <a:t>日</a:t>
                      </a: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solidFill>
                          <a:latin typeface="+mn-ea"/>
                          <a:ea typeface="+mn-ea"/>
                        </a:rPr>
                        <a:t>令和７年</a:t>
                      </a:r>
                      <a:r>
                        <a:rPr kumimoji="1" lang="en-US" altLang="ja-JP" sz="1400" b="0" dirty="0">
                          <a:solidFill>
                            <a:schemeClr val="tx1"/>
                          </a:solidFill>
                          <a:latin typeface="+mn-ea"/>
                          <a:ea typeface="+mn-ea"/>
                        </a:rPr>
                        <a:t>10</a:t>
                      </a:r>
                      <a:r>
                        <a:rPr kumimoji="1" lang="ja-JP" altLang="en-US" sz="1400" b="0" dirty="0">
                          <a:solidFill>
                            <a:schemeClr val="tx1"/>
                          </a:solidFill>
                          <a:latin typeface="+mn-ea"/>
                          <a:ea typeface="+mn-ea"/>
                        </a:rPr>
                        <a:t>月１日</a:t>
                      </a: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9038780"/>
                  </a:ext>
                </a:extLst>
              </a:tr>
              <a:tr h="361697">
                <a:tc>
                  <a:txBody>
                    <a:bodyPr/>
                    <a:lstStyle/>
                    <a:p>
                      <a:pPr algn="ctr"/>
                      <a:r>
                        <a:rPr kumimoji="1" lang="ja-JP" altLang="en-US" sz="1400" b="0" dirty="0">
                          <a:latin typeface="+mn-ea"/>
                          <a:ea typeface="+mn-ea"/>
                        </a:rPr>
                        <a:t>５</a:t>
                      </a: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ctr"/>
                      <a:r>
                        <a:rPr kumimoji="1" lang="ja-JP" altLang="en-US" sz="1400" b="0" dirty="0">
                          <a:latin typeface="+mn-ea"/>
                          <a:ea typeface="+mn-ea"/>
                        </a:rPr>
                        <a:t>静岡県</a:t>
                      </a: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solidFill>
                          <a:latin typeface="+mn-ea"/>
                          <a:ea typeface="+mn-ea"/>
                        </a:rPr>
                        <a:t>令和７年</a:t>
                      </a:r>
                      <a:r>
                        <a:rPr kumimoji="1" lang="en-US" altLang="ja-JP" sz="1400" b="0" dirty="0">
                          <a:solidFill>
                            <a:schemeClr val="tx1"/>
                          </a:solidFill>
                          <a:latin typeface="+mn-ea"/>
                          <a:ea typeface="+mn-ea"/>
                        </a:rPr>
                        <a:t>10</a:t>
                      </a:r>
                      <a:r>
                        <a:rPr kumimoji="1" lang="ja-JP" altLang="en-US" sz="1400" b="0" dirty="0">
                          <a:solidFill>
                            <a:schemeClr val="tx1"/>
                          </a:solidFill>
                          <a:latin typeface="+mn-ea"/>
                          <a:ea typeface="+mn-ea"/>
                        </a:rPr>
                        <a:t>月</a:t>
                      </a:r>
                      <a:r>
                        <a:rPr kumimoji="1" lang="en-US" altLang="ja-JP" sz="1400" b="0" dirty="0">
                          <a:solidFill>
                            <a:schemeClr val="tx1"/>
                          </a:solidFill>
                          <a:latin typeface="+mn-ea"/>
                          <a:ea typeface="+mn-ea"/>
                        </a:rPr>
                        <a:t>17</a:t>
                      </a:r>
                      <a:r>
                        <a:rPr kumimoji="1" lang="ja-JP" altLang="en-US" sz="1400" b="0" dirty="0">
                          <a:solidFill>
                            <a:schemeClr val="tx1"/>
                          </a:solidFill>
                          <a:latin typeface="+mn-ea"/>
                          <a:ea typeface="+mn-ea"/>
                        </a:rPr>
                        <a:t>日</a:t>
                      </a:r>
                      <a:endParaRPr kumimoji="1" lang="ja-JP" altLang="en-US" sz="1400" b="0" dirty="0">
                        <a:latin typeface="+mn-ea"/>
                        <a:ea typeface="+mn-ea"/>
                      </a:endParaRP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solidFill>
                          <a:latin typeface="+mn-ea"/>
                          <a:ea typeface="+mn-ea"/>
                        </a:rPr>
                        <a:t>令和８年４月１日</a:t>
                      </a:r>
                      <a:endParaRPr kumimoji="1" lang="ja-JP" altLang="en-US" sz="1400" b="0" dirty="0">
                        <a:latin typeface="+mn-ea"/>
                        <a:ea typeface="+mn-ea"/>
                      </a:endParaRP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1563199"/>
                  </a:ext>
                </a:extLst>
              </a:tr>
              <a:tr h="361697">
                <a:tc>
                  <a:txBody>
                    <a:bodyPr/>
                    <a:lstStyle/>
                    <a:p>
                      <a:pPr algn="ctr"/>
                      <a:r>
                        <a:rPr kumimoji="1" lang="ja-JP" altLang="en-US" sz="1400" b="0" dirty="0">
                          <a:latin typeface="+mn-ea"/>
                          <a:ea typeface="+mn-ea"/>
                        </a:rPr>
                        <a:t>６</a:t>
                      </a: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ctr"/>
                      <a:r>
                        <a:rPr kumimoji="1" lang="ja-JP" altLang="en-US" sz="1400" b="0" dirty="0">
                          <a:latin typeface="+mn-ea"/>
                          <a:ea typeface="+mn-ea"/>
                        </a:rPr>
                        <a:t>埼玉県</a:t>
                      </a: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solidFill>
                          <a:latin typeface="+mn-ea"/>
                          <a:ea typeface="+mn-ea"/>
                        </a:rPr>
                        <a:t>令和７年</a:t>
                      </a:r>
                      <a:r>
                        <a:rPr kumimoji="1" lang="en-US" altLang="ja-JP" sz="1400" b="0" dirty="0">
                          <a:solidFill>
                            <a:schemeClr val="tx1"/>
                          </a:solidFill>
                          <a:latin typeface="+mn-ea"/>
                          <a:ea typeface="+mn-ea"/>
                        </a:rPr>
                        <a:t>12</a:t>
                      </a:r>
                      <a:r>
                        <a:rPr kumimoji="1" lang="ja-JP" altLang="en-US" sz="1400" b="0" dirty="0">
                          <a:solidFill>
                            <a:schemeClr val="tx1"/>
                          </a:solidFill>
                          <a:latin typeface="+mn-ea"/>
                          <a:ea typeface="+mn-ea"/>
                        </a:rPr>
                        <a:t>月</a:t>
                      </a:r>
                      <a:r>
                        <a:rPr kumimoji="1" lang="en-US" altLang="ja-JP" sz="1400" b="0" dirty="0">
                          <a:solidFill>
                            <a:schemeClr val="tx1"/>
                          </a:solidFill>
                          <a:latin typeface="+mn-ea"/>
                          <a:ea typeface="+mn-ea"/>
                        </a:rPr>
                        <a:t>19</a:t>
                      </a:r>
                      <a:r>
                        <a:rPr kumimoji="1" lang="ja-JP" altLang="en-US" sz="1400" b="0" dirty="0">
                          <a:solidFill>
                            <a:schemeClr val="tx1"/>
                          </a:solidFill>
                          <a:latin typeface="+mn-ea"/>
                          <a:ea typeface="+mn-ea"/>
                        </a:rPr>
                        <a:t>日</a:t>
                      </a:r>
                      <a:endParaRPr kumimoji="1" lang="ja-JP" altLang="en-US" sz="1400" b="0" dirty="0">
                        <a:latin typeface="+mn-ea"/>
                        <a:ea typeface="+mn-ea"/>
                      </a:endParaRP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solidFill>
                          <a:latin typeface="+mn-ea"/>
                          <a:ea typeface="+mn-ea"/>
                        </a:rPr>
                        <a:t>令和８年７月１日</a:t>
                      </a:r>
                      <a:endParaRPr kumimoji="1" lang="ja-JP" altLang="en-US" sz="1400" b="0" dirty="0">
                        <a:latin typeface="+mn-ea"/>
                        <a:ea typeface="+mn-ea"/>
                      </a:endParaRPr>
                    </a:p>
                  </a:txBody>
                  <a:tcP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6109052"/>
                  </a:ext>
                </a:extLst>
              </a:tr>
              <a:tr h="361697">
                <a:tc>
                  <a:txBody>
                    <a:bodyPr/>
                    <a:lstStyle/>
                    <a:p>
                      <a:pPr algn="ctr"/>
                      <a:r>
                        <a:rPr kumimoji="1" lang="ja-JP" altLang="en-US" sz="1400" b="1" dirty="0">
                          <a:solidFill>
                            <a:schemeClr val="accent2"/>
                          </a:solidFill>
                        </a:rPr>
                        <a:t>７</a:t>
                      </a:r>
                      <a:endParaRPr kumimoji="1" lang="ja-JP" altLang="en-US" sz="1400" b="1" dirty="0">
                        <a:solidFill>
                          <a:schemeClr val="accent2"/>
                        </a:solidFill>
                        <a:latin typeface="+mn-ea"/>
                        <a:ea typeface="+mn-ea"/>
                      </a:endParaRPr>
                    </a:p>
                  </a:txBody>
                  <a:tcPr>
                    <a:lnT w="3175" cap="flat" cmpd="sng" algn="ctr">
                      <a:solidFill>
                        <a:schemeClr val="tx1"/>
                      </a:solidFill>
                      <a:prstDash val="solid"/>
                      <a:round/>
                      <a:headEnd type="none" w="med" len="med"/>
                      <a:tailEnd type="none" w="med" len="med"/>
                    </a:lnT>
                    <a:noFill/>
                  </a:tcPr>
                </a:tc>
                <a:tc>
                  <a:txBody>
                    <a:bodyPr/>
                    <a:lstStyle/>
                    <a:p>
                      <a:pPr algn="ctr"/>
                      <a:r>
                        <a:rPr kumimoji="1" lang="ja-JP" altLang="en-US" sz="1400" b="1" dirty="0">
                          <a:solidFill>
                            <a:schemeClr val="accent2"/>
                          </a:solidFill>
                          <a:latin typeface="+mn-ea"/>
                          <a:ea typeface="+mn-ea"/>
                        </a:rPr>
                        <a:t>栃木県</a:t>
                      </a:r>
                    </a:p>
                  </a:txBody>
                  <a:tcPr>
                    <a:lnT w="3175" cap="flat" cmpd="sng" algn="ctr">
                      <a:solidFill>
                        <a:schemeClr val="tx1"/>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dirty="0">
                          <a:solidFill>
                            <a:schemeClr val="accent2"/>
                          </a:solidFill>
                          <a:latin typeface="+mn-ea"/>
                          <a:ea typeface="+mn-ea"/>
                        </a:rPr>
                        <a:t>令和８年３月</a:t>
                      </a:r>
                      <a:r>
                        <a:rPr kumimoji="1" lang="en-US" altLang="ja-JP" sz="1400" b="1" dirty="0">
                          <a:solidFill>
                            <a:schemeClr val="accent2"/>
                          </a:solidFill>
                          <a:latin typeface="+mn-ea"/>
                          <a:ea typeface="+mn-ea"/>
                        </a:rPr>
                        <a:t>19</a:t>
                      </a:r>
                      <a:r>
                        <a:rPr kumimoji="1" lang="ja-JP" altLang="en-US" sz="1400" b="1" dirty="0">
                          <a:solidFill>
                            <a:schemeClr val="accent2"/>
                          </a:solidFill>
                          <a:latin typeface="+mn-ea"/>
                          <a:ea typeface="+mn-ea"/>
                        </a:rPr>
                        <a:t>日</a:t>
                      </a:r>
                    </a:p>
                  </a:txBody>
                  <a:tcPr>
                    <a:lnT w="3175" cap="flat" cmpd="sng" algn="ctr">
                      <a:solidFill>
                        <a:schemeClr val="tx1"/>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dirty="0">
                          <a:solidFill>
                            <a:schemeClr val="accent2"/>
                          </a:solidFill>
                          <a:latin typeface="+mn-ea"/>
                          <a:ea typeface="+mn-ea"/>
                        </a:rPr>
                        <a:t>令和８年４月１日</a:t>
                      </a:r>
                    </a:p>
                  </a:txBody>
                  <a:tcPr>
                    <a:lnT w="3175"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637552440"/>
                  </a:ext>
                </a:extLst>
              </a:tr>
            </a:tbl>
          </a:graphicData>
        </a:graphic>
      </p:graphicFrame>
      <p:sp>
        <p:nvSpPr>
          <p:cNvPr id="3" name="タイトル 1">
            <a:extLst>
              <a:ext uri="{FF2B5EF4-FFF2-40B4-BE49-F238E27FC236}">
                <a16:creationId xmlns:a16="http://schemas.microsoft.com/office/drawing/2014/main" id="{4539BC31-0DB0-BC87-2783-87BD929052ED}"/>
              </a:ext>
            </a:extLst>
          </p:cNvPr>
          <p:cNvSpPr txBox="1">
            <a:spLocks/>
          </p:cNvSpPr>
          <p:nvPr/>
        </p:nvSpPr>
        <p:spPr>
          <a:xfrm>
            <a:off x="0" y="-10849"/>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全国のカスハラ防止条例の状況</a:t>
            </a:r>
          </a:p>
        </p:txBody>
      </p:sp>
      <p:sp>
        <p:nvSpPr>
          <p:cNvPr id="5" name="四角形: 角を丸くする 4">
            <a:extLst>
              <a:ext uri="{FF2B5EF4-FFF2-40B4-BE49-F238E27FC236}">
                <a16:creationId xmlns:a16="http://schemas.microsoft.com/office/drawing/2014/main" id="{48D5C12A-5D39-39C4-D126-38814A4529DE}"/>
              </a:ext>
            </a:extLst>
          </p:cNvPr>
          <p:cNvSpPr/>
          <p:nvPr/>
        </p:nvSpPr>
        <p:spPr>
          <a:xfrm>
            <a:off x="326205" y="407763"/>
            <a:ext cx="1868355" cy="37627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ja-JP" altLang="en-US" sz="1600" b="1" dirty="0">
                <a:solidFill>
                  <a:schemeClr val="bg1"/>
                </a:solidFill>
              </a:rPr>
              <a:t>①制定・施行済</a:t>
            </a:r>
            <a:endParaRPr lang="en-US" altLang="ja-JP" sz="1600" b="1" dirty="0">
              <a:solidFill>
                <a:schemeClr val="bg1"/>
              </a:solidFill>
            </a:endParaRPr>
          </a:p>
        </p:txBody>
      </p:sp>
      <p:graphicFrame>
        <p:nvGraphicFramePr>
          <p:cNvPr id="6" name="表 5">
            <a:extLst>
              <a:ext uri="{FF2B5EF4-FFF2-40B4-BE49-F238E27FC236}">
                <a16:creationId xmlns:a16="http://schemas.microsoft.com/office/drawing/2014/main" id="{45E8F287-1051-073E-DDA6-E32D966D9B9E}"/>
              </a:ext>
            </a:extLst>
          </p:cNvPr>
          <p:cNvGraphicFramePr>
            <a:graphicFrameLocks noGrp="1"/>
          </p:cNvGraphicFramePr>
          <p:nvPr>
            <p:extLst>
              <p:ext uri="{D42A27DB-BD31-4B8C-83A1-F6EECF244321}">
                <p14:modId xmlns:p14="http://schemas.microsoft.com/office/powerpoint/2010/main" val="2864309366"/>
              </p:ext>
            </p:extLst>
          </p:nvPr>
        </p:nvGraphicFramePr>
        <p:xfrm>
          <a:off x="573093" y="4179823"/>
          <a:ext cx="8838325" cy="2678177"/>
        </p:xfrm>
        <a:graphic>
          <a:graphicData uri="http://schemas.openxmlformats.org/drawingml/2006/table">
            <a:tbl>
              <a:tblPr firstRow="1" bandRow="1">
                <a:tableStyleId>{93296810-A885-4BE3-A3E7-6D5BEEA58F35}</a:tableStyleId>
              </a:tblPr>
              <a:tblGrid>
                <a:gridCol w="709425">
                  <a:extLst>
                    <a:ext uri="{9D8B030D-6E8A-4147-A177-3AD203B41FA5}">
                      <a16:colId xmlns:a16="http://schemas.microsoft.com/office/drawing/2014/main" val="1060909194"/>
                    </a:ext>
                  </a:extLst>
                </a:gridCol>
                <a:gridCol w="2147577">
                  <a:extLst>
                    <a:ext uri="{9D8B030D-6E8A-4147-A177-3AD203B41FA5}">
                      <a16:colId xmlns:a16="http://schemas.microsoft.com/office/drawing/2014/main" val="3703437360"/>
                    </a:ext>
                  </a:extLst>
                </a:gridCol>
                <a:gridCol w="5981323">
                  <a:extLst>
                    <a:ext uri="{9D8B030D-6E8A-4147-A177-3AD203B41FA5}">
                      <a16:colId xmlns:a16="http://schemas.microsoft.com/office/drawing/2014/main" val="2584009880"/>
                    </a:ext>
                  </a:extLst>
                </a:gridCol>
              </a:tblGrid>
              <a:tr h="361697">
                <a:tc>
                  <a:txBody>
                    <a:bodyPr/>
                    <a:lstStyle/>
                    <a:p>
                      <a:pPr algn="ctr"/>
                      <a:endParaRPr kumimoji="1" lang="ja-JP" altLang="en-US" sz="1400" b="1" dirty="0">
                        <a:solidFill>
                          <a:schemeClr val="bg1"/>
                        </a:solidFill>
                        <a:latin typeface="+mn-ea"/>
                        <a:ea typeface="+mn-ea"/>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algn="ctr"/>
                      <a:r>
                        <a:rPr kumimoji="1" lang="ja-JP" altLang="en-US" sz="1400" b="1" dirty="0">
                          <a:solidFill>
                            <a:schemeClr val="bg1"/>
                          </a:solidFill>
                        </a:rPr>
                        <a:t>都道府県</a:t>
                      </a:r>
                      <a:endParaRPr kumimoji="1" lang="ja-JP" altLang="en-US" sz="1400" b="1" dirty="0">
                        <a:solidFill>
                          <a:schemeClr val="bg1"/>
                        </a:solidFill>
                        <a:latin typeface="+mn-ea"/>
                        <a:ea typeface="+mn-ea"/>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pPr algn="ctr"/>
                      <a:r>
                        <a:rPr kumimoji="1" lang="ja-JP" altLang="en-US" sz="1400" b="1" dirty="0">
                          <a:solidFill>
                            <a:schemeClr val="bg1"/>
                          </a:solidFill>
                          <a:latin typeface="+mn-ea"/>
                          <a:ea typeface="+mn-ea"/>
                        </a:rPr>
                        <a:t>状　況</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424413371"/>
                  </a:ext>
                </a:extLst>
              </a:tr>
              <a:tr h="361697">
                <a:tc>
                  <a:txBody>
                    <a:bodyPr/>
                    <a:lstStyle/>
                    <a:p>
                      <a:pPr algn="ctr"/>
                      <a:r>
                        <a:rPr kumimoji="1" lang="ja-JP" altLang="en-US" sz="1400" b="0" dirty="0">
                          <a:solidFill>
                            <a:schemeClr val="tx1"/>
                          </a:solidFill>
                        </a:rPr>
                        <a:t>１</a:t>
                      </a:r>
                      <a:endParaRPr kumimoji="1" lang="ja-JP" altLang="en-US" sz="1400" b="0" dirty="0">
                        <a:solidFill>
                          <a:schemeClr val="tx1"/>
                        </a:solidFill>
                        <a:latin typeface="+mn-ea"/>
                        <a:ea typeface="+mn-ea"/>
                      </a:endParaRPr>
                    </a:p>
                  </a:txBody>
                  <a:tcPr>
                    <a:lnL w="12700" cmpd="sng">
                      <a:noFill/>
                    </a:lnL>
                    <a:lnR w="12700" cmpd="sng">
                      <a:noFill/>
                    </a:lnR>
                    <a:lnT w="381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0" dirty="0">
                          <a:solidFill>
                            <a:schemeClr val="tx1"/>
                          </a:solidFill>
                          <a:latin typeface="+mn-ea"/>
                          <a:ea typeface="+mn-ea"/>
                        </a:rPr>
                        <a:t>京都府</a:t>
                      </a:r>
                    </a:p>
                  </a:txBody>
                  <a:tcPr>
                    <a:lnL w="12700" cmpd="sng">
                      <a:noFill/>
                    </a:lnL>
                    <a:lnR w="12700" cmpd="sng">
                      <a:noFill/>
                    </a:lnR>
                    <a:lnT w="381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kumimoji="1" lang="ja-JP" altLang="en-US" sz="1400" b="0" dirty="0">
                          <a:solidFill>
                            <a:schemeClr val="tx1"/>
                          </a:solidFill>
                          <a:latin typeface="+mn-ea"/>
                          <a:ea typeface="+mn-ea"/>
                        </a:rPr>
                        <a:t>・</a:t>
                      </a:r>
                      <a:r>
                        <a:rPr kumimoji="1" lang="en-US" altLang="ja-JP" sz="1400" b="0" dirty="0">
                          <a:solidFill>
                            <a:schemeClr val="tx1"/>
                          </a:solidFill>
                          <a:latin typeface="+mn-ea"/>
                          <a:ea typeface="+mn-ea"/>
                        </a:rPr>
                        <a:t>R8.</a:t>
                      </a:r>
                      <a:r>
                        <a:rPr kumimoji="1" lang="ja-JP" altLang="en-US" sz="1400" b="0" dirty="0">
                          <a:solidFill>
                            <a:schemeClr val="tx1"/>
                          </a:solidFill>
                          <a:latin typeface="+mn-ea"/>
                          <a:ea typeface="+mn-ea"/>
                        </a:rPr>
                        <a:t> </a:t>
                      </a:r>
                      <a:r>
                        <a:rPr kumimoji="1" lang="en-US" altLang="ja-JP" sz="1400" b="0" dirty="0">
                          <a:solidFill>
                            <a:schemeClr val="tx1"/>
                          </a:solidFill>
                          <a:latin typeface="+mn-ea"/>
                          <a:ea typeface="+mn-ea"/>
                        </a:rPr>
                        <a:t>6  </a:t>
                      </a:r>
                      <a:r>
                        <a:rPr kumimoji="1" lang="ja-JP" altLang="en-US" sz="1400" b="0" dirty="0">
                          <a:solidFill>
                            <a:schemeClr val="tx1"/>
                          </a:solidFill>
                          <a:latin typeface="+mn-ea"/>
                          <a:ea typeface="+mn-ea"/>
                        </a:rPr>
                        <a:t>「京都府カスタマーハラスメント防止対策検討会議」開催</a:t>
                      </a:r>
                      <a:endParaRPr kumimoji="1" lang="en-US" altLang="ja-JP" sz="1400" b="0" dirty="0">
                        <a:solidFill>
                          <a:schemeClr val="tx1"/>
                        </a:solidFill>
                        <a:latin typeface="+mn-ea"/>
                        <a:ea typeface="+mn-ea"/>
                      </a:endParaRPr>
                    </a:p>
                    <a:p>
                      <a:pPr algn="l"/>
                      <a:r>
                        <a:rPr kumimoji="1" lang="ja-JP" altLang="en-US" sz="1400" b="0" dirty="0">
                          <a:solidFill>
                            <a:schemeClr val="tx1"/>
                          </a:solidFill>
                          <a:latin typeface="+mn-ea"/>
                          <a:ea typeface="+mn-ea"/>
                        </a:rPr>
                        <a:t>＜今後の動き＞</a:t>
                      </a:r>
                      <a:endParaRPr kumimoji="1" lang="en-US" altLang="ja-JP" sz="1400" b="0" dirty="0">
                        <a:solidFill>
                          <a:schemeClr val="tx1"/>
                        </a:solidFill>
                        <a:latin typeface="+mn-ea"/>
                        <a:ea typeface="+mn-ea"/>
                      </a:endParaRPr>
                    </a:p>
                    <a:p>
                      <a:pPr algn="l"/>
                      <a:r>
                        <a:rPr kumimoji="1" lang="ja-JP" altLang="en-US" sz="1400" b="0" dirty="0">
                          <a:solidFill>
                            <a:schemeClr val="tx1"/>
                          </a:solidFill>
                          <a:latin typeface="+mn-ea"/>
                          <a:ea typeface="+mn-ea"/>
                        </a:rPr>
                        <a:t>・</a:t>
                      </a:r>
                      <a:r>
                        <a:rPr kumimoji="1" lang="en-US" altLang="ja-JP" sz="1400" b="0" dirty="0">
                          <a:solidFill>
                            <a:schemeClr val="tx1"/>
                          </a:solidFill>
                          <a:latin typeface="+mn-ea"/>
                          <a:ea typeface="+mn-ea"/>
                        </a:rPr>
                        <a:t>R8. 9</a:t>
                      </a:r>
                      <a:r>
                        <a:rPr kumimoji="1" lang="ja-JP" altLang="en-US" sz="1400" b="0" dirty="0">
                          <a:solidFill>
                            <a:schemeClr val="tx1"/>
                          </a:solidFill>
                          <a:latin typeface="+mn-ea"/>
                          <a:ea typeface="+mn-ea"/>
                        </a:rPr>
                        <a:t>　「条例骨子案」報告</a:t>
                      </a:r>
                      <a:endParaRPr kumimoji="1" lang="en-US" altLang="ja-JP" sz="1400" b="0" dirty="0">
                        <a:solidFill>
                          <a:schemeClr val="tx1"/>
                        </a:solidFill>
                        <a:latin typeface="+mn-ea"/>
                        <a:ea typeface="+mn-ea"/>
                      </a:endParaRPr>
                    </a:p>
                    <a:p>
                      <a:pPr algn="l"/>
                      <a:r>
                        <a:rPr kumimoji="1" lang="ja-JP" altLang="en-US" sz="1400" b="0" dirty="0">
                          <a:solidFill>
                            <a:schemeClr val="tx1"/>
                          </a:solidFill>
                          <a:latin typeface="+mn-ea"/>
                          <a:ea typeface="+mn-ea"/>
                        </a:rPr>
                        <a:t>・</a:t>
                      </a:r>
                      <a:r>
                        <a:rPr kumimoji="1" lang="en-US" altLang="ja-JP" sz="1400" b="0" dirty="0">
                          <a:solidFill>
                            <a:schemeClr val="tx1"/>
                          </a:solidFill>
                          <a:latin typeface="+mn-ea"/>
                          <a:ea typeface="+mn-ea"/>
                        </a:rPr>
                        <a:t>R8.10</a:t>
                      </a:r>
                      <a:r>
                        <a:rPr kumimoji="1" lang="ja-JP" altLang="en-US" sz="1400" b="0" dirty="0">
                          <a:solidFill>
                            <a:schemeClr val="tx1"/>
                          </a:solidFill>
                          <a:latin typeface="+mn-ea"/>
                          <a:ea typeface="+mn-ea"/>
                        </a:rPr>
                        <a:t>　パブリックコメント実施</a:t>
                      </a:r>
                      <a:endParaRPr kumimoji="1" lang="en-US" altLang="ja-JP" sz="1400" b="0" dirty="0">
                        <a:solidFill>
                          <a:schemeClr val="tx1"/>
                        </a:solidFill>
                        <a:latin typeface="+mn-ea"/>
                        <a:ea typeface="+mn-ea"/>
                      </a:endParaRPr>
                    </a:p>
                    <a:p>
                      <a:pPr algn="l"/>
                      <a:r>
                        <a:rPr kumimoji="1" lang="ja-JP" altLang="en-US" sz="1400" b="0" dirty="0">
                          <a:solidFill>
                            <a:schemeClr val="tx1"/>
                          </a:solidFill>
                          <a:latin typeface="+mn-ea"/>
                          <a:ea typeface="+mn-ea"/>
                        </a:rPr>
                        <a:t>・</a:t>
                      </a:r>
                      <a:r>
                        <a:rPr kumimoji="1" lang="en-US" altLang="ja-JP" sz="1400" b="0" dirty="0">
                          <a:solidFill>
                            <a:schemeClr val="tx1"/>
                          </a:solidFill>
                          <a:latin typeface="+mn-ea"/>
                          <a:ea typeface="+mn-ea"/>
                        </a:rPr>
                        <a:t>R8.12   </a:t>
                      </a:r>
                      <a:r>
                        <a:rPr kumimoji="1" lang="ja-JP" altLang="en-US" sz="1400" b="0" dirty="0">
                          <a:solidFill>
                            <a:schemeClr val="tx1"/>
                          </a:solidFill>
                          <a:latin typeface="+mn-ea"/>
                          <a:ea typeface="+mn-ea"/>
                        </a:rPr>
                        <a:t>県議会へ条例案提出（予定）</a:t>
                      </a:r>
                    </a:p>
                  </a:txBody>
                  <a:tcPr>
                    <a:lnL w="12700" cmpd="sng">
                      <a:noFill/>
                    </a:lnL>
                    <a:lnR w="12700" cmpd="sng">
                      <a:noFill/>
                    </a:lnR>
                    <a:lnT w="381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0784351"/>
                  </a:ext>
                </a:extLst>
              </a:tr>
              <a:tr h="361697">
                <a:tc>
                  <a:txBody>
                    <a:bodyPr/>
                    <a:lstStyle/>
                    <a:p>
                      <a:pPr algn="ctr"/>
                      <a:r>
                        <a:rPr kumimoji="1" lang="ja-JP" altLang="en-US" sz="1400" b="0" dirty="0">
                          <a:solidFill>
                            <a:schemeClr val="tx1"/>
                          </a:solidFill>
                        </a:rPr>
                        <a:t>２</a:t>
                      </a:r>
                      <a:endParaRPr kumimoji="1" lang="ja-JP" altLang="en-US" sz="1400" b="0" dirty="0">
                        <a:solidFill>
                          <a:schemeClr val="tx1"/>
                        </a:solidFill>
                        <a:latin typeface="+mn-ea"/>
                        <a:ea typeface="+mn-ea"/>
                      </a:endParaRPr>
                    </a:p>
                  </a:txBody>
                  <a:tcPr>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kumimoji="1" lang="ja-JP" altLang="en-US" sz="1400" b="0" dirty="0">
                          <a:solidFill>
                            <a:schemeClr val="tx1"/>
                          </a:solidFill>
                          <a:latin typeface="+mn-ea"/>
                          <a:ea typeface="+mn-ea"/>
                        </a:rPr>
                        <a:t>三重県</a:t>
                      </a:r>
                      <a:endParaRPr kumimoji="1" lang="en-US" altLang="ja-JP" sz="1400" b="0" dirty="0">
                        <a:solidFill>
                          <a:schemeClr val="tx1"/>
                        </a:solidFill>
                        <a:latin typeface="+mn-ea"/>
                        <a:ea typeface="+mn-ea"/>
                      </a:endParaRPr>
                    </a:p>
                  </a:txBody>
                  <a:tcPr>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a:r>
                        <a:rPr kumimoji="1" lang="ja-JP" altLang="en-US" sz="1400" b="0" dirty="0">
                          <a:solidFill>
                            <a:schemeClr val="tx1"/>
                          </a:solidFill>
                          <a:latin typeface="+mn-ea"/>
                          <a:ea typeface="+mn-ea"/>
                        </a:rPr>
                        <a:t>・</a:t>
                      </a:r>
                      <a:r>
                        <a:rPr kumimoji="1" lang="en-US" altLang="ja-JP" sz="1400" b="0" dirty="0">
                          <a:solidFill>
                            <a:schemeClr val="tx1"/>
                          </a:solidFill>
                          <a:latin typeface="+mn-ea"/>
                          <a:ea typeface="+mn-ea"/>
                        </a:rPr>
                        <a:t>R8.</a:t>
                      </a:r>
                      <a:r>
                        <a:rPr kumimoji="1" lang="ja-JP" altLang="en-US" sz="1400" b="0" dirty="0">
                          <a:solidFill>
                            <a:schemeClr val="tx1"/>
                          </a:solidFill>
                          <a:latin typeface="+mn-ea"/>
                          <a:ea typeface="+mn-ea"/>
                        </a:rPr>
                        <a:t> </a:t>
                      </a:r>
                      <a:r>
                        <a:rPr kumimoji="1" lang="en-US" altLang="ja-JP" sz="1400" b="0" dirty="0">
                          <a:solidFill>
                            <a:schemeClr val="tx1"/>
                          </a:solidFill>
                          <a:latin typeface="+mn-ea"/>
                          <a:ea typeface="+mn-ea"/>
                        </a:rPr>
                        <a:t>6</a:t>
                      </a:r>
                      <a:r>
                        <a:rPr kumimoji="1" lang="ja-JP" altLang="en-US" sz="1400" b="0" dirty="0">
                          <a:solidFill>
                            <a:schemeClr val="tx1"/>
                          </a:solidFill>
                          <a:latin typeface="+mn-ea"/>
                          <a:ea typeface="+mn-ea"/>
                        </a:rPr>
                        <a:t>　「</a:t>
                      </a:r>
                      <a:r>
                        <a:rPr kumimoji="1" lang="ja-JP" altLang="en-US" sz="1400" b="0" u="sng" dirty="0">
                          <a:solidFill>
                            <a:schemeClr val="tx1"/>
                          </a:solidFill>
                          <a:latin typeface="+mn-ea"/>
                          <a:ea typeface="+mn-ea"/>
                        </a:rPr>
                        <a:t>三重県カスタマーハラスメント防止条例</a:t>
                      </a:r>
                      <a:r>
                        <a:rPr kumimoji="1" lang="en-US" altLang="ja-JP" sz="1400" b="0" u="sng" dirty="0">
                          <a:solidFill>
                            <a:schemeClr val="tx1"/>
                          </a:solidFill>
                          <a:latin typeface="+mn-ea"/>
                          <a:ea typeface="+mn-ea"/>
                        </a:rPr>
                        <a:t>(</a:t>
                      </a:r>
                      <a:r>
                        <a:rPr kumimoji="1" lang="ja-JP" altLang="en-US" sz="1400" b="0" u="sng" dirty="0">
                          <a:solidFill>
                            <a:schemeClr val="tx1"/>
                          </a:solidFill>
                          <a:latin typeface="+mn-ea"/>
                          <a:ea typeface="+mn-ea"/>
                        </a:rPr>
                        <a:t>最終案</a:t>
                      </a:r>
                      <a:r>
                        <a:rPr kumimoji="1" lang="en-US" altLang="ja-JP" sz="1400" b="0" u="sng" dirty="0">
                          <a:solidFill>
                            <a:schemeClr val="tx1"/>
                          </a:solidFill>
                          <a:latin typeface="+mn-ea"/>
                          <a:ea typeface="+mn-ea"/>
                        </a:rPr>
                        <a:t>)</a:t>
                      </a:r>
                      <a:r>
                        <a:rPr kumimoji="1" lang="ja-JP" altLang="en-US" sz="1400" b="0" dirty="0">
                          <a:solidFill>
                            <a:schemeClr val="tx1"/>
                          </a:solidFill>
                          <a:latin typeface="+mn-ea"/>
                          <a:ea typeface="+mn-ea"/>
                        </a:rPr>
                        <a:t>」を</a:t>
                      </a:r>
                      <a:endParaRPr kumimoji="1" lang="en-US" altLang="ja-JP" sz="1400" b="0" dirty="0">
                        <a:solidFill>
                          <a:schemeClr val="tx1"/>
                        </a:solidFill>
                        <a:latin typeface="+mn-ea"/>
                        <a:ea typeface="+mn-ea"/>
                      </a:endParaRPr>
                    </a:p>
                    <a:p>
                      <a:pPr algn="l"/>
                      <a:r>
                        <a:rPr kumimoji="1" lang="ja-JP" altLang="en-US" sz="1400" b="0" dirty="0">
                          <a:solidFill>
                            <a:schemeClr val="tx1"/>
                          </a:solidFill>
                          <a:latin typeface="+mn-ea"/>
                          <a:ea typeface="+mn-ea"/>
                        </a:rPr>
                        <a:t>　　　　  県議会常任委員会へ報告　</a:t>
                      </a:r>
                      <a:endParaRPr kumimoji="1" lang="en-US" altLang="ja-JP" sz="1400" b="0" dirty="0">
                        <a:solidFill>
                          <a:schemeClr val="tx1"/>
                        </a:solidFill>
                        <a:latin typeface="+mn-ea"/>
                        <a:ea typeface="+mn-ea"/>
                      </a:endParaRPr>
                    </a:p>
                    <a:p>
                      <a:pPr algn="l"/>
                      <a:r>
                        <a:rPr kumimoji="1" lang="ja-JP" altLang="en-US" sz="1400" b="0" dirty="0">
                          <a:solidFill>
                            <a:schemeClr val="tx1"/>
                          </a:solidFill>
                          <a:latin typeface="+mn-ea"/>
                          <a:ea typeface="+mn-ea"/>
                        </a:rPr>
                        <a:t>＜今後の動き＞</a:t>
                      </a:r>
                      <a:endParaRPr kumimoji="1" lang="en-US" altLang="ja-JP" sz="1400" b="0" dirty="0">
                        <a:solidFill>
                          <a:schemeClr val="tx1"/>
                        </a:solidFill>
                        <a:latin typeface="+mn-ea"/>
                        <a:ea typeface="+mn-ea"/>
                      </a:endParaRPr>
                    </a:p>
                    <a:p>
                      <a:pPr algn="l"/>
                      <a:r>
                        <a:rPr kumimoji="1" lang="ja-JP" altLang="en-US" sz="1400" b="0" dirty="0">
                          <a:solidFill>
                            <a:schemeClr val="tx1"/>
                          </a:solidFill>
                          <a:latin typeface="+mn-ea"/>
                          <a:ea typeface="+mn-ea"/>
                        </a:rPr>
                        <a:t>・</a:t>
                      </a:r>
                      <a:r>
                        <a:rPr kumimoji="1" lang="en-US" altLang="ja-JP" sz="1400" b="0" dirty="0">
                          <a:solidFill>
                            <a:schemeClr val="tx1"/>
                          </a:solidFill>
                          <a:latin typeface="+mn-ea"/>
                          <a:ea typeface="+mn-ea"/>
                        </a:rPr>
                        <a:t>R8. 9</a:t>
                      </a:r>
                      <a:r>
                        <a:rPr kumimoji="1" lang="ja-JP" altLang="en-US" sz="1400" b="0" dirty="0">
                          <a:solidFill>
                            <a:schemeClr val="tx1"/>
                          </a:solidFill>
                          <a:latin typeface="+mn-ea"/>
                          <a:ea typeface="+mn-ea"/>
                        </a:rPr>
                        <a:t>　 県議会へ条例案提出（予定）</a:t>
                      </a:r>
                      <a:endParaRPr kumimoji="1" lang="en-US" altLang="ja-JP" sz="1400" b="0" dirty="0">
                        <a:solidFill>
                          <a:schemeClr val="tx1"/>
                        </a:solidFill>
                        <a:latin typeface="+mn-ea"/>
                        <a:ea typeface="+mn-ea"/>
                      </a:endParaRPr>
                    </a:p>
                    <a:p>
                      <a:pPr algn="l"/>
                      <a:r>
                        <a:rPr kumimoji="1" lang="ja-JP" altLang="en-US" sz="1400" b="0" dirty="0">
                          <a:solidFill>
                            <a:schemeClr val="tx1"/>
                          </a:solidFill>
                          <a:latin typeface="+mn-ea"/>
                          <a:ea typeface="+mn-ea"/>
                        </a:rPr>
                        <a:t>・</a:t>
                      </a:r>
                      <a:r>
                        <a:rPr kumimoji="1" lang="en-US" altLang="ja-JP" sz="1400" b="0" dirty="0">
                          <a:solidFill>
                            <a:schemeClr val="tx1"/>
                          </a:solidFill>
                          <a:latin typeface="+mn-ea"/>
                          <a:ea typeface="+mn-ea"/>
                        </a:rPr>
                        <a:t>R9. 4</a:t>
                      </a:r>
                      <a:r>
                        <a:rPr kumimoji="1" lang="ja-JP" altLang="en-US" sz="1400" b="0" dirty="0">
                          <a:solidFill>
                            <a:schemeClr val="tx1"/>
                          </a:solidFill>
                          <a:latin typeface="+mn-ea"/>
                          <a:ea typeface="+mn-ea"/>
                        </a:rPr>
                        <a:t>　 施行予定　</a:t>
                      </a:r>
                    </a:p>
                  </a:txBody>
                  <a:tcPr>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670965"/>
                  </a:ext>
                </a:extLst>
              </a:tr>
            </a:tbl>
          </a:graphicData>
        </a:graphic>
      </p:graphicFrame>
      <p:sp>
        <p:nvSpPr>
          <p:cNvPr id="7" name="四角形: 角を丸くする 6">
            <a:extLst>
              <a:ext uri="{FF2B5EF4-FFF2-40B4-BE49-F238E27FC236}">
                <a16:creationId xmlns:a16="http://schemas.microsoft.com/office/drawing/2014/main" id="{A6E8DC75-97C4-DAA0-50A6-B8C6BFDF9487}"/>
              </a:ext>
            </a:extLst>
          </p:cNvPr>
          <p:cNvSpPr/>
          <p:nvPr/>
        </p:nvSpPr>
        <p:spPr>
          <a:xfrm>
            <a:off x="326207" y="3735621"/>
            <a:ext cx="2224969" cy="37627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ja-JP" altLang="en-US" sz="1600" b="1" dirty="0">
                <a:solidFill>
                  <a:schemeClr val="bg1"/>
                </a:solidFill>
              </a:rPr>
              <a:t>②制定へ向けた動き</a:t>
            </a:r>
            <a:endParaRPr lang="en-US" altLang="ja-JP" sz="1600" b="1" dirty="0">
              <a:solidFill>
                <a:schemeClr val="bg1"/>
              </a:solidFill>
            </a:endParaRPr>
          </a:p>
        </p:txBody>
      </p:sp>
      <p:sp>
        <p:nvSpPr>
          <p:cNvPr id="11" name="テキスト ボックス 10">
            <a:extLst>
              <a:ext uri="{FF2B5EF4-FFF2-40B4-BE49-F238E27FC236}">
                <a16:creationId xmlns:a16="http://schemas.microsoft.com/office/drawing/2014/main" id="{A5E803DB-F081-CBB3-8730-5B49A4C804E9}"/>
              </a:ext>
            </a:extLst>
          </p:cNvPr>
          <p:cNvSpPr txBox="1"/>
          <p:nvPr/>
        </p:nvSpPr>
        <p:spPr>
          <a:xfrm>
            <a:off x="6850888" y="3625616"/>
            <a:ext cx="1926265" cy="307777"/>
          </a:xfrm>
          <a:prstGeom prst="rect">
            <a:avLst/>
          </a:prstGeom>
          <a:noFill/>
        </p:spPr>
        <p:txBody>
          <a:bodyPr wrap="square" rtlCol="0">
            <a:spAutoFit/>
          </a:bodyPr>
          <a:lstStyle/>
          <a:p>
            <a:r>
              <a:rPr kumimoji="1" lang="ja-JP" altLang="en-US" sz="1400" b="1" dirty="0">
                <a:solidFill>
                  <a:schemeClr val="accent2"/>
                </a:solidFill>
              </a:rPr>
              <a:t>⇒全国５番目に施行</a:t>
            </a:r>
          </a:p>
        </p:txBody>
      </p:sp>
      <p:sp>
        <p:nvSpPr>
          <p:cNvPr id="12" name="テキスト ボックス 11">
            <a:extLst>
              <a:ext uri="{FF2B5EF4-FFF2-40B4-BE49-F238E27FC236}">
                <a16:creationId xmlns:a16="http://schemas.microsoft.com/office/drawing/2014/main" id="{72FCE802-F847-7D9F-B242-2BCD8C835FDD}"/>
              </a:ext>
            </a:extLst>
          </p:cNvPr>
          <p:cNvSpPr txBox="1"/>
          <p:nvPr/>
        </p:nvSpPr>
        <p:spPr>
          <a:xfrm>
            <a:off x="6270806" y="5926743"/>
            <a:ext cx="2208960" cy="307777"/>
          </a:xfrm>
          <a:prstGeom prst="rect">
            <a:avLst/>
          </a:prstGeom>
          <a:noFill/>
        </p:spPr>
        <p:txBody>
          <a:bodyPr wrap="square" rtlCol="0">
            <a:spAutoFit/>
          </a:bodyPr>
          <a:lstStyle/>
          <a:p>
            <a:r>
              <a:rPr kumimoji="1" lang="ja-JP" altLang="en-US" sz="1400" b="1" dirty="0">
                <a:solidFill>
                  <a:schemeClr val="accent2"/>
                </a:solidFill>
              </a:rPr>
              <a:t>⇒全国初の罰則付き条例</a:t>
            </a:r>
          </a:p>
        </p:txBody>
      </p:sp>
      <p:sp>
        <p:nvSpPr>
          <p:cNvPr id="2" name="スライド番号プレースホルダー 1">
            <a:extLst>
              <a:ext uri="{FF2B5EF4-FFF2-40B4-BE49-F238E27FC236}">
                <a16:creationId xmlns:a16="http://schemas.microsoft.com/office/drawing/2014/main" id="{A247EBF6-0B1C-06D4-7A57-878C96AD72FA}"/>
              </a:ext>
            </a:extLst>
          </p:cNvPr>
          <p:cNvSpPr>
            <a:spLocks noGrp="1"/>
          </p:cNvSpPr>
          <p:nvPr>
            <p:ph type="sldNum" sz="quarter" idx="12"/>
          </p:nvPr>
        </p:nvSpPr>
        <p:spPr/>
        <p:txBody>
          <a:bodyPr/>
          <a:lstStyle/>
          <a:p>
            <a:fld id="{37F7242A-F54A-4C58-9C65-389575FB43BB}" type="slidenum">
              <a:rPr kumimoji="1" lang="ja-JP" altLang="en-US" smtClean="0"/>
              <a:t>16</a:t>
            </a:fld>
            <a:endParaRPr kumimoji="1" lang="ja-JP" altLang="en-US"/>
          </a:p>
        </p:txBody>
      </p:sp>
    </p:spTree>
    <p:extLst>
      <p:ext uri="{BB962C8B-B14F-4D97-AF65-F5344CB8AC3E}">
        <p14:creationId xmlns:p14="http://schemas.microsoft.com/office/powerpoint/2010/main" val="28465861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4DE14-3458-9657-5165-2F7874E2E30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1F0BB45-2A06-0C70-F7AA-D1B0D2BBBD8C}"/>
              </a:ext>
            </a:extLst>
          </p:cNvPr>
          <p:cNvSpPr>
            <a:spLocks noGrp="1"/>
          </p:cNvSpPr>
          <p:nvPr>
            <p:ph type="sldNum" sz="quarter" idx="12"/>
          </p:nvPr>
        </p:nvSpPr>
        <p:spPr/>
        <p:txBody>
          <a:bodyPr/>
          <a:lstStyle/>
          <a:p>
            <a:fld id="{37F7242A-F54A-4C58-9C65-389575FB43BB}" type="slidenum">
              <a:rPr kumimoji="1" lang="ja-JP" altLang="en-US" smtClean="0"/>
              <a:t>17</a:t>
            </a:fld>
            <a:endParaRPr kumimoji="1" lang="ja-JP" altLang="en-US"/>
          </a:p>
        </p:txBody>
      </p:sp>
      <p:sp>
        <p:nvSpPr>
          <p:cNvPr id="8" name="タイトル 1">
            <a:extLst>
              <a:ext uri="{FF2B5EF4-FFF2-40B4-BE49-F238E27FC236}">
                <a16:creationId xmlns:a16="http://schemas.microsoft.com/office/drawing/2014/main" id="{F8A53031-1A24-BBB4-2104-BBC86065EAE4}"/>
              </a:ext>
            </a:extLst>
          </p:cNvPr>
          <p:cNvSpPr txBox="1">
            <a:spLocks/>
          </p:cNvSpPr>
          <p:nvPr/>
        </p:nvSpPr>
        <p:spPr>
          <a:xfrm>
            <a:off x="7746274" y="0"/>
            <a:ext cx="2159726"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400" b="1">
                <a:solidFill>
                  <a:schemeClr val="bg1"/>
                </a:solidFill>
                <a:latin typeface="+mn-ea"/>
                <a:ea typeface="+mn-ea"/>
              </a:rPr>
              <a:t>出典：</a:t>
            </a:r>
            <a:r>
              <a:rPr lang="ja-JP" altLang="en-US" sz="1400" b="1" dirty="0">
                <a:solidFill>
                  <a:schemeClr val="bg1"/>
                </a:solidFill>
                <a:latin typeface="+mn-ea"/>
                <a:ea typeface="+mn-ea"/>
              </a:rPr>
              <a:t>京都府</a:t>
            </a:r>
            <a:r>
              <a:rPr lang="en-US" altLang="ja-JP" sz="1400" b="1" dirty="0">
                <a:solidFill>
                  <a:schemeClr val="bg1"/>
                </a:solidFill>
                <a:latin typeface="+mn-ea"/>
                <a:ea typeface="+mn-ea"/>
              </a:rPr>
              <a:t>HP</a:t>
            </a:r>
            <a:endParaRPr lang="ja-JP" altLang="en-US" sz="1400" b="1" dirty="0">
              <a:solidFill>
                <a:schemeClr val="bg1"/>
              </a:solidFill>
              <a:latin typeface="+mn-ea"/>
              <a:ea typeface="+mn-ea"/>
            </a:endParaRPr>
          </a:p>
        </p:txBody>
      </p:sp>
      <p:pic>
        <p:nvPicPr>
          <p:cNvPr id="5" name="図 4" descr="テキスト&#10;&#10;AI 生成コンテンツは誤りを含む可能性があります。">
            <a:extLst>
              <a:ext uri="{FF2B5EF4-FFF2-40B4-BE49-F238E27FC236}">
                <a16:creationId xmlns:a16="http://schemas.microsoft.com/office/drawing/2014/main" id="{9D6D7D32-DE1A-FA3B-DC15-C170DD5E12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157" y="0"/>
            <a:ext cx="6875255" cy="6599208"/>
          </a:xfrm>
          <a:prstGeom prst="rect">
            <a:avLst/>
          </a:prstGeom>
        </p:spPr>
      </p:pic>
    </p:spTree>
    <p:extLst>
      <p:ext uri="{BB962C8B-B14F-4D97-AF65-F5344CB8AC3E}">
        <p14:creationId xmlns:p14="http://schemas.microsoft.com/office/powerpoint/2010/main" val="36886530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50B8A-AA25-0F26-34B4-34E2DE62B51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1BDFC72-062F-B303-2C34-4A0E2A1C7715}"/>
              </a:ext>
            </a:extLst>
          </p:cNvPr>
          <p:cNvSpPr>
            <a:spLocks noGrp="1"/>
          </p:cNvSpPr>
          <p:nvPr>
            <p:ph type="sldNum" sz="quarter" idx="12"/>
          </p:nvPr>
        </p:nvSpPr>
        <p:spPr/>
        <p:txBody>
          <a:bodyPr/>
          <a:lstStyle/>
          <a:p>
            <a:fld id="{37F7242A-F54A-4C58-9C65-389575FB43BB}" type="slidenum">
              <a:rPr kumimoji="1" lang="ja-JP" altLang="en-US" smtClean="0"/>
              <a:t>18</a:t>
            </a:fld>
            <a:endParaRPr kumimoji="1" lang="ja-JP" altLang="en-US"/>
          </a:p>
        </p:txBody>
      </p:sp>
      <p:pic>
        <p:nvPicPr>
          <p:cNvPr id="4" name="図 3">
            <a:extLst>
              <a:ext uri="{FF2B5EF4-FFF2-40B4-BE49-F238E27FC236}">
                <a16:creationId xmlns:a16="http://schemas.microsoft.com/office/drawing/2014/main" id="{AE02F19D-B1C9-8C81-0F32-3C03028C50AC}"/>
              </a:ext>
            </a:extLst>
          </p:cNvPr>
          <p:cNvPicPr>
            <a:picLocks noChangeAspect="1"/>
          </p:cNvPicPr>
          <p:nvPr/>
        </p:nvPicPr>
        <p:blipFill>
          <a:blip r:embed="rId3"/>
          <a:stretch>
            <a:fillRect/>
          </a:stretch>
        </p:blipFill>
        <p:spPr>
          <a:xfrm>
            <a:off x="533229" y="442449"/>
            <a:ext cx="8839542" cy="6179981"/>
          </a:xfrm>
          <a:prstGeom prst="rect">
            <a:avLst/>
          </a:prstGeom>
        </p:spPr>
      </p:pic>
      <p:sp>
        <p:nvSpPr>
          <p:cNvPr id="8" name="タイトル 1">
            <a:extLst>
              <a:ext uri="{FF2B5EF4-FFF2-40B4-BE49-F238E27FC236}">
                <a16:creationId xmlns:a16="http://schemas.microsoft.com/office/drawing/2014/main" id="{287DB2AB-AA86-FA75-2C38-01D287A029DF}"/>
              </a:ext>
            </a:extLst>
          </p:cNvPr>
          <p:cNvSpPr txBox="1">
            <a:spLocks/>
          </p:cNvSpPr>
          <p:nvPr/>
        </p:nvSpPr>
        <p:spPr>
          <a:xfrm>
            <a:off x="7746274" y="0"/>
            <a:ext cx="2159726"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400" b="1" dirty="0">
                <a:solidFill>
                  <a:schemeClr val="bg1"/>
                </a:solidFill>
                <a:latin typeface="+mn-ea"/>
                <a:ea typeface="+mn-ea"/>
              </a:rPr>
              <a:t>出典：三重県</a:t>
            </a:r>
            <a:r>
              <a:rPr lang="en-US" altLang="ja-JP" sz="1400" b="1" dirty="0">
                <a:solidFill>
                  <a:schemeClr val="bg1"/>
                </a:solidFill>
                <a:latin typeface="+mn-ea"/>
                <a:ea typeface="+mn-ea"/>
              </a:rPr>
              <a:t>HP</a:t>
            </a:r>
            <a:endParaRPr lang="ja-JP" altLang="en-US" sz="1400" b="1" dirty="0">
              <a:solidFill>
                <a:schemeClr val="bg1"/>
              </a:solidFill>
              <a:latin typeface="+mn-ea"/>
              <a:ea typeface="+mn-ea"/>
            </a:endParaRPr>
          </a:p>
        </p:txBody>
      </p:sp>
    </p:spTree>
    <p:extLst>
      <p:ext uri="{BB962C8B-B14F-4D97-AF65-F5344CB8AC3E}">
        <p14:creationId xmlns:p14="http://schemas.microsoft.com/office/powerpoint/2010/main" val="6193045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FDC56-C468-AB48-312B-8909F8D0567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403DB02-EA91-BADC-1286-24D0A94AE1C3}"/>
              </a:ext>
            </a:extLst>
          </p:cNvPr>
          <p:cNvSpPr>
            <a:spLocks noGrp="1"/>
          </p:cNvSpPr>
          <p:nvPr>
            <p:ph type="sldNum" sz="quarter" idx="12"/>
          </p:nvPr>
        </p:nvSpPr>
        <p:spPr/>
        <p:txBody>
          <a:bodyPr/>
          <a:lstStyle/>
          <a:p>
            <a:fld id="{37F7242A-F54A-4C58-9C65-389575FB43BB}" type="slidenum">
              <a:rPr kumimoji="1" lang="ja-JP" altLang="en-US" smtClean="0"/>
              <a:t>19</a:t>
            </a:fld>
            <a:endParaRPr kumimoji="1" lang="ja-JP" altLang="en-US"/>
          </a:p>
        </p:txBody>
      </p:sp>
      <p:sp>
        <p:nvSpPr>
          <p:cNvPr id="8" name="タイトル 1">
            <a:extLst>
              <a:ext uri="{FF2B5EF4-FFF2-40B4-BE49-F238E27FC236}">
                <a16:creationId xmlns:a16="http://schemas.microsoft.com/office/drawing/2014/main" id="{DB08A98D-CA5F-EFFC-2065-CD80796D554B}"/>
              </a:ext>
            </a:extLst>
          </p:cNvPr>
          <p:cNvSpPr txBox="1">
            <a:spLocks/>
          </p:cNvSpPr>
          <p:nvPr/>
        </p:nvSpPr>
        <p:spPr>
          <a:xfrm>
            <a:off x="7746274" y="0"/>
            <a:ext cx="2159726"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400" b="1" dirty="0">
                <a:solidFill>
                  <a:schemeClr val="bg1"/>
                </a:solidFill>
                <a:latin typeface="+mn-ea"/>
                <a:ea typeface="+mn-ea"/>
              </a:rPr>
              <a:t>出典：三重県</a:t>
            </a:r>
            <a:r>
              <a:rPr lang="en-US" altLang="ja-JP" sz="1400" b="1" dirty="0">
                <a:solidFill>
                  <a:schemeClr val="bg1"/>
                </a:solidFill>
                <a:latin typeface="+mn-ea"/>
                <a:ea typeface="+mn-ea"/>
              </a:rPr>
              <a:t>HP</a:t>
            </a:r>
            <a:endParaRPr lang="ja-JP" altLang="en-US" sz="1400" b="1" dirty="0">
              <a:solidFill>
                <a:schemeClr val="bg1"/>
              </a:solidFill>
              <a:latin typeface="+mn-ea"/>
              <a:ea typeface="+mn-ea"/>
            </a:endParaRPr>
          </a:p>
        </p:txBody>
      </p:sp>
      <p:pic>
        <p:nvPicPr>
          <p:cNvPr id="7" name="図 6">
            <a:extLst>
              <a:ext uri="{FF2B5EF4-FFF2-40B4-BE49-F238E27FC236}">
                <a16:creationId xmlns:a16="http://schemas.microsoft.com/office/drawing/2014/main" id="{83F6FA14-64D8-E30A-0C91-208CEDD87333}"/>
              </a:ext>
            </a:extLst>
          </p:cNvPr>
          <p:cNvPicPr>
            <a:picLocks noChangeAspect="1"/>
          </p:cNvPicPr>
          <p:nvPr/>
        </p:nvPicPr>
        <p:blipFill>
          <a:blip r:embed="rId3"/>
          <a:stretch>
            <a:fillRect/>
          </a:stretch>
        </p:blipFill>
        <p:spPr>
          <a:xfrm>
            <a:off x="474973" y="503335"/>
            <a:ext cx="8782238" cy="6052008"/>
          </a:xfrm>
          <a:prstGeom prst="rect">
            <a:avLst/>
          </a:prstGeom>
        </p:spPr>
      </p:pic>
    </p:spTree>
    <p:extLst>
      <p:ext uri="{BB962C8B-B14F-4D97-AF65-F5344CB8AC3E}">
        <p14:creationId xmlns:p14="http://schemas.microsoft.com/office/powerpoint/2010/main" val="2020834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28F4D-438D-047C-2B06-3AED04634CBD}"/>
            </a:ext>
          </a:extLst>
        </p:cNvPr>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A029A2F9-5C17-BBEF-04E7-9909DFC7F7F8}"/>
              </a:ext>
            </a:extLst>
          </p:cNvPr>
          <p:cNvSpPr/>
          <p:nvPr/>
        </p:nvSpPr>
        <p:spPr>
          <a:xfrm>
            <a:off x="201783" y="793647"/>
            <a:ext cx="4476815" cy="689567"/>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400" dirty="0">
                <a:solidFill>
                  <a:schemeClr val="tx1"/>
                </a:solidFill>
                <a:latin typeface="+mn-ea"/>
              </a:rPr>
              <a:t>●県内事業者等に向けて、ポスター・</a:t>
            </a:r>
            <a:endParaRPr kumimoji="1" lang="en-US" altLang="ja-JP" sz="1400" dirty="0">
              <a:solidFill>
                <a:schemeClr val="tx1"/>
              </a:solidFill>
              <a:latin typeface="+mn-ea"/>
            </a:endParaRPr>
          </a:p>
          <a:p>
            <a:r>
              <a:rPr kumimoji="1" lang="ja-JP" altLang="en-US" sz="1400" dirty="0">
                <a:solidFill>
                  <a:schemeClr val="tx1"/>
                </a:solidFill>
                <a:latin typeface="+mn-ea"/>
              </a:rPr>
              <a:t>　リーフレット・卓上</a:t>
            </a:r>
            <a:r>
              <a:rPr kumimoji="1" lang="en-US" altLang="ja-JP" sz="1400" dirty="0">
                <a:solidFill>
                  <a:schemeClr val="tx1"/>
                </a:solidFill>
                <a:latin typeface="+mn-ea"/>
              </a:rPr>
              <a:t>POP</a:t>
            </a:r>
            <a:r>
              <a:rPr kumimoji="1" lang="ja-JP" altLang="en-US" sz="1400" dirty="0">
                <a:solidFill>
                  <a:schemeClr val="tx1"/>
                </a:solidFill>
                <a:latin typeface="+mn-ea"/>
              </a:rPr>
              <a:t>・ステッカーを配布</a:t>
            </a:r>
            <a:endParaRPr kumimoji="1" lang="en-US" altLang="ja-JP" sz="1400" dirty="0">
              <a:solidFill>
                <a:schemeClr val="tx1"/>
              </a:solidFill>
              <a:latin typeface="+mn-ea"/>
            </a:endParaRPr>
          </a:p>
        </p:txBody>
      </p:sp>
      <p:sp>
        <p:nvSpPr>
          <p:cNvPr id="4" name="タイトル 1">
            <a:extLst>
              <a:ext uri="{FF2B5EF4-FFF2-40B4-BE49-F238E27FC236}">
                <a16:creationId xmlns:a16="http://schemas.microsoft.com/office/drawing/2014/main" id="{3AF569FD-27C7-AD9C-4204-8D9B5474A0E5}"/>
              </a:ext>
            </a:extLst>
          </p:cNvPr>
          <p:cNvSpPr txBox="1">
            <a:spLocks/>
          </p:cNvSpPr>
          <p:nvPr/>
        </p:nvSpPr>
        <p:spPr>
          <a:xfrm>
            <a:off x="0" y="-10849"/>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１．カスハラ防止に係る周知啓発</a:t>
            </a:r>
          </a:p>
        </p:txBody>
      </p:sp>
      <p:sp>
        <p:nvSpPr>
          <p:cNvPr id="72" name="四角形: 角を丸くする 71">
            <a:extLst>
              <a:ext uri="{FF2B5EF4-FFF2-40B4-BE49-F238E27FC236}">
                <a16:creationId xmlns:a16="http://schemas.microsoft.com/office/drawing/2014/main" id="{2961F38D-8833-4B63-1FF6-45AAB33BF7F0}"/>
              </a:ext>
            </a:extLst>
          </p:cNvPr>
          <p:cNvSpPr/>
          <p:nvPr/>
        </p:nvSpPr>
        <p:spPr>
          <a:xfrm>
            <a:off x="201783" y="508700"/>
            <a:ext cx="3194560" cy="2883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en-US" altLang="ja-JP" sz="1600" b="1" dirty="0">
                <a:solidFill>
                  <a:schemeClr val="bg1"/>
                </a:solidFill>
                <a:latin typeface="+mn-ea"/>
              </a:rPr>
              <a:t>(1)</a:t>
            </a:r>
            <a:r>
              <a:rPr kumimoji="1" lang="ja-JP" altLang="en-US" sz="1600" b="1" dirty="0">
                <a:solidFill>
                  <a:schemeClr val="bg1"/>
                </a:solidFill>
                <a:latin typeface="+mn-ea"/>
              </a:rPr>
              <a:t>啓発ポスター等の制作・配布</a:t>
            </a:r>
            <a:endParaRPr lang="en-US" altLang="ja-JP" sz="1600" b="1" dirty="0">
              <a:solidFill>
                <a:schemeClr val="bg1"/>
              </a:solidFill>
            </a:endParaRPr>
          </a:p>
        </p:txBody>
      </p:sp>
      <p:sp>
        <p:nvSpPr>
          <p:cNvPr id="69" name="テキスト ボックス 68">
            <a:extLst>
              <a:ext uri="{FF2B5EF4-FFF2-40B4-BE49-F238E27FC236}">
                <a16:creationId xmlns:a16="http://schemas.microsoft.com/office/drawing/2014/main" id="{EAB19345-9F36-18F1-8B20-A3D0B35625E9}"/>
              </a:ext>
            </a:extLst>
          </p:cNvPr>
          <p:cNvSpPr txBox="1"/>
          <p:nvPr/>
        </p:nvSpPr>
        <p:spPr>
          <a:xfrm>
            <a:off x="388189" y="5502249"/>
            <a:ext cx="4290409" cy="830997"/>
          </a:xfrm>
          <a:prstGeom prst="rect">
            <a:avLst/>
          </a:prstGeom>
          <a:solidFill>
            <a:schemeClr val="bg1">
              <a:lumMod val="85000"/>
            </a:schemeClr>
          </a:solidFill>
          <a:ln w="38100">
            <a:noFill/>
            <a:prstDash val="sysDot"/>
          </a:ln>
        </p:spPr>
        <p:txBody>
          <a:bodyPr wrap="square" rtlCol="0">
            <a:spAutoFit/>
          </a:bodyPr>
          <a:lstStyle/>
          <a:p>
            <a:r>
              <a:rPr kumimoji="1" lang="ja-JP" altLang="en-US" sz="1200" b="1" dirty="0">
                <a:latin typeface="+mn-ea"/>
              </a:rPr>
              <a:t>・「暴言・大声での威圧」、「過度な要求」、「長時間の拘束」、「無断撮影・中傷投稿」という店頭などでよく見受けられる類型を「</a:t>
            </a:r>
            <a:r>
              <a:rPr kumimoji="1" lang="ja-JP" altLang="en-US" sz="1200" b="1" dirty="0">
                <a:solidFill>
                  <a:srgbClr val="FF0000"/>
                </a:solidFill>
                <a:latin typeface="+mn-ea"/>
              </a:rPr>
              <a:t>カスハラかも</a:t>
            </a:r>
            <a:r>
              <a:rPr kumimoji="1" lang="ja-JP" altLang="en-US" sz="1200" b="1" dirty="0">
                <a:latin typeface="+mn-ea"/>
              </a:rPr>
              <a:t>」と明示</a:t>
            </a:r>
            <a:endParaRPr kumimoji="1" lang="en-US" altLang="ja-JP" sz="1200" b="1" dirty="0">
              <a:latin typeface="+mn-ea"/>
            </a:endParaRPr>
          </a:p>
          <a:p>
            <a:r>
              <a:rPr kumimoji="1" lang="ja-JP" altLang="en-US" sz="1200" b="1" dirty="0">
                <a:latin typeface="+mn-ea"/>
              </a:rPr>
              <a:t>・栃木らしく雷がモチーフ</a:t>
            </a:r>
            <a:endParaRPr kumimoji="1" lang="en-US" altLang="ja-JP" sz="1200" b="1" dirty="0">
              <a:latin typeface="+mn-ea"/>
            </a:endParaRPr>
          </a:p>
        </p:txBody>
      </p:sp>
      <p:pic>
        <p:nvPicPr>
          <p:cNvPr id="6" name="図 5" descr="ロゴ&#10;&#10;AI 生成コンテンツは誤りを含む可能性があります。">
            <a:extLst>
              <a:ext uri="{FF2B5EF4-FFF2-40B4-BE49-F238E27FC236}">
                <a16:creationId xmlns:a16="http://schemas.microsoft.com/office/drawing/2014/main" id="{E669DB42-78AA-AF9D-43C6-31848B11D4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7737" y="521958"/>
            <a:ext cx="3926084" cy="5990985"/>
          </a:xfrm>
          <a:prstGeom prst="rect">
            <a:avLst/>
          </a:prstGeom>
        </p:spPr>
      </p:pic>
      <p:cxnSp>
        <p:nvCxnSpPr>
          <p:cNvPr id="71" name="直線矢印コネクタ 70">
            <a:extLst>
              <a:ext uri="{FF2B5EF4-FFF2-40B4-BE49-F238E27FC236}">
                <a16:creationId xmlns:a16="http://schemas.microsoft.com/office/drawing/2014/main" id="{1120BBE5-AF9A-FF14-5083-9720749A71F1}"/>
              </a:ext>
            </a:extLst>
          </p:cNvPr>
          <p:cNvCxnSpPr>
            <a:cxnSpLocks/>
          </p:cNvCxnSpPr>
          <p:nvPr/>
        </p:nvCxnSpPr>
        <p:spPr>
          <a:xfrm flipV="1">
            <a:off x="4678598" y="3657600"/>
            <a:ext cx="1411651" cy="2113472"/>
          </a:xfrm>
          <a:prstGeom prst="straightConnector1">
            <a:avLst/>
          </a:prstGeom>
          <a:ln w="38100">
            <a:solidFill>
              <a:schemeClr val="accent2"/>
            </a:solidFill>
            <a:prstDash val="sysDot"/>
            <a:tailEnd type="triangle"/>
          </a:ln>
        </p:spPr>
        <p:style>
          <a:lnRef idx="1">
            <a:schemeClr val="accent1"/>
          </a:lnRef>
          <a:fillRef idx="0">
            <a:schemeClr val="accent1"/>
          </a:fillRef>
          <a:effectRef idx="0">
            <a:schemeClr val="accent1"/>
          </a:effectRef>
          <a:fontRef idx="minor">
            <a:schemeClr val="tx1"/>
          </a:fontRef>
        </p:style>
      </p:cxnSp>
      <p:graphicFrame>
        <p:nvGraphicFramePr>
          <p:cNvPr id="3" name="表 2">
            <a:extLst>
              <a:ext uri="{FF2B5EF4-FFF2-40B4-BE49-F238E27FC236}">
                <a16:creationId xmlns:a16="http://schemas.microsoft.com/office/drawing/2014/main" id="{C25BF542-FCE7-475E-9325-34309208FF40}"/>
              </a:ext>
            </a:extLst>
          </p:cNvPr>
          <p:cNvGraphicFramePr>
            <a:graphicFrameLocks noGrp="1"/>
          </p:cNvGraphicFramePr>
          <p:nvPr>
            <p:extLst>
              <p:ext uri="{D42A27DB-BD31-4B8C-83A1-F6EECF244321}">
                <p14:modId xmlns:p14="http://schemas.microsoft.com/office/powerpoint/2010/main" val="156359546"/>
              </p:ext>
            </p:extLst>
          </p:nvPr>
        </p:nvGraphicFramePr>
        <p:xfrm>
          <a:off x="201783" y="1764808"/>
          <a:ext cx="4476815" cy="3421872"/>
        </p:xfrm>
        <a:graphic>
          <a:graphicData uri="http://schemas.openxmlformats.org/drawingml/2006/table">
            <a:tbl>
              <a:tblPr firstRow="1" bandRow="1">
                <a:tableStyleId>{5C22544A-7EE6-4342-B048-85BDC9FD1C3A}</a:tableStyleId>
              </a:tblPr>
              <a:tblGrid>
                <a:gridCol w="1119831">
                  <a:extLst>
                    <a:ext uri="{9D8B030D-6E8A-4147-A177-3AD203B41FA5}">
                      <a16:colId xmlns:a16="http://schemas.microsoft.com/office/drawing/2014/main" val="2396553253"/>
                    </a:ext>
                  </a:extLst>
                </a:gridCol>
                <a:gridCol w="2117241">
                  <a:extLst>
                    <a:ext uri="{9D8B030D-6E8A-4147-A177-3AD203B41FA5}">
                      <a16:colId xmlns:a16="http://schemas.microsoft.com/office/drawing/2014/main" val="2203268458"/>
                    </a:ext>
                  </a:extLst>
                </a:gridCol>
                <a:gridCol w="1239743">
                  <a:extLst>
                    <a:ext uri="{9D8B030D-6E8A-4147-A177-3AD203B41FA5}">
                      <a16:colId xmlns:a16="http://schemas.microsoft.com/office/drawing/2014/main" val="3703437360"/>
                    </a:ext>
                  </a:extLst>
                </a:gridCol>
              </a:tblGrid>
              <a:tr h="495792">
                <a:tc>
                  <a:txBody>
                    <a:bodyPr/>
                    <a:lstStyle/>
                    <a:p>
                      <a:pPr algn="ctr"/>
                      <a:r>
                        <a:rPr kumimoji="1" lang="ja-JP" altLang="en-US" sz="1400" b="1" dirty="0">
                          <a:solidFill>
                            <a:schemeClr val="tx1"/>
                          </a:solidFill>
                          <a:latin typeface="+mn-ea"/>
                          <a:ea typeface="+mn-ea"/>
                        </a:rPr>
                        <a:t>広報種類</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kumimoji="1" lang="ja-JP" altLang="en-US" sz="1400" b="1" dirty="0">
                          <a:solidFill>
                            <a:schemeClr val="tx1"/>
                          </a:solidFill>
                          <a:latin typeface="+mn-ea"/>
                          <a:ea typeface="+mn-ea"/>
                        </a:rPr>
                        <a:t>サイズ</a:t>
                      </a:r>
                      <a:endParaRPr kumimoji="1" lang="en-US" altLang="ja-JP" sz="1400" b="1" dirty="0">
                        <a:solidFill>
                          <a:schemeClr val="tx1"/>
                        </a:solidFill>
                        <a:latin typeface="+mn-ea"/>
                        <a:ea typeface="+mn-ea"/>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kumimoji="1" lang="ja-JP" altLang="en-US" sz="1400" b="1" dirty="0">
                          <a:solidFill>
                            <a:schemeClr val="tx1"/>
                          </a:solidFill>
                          <a:latin typeface="+mn-ea"/>
                          <a:ea typeface="+mn-ea"/>
                        </a:rPr>
                        <a:t>配布枚数</a:t>
                      </a:r>
                      <a:endParaRPr kumimoji="1" lang="en-US" altLang="ja-JP" sz="1400" b="1" dirty="0">
                        <a:solidFill>
                          <a:schemeClr val="tx1"/>
                        </a:solidFill>
                        <a:latin typeface="+mn-ea"/>
                        <a:ea typeface="+mn-ea"/>
                      </a:endParaRP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199038780"/>
                  </a:ext>
                </a:extLst>
              </a:tr>
              <a:tr h="731520">
                <a:tc>
                  <a:txBody>
                    <a:bodyPr/>
                    <a:lstStyle/>
                    <a:p>
                      <a:pPr algn="ctr"/>
                      <a:r>
                        <a:rPr kumimoji="1" lang="ja-JP" altLang="en-US" sz="1400" b="0" dirty="0">
                          <a:latin typeface="+mn-ea"/>
                          <a:ea typeface="+mn-ea"/>
                        </a:rPr>
                        <a:t>ポスター</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kumimoji="1" lang="en-US" altLang="ja-JP" sz="1400" b="0" dirty="0">
                          <a:latin typeface="+mn-ea"/>
                          <a:ea typeface="+mn-ea"/>
                        </a:rPr>
                        <a:t>A2</a:t>
                      </a:r>
                      <a:endParaRPr kumimoji="1" lang="ja-JP" altLang="en-US" sz="1400" b="0" dirty="0">
                        <a:latin typeface="+mn-ea"/>
                        <a:ea typeface="+mn-ea"/>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kumimoji="1" lang="en-US" altLang="ja-JP" sz="1400" b="0" dirty="0">
                          <a:latin typeface="+mn-ea"/>
                          <a:ea typeface="+mn-ea"/>
                        </a:rPr>
                        <a:t>30,000</a:t>
                      </a:r>
                      <a:r>
                        <a:rPr kumimoji="1" lang="ja-JP" altLang="en-US" sz="1400" b="0" dirty="0">
                          <a:latin typeface="+mn-ea"/>
                          <a:ea typeface="+mn-ea"/>
                        </a:rPr>
                        <a:t>枚</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656012688"/>
                  </a:ext>
                </a:extLst>
              </a:tr>
              <a:tr h="731520">
                <a:tc>
                  <a:txBody>
                    <a:bodyPr/>
                    <a:lstStyle/>
                    <a:p>
                      <a:pPr algn="ctr"/>
                      <a:r>
                        <a:rPr kumimoji="1" lang="ja-JP" altLang="en-US" sz="1400" b="0" dirty="0">
                          <a:latin typeface="+mn-ea"/>
                          <a:ea typeface="+mn-ea"/>
                        </a:rPr>
                        <a:t>チラシ</a:t>
                      </a:r>
                      <a:endParaRPr kumimoji="1" lang="en-US" altLang="ja-JP" sz="1400" b="0" dirty="0">
                        <a:latin typeface="+mn-ea"/>
                        <a:ea typeface="+mn-ea"/>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kumimoji="1" lang="en-US" altLang="ja-JP" sz="1400" b="0" dirty="0">
                          <a:latin typeface="+mn-ea"/>
                          <a:ea typeface="+mn-ea"/>
                        </a:rPr>
                        <a:t>A</a:t>
                      </a:r>
                      <a:r>
                        <a:rPr kumimoji="1" lang="ja-JP" altLang="en-US" sz="1400" b="0" dirty="0">
                          <a:latin typeface="+mn-ea"/>
                          <a:ea typeface="+mn-ea"/>
                        </a:rPr>
                        <a:t>４表裏</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dirty="0">
                          <a:latin typeface="+mn-ea"/>
                          <a:ea typeface="+mn-ea"/>
                        </a:rPr>
                        <a:t>30,000</a:t>
                      </a:r>
                      <a:r>
                        <a:rPr kumimoji="1" lang="ja-JP" altLang="en-US" sz="1400" b="0" dirty="0">
                          <a:latin typeface="+mn-ea"/>
                          <a:ea typeface="+mn-ea"/>
                        </a:rPr>
                        <a:t>枚</a:t>
                      </a:r>
                    </a:p>
                    <a:p>
                      <a:pPr algn="ctr"/>
                      <a:endParaRPr kumimoji="1" lang="ja-JP" altLang="en-US" sz="1400" b="0" dirty="0">
                        <a:latin typeface="+mn-ea"/>
                        <a:ea typeface="+mn-ea"/>
                      </a:endParaRP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666109052"/>
                  </a:ext>
                </a:extLst>
              </a:tr>
              <a:tr h="731520">
                <a:tc>
                  <a:txBody>
                    <a:bodyPr/>
                    <a:lstStyle/>
                    <a:p>
                      <a:pPr algn="ctr"/>
                      <a:r>
                        <a:rPr kumimoji="1" lang="ja-JP" altLang="en-US" sz="1400" b="0" dirty="0">
                          <a:latin typeface="+mn-ea"/>
                          <a:ea typeface="+mn-ea"/>
                        </a:rPr>
                        <a:t>店頭</a:t>
                      </a:r>
                      <a:r>
                        <a:rPr kumimoji="1" lang="en-US" altLang="ja-JP" sz="1400" b="0" dirty="0">
                          <a:latin typeface="+mn-ea"/>
                          <a:ea typeface="+mn-ea"/>
                        </a:rPr>
                        <a:t>POP</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kumimoji="1" lang="ja-JP" altLang="en-US" sz="1400" b="0" dirty="0">
                          <a:latin typeface="+mn-ea"/>
                          <a:ea typeface="+mn-ea"/>
                        </a:rPr>
                        <a:t>高さ約</a:t>
                      </a:r>
                      <a:r>
                        <a:rPr kumimoji="1" lang="en-US" altLang="ja-JP" sz="1400" b="0" dirty="0">
                          <a:latin typeface="+mn-ea"/>
                          <a:ea typeface="+mn-ea"/>
                        </a:rPr>
                        <a:t>200mm×</a:t>
                      </a:r>
                    </a:p>
                    <a:p>
                      <a:pPr algn="ctr"/>
                      <a:r>
                        <a:rPr kumimoji="1" lang="ja-JP" altLang="en-US" sz="1400" b="0" dirty="0">
                          <a:latin typeface="+mn-ea"/>
                          <a:ea typeface="+mn-ea"/>
                        </a:rPr>
                        <a:t>幅約</a:t>
                      </a:r>
                      <a:r>
                        <a:rPr kumimoji="1" lang="en-US" altLang="ja-JP" sz="1400" b="0" dirty="0">
                          <a:latin typeface="+mn-ea"/>
                          <a:ea typeface="+mn-ea"/>
                        </a:rPr>
                        <a:t>800mm</a:t>
                      </a:r>
                    </a:p>
                    <a:p>
                      <a:pPr algn="ctr"/>
                      <a:r>
                        <a:rPr kumimoji="1" lang="ja-JP" altLang="en-US" sz="1400" b="0" dirty="0">
                          <a:latin typeface="+mn-ea"/>
                          <a:ea typeface="+mn-ea"/>
                        </a:rPr>
                        <a:t>三角柱形式</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kumimoji="1" lang="en-US" altLang="ja-JP" sz="1400" b="0" dirty="0">
                          <a:latin typeface="+mn-ea"/>
                          <a:ea typeface="+mn-ea"/>
                        </a:rPr>
                        <a:t>30,000</a:t>
                      </a:r>
                      <a:r>
                        <a:rPr kumimoji="1" lang="ja-JP" altLang="en-US" sz="1400" b="0" dirty="0">
                          <a:latin typeface="+mn-ea"/>
                          <a:ea typeface="+mn-ea"/>
                        </a:rPr>
                        <a:t>枚</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667893411"/>
                  </a:ext>
                </a:extLst>
              </a:tr>
              <a:tr h="731520">
                <a:tc>
                  <a:txBody>
                    <a:bodyPr/>
                    <a:lstStyle/>
                    <a:p>
                      <a:pPr algn="ctr"/>
                      <a:r>
                        <a:rPr kumimoji="1" lang="ja-JP" altLang="en-US" sz="1400" b="0" dirty="0">
                          <a:latin typeface="+mn-ea"/>
                          <a:ea typeface="+mn-ea"/>
                        </a:rPr>
                        <a:t>ステッカー</a:t>
                      </a:r>
                      <a:endParaRPr kumimoji="1" lang="en-US" altLang="ja-JP" sz="1400" b="0" dirty="0">
                        <a:latin typeface="+mn-ea"/>
                        <a:ea typeface="+mn-ea"/>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kumimoji="1" lang="en-US" altLang="ja-JP" sz="1400" b="0" dirty="0">
                          <a:latin typeface="+mn-ea"/>
                          <a:ea typeface="+mn-ea"/>
                        </a:rPr>
                        <a:t>100mm×100mm</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a:r>
                        <a:rPr kumimoji="1" lang="en-US" altLang="ja-JP" sz="1400" b="0" dirty="0">
                          <a:latin typeface="+mn-ea"/>
                          <a:ea typeface="+mn-ea"/>
                        </a:rPr>
                        <a:t>10,000</a:t>
                      </a:r>
                      <a:r>
                        <a:rPr kumimoji="1" lang="ja-JP" altLang="en-US" sz="1400" b="0" dirty="0">
                          <a:latin typeface="+mn-ea"/>
                          <a:ea typeface="+mn-ea"/>
                        </a:rPr>
                        <a:t>枚</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107713780"/>
                  </a:ext>
                </a:extLst>
              </a:tr>
            </a:tbl>
          </a:graphicData>
        </a:graphic>
      </p:graphicFrame>
      <p:sp>
        <p:nvSpPr>
          <p:cNvPr id="9" name="テキスト ボックス 8">
            <a:extLst>
              <a:ext uri="{FF2B5EF4-FFF2-40B4-BE49-F238E27FC236}">
                <a16:creationId xmlns:a16="http://schemas.microsoft.com/office/drawing/2014/main" id="{7F1FF919-BE14-E92C-69F5-D5DD714C2737}"/>
              </a:ext>
            </a:extLst>
          </p:cNvPr>
          <p:cNvSpPr txBox="1"/>
          <p:nvPr/>
        </p:nvSpPr>
        <p:spPr>
          <a:xfrm>
            <a:off x="6816970" y="6512943"/>
            <a:ext cx="2163129" cy="307777"/>
          </a:xfrm>
          <a:prstGeom prst="rect">
            <a:avLst/>
          </a:prstGeom>
          <a:noFill/>
        </p:spPr>
        <p:txBody>
          <a:bodyPr wrap="square" rtlCol="0">
            <a:spAutoFit/>
          </a:bodyPr>
          <a:lstStyle/>
          <a:p>
            <a:r>
              <a:rPr kumimoji="1" lang="ja-JP" altLang="en-US" sz="1400" dirty="0"/>
              <a:t>ポスターのデザイン</a:t>
            </a:r>
          </a:p>
        </p:txBody>
      </p:sp>
      <p:sp>
        <p:nvSpPr>
          <p:cNvPr id="7" name="四角形: 角を丸くする 6">
            <a:extLst>
              <a:ext uri="{FF2B5EF4-FFF2-40B4-BE49-F238E27FC236}">
                <a16:creationId xmlns:a16="http://schemas.microsoft.com/office/drawing/2014/main" id="{410D4EE2-19C5-E8CA-F893-8D49A36B1C8A}"/>
              </a:ext>
            </a:extLst>
          </p:cNvPr>
          <p:cNvSpPr/>
          <p:nvPr/>
        </p:nvSpPr>
        <p:spPr>
          <a:xfrm>
            <a:off x="3608745" y="420092"/>
            <a:ext cx="1633473" cy="293299"/>
          </a:xfrm>
          <a:prstGeom prst="roundRect">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accent2"/>
                </a:solidFill>
              </a:rPr>
              <a:t>発生の未然防止</a:t>
            </a:r>
          </a:p>
        </p:txBody>
      </p:sp>
      <p:sp>
        <p:nvSpPr>
          <p:cNvPr id="2" name="スライド番号プレースホルダー 1">
            <a:extLst>
              <a:ext uri="{FF2B5EF4-FFF2-40B4-BE49-F238E27FC236}">
                <a16:creationId xmlns:a16="http://schemas.microsoft.com/office/drawing/2014/main" id="{C96D2E2A-54DB-01F1-CF93-336516DAE97E}"/>
              </a:ext>
            </a:extLst>
          </p:cNvPr>
          <p:cNvSpPr>
            <a:spLocks noGrp="1"/>
          </p:cNvSpPr>
          <p:nvPr>
            <p:ph type="sldNum" sz="quarter" idx="12"/>
          </p:nvPr>
        </p:nvSpPr>
        <p:spPr/>
        <p:txBody>
          <a:bodyPr/>
          <a:lstStyle/>
          <a:p>
            <a:fld id="{37F7242A-F54A-4C58-9C65-389575FB43BB}" type="slidenum">
              <a:rPr kumimoji="1" lang="ja-JP" altLang="en-US" smtClean="0"/>
              <a:t>2</a:t>
            </a:fld>
            <a:endParaRPr kumimoji="1" lang="ja-JP" altLang="en-US"/>
          </a:p>
        </p:txBody>
      </p:sp>
    </p:spTree>
    <p:extLst>
      <p:ext uri="{BB962C8B-B14F-4D97-AF65-F5344CB8AC3E}">
        <p14:creationId xmlns:p14="http://schemas.microsoft.com/office/powerpoint/2010/main" val="26283396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2911C-4825-EF37-6A76-A06DCA78AE0D}"/>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FEACD37-CFE8-47AC-9A35-E3F59B381C83}"/>
              </a:ext>
            </a:extLst>
          </p:cNvPr>
          <p:cNvSpPr>
            <a:spLocks noGrp="1"/>
          </p:cNvSpPr>
          <p:nvPr>
            <p:ph type="sldNum" sz="quarter" idx="12"/>
          </p:nvPr>
        </p:nvSpPr>
        <p:spPr/>
        <p:txBody>
          <a:bodyPr/>
          <a:lstStyle/>
          <a:p>
            <a:fld id="{37F7242A-F54A-4C58-9C65-389575FB43BB}" type="slidenum">
              <a:rPr kumimoji="1" lang="ja-JP" altLang="en-US" smtClean="0"/>
              <a:t>20</a:t>
            </a:fld>
            <a:endParaRPr kumimoji="1" lang="ja-JP" altLang="en-US"/>
          </a:p>
        </p:txBody>
      </p:sp>
      <p:sp>
        <p:nvSpPr>
          <p:cNvPr id="8" name="タイトル 1">
            <a:extLst>
              <a:ext uri="{FF2B5EF4-FFF2-40B4-BE49-F238E27FC236}">
                <a16:creationId xmlns:a16="http://schemas.microsoft.com/office/drawing/2014/main" id="{BA7C42BE-8964-7D26-E420-3D9DB6967320}"/>
              </a:ext>
            </a:extLst>
          </p:cNvPr>
          <p:cNvSpPr txBox="1">
            <a:spLocks/>
          </p:cNvSpPr>
          <p:nvPr/>
        </p:nvSpPr>
        <p:spPr>
          <a:xfrm>
            <a:off x="7746274" y="0"/>
            <a:ext cx="2159726"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400" b="1" dirty="0">
                <a:solidFill>
                  <a:schemeClr val="bg1"/>
                </a:solidFill>
                <a:latin typeface="+mn-ea"/>
                <a:ea typeface="+mn-ea"/>
              </a:rPr>
              <a:t>出典：三重県</a:t>
            </a:r>
            <a:r>
              <a:rPr lang="en-US" altLang="ja-JP" sz="1400" b="1" dirty="0">
                <a:solidFill>
                  <a:schemeClr val="bg1"/>
                </a:solidFill>
                <a:latin typeface="+mn-ea"/>
                <a:ea typeface="+mn-ea"/>
              </a:rPr>
              <a:t>HP</a:t>
            </a:r>
            <a:endParaRPr lang="ja-JP" altLang="en-US" sz="1400" b="1" dirty="0">
              <a:solidFill>
                <a:schemeClr val="bg1"/>
              </a:solidFill>
              <a:latin typeface="+mn-ea"/>
              <a:ea typeface="+mn-ea"/>
            </a:endParaRPr>
          </a:p>
        </p:txBody>
      </p:sp>
      <p:pic>
        <p:nvPicPr>
          <p:cNvPr id="4" name="図 3">
            <a:extLst>
              <a:ext uri="{FF2B5EF4-FFF2-40B4-BE49-F238E27FC236}">
                <a16:creationId xmlns:a16="http://schemas.microsoft.com/office/drawing/2014/main" id="{1BD35313-D19A-4F42-A117-DF9B32636AFC}"/>
              </a:ext>
            </a:extLst>
          </p:cNvPr>
          <p:cNvPicPr>
            <a:picLocks noChangeAspect="1"/>
          </p:cNvPicPr>
          <p:nvPr/>
        </p:nvPicPr>
        <p:blipFill>
          <a:blip r:embed="rId3"/>
          <a:stretch>
            <a:fillRect/>
          </a:stretch>
        </p:blipFill>
        <p:spPr>
          <a:xfrm>
            <a:off x="783179" y="452622"/>
            <a:ext cx="8339642" cy="5952755"/>
          </a:xfrm>
          <a:prstGeom prst="rect">
            <a:avLst/>
          </a:prstGeom>
        </p:spPr>
      </p:pic>
    </p:spTree>
    <p:extLst>
      <p:ext uri="{BB962C8B-B14F-4D97-AF65-F5344CB8AC3E}">
        <p14:creationId xmlns:p14="http://schemas.microsoft.com/office/powerpoint/2010/main" val="26216336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CA1C9-1CA6-522F-BB6F-94347C99EE9C}"/>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0BDDA5CD-C27B-80D0-1DDA-B3F30D9659A1}"/>
              </a:ext>
            </a:extLst>
          </p:cNvPr>
          <p:cNvPicPr>
            <a:picLocks noChangeAspect="1"/>
          </p:cNvPicPr>
          <p:nvPr/>
        </p:nvPicPr>
        <p:blipFill>
          <a:blip r:embed="rId3"/>
          <a:stretch>
            <a:fillRect/>
          </a:stretch>
        </p:blipFill>
        <p:spPr>
          <a:xfrm>
            <a:off x="253405" y="350685"/>
            <a:ext cx="9108309" cy="6449840"/>
          </a:xfrm>
          <a:prstGeom prst="rect">
            <a:avLst/>
          </a:prstGeom>
        </p:spPr>
      </p:pic>
      <p:sp>
        <p:nvSpPr>
          <p:cNvPr id="2" name="スライド番号プレースホルダー 1">
            <a:extLst>
              <a:ext uri="{FF2B5EF4-FFF2-40B4-BE49-F238E27FC236}">
                <a16:creationId xmlns:a16="http://schemas.microsoft.com/office/drawing/2014/main" id="{E47F98E7-68AB-D5E0-03AE-A45BD8476270}"/>
              </a:ext>
            </a:extLst>
          </p:cNvPr>
          <p:cNvSpPr>
            <a:spLocks noGrp="1"/>
          </p:cNvSpPr>
          <p:nvPr>
            <p:ph type="sldNum" sz="quarter" idx="12"/>
          </p:nvPr>
        </p:nvSpPr>
        <p:spPr/>
        <p:txBody>
          <a:bodyPr/>
          <a:lstStyle/>
          <a:p>
            <a:fld id="{37F7242A-F54A-4C58-9C65-389575FB43BB}" type="slidenum">
              <a:rPr kumimoji="1" lang="ja-JP" altLang="en-US" smtClean="0"/>
              <a:t>21</a:t>
            </a:fld>
            <a:endParaRPr kumimoji="1" lang="ja-JP" altLang="en-US"/>
          </a:p>
        </p:txBody>
      </p:sp>
      <p:sp>
        <p:nvSpPr>
          <p:cNvPr id="8" name="タイトル 1">
            <a:extLst>
              <a:ext uri="{FF2B5EF4-FFF2-40B4-BE49-F238E27FC236}">
                <a16:creationId xmlns:a16="http://schemas.microsoft.com/office/drawing/2014/main" id="{B31918B7-EF10-EAD0-B5EF-B95FF4084BAC}"/>
              </a:ext>
            </a:extLst>
          </p:cNvPr>
          <p:cNvSpPr txBox="1">
            <a:spLocks/>
          </p:cNvSpPr>
          <p:nvPr/>
        </p:nvSpPr>
        <p:spPr>
          <a:xfrm>
            <a:off x="7746274" y="0"/>
            <a:ext cx="2159726"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1400" b="1" dirty="0">
                <a:solidFill>
                  <a:schemeClr val="bg1"/>
                </a:solidFill>
                <a:latin typeface="+mn-ea"/>
                <a:ea typeface="+mn-ea"/>
              </a:rPr>
              <a:t>出典：三重県</a:t>
            </a:r>
            <a:r>
              <a:rPr lang="en-US" altLang="ja-JP" sz="1400" b="1" dirty="0">
                <a:solidFill>
                  <a:schemeClr val="bg1"/>
                </a:solidFill>
                <a:latin typeface="+mn-ea"/>
                <a:ea typeface="+mn-ea"/>
              </a:rPr>
              <a:t>HP</a:t>
            </a:r>
            <a:endParaRPr lang="ja-JP" altLang="en-US" sz="1400" b="1" dirty="0">
              <a:solidFill>
                <a:schemeClr val="bg1"/>
              </a:solidFill>
              <a:latin typeface="+mn-ea"/>
              <a:ea typeface="+mn-ea"/>
            </a:endParaRPr>
          </a:p>
        </p:txBody>
      </p:sp>
    </p:spTree>
    <p:extLst>
      <p:ext uri="{BB962C8B-B14F-4D97-AF65-F5344CB8AC3E}">
        <p14:creationId xmlns:p14="http://schemas.microsoft.com/office/powerpoint/2010/main" val="24697541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14475-A882-CAB8-7851-A0D422283083}"/>
            </a:ext>
          </a:extLst>
        </p:cNvPr>
        <p:cNvGrpSpPr/>
        <p:nvPr/>
      </p:nvGrpSpPr>
      <p:grpSpPr>
        <a:xfrm>
          <a:off x="0" y="0"/>
          <a:ext cx="0" cy="0"/>
          <a:chOff x="0" y="0"/>
          <a:chExt cx="0" cy="0"/>
        </a:xfrm>
      </p:grpSpPr>
      <p:pic>
        <p:nvPicPr>
          <p:cNvPr id="6" name="図 5" descr="ロゴ&#10;&#10;AI 生成コンテンツは誤りを含む可能性があります。">
            <a:extLst>
              <a:ext uri="{FF2B5EF4-FFF2-40B4-BE49-F238E27FC236}">
                <a16:creationId xmlns:a16="http://schemas.microsoft.com/office/drawing/2014/main" id="{02016ED9-8868-FD38-F7C3-FC924B9D6F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8220" y="3429000"/>
            <a:ext cx="3494616" cy="2797259"/>
          </a:xfrm>
          <a:prstGeom prst="rect">
            <a:avLst/>
          </a:prstGeom>
        </p:spPr>
      </p:pic>
      <p:sp>
        <p:nvSpPr>
          <p:cNvPr id="4" name="タイトル 1">
            <a:extLst>
              <a:ext uri="{FF2B5EF4-FFF2-40B4-BE49-F238E27FC236}">
                <a16:creationId xmlns:a16="http://schemas.microsoft.com/office/drawing/2014/main" id="{537C5158-E10C-6DFE-56D8-631DCE55567E}"/>
              </a:ext>
            </a:extLst>
          </p:cNvPr>
          <p:cNvSpPr txBox="1">
            <a:spLocks/>
          </p:cNvSpPr>
          <p:nvPr/>
        </p:nvSpPr>
        <p:spPr>
          <a:xfrm>
            <a:off x="1" y="2319253"/>
            <a:ext cx="9905999" cy="965461"/>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en-US" altLang="ja-JP" sz="3200" b="1" dirty="0">
                <a:solidFill>
                  <a:schemeClr val="bg1"/>
                </a:solidFill>
                <a:latin typeface="+mn-lt"/>
                <a:ea typeface="+mn-ea"/>
              </a:rPr>
              <a:t>Ⅲ</a:t>
            </a:r>
            <a:r>
              <a:rPr lang="ja-JP" altLang="en-US" sz="3200" b="1" dirty="0">
                <a:solidFill>
                  <a:schemeClr val="bg1"/>
                </a:solidFill>
                <a:latin typeface="+mn-ea"/>
                <a:ea typeface="+mn-ea"/>
              </a:rPr>
              <a:t>．カスタマーハラスメント対策に係る国の状況</a:t>
            </a:r>
          </a:p>
        </p:txBody>
      </p:sp>
      <p:sp>
        <p:nvSpPr>
          <p:cNvPr id="2" name="テキスト ボックス 1">
            <a:extLst>
              <a:ext uri="{FF2B5EF4-FFF2-40B4-BE49-F238E27FC236}">
                <a16:creationId xmlns:a16="http://schemas.microsoft.com/office/drawing/2014/main" id="{BADB3435-6758-6543-F6B7-F26205EFE806}"/>
              </a:ext>
            </a:extLst>
          </p:cNvPr>
          <p:cNvSpPr txBox="1"/>
          <p:nvPr/>
        </p:nvSpPr>
        <p:spPr>
          <a:xfrm>
            <a:off x="-121920" y="60960"/>
            <a:ext cx="7289074" cy="276999"/>
          </a:xfrm>
          <a:prstGeom prst="rect">
            <a:avLst/>
          </a:prstGeom>
          <a:noFill/>
        </p:spPr>
        <p:txBody>
          <a:bodyPr wrap="square" rtlCol="0">
            <a:spAutoFit/>
          </a:bodyPr>
          <a:lstStyle/>
          <a:p>
            <a:r>
              <a:rPr kumimoji="1" lang="en-US" altLang="ja-JP" sz="1200" b="1" dirty="0"/>
              <a:t>【</a:t>
            </a:r>
            <a:r>
              <a:rPr kumimoji="1" lang="ja-JP" altLang="en-US" sz="1200" b="1" dirty="0"/>
              <a:t>令和８年度栃木県カスタマーハラスメント防止対策推進会議</a:t>
            </a:r>
            <a:r>
              <a:rPr kumimoji="1" lang="en-US" altLang="ja-JP" sz="1200" b="1" dirty="0"/>
              <a:t>】</a:t>
            </a:r>
            <a:endParaRPr kumimoji="1" lang="ja-JP" altLang="en-US" sz="1200" b="1" dirty="0"/>
          </a:p>
        </p:txBody>
      </p:sp>
      <p:sp>
        <p:nvSpPr>
          <p:cNvPr id="3" name="スライド番号プレースホルダー 2">
            <a:extLst>
              <a:ext uri="{FF2B5EF4-FFF2-40B4-BE49-F238E27FC236}">
                <a16:creationId xmlns:a16="http://schemas.microsoft.com/office/drawing/2014/main" id="{A9469931-8949-877A-44F2-A28D8408098A}"/>
              </a:ext>
            </a:extLst>
          </p:cNvPr>
          <p:cNvSpPr>
            <a:spLocks noGrp="1"/>
          </p:cNvSpPr>
          <p:nvPr>
            <p:ph type="sldNum" sz="quarter" idx="12"/>
          </p:nvPr>
        </p:nvSpPr>
        <p:spPr/>
        <p:txBody>
          <a:bodyPr/>
          <a:lstStyle/>
          <a:p>
            <a:fld id="{37F7242A-F54A-4C58-9C65-389575FB43BB}" type="slidenum">
              <a:rPr kumimoji="1" lang="ja-JP" altLang="en-US" smtClean="0"/>
              <a:t>22</a:t>
            </a:fld>
            <a:endParaRPr kumimoji="1" lang="ja-JP" altLang="en-US"/>
          </a:p>
        </p:txBody>
      </p:sp>
    </p:spTree>
    <p:extLst>
      <p:ext uri="{BB962C8B-B14F-4D97-AF65-F5344CB8AC3E}">
        <p14:creationId xmlns:p14="http://schemas.microsoft.com/office/powerpoint/2010/main" val="24054168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F3A10-1B5E-D240-5A4F-508999C40AD9}"/>
            </a:ext>
          </a:extLst>
        </p:cNvPr>
        <p:cNvGrpSpPr/>
        <p:nvPr/>
      </p:nvGrpSpPr>
      <p:grpSpPr>
        <a:xfrm>
          <a:off x="0" y="0"/>
          <a:ext cx="0" cy="0"/>
          <a:chOff x="0" y="0"/>
          <a:chExt cx="0" cy="0"/>
        </a:xfrm>
      </p:grpSpPr>
      <p:sp>
        <p:nvSpPr>
          <p:cNvPr id="3" name="タイトル 1">
            <a:extLst>
              <a:ext uri="{FF2B5EF4-FFF2-40B4-BE49-F238E27FC236}">
                <a16:creationId xmlns:a16="http://schemas.microsoft.com/office/drawing/2014/main" id="{DCA4DE7E-3197-E6F2-5E2C-754843BCB0D7}"/>
              </a:ext>
            </a:extLst>
          </p:cNvPr>
          <p:cNvSpPr txBox="1">
            <a:spLocks/>
          </p:cNvSpPr>
          <p:nvPr/>
        </p:nvSpPr>
        <p:spPr>
          <a:xfrm>
            <a:off x="0" y="-10849"/>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国のカスハラ防止対策の状況</a:t>
            </a:r>
          </a:p>
        </p:txBody>
      </p:sp>
      <p:sp>
        <p:nvSpPr>
          <p:cNvPr id="5" name="四角形: 角を丸くする 4">
            <a:extLst>
              <a:ext uri="{FF2B5EF4-FFF2-40B4-BE49-F238E27FC236}">
                <a16:creationId xmlns:a16="http://schemas.microsoft.com/office/drawing/2014/main" id="{4CF5F524-A1E1-92DF-C271-7A851916D37D}"/>
              </a:ext>
            </a:extLst>
          </p:cNvPr>
          <p:cNvSpPr/>
          <p:nvPr/>
        </p:nvSpPr>
        <p:spPr>
          <a:xfrm>
            <a:off x="84665" y="582335"/>
            <a:ext cx="3485850" cy="376275"/>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ja-JP" altLang="en-US" sz="1600" b="1" dirty="0">
                <a:solidFill>
                  <a:schemeClr val="bg1"/>
                </a:solidFill>
              </a:rPr>
              <a:t>改正労働施策総合推進法の施行</a:t>
            </a:r>
            <a:endParaRPr lang="en-US" altLang="ja-JP" sz="1600" b="1" dirty="0">
              <a:solidFill>
                <a:schemeClr val="bg1"/>
              </a:solidFill>
            </a:endParaRPr>
          </a:p>
        </p:txBody>
      </p:sp>
      <p:sp>
        <p:nvSpPr>
          <p:cNvPr id="13" name="正方形/長方形 12">
            <a:extLst>
              <a:ext uri="{FF2B5EF4-FFF2-40B4-BE49-F238E27FC236}">
                <a16:creationId xmlns:a16="http://schemas.microsoft.com/office/drawing/2014/main" id="{E6150EFA-3E71-388C-90C1-160CF0976CFF}"/>
              </a:ext>
            </a:extLst>
          </p:cNvPr>
          <p:cNvSpPr/>
          <p:nvPr/>
        </p:nvSpPr>
        <p:spPr>
          <a:xfrm>
            <a:off x="230434" y="4140484"/>
            <a:ext cx="9439776" cy="18456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kumimoji="1" lang="en-US" altLang="ja-JP" sz="1400" b="1" u="sng"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ja-JP" altLang="en-US" sz="1200" dirty="0">
              <a:solidFill>
                <a:schemeClr val="tx1"/>
              </a:solidFill>
            </a:endParaRPr>
          </a:p>
        </p:txBody>
      </p:sp>
      <p:sp>
        <p:nvSpPr>
          <p:cNvPr id="14" name="四角形: 角を丸くする 13">
            <a:extLst>
              <a:ext uri="{FF2B5EF4-FFF2-40B4-BE49-F238E27FC236}">
                <a16:creationId xmlns:a16="http://schemas.microsoft.com/office/drawing/2014/main" id="{0A9F5D60-A335-FB81-C893-5B0ED5951C0A}"/>
              </a:ext>
            </a:extLst>
          </p:cNvPr>
          <p:cNvSpPr/>
          <p:nvPr/>
        </p:nvSpPr>
        <p:spPr>
          <a:xfrm>
            <a:off x="230434" y="3852184"/>
            <a:ext cx="3194560" cy="2883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600" b="1" dirty="0">
                <a:solidFill>
                  <a:schemeClr val="bg1"/>
                </a:solidFill>
                <a:latin typeface="+mn-ea"/>
              </a:rPr>
              <a:t>改正法に係る説明会の開催</a:t>
            </a:r>
            <a:endParaRPr lang="en-US" altLang="ja-JP" sz="1600" b="1" dirty="0">
              <a:solidFill>
                <a:schemeClr val="bg1"/>
              </a:solidFill>
            </a:endParaRPr>
          </a:p>
        </p:txBody>
      </p:sp>
      <p:sp>
        <p:nvSpPr>
          <p:cNvPr id="15" name="テキスト ボックス 14">
            <a:extLst>
              <a:ext uri="{FF2B5EF4-FFF2-40B4-BE49-F238E27FC236}">
                <a16:creationId xmlns:a16="http://schemas.microsoft.com/office/drawing/2014/main" id="{39CDD961-8C64-DACA-9A8B-8F862BC70DE6}"/>
              </a:ext>
            </a:extLst>
          </p:cNvPr>
          <p:cNvSpPr txBox="1"/>
          <p:nvPr/>
        </p:nvSpPr>
        <p:spPr>
          <a:xfrm>
            <a:off x="462340" y="4225845"/>
            <a:ext cx="5925308" cy="1815882"/>
          </a:xfrm>
          <a:prstGeom prst="rect">
            <a:avLst/>
          </a:prstGeom>
          <a:noFill/>
        </p:spPr>
        <p:txBody>
          <a:bodyPr wrap="square" rtlCol="0">
            <a:spAutoFit/>
          </a:bodyPr>
          <a:lstStyle/>
          <a:p>
            <a:r>
              <a:rPr kumimoji="1" lang="ja-JP" altLang="en-US" sz="1400" b="1" dirty="0">
                <a:latin typeface="+mn-ea"/>
              </a:rPr>
              <a:t>改正労働施策総合推進法等説明会</a:t>
            </a:r>
          </a:p>
          <a:p>
            <a:r>
              <a:rPr kumimoji="1" lang="ja-JP" altLang="en-US" sz="1400" b="1" dirty="0">
                <a:latin typeface="+mn-ea"/>
              </a:rPr>
              <a:t>～カスタマーハラスメント・就活セクシュアルハラスメント対策等～</a:t>
            </a:r>
          </a:p>
          <a:p>
            <a:endParaRPr kumimoji="1" lang="en-US" altLang="ja-JP" sz="1400" dirty="0">
              <a:latin typeface="+mn-ea"/>
            </a:endParaRPr>
          </a:p>
          <a:p>
            <a:r>
              <a:rPr kumimoji="1" lang="ja-JP" altLang="en-US" sz="1400" dirty="0">
                <a:latin typeface="+mn-ea"/>
              </a:rPr>
              <a:t>●日　時：令和８年６月</a:t>
            </a:r>
            <a:r>
              <a:rPr kumimoji="1" lang="en-US" altLang="ja-JP" sz="1400" dirty="0">
                <a:latin typeface="+mn-ea"/>
              </a:rPr>
              <a:t>17</a:t>
            </a:r>
            <a:r>
              <a:rPr kumimoji="1" lang="ja-JP" altLang="en-US" sz="1400" dirty="0">
                <a:latin typeface="+mn-ea"/>
              </a:rPr>
              <a:t>日（水）</a:t>
            </a:r>
            <a:r>
              <a:rPr kumimoji="1" lang="en-US" altLang="ja-JP" sz="1400" dirty="0">
                <a:latin typeface="+mn-ea"/>
              </a:rPr>
              <a:t>14</a:t>
            </a:r>
            <a:r>
              <a:rPr kumimoji="1" lang="ja-JP" altLang="en-US" sz="1400" dirty="0">
                <a:latin typeface="+mn-ea"/>
              </a:rPr>
              <a:t>時～</a:t>
            </a:r>
            <a:r>
              <a:rPr kumimoji="1" lang="en-US" altLang="ja-JP" sz="1400" dirty="0">
                <a:latin typeface="+mn-ea"/>
              </a:rPr>
              <a:t>16</a:t>
            </a:r>
            <a:r>
              <a:rPr kumimoji="1" lang="ja-JP" altLang="en-US" sz="1400" dirty="0">
                <a:latin typeface="+mn-ea"/>
              </a:rPr>
              <a:t>時</a:t>
            </a:r>
            <a:endParaRPr kumimoji="1" lang="en-US" altLang="ja-JP" sz="1400" dirty="0">
              <a:latin typeface="+mn-ea"/>
            </a:endParaRPr>
          </a:p>
          <a:p>
            <a:r>
              <a:rPr kumimoji="1" lang="ja-JP" altLang="en-US" sz="1400" dirty="0">
                <a:latin typeface="+mn-ea"/>
              </a:rPr>
              <a:t>●場　所：栃木県庁研修館講堂</a:t>
            </a:r>
            <a:endParaRPr kumimoji="1" lang="en-US" altLang="ja-JP" sz="1400" dirty="0">
              <a:latin typeface="+mn-ea"/>
            </a:endParaRPr>
          </a:p>
          <a:p>
            <a:r>
              <a:rPr kumimoji="1" lang="ja-JP" altLang="en-US" sz="1400" dirty="0">
                <a:latin typeface="+mn-ea"/>
              </a:rPr>
              <a:t>●主　催：栃木労働局及び栃木県労働政策課（共催）　　　　　　</a:t>
            </a:r>
            <a:endParaRPr kumimoji="1" lang="en-US" altLang="ja-JP" sz="1400" dirty="0">
              <a:latin typeface="+mn-ea"/>
            </a:endParaRPr>
          </a:p>
          <a:p>
            <a:r>
              <a:rPr kumimoji="1" lang="ja-JP" altLang="en-US" sz="1400" dirty="0">
                <a:latin typeface="+mn-ea"/>
              </a:rPr>
              <a:t>　　　　　</a:t>
            </a:r>
            <a:endParaRPr kumimoji="1" lang="en-US" altLang="ja-JP" sz="1400" dirty="0">
              <a:latin typeface="+mn-ea"/>
            </a:endParaRPr>
          </a:p>
          <a:p>
            <a:endParaRPr kumimoji="1" lang="ja-JP" altLang="en-US" sz="1400" dirty="0"/>
          </a:p>
        </p:txBody>
      </p:sp>
      <p:sp>
        <p:nvSpPr>
          <p:cNvPr id="16" name="正方形/長方形 15">
            <a:extLst>
              <a:ext uri="{FF2B5EF4-FFF2-40B4-BE49-F238E27FC236}">
                <a16:creationId xmlns:a16="http://schemas.microsoft.com/office/drawing/2014/main" id="{9F884D1E-5933-1680-5FA2-40B0AE0088BC}"/>
              </a:ext>
            </a:extLst>
          </p:cNvPr>
          <p:cNvSpPr/>
          <p:nvPr/>
        </p:nvSpPr>
        <p:spPr>
          <a:xfrm>
            <a:off x="167173" y="958609"/>
            <a:ext cx="9503037" cy="247039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kumimoji="1" lang="en-US" altLang="ja-JP" sz="1400" b="1" u="sng"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ja-JP" altLang="en-US" sz="1200" dirty="0">
              <a:solidFill>
                <a:schemeClr val="tx1"/>
              </a:solidFill>
            </a:endParaRPr>
          </a:p>
        </p:txBody>
      </p:sp>
      <p:sp>
        <p:nvSpPr>
          <p:cNvPr id="17" name="テキスト ボックス 16">
            <a:extLst>
              <a:ext uri="{FF2B5EF4-FFF2-40B4-BE49-F238E27FC236}">
                <a16:creationId xmlns:a16="http://schemas.microsoft.com/office/drawing/2014/main" id="{11B70AAD-D317-DF11-1855-65CD8AB51CAB}"/>
              </a:ext>
            </a:extLst>
          </p:cNvPr>
          <p:cNvSpPr txBox="1"/>
          <p:nvPr/>
        </p:nvSpPr>
        <p:spPr>
          <a:xfrm>
            <a:off x="399079" y="1043971"/>
            <a:ext cx="9133110" cy="2031325"/>
          </a:xfrm>
          <a:prstGeom prst="rect">
            <a:avLst/>
          </a:prstGeom>
          <a:noFill/>
        </p:spPr>
        <p:txBody>
          <a:bodyPr wrap="square" rtlCol="0">
            <a:spAutoFit/>
          </a:bodyPr>
          <a:lstStyle/>
          <a:p>
            <a:r>
              <a:rPr kumimoji="1" lang="ja-JP" altLang="en-US" sz="1400" b="1" dirty="0">
                <a:latin typeface="+mn-ea"/>
              </a:rPr>
              <a:t>改正労働施策総合推進法　</a:t>
            </a:r>
            <a:r>
              <a:rPr kumimoji="1" lang="ja-JP" altLang="en-US" sz="1400" b="1" u="sng" dirty="0">
                <a:solidFill>
                  <a:schemeClr val="accent2"/>
                </a:solidFill>
                <a:latin typeface="+mn-ea"/>
              </a:rPr>
              <a:t>令和８年</a:t>
            </a:r>
            <a:r>
              <a:rPr kumimoji="1" lang="en-US" altLang="ja-JP" sz="1400" b="1" u="sng" dirty="0">
                <a:solidFill>
                  <a:schemeClr val="accent2"/>
                </a:solidFill>
                <a:latin typeface="+mn-ea"/>
              </a:rPr>
              <a:t>10</a:t>
            </a:r>
            <a:r>
              <a:rPr kumimoji="1" lang="ja-JP" altLang="en-US" sz="1400" b="1" u="sng" dirty="0">
                <a:solidFill>
                  <a:schemeClr val="accent2"/>
                </a:solidFill>
                <a:latin typeface="+mn-ea"/>
              </a:rPr>
              <a:t>月１日施行</a:t>
            </a:r>
            <a:endParaRPr kumimoji="1" lang="en-US" altLang="ja-JP" sz="1400" b="1" u="sng" dirty="0">
              <a:solidFill>
                <a:schemeClr val="accent2"/>
              </a:solidFill>
              <a:latin typeface="+mn-ea"/>
            </a:endParaRPr>
          </a:p>
          <a:p>
            <a:endParaRPr kumimoji="1" lang="en-US" altLang="ja-JP" sz="1400" dirty="0">
              <a:latin typeface="+mn-ea"/>
            </a:endParaRPr>
          </a:p>
          <a:p>
            <a:r>
              <a:rPr kumimoji="1" lang="en-US" altLang="ja-JP" sz="1400" dirty="0"/>
              <a:t>【</a:t>
            </a:r>
            <a:r>
              <a:rPr kumimoji="1" lang="ja-JP" altLang="en-US" sz="1400" dirty="0"/>
              <a:t>概要</a:t>
            </a:r>
            <a:r>
              <a:rPr kumimoji="1" lang="en-US" altLang="ja-JP" sz="1400" dirty="0"/>
              <a:t>】</a:t>
            </a:r>
          </a:p>
          <a:p>
            <a:r>
              <a:rPr lang="ja-JP" altLang="en-US" sz="1400" dirty="0"/>
              <a:t>カスタマーハラスメント（</a:t>
            </a:r>
            <a:r>
              <a:rPr lang="en-US" altLang="ja-JP" sz="1400" dirty="0"/>
              <a:t>※</a:t>
            </a:r>
            <a:r>
              <a:rPr lang="ja-JP" altLang="en-US" sz="1400" dirty="0"/>
              <a:t>）を防止するため、事業主に雇用管理上必要な措置を義務付け、国が指針を示すとともに、カスタマー ハラスメントに起因する問題に関する国、事業主、労働者及び顧客等の責務を明確化する。 </a:t>
            </a:r>
            <a:endParaRPr lang="en-US" altLang="ja-JP" sz="1400" dirty="0"/>
          </a:p>
          <a:p>
            <a:endParaRPr lang="en-US" altLang="ja-JP" sz="1400" dirty="0"/>
          </a:p>
          <a:p>
            <a:r>
              <a:rPr lang="en-US" altLang="ja-JP" sz="1400" dirty="0"/>
              <a:t>※ </a:t>
            </a:r>
            <a:r>
              <a:rPr lang="ja-JP" altLang="en-US" sz="1400" dirty="0"/>
              <a:t>職場において行われる顧客、取引の相手方、施設の利用者その他の当該事業主の行う事業に関係を有する者の言動であって、その雇用する労働者が 従事する業務の性質その他の事情に照らして社会通念上許容される範囲を超えたものにより当該労働者の就業環境を害すること</a:t>
            </a:r>
            <a:endParaRPr kumimoji="1" lang="ja-JP" altLang="en-US" sz="1400" dirty="0"/>
          </a:p>
        </p:txBody>
      </p:sp>
      <p:sp>
        <p:nvSpPr>
          <p:cNvPr id="2" name="スライド番号プレースホルダー 1">
            <a:extLst>
              <a:ext uri="{FF2B5EF4-FFF2-40B4-BE49-F238E27FC236}">
                <a16:creationId xmlns:a16="http://schemas.microsoft.com/office/drawing/2014/main" id="{9690DD32-5970-211D-011A-097C73DC9A0A}"/>
              </a:ext>
            </a:extLst>
          </p:cNvPr>
          <p:cNvSpPr>
            <a:spLocks noGrp="1"/>
          </p:cNvSpPr>
          <p:nvPr>
            <p:ph type="sldNum" sz="quarter" idx="12"/>
          </p:nvPr>
        </p:nvSpPr>
        <p:spPr/>
        <p:txBody>
          <a:bodyPr/>
          <a:lstStyle/>
          <a:p>
            <a:fld id="{37F7242A-F54A-4C58-9C65-389575FB43BB}" type="slidenum">
              <a:rPr kumimoji="1" lang="ja-JP" altLang="en-US" smtClean="0"/>
              <a:t>23</a:t>
            </a:fld>
            <a:endParaRPr kumimoji="1" lang="ja-JP" altLang="en-US"/>
          </a:p>
        </p:txBody>
      </p:sp>
    </p:spTree>
    <p:extLst>
      <p:ext uri="{BB962C8B-B14F-4D97-AF65-F5344CB8AC3E}">
        <p14:creationId xmlns:p14="http://schemas.microsoft.com/office/powerpoint/2010/main" val="3060033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DFD92-9428-206C-123A-C5E8720ED15B}"/>
            </a:ext>
          </a:extLst>
        </p:cNvPr>
        <p:cNvGrpSpPr/>
        <p:nvPr/>
      </p:nvGrpSpPr>
      <p:grpSpPr>
        <a:xfrm>
          <a:off x="0" y="0"/>
          <a:ext cx="0" cy="0"/>
          <a:chOff x="0" y="0"/>
          <a:chExt cx="0" cy="0"/>
        </a:xfrm>
      </p:grpSpPr>
      <p:sp>
        <p:nvSpPr>
          <p:cNvPr id="4" name="タイトル 1">
            <a:extLst>
              <a:ext uri="{FF2B5EF4-FFF2-40B4-BE49-F238E27FC236}">
                <a16:creationId xmlns:a16="http://schemas.microsoft.com/office/drawing/2014/main" id="{9E4D4482-9448-37CF-5CA9-D275125B78D5}"/>
              </a:ext>
            </a:extLst>
          </p:cNvPr>
          <p:cNvSpPr txBox="1">
            <a:spLocks/>
          </p:cNvSpPr>
          <p:nvPr/>
        </p:nvSpPr>
        <p:spPr>
          <a:xfrm>
            <a:off x="0" y="-10849"/>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１．カスハラ防止に係る周知啓発②</a:t>
            </a:r>
          </a:p>
        </p:txBody>
      </p:sp>
      <p:pic>
        <p:nvPicPr>
          <p:cNvPr id="3" name="図 2">
            <a:extLst>
              <a:ext uri="{FF2B5EF4-FFF2-40B4-BE49-F238E27FC236}">
                <a16:creationId xmlns:a16="http://schemas.microsoft.com/office/drawing/2014/main" id="{C22B4AB6-4234-10A6-99B4-E54D9F24EE06}"/>
              </a:ext>
            </a:extLst>
          </p:cNvPr>
          <p:cNvPicPr>
            <a:picLocks noChangeAspect="1"/>
          </p:cNvPicPr>
          <p:nvPr/>
        </p:nvPicPr>
        <p:blipFill>
          <a:blip r:embed="rId3"/>
          <a:stretch>
            <a:fillRect/>
          </a:stretch>
        </p:blipFill>
        <p:spPr>
          <a:xfrm>
            <a:off x="227281" y="690776"/>
            <a:ext cx="4372157" cy="3117789"/>
          </a:xfrm>
          <a:prstGeom prst="rect">
            <a:avLst/>
          </a:prstGeom>
        </p:spPr>
      </p:pic>
      <p:pic>
        <p:nvPicPr>
          <p:cNvPr id="6" name="図 5">
            <a:extLst>
              <a:ext uri="{FF2B5EF4-FFF2-40B4-BE49-F238E27FC236}">
                <a16:creationId xmlns:a16="http://schemas.microsoft.com/office/drawing/2014/main" id="{5690ED56-F126-8E1A-157A-960BE253BED0}"/>
              </a:ext>
            </a:extLst>
          </p:cNvPr>
          <p:cNvPicPr>
            <a:picLocks noChangeAspect="1"/>
          </p:cNvPicPr>
          <p:nvPr/>
        </p:nvPicPr>
        <p:blipFill>
          <a:blip r:embed="rId4"/>
          <a:stretch>
            <a:fillRect/>
          </a:stretch>
        </p:blipFill>
        <p:spPr>
          <a:xfrm>
            <a:off x="5306564" y="586947"/>
            <a:ext cx="4146129" cy="3177476"/>
          </a:xfrm>
          <a:prstGeom prst="rect">
            <a:avLst/>
          </a:prstGeom>
        </p:spPr>
      </p:pic>
      <p:pic>
        <p:nvPicPr>
          <p:cNvPr id="9" name="図 8">
            <a:extLst>
              <a:ext uri="{FF2B5EF4-FFF2-40B4-BE49-F238E27FC236}">
                <a16:creationId xmlns:a16="http://schemas.microsoft.com/office/drawing/2014/main" id="{CC34B379-F590-173A-C157-34B1BD450DDE}"/>
              </a:ext>
            </a:extLst>
          </p:cNvPr>
          <p:cNvPicPr>
            <a:picLocks noChangeAspect="1"/>
          </p:cNvPicPr>
          <p:nvPr/>
        </p:nvPicPr>
        <p:blipFill>
          <a:blip r:embed="rId5"/>
          <a:stretch>
            <a:fillRect/>
          </a:stretch>
        </p:blipFill>
        <p:spPr>
          <a:xfrm>
            <a:off x="525241" y="4905877"/>
            <a:ext cx="1625484" cy="1625484"/>
          </a:xfrm>
          <a:prstGeom prst="rect">
            <a:avLst/>
          </a:prstGeom>
        </p:spPr>
      </p:pic>
      <p:sp>
        <p:nvSpPr>
          <p:cNvPr id="10" name="テキスト ボックス 9">
            <a:extLst>
              <a:ext uri="{FF2B5EF4-FFF2-40B4-BE49-F238E27FC236}">
                <a16:creationId xmlns:a16="http://schemas.microsoft.com/office/drawing/2014/main" id="{0F8150E3-DD11-2127-7702-7BEC45942DDE}"/>
              </a:ext>
            </a:extLst>
          </p:cNvPr>
          <p:cNvSpPr txBox="1"/>
          <p:nvPr/>
        </p:nvSpPr>
        <p:spPr>
          <a:xfrm>
            <a:off x="1558917" y="3870366"/>
            <a:ext cx="3838755" cy="307777"/>
          </a:xfrm>
          <a:prstGeom prst="rect">
            <a:avLst/>
          </a:prstGeom>
          <a:noFill/>
        </p:spPr>
        <p:txBody>
          <a:bodyPr wrap="square" rtlCol="0">
            <a:spAutoFit/>
          </a:bodyPr>
          <a:lstStyle/>
          <a:p>
            <a:r>
              <a:rPr kumimoji="1" lang="ja-JP" altLang="en-US" sz="1400" dirty="0"/>
              <a:t>チラシ表裏</a:t>
            </a:r>
          </a:p>
        </p:txBody>
      </p:sp>
      <p:sp>
        <p:nvSpPr>
          <p:cNvPr id="11" name="テキスト ボックス 10">
            <a:extLst>
              <a:ext uri="{FF2B5EF4-FFF2-40B4-BE49-F238E27FC236}">
                <a16:creationId xmlns:a16="http://schemas.microsoft.com/office/drawing/2014/main" id="{EF4A6E13-8D2D-8670-01F8-9BCDF686E231}"/>
              </a:ext>
            </a:extLst>
          </p:cNvPr>
          <p:cNvSpPr txBox="1"/>
          <p:nvPr/>
        </p:nvSpPr>
        <p:spPr>
          <a:xfrm>
            <a:off x="760683" y="6531361"/>
            <a:ext cx="3838755" cy="307777"/>
          </a:xfrm>
          <a:prstGeom prst="rect">
            <a:avLst/>
          </a:prstGeom>
          <a:noFill/>
        </p:spPr>
        <p:txBody>
          <a:bodyPr wrap="square" rtlCol="0">
            <a:spAutoFit/>
          </a:bodyPr>
          <a:lstStyle/>
          <a:p>
            <a:r>
              <a:rPr kumimoji="1" lang="ja-JP" altLang="en-US" sz="1400" dirty="0"/>
              <a:t>ステッカー</a:t>
            </a:r>
          </a:p>
        </p:txBody>
      </p:sp>
      <p:sp>
        <p:nvSpPr>
          <p:cNvPr id="13" name="テキスト ボックス 12">
            <a:extLst>
              <a:ext uri="{FF2B5EF4-FFF2-40B4-BE49-F238E27FC236}">
                <a16:creationId xmlns:a16="http://schemas.microsoft.com/office/drawing/2014/main" id="{0DF02C7C-2229-A03B-E8CA-F26363385B3E}"/>
              </a:ext>
            </a:extLst>
          </p:cNvPr>
          <p:cNvSpPr txBox="1"/>
          <p:nvPr/>
        </p:nvSpPr>
        <p:spPr>
          <a:xfrm>
            <a:off x="6914613" y="3808565"/>
            <a:ext cx="3838755" cy="307777"/>
          </a:xfrm>
          <a:prstGeom prst="rect">
            <a:avLst/>
          </a:prstGeom>
          <a:noFill/>
        </p:spPr>
        <p:txBody>
          <a:bodyPr wrap="square" rtlCol="0">
            <a:spAutoFit/>
          </a:bodyPr>
          <a:lstStyle/>
          <a:p>
            <a:r>
              <a:rPr kumimoji="1" lang="ja-JP" altLang="en-US" sz="1400" dirty="0"/>
              <a:t>店頭</a:t>
            </a:r>
            <a:r>
              <a:rPr kumimoji="1" lang="en-US" altLang="ja-JP" sz="1400" dirty="0"/>
              <a:t>POP</a:t>
            </a:r>
            <a:endParaRPr kumimoji="1" lang="ja-JP" altLang="en-US" sz="1400" dirty="0"/>
          </a:p>
        </p:txBody>
      </p:sp>
      <p:sp>
        <p:nvSpPr>
          <p:cNvPr id="2" name="正方形/長方形 1">
            <a:extLst>
              <a:ext uri="{FF2B5EF4-FFF2-40B4-BE49-F238E27FC236}">
                <a16:creationId xmlns:a16="http://schemas.microsoft.com/office/drawing/2014/main" id="{428E0D01-327E-59D6-F785-D3AA2BB5CC5E}"/>
              </a:ext>
            </a:extLst>
          </p:cNvPr>
          <p:cNvSpPr/>
          <p:nvPr/>
        </p:nvSpPr>
        <p:spPr>
          <a:xfrm>
            <a:off x="3288497" y="4905877"/>
            <a:ext cx="6348208" cy="1770967"/>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400" b="1" dirty="0">
                <a:solidFill>
                  <a:schemeClr val="tx1"/>
                </a:solidFill>
                <a:latin typeface="+mn-ea"/>
              </a:rPr>
              <a:t>●県</a:t>
            </a:r>
            <a:r>
              <a:rPr kumimoji="1" lang="en-US" altLang="ja-JP" sz="1400" b="1" dirty="0">
                <a:solidFill>
                  <a:schemeClr val="tx1"/>
                </a:solidFill>
                <a:latin typeface="+mn-ea"/>
              </a:rPr>
              <a:t>HP</a:t>
            </a:r>
            <a:r>
              <a:rPr kumimoji="1" lang="ja-JP" altLang="en-US" sz="1400" b="1" dirty="0">
                <a:solidFill>
                  <a:schemeClr val="tx1"/>
                </a:solidFill>
                <a:latin typeface="+mn-ea"/>
              </a:rPr>
              <a:t>より自由にダウンロード可能</a:t>
            </a:r>
            <a:endParaRPr kumimoji="1" lang="en-US" altLang="ja-JP" sz="1400" b="1" dirty="0">
              <a:solidFill>
                <a:schemeClr val="tx1"/>
              </a:solidFill>
              <a:latin typeface="+mn-ea"/>
            </a:endParaRPr>
          </a:p>
          <a:p>
            <a:r>
              <a:rPr kumimoji="1" lang="ja-JP" altLang="en-US" sz="1400" dirty="0">
                <a:solidFill>
                  <a:schemeClr val="tx1"/>
                </a:solidFill>
                <a:latin typeface="+mn-ea"/>
              </a:rPr>
              <a:t>　・全種類のデータを県</a:t>
            </a:r>
            <a:r>
              <a:rPr kumimoji="1" lang="en-US" altLang="ja-JP" sz="1400" dirty="0">
                <a:solidFill>
                  <a:schemeClr val="tx1"/>
                </a:solidFill>
                <a:latin typeface="+mn-ea"/>
              </a:rPr>
              <a:t>HP</a:t>
            </a:r>
            <a:r>
              <a:rPr kumimoji="1" lang="ja-JP" altLang="en-US" sz="1400" dirty="0">
                <a:solidFill>
                  <a:schemeClr val="tx1"/>
                </a:solidFill>
                <a:latin typeface="+mn-ea"/>
              </a:rPr>
              <a:t>にアップ。自由に使用可能。</a:t>
            </a:r>
            <a:endParaRPr kumimoji="1" lang="en-US" altLang="ja-JP" sz="1400" dirty="0">
              <a:solidFill>
                <a:schemeClr val="tx1"/>
              </a:solidFill>
              <a:latin typeface="+mn-ea"/>
            </a:endParaRPr>
          </a:p>
          <a:p>
            <a:endParaRPr kumimoji="1" lang="en-US" altLang="ja-JP" sz="1400" b="1" dirty="0">
              <a:solidFill>
                <a:schemeClr val="tx1"/>
              </a:solidFill>
              <a:latin typeface="+mn-ea"/>
            </a:endParaRPr>
          </a:p>
          <a:p>
            <a:r>
              <a:rPr kumimoji="1" lang="ja-JP" altLang="en-US" sz="1400" b="1" dirty="0">
                <a:solidFill>
                  <a:schemeClr val="tx1"/>
                </a:solidFill>
                <a:latin typeface="+mn-ea"/>
              </a:rPr>
              <a:t>●各団体等を通じて配布</a:t>
            </a:r>
            <a:endParaRPr kumimoji="1" lang="en-US" altLang="ja-JP" sz="1400" b="1" dirty="0">
              <a:solidFill>
                <a:schemeClr val="tx1"/>
              </a:solidFill>
              <a:latin typeface="+mn-ea"/>
            </a:endParaRPr>
          </a:p>
          <a:p>
            <a:r>
              <a:rPr kumimoji="1" lang="ja-JP" altLang="en-US" sz="1400" b="1" dirty="0">
                <a:solidFill>
                  <a:schemeClr val="tx1"/>
                </a:solidFill>
                <a:latin typeface="+mn-ea"/>
              </a:rPr>
              <a:t>　</a:t>
            </a:r>
            <a:r>
              <a:rPr kumimoji="1" lang="ja-JP" altLang="en-US" sz="1400" dirty="0">
                <a:solidFill>
                  <a:schemeClr val="tx1"/>
                </a:solidFill>
                <a:latin typeface="+mn-ea"/>
              </a:rPr>
              <a:t>・各経済団体や業界団体等を通じて、ポスター等を配布。</a:t>
            </a:r>
            <a:endParaRPr kumimoji="1" lang="en-US" altLang="ja-JP" sz="1400" dirty="0">
              <a:solidFill>
                <a:schemeClr val="tx1"/>
              </a:solidFill>
              <a:latin typeface="+mn-ea"/>
            </a:endParaRPr>
          </a:p>
          <a:p>
            <a:br>
              <a:rPr kumimoji="1" lang="en-US" altLang="ja-JP" sz="1400" b="1" dirty="0">
                <a:solidFill>
                  <a:schemeClr val="tx1"/>
                </a:solidFill>
                <a:latin typeface="+mn-ea"/>
              </a:rPr>
            </a:br>
            <a:r>
              <a:rPr kumimoji="1" lang="ja-JP" altLang="en-US" sz="1400" b="1" dirty="0">
                <a:solidFill>
                  <a:schemeClr val="tx1"/>
                </a:solidFill>
                <a:latin typeface="+mn-ea"/>
              </a:rPr>
              <a:t>●希望者に対して個別に配布</a:t>
            </a:r>
            <a:endParaRPr kumimoji="1" lang="en-US" altLang="ja-JP" sz="1400" b="1" dirty="0">
              <a:solidFill>
                <a:schemeClr val="tx1"/>
              </a:solidFill>
              <a:latin typeface="+mn-ea"/>
            </a:endParaRPr>
          </a:p>
          <a:p>
            <a:r>
              <a:rPr kumimoji="1" lang="ja-JP" altLang="en-US" sz="1400" dirty="0">
                <a:solidFill>
                  <a:schemeClr val="tx1"/>
                </a:solidFill>
                <a:latin typeface="+mn-ea"/>
              </a:rPr>
              <a:t>　・下野新聞社（委託業者）から希望者へ現物を配布。詳細は</a:t>
            </a:r>
            <a:r>
              <a:rPr kumimoji="1" lang="ja-JP" altLang="en-US" sz="1400" b="1" dirty="0">
                <a:solidFill>
                  <a:schemeClr val="accent2"/>
                </a:solidFill>
                <a:latin typeface="+mn-ea"/>
              </a:rPr>
              <a:t>こちらから↑</a:t>
            </a:r>
            <a:endParaRPr kumimoji="1" lang="en-US" altLang="ja-JP" sz="1400" b="1" dirty="0">
              <a:solidFill>
                <a:schemeClr val="accent2"/>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r>
              <a:rPr kumimoji="1" lang="en-US" altLang="ja-JP" sz="1400" dirty="0">
                <a:latin typeface="+mn-ea"/>
              </a:rPr>
              <a:t>30,000</a:t>
            </a:r>
            <a:r>
              <a:rPr kumimoji="1" lang="ja-JP" altLang="en-US" sz="1400" dirty="0">
                <a:latin typeface="+mn-ea"/>
              </a:rPr>
              <a:t>枚</a:t>
            </a:r>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ja-JP" altLang="en-US" sz="1200" dirty="0">
              <a:solidFill>
                <a:schemeClr val="tx1"/>
              </a:solidFill>
            </a:endParaRPr>
          </a:p>
        </p:txBody>
      </p:sp>
      <p:sp>
        <p:nvSpPr>
          <p:cNvPr id="7" name="四角形: 角を丸くする 6">
            <a:extLst>
              <a:ext uri="{FF2B5EF4-FFF2-40B4-BE49-F238E27FC236}">
                <a16:creationId xmlns:a16="http://schemas.microsoft.com/office/drawing/2014/main" id="{E42294D2-945E-89CE-95C3-3B6B10A2AD9D}"/>
              </a:ext>
            </a:extLst>
          </p:cNvPr>
          <p:cNvSpPr/>
          <p:nvPr/>
        </p:nvSpPr>
        <p:spPr>
          <a:xfrm>
            <a:off x="3294573" y="4575745"/>
            <a:ext cx="1814028" cy="33013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ja-JP" altLang="en-US" sz="1600" b="1" dirty="0">
                <a:solidFill>
                  <a:schemeClr val="bg1"/>
                </a:solidFill>
              </a:rPr>
              <a:t>配布・使用方法</a:t>
            </a:r>
            <a:endParaRPr lang="en-US" altLang="ja-JP" sz="1600" b="1" dirty="0">
              <a:solidFill>
                <a:schemeClr val="bg1"/>
              </a:solidFill>
            </a:endParaRPr>
          </a:p>
        </p:txBody>
      </p:sp>
      <p:pic>
        <p:nvPicPr>
          <p:cNvPr id="8" name="図 7" descr="QR コード&#10;&#10;AI 生成コンテンツは誤りを含む可能性があります。">
            <a:extLst>
              <a:ext uri="{FF2B5EF4-FFF2-40B4-BE49-F238E27FC236}">
                <a16:creationId xmlns:a16="http://schemas.microsoft.com/office/drawing/2014/main" id="{EDCE0961-E3B8-4E4F-8802-EB1D73C75E2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02680" y="5464061"/>
            <a:ext cx="862620" cy="862620"/>
          </a:xfrm>
          <a:prstGeom prst="rect">
            <a:avLst/>
          </a:prstGeom>
        </p:spPr>
      </p:pic>
      <p:sp>
        <p:nvSpPr>
          <p:cNvPr id="5" name="スライド番号プレースホルダー 4">
            <a:extLst>
              <a:ext uri="{FF2B5EF4-FFF2-40B4-BE49-F238E27FC236}">
                <a16:creationId xmlns:a16="http://schemas.microsoft.com/office/drawing/2014/main" id="{A985B3C5-F58B-5884-9797-16C4E4D49321}"/>
              </a:ext>
            </a:extLst>
          </p:cNvPr>
          <p:cNvSpPr>
            <a:spLocks noGrp="1"/>
          </p:cNvSpPr>
          <p:nvPr>
            <p:ph type="sldNum" sz="quarter" idx="12"/>
          </p:nvPr>
        </p:nvSpPr>
        <p:spPr/>
        <p:txBody>
          <a:bodyPr/>
          <a:lstStyle/>
          <a:p>
            <a:fld id="{37F7242A-F54A-4C58-9C65-389575FB43BB}" type="slidenum">
              <a:rPr kumimoji="1" lang="ja-JP" altLang="en-US" smtClean="0"/>
              <a:t>3</a:t>
            </a:fld>
            <a:endParaRPr kumimoji="1" lang="ja-JP" altLang="en-US"/>
          </a:p>
        </p:txBody>
      </p:sp>
    </p:spTree>
    <p:extLst>
      <p:ext uri="{BB962C8B-B14F-4D97-AF65-F5344CB8AC3E}">
        <p14:creationId xmlns:p14="http://schemas.microsoft.com/office/powerpoint/2010/main" val="2280159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EFC8E7-A7F9-4287-74AF-9BA30B2899E9}"/>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FD16C50B-7C1D-549F-52DA-FE04892A8F1E}"/>
              </a:ext>
            </a:extLst>
          </p:cNvPr>
          <p:cNvPicPr>
            <a:picLocks noChangeAspect="1"/>
          </p:cNvPicPr>
          <p:nvPr/>
        </p:nvPicPr>
        <p:blipFill>
          <a:blip r:embed="rId3"/>
          <a:stretch>
            <a:fillRect/>
          </a:stretch>
        </p:blipFill>
        <p:spPr>
          <a:xfrm>
            <a:off x="-1" y="1989782"/>
            <a:ext cx="9637073" cy="4868217"/>
          </a:xfrm>
          <a:prstGeom prst="rect">
            <a:avLst/>
          </a:prstGeom>
        </p:spPr>
      </p:pic>
      <p:sp>
        <p:nvSpPr>
          <p:cNvPr id="4" name="タイトル 1">
            <a:extLst>
              <a:ext uri="{FF2B5EF4-FFF2-40B4-BE49-F238E27FC236}">
                <a16:creationId xmlns:a16="http://schemas.microsoft.com/office/drawing/2014/main" id="{04DA42E2-650B-6622-9A1B-EF37B9B299DE}"/>
              </a:ext>
            </a:extLst>
          </p:cNvPr>
          <p:cNvSpPr txBox="1">
            <a:spLocks/>
          </p:cNvSpPr>
          <p:nvPr/>
        </p:nvSpPr>
        <p:spPr>
          <a:xfrm>
            <a:off x="0" y="-10849"/>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１．カスハラ防止に係る周知啓発③</a:t>
            </a:r>
          </a:p>
        </p:txBody>
      </p:sp>
      <p:sp>
        <p:nvSpPr>
          <p:cNvPr id="9" name="正方形/長方形 8">
            <a:extLst>
              <a:ext uri="{FF2B5EF4-FFF2-40B4-BE49-F238E27FC236}">
                <a16:creationId xmlns:a16="http://schemas.microsoft.com/office/drawing/2014/main" id="{CFC02DF3-D97F-F60C-B2D6-50F7796E80FD}"/>
              </a:ext>
            </a:extLst>
          </p:cNvPr>
          <p:cNvSpPr/>
          <p:nvPr/>
        </p:nvSpPr>
        <p:spPr>
          <a:xfrm>
            <a:off x="170049" y="681940"/>
            <a:ext cx="5333768" cy="145871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400" dirty="0">
                <a:solidFill>
                  <a:schemeClr val="tx1"/>
                </a:solidFill>
                <a:latin typeface="+mn-ea"/>
              </a:rPr>
              <a:t>　　</a:t>
            </a:r>
            <a:r>
              <a:rPr kumimoji="1" lang="ja-JP" altLang="en-US" sz="1400" b="1" u="sng" dirty="0">
                <a:solidFill>
                  <a:schemeClr val="tx1"/>
                </a:solidFill>
                <a:latin typeface="+mn-ea"/>
              </a:rPr>
              <a:t>県民の日記念イベントへブース出展</a:t>
            </a:r>
            <a:endParaRPr kumimoji="1" lang="en-US" altLang="ja-JP" sz="1400" b="1" u="sng"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ja-JP" altLang="en-US" sz="1200" dirty="0">
              <a:solidFill>
                <a:schemeClr val="tx1"/>
              </a:solidFill>
            </a:endParaRPr>
          </a:p>
        </p:txBody>
      </p:sp>
      <p:sp>
        <p:nvSpPr>
          <p:cNvPr id="14" name="テキスト ボックス 13">
            <a:extLst>
              <a:ext uri="{FF2B5EF4-FFF2-40B4-BE49-F238E27FC236}">
                <a16:creationId xmlns:a16="http://schemas.microsoft.com/office/drawing/2014/main" id="{2DDFB7DC-065C-87D3-A11C-1D10A617CAB6}"/>
              </a:ext>
            </a:extLst>
          </p:cNvPr>
          <p:cNvSpPr txBox="1"/>
          <p:nvPr/>
        </p:nvSpPr>
        <p:spPr>
          <a:xfrm>
            <a:off x="535877" y="948903"/>
            <a:ext cx="4889397" cy="1600438"/>
          </a:xfrm>
          <a:prstGeom prst="rect">
            <a:avLst/>
          </a:prstGeom>
          <a:noFill/>
        </p:spPr>
        <p:txBody>
          <a:bodyPr wrap="square" rtlCol="0">
            <a:spAutoFit/>
          </a:bodyPr>
          <a:lstStyle/>
          <a:p>
            <a:r>
              <a:rPr kumimoji="1" lang="ja-JP" altLang="en-US" sz="1400" dirty="0">
                <a:latin typeface="+mn-ea"/>
              </a:rPr>
              <a:t>●日　時：令和８年６月</a:t>
            </a:r>
            <a:r>
              <a:rPr kumimoji="1" lang="en-US" altLang="ja-JP" sz="1400" dirty="0">
                <a:latin typeface="+mn-ea"/>
              </a:rPr>
              <a:t>13</a:t>
            </a:r>
            <a:r>
              <a:rPr kumimoji="1" lang="ja-JP" altLang="en-US" sz="1400" dirty="0">
                <a:latin typeface="+mn-ea"/>
              </a:rPr>
              <a:t>日（土）</a:t>
            </a:r>
            <a:r>
              <a:rPr kumimoji="1" lang="en-US" altLang="ja-JP" sz="1400" dirty="0">
                <a:latin typeface="+mn-ea"/>
              </a:rPr>
              <a:t>10</a:t>
            </a:r>
            <a:r>
              <a:rPr kumimoji="1" lang="ja-JP" altLang="en-US" sz="1400" dirty="0">
                <a:latin typeface="+mn-ea"/>
              </a:rPr>
              <a:t>時～</a:t>
            </a:r>
            <a:r>
              <a:rPr kumimoji="1" lang="en-US" altLang="ja-JP" sz="1400" dirty="0">
                <a:latin typeface="+mn-ea"/>
              </a:rPr>
              <a:t>15</a:t>
            </a:r>
            <a:r>
              <a:rPr kumimoji="1" lang="ja-JP" altLang="en-US" sz="1400" dirty="0">
                <a:latin typeface="+mn-ea"/>
              </a:rPr>
              <a:t>時</a:t>
            </a:r>
            <a:endParaRPr kumimoji="1" lang="en-US" altLang="ja-JP" sz="1400" dirty="0">
              <a:latin typeface="+mn-ea"/>
            </a:endParaRPr>
          </a:p>
          <a:p>
            <a:r>
              <a:rPr kumimoji="1" lang="ja-JP" altLang="en-US" sz="1400" dirty="0">
                <a:latin typeface="+mn-ea"/>
              </a:rPr>
              <a:t>●場　所：栃木県庁２階</a:t>
            </a:r>
            <a:endParaRPr kumimoji="1" lang="en-US" altLang="ja-JP" sz="1400" dirty="0">
              <a:latin typeface="+mn-ea"/>
            </a:endParaRPr>
          </a:p>
          <a:p>
            <a:r>
              <a:rPr kumimoji="1" lang="ja-JP" altLang="en-US" sz="1400" dirty="0">
                <a:latin typeface="+mn-ea"/>
              </a:rPr>
              <a:t>●対　象：一般県民（親子連れもターゲット）</a:t>
            </a:r>
            <a:endParaRPr kumimoji="1" lang="en-US" altLang="ja-JP" sz="1400" dirty="0">
              <a:latin typeface="+mn-ea"/>
            </a:endParaRPr>
          </a:p>
          <a:p>
            <a:r>
              <a:rPr kumimoji="1" lang="ja-JP" altLang="en-US" sz="1400" dirty="0">
                <a:latin typeface="+mn-ea"/>
              </a:rPr>
              <a:t>●内　容：アンケートやクイズの回答者にノベルティ配布</a:t>
            </a:r>
            <a:endParaRPr kumimoji="1" lang="en-US" altLang="ja-JP" sz="1400" dirty="0">
              <a:latin typeface="+mn-ea"/>
            </a:endParaRPr>
          </a:p>
          <a:p>
            <a:r>
              <a:rPr kumimoji="1" lang="ja-JP" altLang="en-US" sz="1400" dirty="0">
                <a:latin typeface="+mn-ea"/>
              </a:rPr>
              <a:t>　　　　　　</a:t>
            </a:r>
            <a:endParaRPr kumimoji="1" lang="en-US" altLang="ja-JP" sz="1400" dirty="0">
              <a:latin typeface="+mn-ea"/>
            </a:endParaRPr>
          </a:p>
          <a:p>
            <a:r>
              <a:rPr kumimoji="1" lang="ja-JP" altLang="en-US" sz="1400" dirty="0">
                <a:latin typeface="+mn-ea"/>
              </a:rPr>
              <a:t>　　　　　</a:t>
            </a:r>
            <a:endParaRPr kumimoji="1" lang="en-US" altLang="ja-JP" sz="1400" dirty="0">
              <a:latin typeface="+mn-ea"/>
            </a:endParaRPr>
          </a:p>
          <a:p>
            <a:endParaRPr kumimoji="1" lang="ja-JP" altLang="en-US" sz="1400" dirty="0"/>
          </a:p>
        </p:txBody>
      </p:sp>
      <p:sp>
        <p:nvSpPr>
          <p:cNvPr id="15" name="四角形: 角を丸くする 14">
            <a:extLst>
              <a:ext uri="{FF2B5EF4-FFF2-40B4-BE49-F238E27FC236}">
                <a16:creationId xmlns:a16="http://schemas.microsoft.com/office/drawing/2014/main" id="{8438F0D4-482B-2A27-ED24-620EAEC1AF83}"/>
              </a:ext>
            </a:extLst>
          </p:cNvPr>
          <p:cNvSpPr/>
          <p:nvPr/>
        </p:nvSpPr>
        <p:spPr>
          <a:xfrm>
            <a:off x="5861103" y="681940"/>
            <a:ext cx="1886779" cy="481320"/>
          </a:xfrm>
          <a:prstGeom prst="roundRect">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accent2"/>
                </a:solidFill>
              </a:rPr>
              <a:t>カスハラに関する</a:t>
            </a:r>
            <a:endParaRPr kumimoji="1" lang="en-US" altLang="ja-JP" sz="1400" b="1" dirty="0">
              <a:solidFill>
                <a:schemeClr val="accent2"/>
              </a:solidFill>
            </a:endParaRPr>
          </a:p>
          <a:p>
            <a:pPr algn="ctr"/>
            <a:r>
              <a:rPr kumimoji="1" lang="ja-JP" altLang="en-US" sz="1400" b="1" dirty="0">
                <a:solidFill>
                  <a:schemeClr val="accent2"/>
                </a:solidFill>
              </a:rPr>
              <a:t>理解の促進</a:t>
            </a:r>
          </a:p>
        </p:txBody>
      </p:sp>
      <p:sp>
        <p:nvSpPr>
          <p:cNvPr id="16" name="四角形: 角を丸くする 15">
            <a:extLst>
              <a:ext uri="{FF2B5EF4-FFF2-40B4-BE49-F238E27FC236}">
                <a16:creationId xmlns:a16="http://schemas.microsoft.com/office/drawing/2014/main" id="{45BFE2BC-902A-2650-45C9-7066E4A64430}"/>
              </a:ext>
            </a:extLst>
          </p:cNvPr>
          <p:cNvSpPr/>
          <p:nvPr/>
        </p:nvSpPr>
        <p:spPr>
          <a:xfrm>
            <a:off x="5861102" y="1508462"/>
            <a:ext cx="1886780" cy="481320"/>
          </a:xfrm>
          <a:prstGeom prst="roundRect">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accent2"/>
                </a:solidFill>
              </a:rPr>
              <a:t>カスハラ発生防止に向けた機運の醸成</a:t>
            </a:r>
          </a:p>
        </p:txBody>
      </p:sp>
      <p:sp>
        <p:nvSpPr>
          <p:cNvPr id="2" name="四角形: 角を丸くする 1">
            <a:extLst>
              <a:ext uri="{FF2B5EF4-FFF2-40B4-BE49-F238E27FC236}">
                <a16:creationId xmlns:a16="http://schemas.microsoft.com/office/drawing/2014/main" id="{0CAEE295-EBDF-281D-3110-990EEFC29366}"/>
              </a:ext>
            </a:extLst>
          </p:cNvPr>
          <p:cNvSpPr/>
          <p:nvPr/>
        </p:nvSpPr>
        <p:spPr>
          <a:xfrm>
            <a:off x="170049" y="393640"/>
            <a:ext cx="3194560" cy="2883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en-US" altLang="ja-JP" sz="1600" b="1" dirty="0">
                <a:solidFill>
                  <a:schemeClr val="bg1"/>
                </a:solidFill>
                <a:latin typeface="+mn-ea"/>
              </a:rPr>
              <a:t>(2)</a:t>
            </a:r>
            <a:r>
              <a:rPr kumimoji="1" lang="ja-JP" altLang="en-US" sz="1600" b="1" dirty="0">
                <a:solidFill>
                  <a:schemeClr val="bg1"/>
                </a:solidFill>
                <a:latin typeface="+mn-ea"/>
              </a:rPr>
              <a:t>啓発イベントの開催</a:t>
            </a:r>
            <a:endParaRPr lang="en-US" altLang="ja-JP" sz="1600" b="1" dirty="0">
              <a:solidFill>
                <a:schemeClr val="bg1"/>
              </a:solidFill>
            </a:endParaRPr>
          </a:p>
        </p:txBody>
      </p:sp>
      <p:sp>
        <p:nvSpPr>
          <p:cNvPr id="3" name="スライド番号プレースホルダー 2">
            <a:extLst>
              <a:ext uri="{FF2B5EF4-FFF2-40B4-BE49-F238E27FC236}">
                <a16:creationId xmlns:a16="http://schemas.microsoft.com/office/drawing/2014/main" id="{DA722C10-843A-3122-EFE2-09669115E099}"/>
              </a:ext>
            </a:extLst>
          </p:cNvPr>
          <p:cNvSpPr>
            <a:spLocks noGrp="1"/>
          </p:cNvSpPr>
          <p:nvPr>
            <p:ph type="sldNum" sz="quarter" idx="12"/>
          </p:nvPr>
        </p:nvSpPr>
        <p:spPr/>
        <p:txBody>
          <a:bodyPr/>
          <a:lstStyle/>
          <a:p>
            <a:fld id="{37F7242A-F54A-4C58-9C65-389575FB43BB}" type="slidenum">
              <a:rPr kumimoji="1" lang="ja-JP" altLang="en-US" smtClean="0"/>
              <a:t>4</a:t>
            </a:fld>
            <a:endParaRPr kumimoji="1" lang="ja-JP" altLang="en-US"/>
          </a:p>
        </p:txBody>
      </p:sp>
    </p:spTree>
    <p:extLst>
      <p:ext uri="{BB962C8B-B14F-4D97-AF65-F5344CB8AC3E}">
        <p14:creationId xmlns:p14="http://schemas.microsoft.com/office/powerpoint/2010/main" val="346924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FC2C0-6116-E5C4-2517-821634BE6855}"/>
            </a:ext>
          </a:extLst>
        </p:cNvPr>
        <p:cNvGrpSpPr/>
        <p:nvPr/>
      </p:nvGrpSpPr>
      <p:grpSpPr>
        <a:xfrm>
          <a:off x="0" y="0"/>
          <a:ext cx="0" cy="0"/>
          <a:chOff x="0" y="0"/>
          <a:chExt cx="0" cy="0"/>
        </a:xfrm>
      </p:grpSpPr>
      <p:sp>
        <p:nvSpPr>
          <p:cNvPr id="4" name="タイトル 1">
            <a:extLst>
              <a:ext uri="{FF2B5EF4-FFF2-40B4-BE49-F238E27FC236}">
                <a16:creationId xmlns:a16="http://schemas.microsoft.com/office/drawing/2014/main" id="{10D34BBD-DCAF-E3A7-3B6B-F80C61017321}"/>
              </a:ext>
            </a:extLst>
          </p:cNvPr>
          <p:cNvSpPr txBox="1">
            <a:spLocks/>
          </p:cNvSpPr>
          <p:nvPr/>
        </p:nvSpPr>
        <p:spPr>
          <a:xfrm>
            <a:off x="0" y="-10849"/>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１．カスハラ防止に係る周知啓発④</a:t>
            </a:r>
          </a:p>
        </p:txBody>
      </p:sp>
      <p:sp>
        <p:nvSpPr>
          <p:cNvPr id="2" name="テキスト ボックス 1">
            <a:extLst>
              <a:ext uri="{FF2B5EF4-FFF2-40B4-BE49-F238E27FC236}">
                <a16:creationId xmlns:a16="http://schemas.microsoft.com/office/drawing/2014/main" id="{00E52E68-777F-1B89-4879-37E67957E777}"/>
              </a:ext>
            </a:extLst>
          </p:cNvPr>
          <p:cNvSpPr txBox="1"/>
          <p:nvPr/>
        </p:nvSpPr>
        <p:spPr>
          <a:xfrm>
            <a:off x="5244573" y="6278369"/>
            <a:ext cx="4856671" cy="307777"/>
          </a:xfrm>
          <a:prstGeom prst="rect">
            <a:avLst/>
          </a:prstGeom>
          <a:noFill/>
        </p:spPr>
        <p:txBody>
          <a:bodyPr wrap="square" rtlCol="0">
            <a:spAutoFit/>
          </a:bodyPr>
          <a:lstStyle/>
          <a:p>
            <a:r>
              <a:rPr kumimoji="1" lang="ja-JP" altLang="en-US" sz="1400" dirty="0"/>
              <a:t>アンケート回答者に啓発グッズを配布</a:t>
            </a:r>
          </a:p>
        </p:txBody>
      </p:sp>
      <p:pic>
        <p:nvPicPr>
          <p:cNvPr id="7" name="図 6">
            <a:extLst>
              <a:ext uri="{FF2B5EF4-FFF2-40B4-BE49-F238E27FC236}">
                <a16:creationId xmlns:a16="http://schemas.microsoft.com/office/drawing/2014/main" id="{1081685A-CC3C-37A5-C605-169BFB2C264A}"/>
              </a:ext>
            </a:extLst>
          </p:cNvPr>
          <p:cNvPicPr>
            <a:picLocks noChangeAspect="1"/>
          </p:cNvPicPr>
          <p:nvPr/>
        </p:nvPicPr>
        <p:blipFill>
          <a:blip r:embed="rId3"/>
          <a:stretch>
            <a:fillRect/>
          </a:stretch>
        </p:blipFill>
        <p:spPr>
          <a:xfrm>
            <a:off x="203238" y="577702"/>
            <a:ext cx="4064209" cy="5702593"/>
          </a:xfrm>
          <a:prstGeom prst="rect">
            <a:avLst/>
          </a:prstGeom>
        </p:spPr>
      </p:pic>
      <p:sp>
        <p:nvSpPr>
          <p:cNvPr id="8" name="テキスト ボックス 7">
            <a:extLst>
              <a:ext uri="{FF2B5EF4-FFF2-40B4-BE49-F238E27FC236}">
                <a16:creationId xmlns:a16="http://schemas.microsoft.com/office/drawing/2014/main" id="{02D93700-5F2B-82ED-E467-37C6BB2A165A}"/>
              </a:ext>
            </a:extLst>
          </p:cNvPr>
          <p:cNvSpPr txBox="1"/>
          <p:nvPr/>
        </p:nvSpPr>
        <p:spPr>
          <a:xfrm>
            <a:off x="1382257" y="6278369"/>
            <a:ext cx="2016799" cy="311594"/>
          </a:xfrm>
          <a:prstGeom prst="rect">
            <a:avLst/>
          </a:prstGeom>
          <a:noFill/>
        </p:spPr>
        <p:txBody>
          <a:bodyPr wrap="square" rtlCol="0">
            <a:spAutoFit/>
          </a:bodyPr>
          <a:lstStyle/>
          <a:p>
            <a:r>
              <a:rPr kumimoji="1" lang="ja-JP" altLang="en-US" sz="1400" dirty="0"/>
              <a:t>カスハラクイズ</a:t>
            </a:r>
          </a:p>
        </p:txBody>
      </p:sp>
      <p:pic>
        <p:nvPicPr>
          <p:cNvPr id="5" name="図 4">
            <a:extLst>
              <a:ext uri="{FF2B5EF4-FFF2-40B4-BE49-F238E27FC236}">
                <a16:creationId xmlns:a16="http://schemas.microsoft.com/office/drawing/2014/main" id="{5CC817CA-191A-C78A-170D-9C3164FD5B6D}"/>
              </a:ext>
            </a:extLst>
          </p:cNvPr>
          <p:cNvPicPr>
            <a:picLocks noChangeAspect="1"/>
          </p:cNvPicPr>
          <p:nvPr/>
        </p:nvPicPr>
        <p:blipFill>
          <a:blip r:embed="rId4"/>
          <a:stretch>
            <a:fillRect/>
          </a:stretch>
        </p:blipFill>
        <p:spPr>
          <a:xfrm>
            <a:off x="4766051" y="3428998"/>
            <a:ext cx="4346276" cy="2849371"/>
          </a:xfrm>
          <a:prstGeom prst="rect">
            <a:avLst/>
          </a:prstGeom>
        </p:spPr>
      </p:pic>
      <p:sp>
        <p:nvSpPr>
          <p:cNvPr id="13" name="テキスト ボックス 12">
            <a:extLst>
              <a:ext uri="{FF2B5EF4-FFF2-40B4-BE49-F238E27FC236}">
                <a16:creationId xmlns:a16="http://schemas.microsoft.com/office/drawing/2014/main" id="{CFAE437C-048B-04CA-1EA4-081EFF5569D8}"/>
              </a:ext>
            </a:extLst>
          </p:cNvPr>
          <p:cNvSpPr txBox="1"/>
          <p:nvPr/>
        </p:nvSpPr>
        <p:spPr>
          <a:xfrm>
            <a:off x="5820109" y="2996824"/>
            <a:ext cx="2710512" cy="307777"/>
          </a:xfrm>
          <a:prstGeom prst="rect">
            <a:avLst/>
          </a:prstGeom>
          <a:noFill/>
        </p:spPr>
        <p:txBody>
          <a:bodyPr wrap="square" rtlCol="0">
            <a:spAutoFit/>
          </a:bodyPr>
          <a:lstStyle/>
          <a:p>
            <a:r>
              <a:rPr kumimoji="1" lang="ja-JP" altLang="en-US" sz="1400" dirty="0"/>
              <a:t>親子でカスハラクイズに挑戦</a:t>
            </a:r>
          </a:p>
        </p:txBody>
      </p:sp>
      <p:pic>
        <p:nvPicPr>
          <p:cNvPr id="10" name="図 9" descr="人, テーブル, ケーキ, 男 が含まれている画像&#10;&#10;AI 生成コンテンツは誤りを含む可能性があります。">
            <a:extLst>
              <a:ext uri="{FF2B5EF4-FFF2-40B4-BE49-F238E27FC236}">
                <a16:creationId xmlns:a16="http://schemas.microsoft.com/office/drawing/2014/main" id="{A9ABC540-737F-B32F-2CA6-18FC885B75D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66051" y="577702"/>
            <a:ext cx="4300662" cy="2419122"/>
          </a:xfrm>
          <a:prstGeom prst="rect">
            <a:avLst/>
          </a:prstGeom>
        </p:spPr>
      </p:pic>
      <p:sp>
        <p:nvSpPr>
          <p:cNvPr id="3" name="スライド番号プレースホルダー 2">
            <a:extLst>
              <a:ext uri="{FF2B5EF4-FFF2-40B4-BE49-F238E27FC236}">
                <a16:creationId xmlns:a16="http://schemas.microsoft.com/office/drawing/2014/main" id="{86AC38BC-27C1-9AB3-324B-AEACA1945528}"/>
              </a:ext>
            </a:extLst>
          </p:cNvPr>
          <p:cNvSpPr>
            <a:spLocks noGrp="1"/>
          </p:cNvSpPr>
          <p:nvPr>
            <p:ph type="sldNum" sz="quarter" idx="12"/>
          </p:nvPr>
        </p:nvSpPr>
        <p:spPr/>
        <p:txBody>
          <a:bodyPr/>
          <a:lstStyle/>
          <a:p>
            <a:fld id="{37F7242A-F54A-4C58-9C65-389575FB43BB}" type="slidenum">
              <a:rPr kumimoji="1" lang="ja-JP" altLang="en-US" smtClean="0"/>
              <a:t>5</a:t>
            </a:fld>
            <a:endParaRPr kumimoji="1" lang="ja-JP" altLang="en-US"/>
          </a:p>
        </p:txBody>
      </p:sp>
    </p:spTree>
    <p:extLst>
      <p:ext uri="{BB962C8B-B14F-4D97-AF65-F5344CB8AC3E}">
        <p14:creationId xmlns:p14="http://schemas.microsoft.com/office/powerpoint/2010/main" val="3552737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6CB07-C44C-FAF0-A093-FA621AC27905}"/>
            </a:ext>
          </a:extLst>
        </p:cNvPr>
        <p:cNvGrpSpPr/>
        <p:nvPr/>
      </p:nvGrpSpPr>
      <p:grpSpPr>
        <a:xfrm>
          <a:off x="0" y="0"/>
          <a:ext cx="0" cy="0"/>
          <a:chOff x="0" y="0"/>
          <a:chExt cx="0" cy="0"/>
        </a:xfrm>
      </p:grpSpPr>
      <p:sp>
        <p:nvSpPr>
          <p:cNvPr id="4" name="タイトル 1">
            <a:extLst>
              <a:ext uri="{FF2B5EF4-FFF2-40B4-BE49-F238E27FC236}">
                <a16:creationId xmlns:a16="http://schemas.microsoft.com/office/drawing/2014/main" id="{8C487E02-D31D-F8ED-4A19-6F23DF0301FC}"/>
              </a:ext>
            </a:extLst>
          </p:cNvPr>
          <p:cNvSpPr txBox="1">
            <a:spLocks/>
          </p:cNvSpPr>
          <p:nvPr/>
        </p:nvSpPr>
        <p:spPr>
          <a:xfrm>
            <a:off x="1" y="0"/>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１．カスハラ防止に係る周知啓発⑤</a:t>
            </a:r>
          </a:p>
        </p:txBody>
      </p:sp>
      <p:pic>
        <p:nvPicPr>
          <p:cNvPr id="10" name="図 9">
            <a:extLst>
              <a:ext uri="{FF2B5EF4-FFF2-40B4-BE49-F238E27FC236}">
                <a16:creationId xmlns:a16="http://schemas.microsoft.com/office/drawing/2014/main" id="{11033B3F-5F0B-F01E-810C-40F8233AF430}"/>
              </a:ext>
            </a:extLst>
          </p:cNvPr>
          <p:cNvPicPr>
            <a:picLocks noChangeAspect="1"/>
          </p:cNvPicPr>
          <p:nvPr/>
        </p:nvPicPr>
        <p:blipFill>
          <a:blip r:embed="rId3"/>
          <a:stretch>
            <a:fillRect/>
          </a:stretch>
        </p:blipFill>
        <p:spPr>
          <a:xfrm>
            <a:off x="487041" y="915027"/>
            <a:ext cx="8709210" cy="5233200"/>
          </a:xfrm>
          <a:prstGeom prst="rect">
            <a:avLst/>
          </a:prstGeom>
        </p:spPr>
      </p:pic>
      <p:sp>
        <p:nvSpPr>
          <p:cNvPr id="2" name="四角形: 角を丸くする 1">
            <a:extLst>
              <a:ext uri="{FF2B5EF4-FFF2-40B4-BE49-F238E27FC236}">
                <a16:creationId xmlns:a16="http://schemas.microsoft.com/office/drawing/2014/main" id="{E6316C8A-98B4-B6DF-559E-4C6B8D5846AA}"/>
              </a:ext>
            </a:extLst>
          </p:cNvPr>
          <p:cNvSpPr/>
          <p:nvPr/>
        </p:nvSpPr>
        <p:spPr>
          <a:xfrm>
            <a:off x="123371" y="377392"/>
            <a:ext cx="1748972" cy="350686"/>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アンケート結果①</a:t>
            </a:r>
            <a:endParaRPr kumimoji="1" lang="en-US" altLang="ja-JP" sz="1400" b="1" dirty="0">
              <a:solidFill>
                <a:schemeClr val="bg1"/>
              </a:solidFill>
            </a:endParaRPr>
          </a:p>
        </p:txBody>
      </p:sp>
      <p:sp>
        <p:nvSpPr>
          <p:cNvPr id="3" name="スライド番号プレースホルダー 2">
            <a:extLst>
              <a:ext uri="{FF2B5EF4-FFF2-40B4-BE49-F238E27FC236}">
                <a16:creationId xmlns:a16="http://schemas.microsoft.com/office/drawing/2014/main" id="{7E8DC744-DD0A-057A-406E-6EC56A7E6409}"/>
              </a:ext>
            </a:extLst>
          </p:cNvPr>
          <p:cNvSpPr>
            <a:spLocks noGrp="1"/>
          </p:cNvSpPr>
          <p:nvPr>
            <p:ph type="sldNum" sz="quarter" idx="12"/>
          </p:nvPr>
        </p:nvSpPr>
        <p:spPr/>
        <p:txBody>
          <a:bodyPr/>
          <a:lstStyle/>
          <a:p>
            <a:fld id="{37F7242A-F54A-4C58-9C65-389575FB43BB}" type="slidenum">
              <a:rPr kumimoji="1" lang="ja-JP" altLang="en-US" smtClean="0"/>
              <a:t>6</a:t>
            </a:fld>
            <a:endParaRPr kumimoji="1" lang="ja-JP" altLang="en-US"/>
          </a:p>
        </p:txBody>
      </p:sp>
    </p:spTree>
    <p:extLst>
      <p:ext uri="{BB962C8B-B14F-4D97-AF65-F5344CB8AC3E}">
        <p14:creationId xmlns:p14="http://schemas.microsoft.com/office/powerpoint/2010/main" val="2252849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EBA80-A2A8-AE30-C977-03E2DE9F6F4C}"/>
            </a:ext>
          </a:extLst>
        </p:cNvPr>
        <p:cNvGrpSpPr/>
        <p:nvPr/>
      </p:nvGrpSpPr>
      <p:grpSpPr>
        <a:xfrm>
          <a:off x="0" y="0"/>
          <a:ext cx="0" cy="0"/>
          <a:chOff x="0" y="0"/>
          <a:chExt cx="0" cy="0"/>
        </a:xfrm>
      </p:grpSpPr>
      <p:sp>
        <p:nvSpPr>
          <p:cNvPr id="4" name="タイトル 1">
            <a:extLst>
              <a:ext uri="{FF2B5EF4-FFF2-40B4-BE49-F238E27FC236}">
                <a16:creationId xmlns:a16="http://schemas.microsoft.com/office/drawing/2014/main" id="{87813FC0-9F7E-9CBF-6D08-021D7A3FAE6A}"/>
              </a:ext>
            </a:extLst>
          </p:cNvPr>
          <p:cNvSpPr txBox="1">
            <a:spLocks/>
          </p:cNvSpPr>
          <p:nvPr/>
        </p:nvSpPr>
        <p:spPr>
          <a:xfrm>
            <a:off x="1" y="0"/>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１．カスハラ防止に係る周知啓発⑥</a:t>
            </a:r>
          </a:p>
        </p:txBody>
      </p:sp>
      <p:sp>
        <p:nvSpPr>
          <p:cNvPr id="8" name="四角形: 角を丸くする 7">
            <a:extLst>
              <a:ext uri="{FF2B5EF4-FFF2-40B4-BE49-F238E27FC236}">
                <a16:creationId xmlns:a16="http://schemas.microsoft.com/office/drawing/2014/main" id="{4C9B3B05-101E-520E-1A23-38C182760CEF}"/>
              </a:ext>
            </a:extLst>
          </p:cNvPr>
          <p:cNvSpPr/>
          <p:nvPr/>
        </p:nvSpPr>
        <p:spPr>
          <a:xfrm>
            <a:off x="123371" y="377392"/>
            <a:ext cx="1748972" cy="350686"/>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アンケート結果②</a:t>
            </a:r>
            <a:endParaRPr kumimoji="1" lang="en-US" altLang="ja-JP" sz="1400" b="1" dirty="0">
              <a:solidFill>
                <a:schemeClr val="bg1"/>
              </a:solidFill>
            </a:endParaRPr>
          </a:p>
        </p:txBody>
      </p:sp>
      <p:graphicFrame>
        <p:nvGraphicFramePr>
          <p:cNvPr id="15" name="グラフ 14">
            <a:extLst>
              <a:ext uri="{FF2B5EF4-FFF2-40B4-BE49-F238E27FC236}">
                <a16:creationId xmlns:a16="http://schemas.microsoft.com/office/drawing/2014/main" id="{B559C2E3-66BD-5F9A-B83C-A6BC96A01E8F}"/>
              </a:ext>
            </a:extLst>
          </p:cNvPr>
          <p:cNvGraphicFramePr/>
          <p:nvPr>
            <p:extLst>
              <p:ext uri="{D42A27DB-BD31-4B8C-83A1-F6EECF244321}">
                <p14:modId xmlns:p14="http://schemas.microsoft.com/office/powerpoint/2010/main" val="4094226468"/>
              </p:ext>
            </p:extLst>
          </p:nvPr>
        </p:nvGraphicFramePr>
        <p:xfrm>
          <a:off x="360764" y="648096"/>
          <a:ext cx="4308565" cy="326498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グラフ 15">
            <a:extLst>
              <a:ext uri="{FF2B5EF4-FFF2-40B4-BE49-F238E27FC236}">
                <a16:creationId xmlns:a16="http://schemas.microsoft.com/office/drawing/2014/main" id="{580CA568-DCB1-0C9C-9650-EAA72ADE934A}"/>
              </a:ext>
            </a:extLst>
          </p:cNvPr>
          <p:cNvGraphicFramePr/>
          <p:nvPr>
            <p:extLst>
              <p:ext uri="{D42A27DB-BD31-4B8C-83A1-F6EECF244321}">
                <p14:modId xmlns:p14="http://schemas.microsoft.com/office/powerpoint/2010/main" val="2540419036"/>
              </p:ext>
            </p:extLst>
          </p:nvPr>
        </p:nvGraphicFramePr>
        <p:xfrm>
          <a:off x="4953000" y="808059"/>
          <a:ext cx="5175795" cy="310502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グラフ 22">
            <a:extLst>
              <a:ext uri="{FF2B5EF4-FFF2-40B4-BE49-F238E27FC236}">
                <a16:creationId xmlns:a16="http://schemas.microsoft.com/office/drawing/2014/main" id="{18F3C84D-ED8C-AC74-A585-96E5F284BFF5}"/>
              </a:ext>
            </a:extLst>
          </p:cNvPr>
          <p:cNvGraphicFramePr/>
          <p:nvPr>
            <p:extLst>
              <p:ext uri="{D42A27DB-BD31-4B8C-83A1-F6EECF244321}">
                <p14:modId xmlns:p14="http://schemas.microsoft.com/office/powerpoint/2010/main" val="4250354535"/>
              </p:ext>
            </p:extLst>
          </p:nvPr>
        </p:nvGraphicFramePr>
        <p:xfrm>
          <a:off x="360764" y="3773078"/>
          <a:ext cx="5296221" cy="3264985"/>
        </p:xfrm>
        <a:graphic>
          <a:graphicData uri="http://schemas.openxmlformats.org/drawingml/2006/chart">
            <c:chart xmlns:c="http://schemas.openxmlformats.org/drawingml/2006/chart" xmlns:r="http://schemas.openxmlformats.org/officeDocument/2006/relationships" r:id="rId5"/>
          </a:graphicData>
        </a:graphic>
      </p:graphicFrame>
      <p:sp>
        <p:nvSpPr>
          <p:cNvPr id="3" name="テキスト ボックス 2">
            <a:extLst>
              <a:ext uri="{FF2B5EF4-FFF2-40B4-BE49-F238E27FC236}">
                <a16:creationId xmlns:a16="http://schemas.microsoft.com/office/drawing/2014/main" id="{0CFB6852-8E38-4314-DC79-0EE6527142C2}"/>
              </a:ext>
            </a:extLst>
          </p:cNvPr>
          <p:cNvSpPr txBox="1"/>
          <p:nvPr/>
        </p:nvSpPr>
        <p:spPr>
          <a:xfrm>
            <a:off x="2053443" y="420301"/>
            <a:ext cx="2290354" cy="307777"/>
          </a:xfrm>
          <a:prstGeom prst="rect">
            <a:avLst/>
          </a:prstGeom>
          <a:noFill/>
        </p:spPr>
        <p:txBody>
          <a:bodyPr wrap="square" rtlCol="0">
            <a:spAutoFit/>
          </a:bodyPr>
          <a:lstStyle/>
          <a:p>
            <a:r>
              <a:rPr kumimoji="1" lang="en-US" altLang="ja-JP" sz="1400" dirty="0">
                <a:latin typeface="+mn-ea"/>
              </a:rPr>
              <a:t>168</a:t>
            </a:r>
            <a:r>
              <a:rPr kumimoji="1" lang="ja-JP" altLang="en-US" sz="1400" dirty="0">
                <a:latin typeface="+mn-ea"/>
              </a:rPr>
              <a:t>名回答</a:t>
            </a:r>
            <a:endParaRPr kumimoji="1" lang="ja-JP" altLang="en-US" dirty="0">
              <a:latin typeface="+mn-ea"/>
            </a:endParaRPr>
          </a:p>
        </p:txBody>
      </p:sp>
      <p:pic>
        <p:nvPicPr>
          <p:cNvPr id="5" name="図 4" descr="ロゴ&#10;&#10;AI 生成コンテンツは誤りを含む可能性があります。">
            <a:extLst>
              <a:ext uri="{FF2B5EF4-FFF2-40B4-BE49-F238E27FC236}">
                <a16:creationId xmlns:a16="http://schemas.microsoft.com/office/drawing/2014/main" id="{562ACBED-7701-5DEF-0ED8-F62AEDE15C5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76444" y="4569732"/>
            <a:ext cx="2088425" cy="1671676"/>
          </a:xfrm>
          <a:prstGeom prst="rect">
            <a:avLst/>
          </a:prstGeom>
        </p:spPr>
      </p:pic>
      <p:cxnSp>
        <p:nvCxnSpPr>
          <p:cNvPr id="6" name="直線コネクタ 5">
            <a:extLst>
              <a:ext uri="{FF2B5EF4-FFF2-40B4-BE49-F238E27FC236}">
                <a16:creationId xmlns:a16="http://schemas.microsoft.com/office/drawing/2014/main" id="{3A97B09C-AD54-47A0-383E-AC0FB0E7B9A1}"/>
              </a:ext>
            </a:extLst>
          </p:cNvPr>
          <p:cNvCxnSpPr>
            <a:cxnSpLocks/>
          </p:cNvCxnSpPr>
          <p:nvPr/>
        </p:nvCxnSpPr>
        <p:spPr>
          <a:xfrm flipV="1">
            <a:off x="6987396" y="1354347"/>
            <a:ext cx="1138687" cy="103517"/>
          </a:xfrm>
          <a:prstGeom prst="line">
            <a:avLst/>
          </a:prstGeom>
        </p:spPr>
        <p:style>
          <a:lnRef idx="1">
            <a:schemeClr val="dk1"/>
          </a:lnRef>
          <a:fillRef idx="0">
            <a:schemeClr val="dk1"/>
          </a:fillRef>
          <a:effectRef idx="0">
            <a:schemeClr val="dk1"/>
          </a:effectRef>
          <a:fontRef idx="minor">
            <a:schemeClr val="tx1"/>
          </a:fontRef>
        </p:style>
      </p:cxnSp>
      <p:sp>
        <p:nvSpPr>
          <p:cNvPr id="2" name="スライド番号プレースホルダー 1">
            <a:extLst>
              <a:ext uri="{FF2B5EF4-FFF2-40B4-BE49-F238E27FC236}">
                <a16:creationId xmlns:a16="http://schemas.microsoft.com/office/drawing/2014/main" id="{A31E12FB-9310-5835-6714-31D72D82692F}"/>
              </a:ext>
            </a:extLst>
          </p:cNvPr>
          <p:cNvSpPr>
            <a:spLocks noGrp="1"/>
          </p:cNvSpPr>
          <p:nvPr>
            <p:ph type="sldNum" sz="quarter" idx="12"/>
          </p:nvPr>
        </p:nvSpPr>
        <p:spPr/>
        <p:txBody>
          <a:bodyPr/>
          <a:lstStyle/>
          <a:p>
            <a:fld id="{37F7242A-F54A-4C58-9C65-389575FB43BB}" type="slidenum">
              <a:rPr kumimoji="1" lang="ja-JP" altLang="en-US" smtClean="0"/>
              <a:t>7</a:t>
            </a:fld>
            <a:endParaRPr kumimoji="1" lang="ja-JP" altLang="en-US"/>
          </a:p>
        </p:txBody>
      </p:sp>
    </p:spTree>
    <p:extLst>
      <p:ext uri="{BB962C8B-B14F-4D97-AF65-F5344CB8AC3E}">
        <p14:creationId xmlns:p14="http://schemas.microsoft.com/office/powerpoint/2010/main" val="750723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1B5D9-3710-B04E-0498-0A144B91D062}"/>
            </a:ext>
          </a:extLst>
        </p:cNvPr>
        <p:cNvGrpSpPr/>
        <p:nvPr/>
      </p:nvGrpSpPr>
      <p:grpSpPr>
        <a:xfrm>
          <a:off x="0" y="0"/>
          <a:ext cx="0" cy="0"/>
          <a:chOff x="0" y="0"/>
          <a:chExt cx="0" cy="0"/>
        </a:xfrm>
      </p:grpSpPr>
      <p:sp>
        <p:nvSpPr>
          <p:cNvPr id="4" name="タイトル 1">
            <a:extLst>
              <a:ext uri="{FF2B5EF4-FFF2-40B4-BE49-F238E27FC236}">
                <a16:creationId xmlns:a16="http://schemas.microsoft.com/office/drawing/2014/main" id="{04ED108E-689F-656E-2179-53BACEFA19C5}"/>
              </a:ext>
            </a:extLst>
          </p:cNvPr>
          <p:cNvSpPr txBox="1">
            <a:spLocks/>
          </p:cNvSpPr>
          <p:nvPr/>
        </p:nvSpPr>
        <p:spPr>
          <a:xfrm>
            <a:off x="1" y="0"/>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１．カスハラ防止に係る周知啓発⑦</a:t>
            </a:r>
          </a:p>
        </p:txBody>
      </p:sp>
      <p:sp>
        <p:nvSpPr>
          <p:cNvPr id="8" name="四角形: 角を丸くする 7">
            <a:extLst>
              <a:ext uri="{FF2B5EF4-FFF2-40B4-BE49-F238E27FC236}">
                <a16:creationId xmlns:a16="http://schemas.microsoft.com/office/drawing/2014/main" id="{490B4D1A-E5BE-0433-D580-EFE1B7BE964C}"/>
              </a:ext>
            </a:extLst>
          </p:cNvPr>
          <p:cNvSpPr/>
          <p:nvPr/>
        </p:nvSpPr>
        <p:spPr>
          <a:xfrm>
            <a:off x="123371" y="377392"/>
            <a:ext cx="1827349" cy="350686"/>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アンケート結果③</a:t>
            </a:r>
            <a:endParaRPr kumimoji="1" lang="en-US" altLang="ja-JP" sz="1400" b="1" dirty="0">
              <a:solidFill>
                <a:schemeClr val="bg1"/>
              </a:solidFill>
            </a:endParaRPr>
          </a:p>
        </p:txBody>
      </p:sp>
      <p:graphicFrame>
        <p:nvGraphicFramePr>
          <p:cNvPr id="7" name="表 6">
            <a:extLst>
              <a:ext uri="{FF2B5EF4-FFF2-40B4-BE49-F238E27FC236}">
                <a16:creationId xmlns:a16="http://schemas.microsoft.com/office/drawing/2014/main" id="{372386CC-EF37-685B-D055-38C9021D03AE}"/>
              </a:ext>
            </a:extLst>
          </p:cNvPr>
          <p:cNvGraphicFramePr>
            <a:graphicFrameLocks noGrp="1"/>
          </p:cNvGraphicFramePr>
          <p:nvPr>
            <p:extLst>
              <p:ext uri="{D42A27DB-BD31-4B8C-83A1-F6EECF244321}">
                <p14:modId xmlns:p14="http://schemas.microsoft.com/office/powerpoint/2010/main" val="2153657286"/>
              </p:ext>
            </p:extLst>
          </p:nvPr>
        </p:nvGraphicFramePr>
        <p:xfrm>
          <a:off x="455782" y="835211"/>
          <a:ext cx="8624718" cy="5370057"/>
        </p:xfrm>
        <a:graphic>
          <a:graphicData uri="http://schemas.openxmlformats.org/drawingml/2006/table">
            <a:tbl>
              <a:tblPr firstRow="1" bandRow="1">
                <a:tableStyleId>{5C22544A-7EE6-4342-B048-85BDC9FD1C3A}</a:tableStyleId>
              </a:tblPr>
              <a:tblGrid>
                <a:gridCol w="8624718">
                  <a:extLst>
                    <a:ext uri="{9D8B030D-6E8A-4147-A177-3AD203B41FA5}">
                      <a16:colId xmlns:a16="http://schemas.microsoft.com/office/drawing/2014/main" val="2396553253"/>
                    </a:ext>
                  </a:extLst>
                </a:gridCol>
              </a:tblGrid>
              <a:tr h="495792">
                <a:tc>
                  <a:txBody>
                    <a:bodyPr/>
                    <a:lstStyle/>
                    <a:p>
                      <a:pPr algn="l"/>
                      <a:r>
                        <a:rPr kumimoji="1" lang="ja-JP" altLang="en-US" sz="1400" b="1" dirty="0">
                          <a:solidFill>
                            <a:schemeClr val="bg1"/>
                          </a:solidFill>
                          <a:latin typeface="+mn-ea"/>
                          <a:ea typeface="+mn-ea"/>
                        </a:rPr>
                        <a:t>ご自身がカスハラを受けた経験がありましたら、どのような言動を受けたかお聞かせください。</a:t>
                      </a:r>
                      <a:endParaRPr kumimoji="1" lang="en-US" altLang="ja-JP" sz="1400" b="1" dirty="0">
                        <a:solidFill>
                          <a:schemeClr val="bg1"/>
                        </a:solidFill>
                        <a:latin typeface="+mn-ea"/>
                        <a:ea typeface="+mn-ea"/>
                      </a:endParaRPr>
                    </a:p>
                    <a:p>
                      <a:pPr algn="l"/>
                      <a:r>
                        <a:rPr kumimoji="1" lang="ja-JP" altLang="en-US" sz="1400" b="1" dirty="0">
                          <a:solidFill>
                            <a:schemeClr val="bg1"/>
                          </a:solidFill>
                          <a:latin typeface="+mn-ea"/>
                          <a:ea typeface="+mn-ea"/>
                        </a:rPr>
                        <a:t>また、勤務先でカスハラ対策が実施されていたら、その内容をお聞かせください。（任意）</a:t>
                      </a: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199038780"/>
                  </a:ext>
                </a:extLst>
              </a:tr>
              <a:tr h="299720">
                <a:tc>
                  <a:txBody>
                    <a:bodyPr/>
                    <a:lstStyle/>
                    <a:p>
                      <a:pPr algn="l"/>
                      <a:r>
                        <a:rPr kumimoji="1" lang="ja-JP" altLang="en-US" sz="1400" b="0" dirty="0">
                          <a:latin typeface="+mn-ea"/>
                          <a:ea typeface="+mn-ea"/>
                        </a:rPr>
                        <a:t>●カスハラを受けた経験</a:t>
                      </a: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85858053"/>
                  </a:ext>
                </a:extLst>
              </a:tr>
              <a:tr h="465182">
                <a:tc>
                  <a:txBody>
                    <a:bodyPr/>
                    <a:lstStyle/>
                    <a:p>
                      <a:pPr algn="l"/>
                      <a:r>
                        <a:rPr kumimoji="1" lang="ja-JP" altLang="en-US" sz="1400" b="0" dirty="0">
                          <a:latin typeface="+mn-ea"/>
                          <a:ea typeface="+mn-ea"/>
                        </a:rPr>
                        <a:t>・販売員の時に熱心に通って下さるお客様がいたが、連絡先を伝えてしまったがためにストーカーのようになってしまいとても困った。</a:t>
                      </a: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6012688"/>
                  </a:ext>
                </a:extLst>
              </a:tr>
              <a:tr h="269966">
                <a:tc>
                  <a:txBody>
                    <a:bodyPr/>
                    <a:lstStyle/>
                    <a:p>
                      <a:pPr algn="l"/>
                      <a:r>
                        <a:rPr kumimoji="1" lang="ja-JP" altLang="en-US" sz="1400" b="0" dirty="0">
                          <a:latin typeface="+mn-ea"/>
                          <a:ea typeface="+mn-ea"/>
                        </a:rPr>
                        <a:t>・理不尽な申し出による拘束　１時間</a:t>
                      </a:r>
                      <a:endParaRPr kumimoji="1" lang="en-US" altLang="ja-JP" sz="1400" b="0" dirty="0">
                        <a:latin typeface="+mn-ea"/>
                        <a:ea typeface="+mn-ea"/>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6109052"/>
                  </a:ext>
                </a:extLst>
              </a:tr>
              <a:tr h="326572">
                <a:tc>
                  <a:txBody>
                    <a:bodyPr/>
                    <a:lstStyle/>
                    <a:p>
                      <a:pPr algn="l"/>
                      <a:r>
                        <a:rPr kumimoji="1" lang="ja-JP" altLang="en-US" sz="1400" b="0" dirty="0">
                          <a:latin typeface="+mn-ea"/>
                          <a:ea typeface="+mn-ea"/>
                        </a:rPr>
                        <a:t>・冗談のつもりが、いつの間にかカスハラになっている。</a:t>
                      </a:r>
                      <a:endParaRPr kumimoji="1" lang="en-US" altLang="ja-JP" sz="1400" b="0" dirty="0">
                        <a:latin typeface="+mn-ea"/>
                        <a:ea typeface="+mn-ea"/>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7893411"/>
                  </a:ext>
                </a:extLst>
              </a:tr>
              <a:tr h="287383">
                <a:tc>
                  <a:txBody>
                    <a:bodyPr/>
                    <a:lstStyle/>
                    <a:p>
                      <a:pPr algn="l"/>
                      <a:r>
                        <a:rPr kumimoji="1" lang="ja-JP" altLang="en-US" sz="1400" b="0" dirty="0">
                          <a:latin typeface="+mn-ea"/>
                          <a:ea typeface="+mn-ea"/>
                        </a:rPr>
                        <a:t>・暴言、大声で怒鳴られる</a:t>
                      </a:r>
                      <a:endParaRPr kumimoji="1" lang="en-US" altLang="ja-JP" sz="1400" b="0" dirty="0">
                        <a:latin typeface="+mn-ea"/>
                        <a:ea typeface="+mn-ea"/>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7713780"/>
                  </a:ext>
                </a:extLst>
              </a:tr>
              <a:tr h="496388">
                <a:tc>
                  <a:txBody>
                    <a:bodyPr/>
                    <a:lstStyle/>
                    <a:p>
                      <a:pPr algn="l"/>
                      <a:r>
                        <a:rPr kumimoji="1" lang="ja-JP" altLang="en-US" sz="1400" b="0" dirty="0">
                          <a:latin typeface="+mn-ea"/>
                          <a:ea typeface="+mn-ea"/>
                        </a:rPr>
                        <a:t>・福祉の仕事をしているが、まるでボランティアのように時間外に必要以上のサービスを求められることがある。</a:t>
                      </a:r>
                      <a:endParaRPr kumimoji="1" lang="en-US" altLang="ja-JP" sz="1400" b="0" dirty="0">
                        <a:latin typeface="+mn-ea"/>
                        <a:ea typeface="+mn-ea"/>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93462544"/>
                  </a:ext>
                </a:extLst>
              </a:tr>
              <a:tr h="435429">
                <a:tc>
                  <a:txBody>
                    <a:bodyPr/>
                    <a:lstStyle/>
                    <a:p>
                      <a:pPr algn="l"/>
                      <a:r>
                        <a:rPr kumimoji="1" lang="ja-JP" altLang="en-US" sz="1400" b="0" dirty="0">
                          <a:latin typeface="+mn-ea"/>
                          <a:ea typeface="+mn-ea"/>
                        </a:rPr>
                        <a:t>・教育現場でカスハラは多い。ただ、家庭の余裕のなさや少なからず本音の</a:t>
                      </a:r>
                      <a:r>
                        <a:rPr kumimoji="1" lang="en-US" altLang="ja-JP" sz="1400" b="0" dirty="0">
                          <a:latin typeface="+mn-ea"/>
                          <a:ea typeface="+mn-ea"/>
                        </a:rPr>
                        <a:t>SOS</a:t>
                      </a:r>
                      <a:r>
                        <a:rPr kumimoji="1" lang="ja-JP" altLang="en-US" sz="1400" b="0" dirty="0">
                          <a:latin typeface="+mn-ea"/>
                          <a:ea typeface="+mn-ea"/>
                        </a:rPr>
                        <a:t>もあるので、話を受け止めて共に協力する関係を築く。</a:t>
                      </a:r>
                      <a:endParaRPr kumimoji="1" lang="en-US" altLang="ja-JP" sz="1400" b="0" dirty="0">
                        <a:latin typeface="+mn-ea"/>
                        <a:ea typeface="+mn-ea"/>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5092608"/>
                  </a:ext>
                </a:extLst>
              </a:tr>
              <a:tr h="304800">
                <a:tc>
                  <a:txBody>
                    <a:bodyPr/>
                    <a:lstStyle/>
                    <a:p>
                      <a:pPr algn="l"/>
                      <a:r>
                        <a:rPr kumimoji="1" lang="ja-JP" altLang="en-US" sz="1400" b="0" dirty="0">
                          <a:latin typeface="+mn-ea"/>
                          <a:ea typeface="+mn-ea"/>
                        </a:rPr>
                        <a:t>・耳が遠いので嫌な思いをしたことがある。</a:t>
                      </a:r>
                      <a:endParaRPr kumimoji="1" lang="en-US" altLang="ja-JP" sz="1400" b="0" dirty="0">
                        <a:latin typeface="+mn-ea"/>
                        <a:ea typeface="+mn-ea"/>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4184412"/>
                  </a:ext>
                </a:extLst>
              </a:tr>
              <a:tr h="532445">
                <a:tc>
                  <a:txBody>
                    <a:bodyPr/>
                    <a:lstStyle/>
                    <a:p>
                      <a:pPr algn="l"/>
                      <a:r>
                        <a:rPr kumimoji="1" lang="ja-JP" altLang="en-US" sz="1400" b="0" dirty="0">
                          <a:latin typeface="+mn-ea"/>
                          <a:ea typeface="+mn-ea"/>
                        </a:rPr>
                        <a:t>・システム不具合を自社起因と決めつけられ、怒鳴られ侮辱され深夜まで拘束された。後に自社原因ではないと判明したが謝罪はなかった。</a:t>
                      </a:r>
                      <a:endParaRPr kumimoji="1" lang="en-US" altLang="ja-JP" sz="1400" b="0" dirty="0">
                        <a:latin typeface="+mn-ea"/>
                        <a:ea typeface="+mn-ea"/>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6784962"/>
                  </a:ext>
                </a:extLst>
              </a:tr>
              <a:tr h="218440">
                <a:tc>
                  <a:txBody>
                    <a:bodyPr/>
                    <a:lstStyle/>
                    <a:p>
                      <a:pPr algn="l"/>
                      <a:r>
                        <a:rPr kumimoji="1" lang="ja-JP" altLang="en-US" sz="1400" b="0" dirty="0">
                          <a:latin typeface="+mn-ea"/>
                          <a:ea typeface="+mn-ea"/>
                        </a:rPr>
                        <a:t>●勤務先のカスハラ対策</a:t>
                      </a:r>
                      <a:endParaRPr kumimoji="1" lang="en-US" altLang="ja-JP" sz="1400" b="0" dirty="0">
                        <a:latin typeface="+mn-ea"/>
                        <a:ea typeface="+mn-ea"/>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81763547"/>
                  </a:ext>
                </a:extLst>
              </a:tr>
              <a:tr h="218440">
                <a:tc>
                  <a:txBody>
                    <a:bodyPr/>
                    <a:lstStyle/>
                    <a:p>
                      <a:pPr algn="l"/>
                      <a:r>
                        <a:rPr kumimoji="1" lang="ja-JP" altLang="en-US" sz="1400" b="0" dirty="0">
                          <a:latin typeface="+mn-ea"/>
                          <a:ea typeface="+mn-ea"/>
                        </a:rPr>
                        <a:t>・ポスターの掲示</a:t>
                      </a:r>
                      <a:endParaRPr kumimoji="1" lang="en-US" altLang="ja-JP" sz="1400" b="0" dirty="0">
                        <a:latin typeface="+mn-ea"/>
                        <a:ea typeface="+mn-ea"/>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89280390"/>
                  </a:ext>
                </a:extLst>
              </a:tr>
              <a:tr h="218440">
                <a:tc>
                  <a:txBody>
                    <a:bodyPr/>
                    <a:lstStyle/>
                    <a:p>
                      <a:pPr algn="l"/>
                      <a:r>
                        <a:rPr kumimoji="1" lang="ja-JP" altLang="en-US" sz="1400" b="0" dirty="0">
                          <a:latin typeface="+mn-ea"/>
                          <a:ea typeface="+mn-ea"/>
                        </a:rPr>
                        <a:t>●その他</a:t>
                      </a:r>
                      <a:endParaRPr kumimoji="1" lang="en-US" altLang="ja-JP" sz="1400" b="0" dirty="0">
                        <a:latin typeface="+mn-ea"/>
                        <a:ea typeface="+mn-ea"/>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096152364"/>
                  </a:ext>
                </a:extLst>
              </a:tr>
              <a:tr h="218440">
                <a:tc>
                  <a:txBody>
                    <a:bodyPr/>
                    <a:lstStyle/>
                    <a:p>
                      <a:pPr algn="l"/>
                      <a:r>
                        <a:rPr kumimoji="1" lang="ja-JP" altLang="en-US" sz="1400" b="0" dirty="0">
                          <a:latin typeface="+mn-ea"/>
                          <a:ea typeface="+mn-ea"/>
                        </a:rPr>
                        <a:t>・逆に自分が行っていないか不安な時がある。</a:t>
                      </a:r>
                      <a:endParaRPr kumimoji="1" lang="en-US" altLang="ja-JP" sz="1400" b="0" dirty="0">
                        <a:latin typeface="+mn-ea"/>
                        <a:ea typeface="+mn-ea"/>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127777"/>
                  </a:ext>
                </a:extLst>
              </a:tr>
            </a:tbl>
          </a:graphicData>
        </a:graphic>
      </p:graphicFrame>
      <p:sp>
        <p:nvSpPr>
          <p:cNvPr id="10" name="テキスト ボックス 9">
            <a:extLst>
              <a:ext uri="{FF2B5EF4-FFF2-40B4-BE49-F238E27FC236}">
                <a16:creationId xmlns:a16="http://schemas.microsoft.com/office/drawing/2014/main" id="{59D5438B-722B-8746-1E15-80E6BA8E0589}"/>
              </a:ext>
            </a:extLst>
          </p:cNvPr>
          <p:cNvSpPr txBox="1"/>
          <p:nvPr/>
        </p:nvSpPr>
        <p:spPr>
          <a:xfrm>
            <a:off x="1950720" y="462143"/>
            <a:ext cx="2151017" cy="261610"/>
          </a:xfrm>
          <a:prstGeom prst="rect">
            <a:avLst/>
          </a:prstGeom>
          <a:noFill/>
        </p:spPr>
        <p:txBody>
          <a:bodyPr wrap="square" rtlCol="0">
            <a:spAutoFit/>
          </a:bodyPr>
          <a:lstStyle/>
          <a:p>
            <a:r>
              <a:rPr kumimoji="1" lang="ja-JP" altLang="en-US" sz="1100" dirty="0"/>
              <a:t>（回答抜粋　一部加工）　</a:t>
            </a:r>
            <a:endParaRPr kumimoji="1" lang="en-US" altLang="ja-JP" sz="1100" dirty="0"/>
          </a:p>
        </p:txBody>
      </p:sp>
      <p:sp>
        <p:nvSpPr>
          <p:cNvPr id="2" name="スライド番号プレースホルダー 1">
            <a:extLst>
              <a:ext uri="{FF2B5EF4-FFF2-40B4-BE49-F238E27FC236}">
                <a16:creationId xmlns:a16="http://schemas.microsoft.com/office/drawing/2014/main" id="{F751D34E-E7D7-85B1-8379-F8EF62292DB1}"/>
              </a:ext>
            </a:extLst>
          </p:cNvPr>
          <p:cNvSpPr>
            <a:spLocks noGrp="1"/>
          </p:cNvSpPr>
          <p:nvPr>
            <p:ph type="sldNum" sz="quarter" idx="12"/>
          </p:nvPr>
        </p:nvSpPr>
        <p:spPr/>
        <p:txBody>
          <a:bodyPr/>
          <a:lstStyle/>
          <a:p>
            <a:fld id="{37F7242A-F54A-4C58-9C65-389575FB43BB}" type="slidenum">
              <a:rPr kumimoji="1" lang="ja-JP" altLang="en-US" smtClean="0"/>
              <a:t>8</a:t>
            </a:fld>
            <a:endParaRPr kumimoji="1" lang="ja-JP" altLang="en-US"/>
          </a:p>
        </p:txBody>
      </p:sp>
    </p:spTree>
    <p:extLst>
      <p:ext uri="{BB962C8B-B14F-4D97-AF65-F5344CB8AC3E}">
        <p14:creationId xmlns:p14="http://schemas.microsoft.com/office/powerpoint/2010/main" val="3313858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64135-64BD-C71B-5A51-BE7E9C5A2499}"/>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FBD939FA-51F4-F38E-31ED-168CB082A772}"/>
              </a:ext>
            </a:extLst>
          </p:cNvPr>
          <p:cNvSpPr/>
          <p:nvPr/>
        </p:nvSpPr>
        <p:spPr>
          <a:xfrm>
            <a:off x="170049" y="633476"/>
            <a:ext cx="6336836" cy="1944222"/>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400" dirty="0">
                <a:solidFill>
                  <a:schemeClr val="tx1"/>
                </a:solidFill>
                <a:latin typeface="+mn-ea"/>
              </a:rPr>
              <a:t>　●</a:t>
            </a:r>
            <a:r>
              <a:rPr kumimoji="1" lang="en-US" altLang="ja-JP" sz="1400" b="1" dirty="0">
                <a:solidFill>
                  <a:schemeClr val="accent2"/>
                </a:solidFill>
                <a:latin typeface="+mn-ea"/>
              </a:rPr>
              <a:t>15</a:t>
            </a:r>
            <a:r>
              <a:rPr kumimoji="1" lang="ja-JP" altLang="en-US" sz="1400" b="1" dirty="0">
                <a:solidFill>
                  <a:schemeClr val="accent2"/>
                </a:solidFill>
                <a:latin typeface="+mn-ea"/>
              </a:rPr>
              <a:t>秒動画</a:t>
            </a:r>
            <a:r>
              <a:rPr kumimoji="1" lang="ja-JP" altLang="en-US" sz="1400" dirty="0">
                <a:solidFill>
                  <a:schemeClr val="tx1"/>
                </a:solidFill>
                <a:latin typeface="+mn-ea"/>
              </a:rPr>
              <a:t>を</a:t>
            </a:r>
            <a:r>
              <a:rPr kumimoji="1" lang="ja-JP" altLang="en-US" sz="1400" b="1" dirty="0">
                <a:solidFill>
                  <a:schemeClr val="accent2"/>
                </a:solidFill>
                <a:latin typeface="+mn-ea"/>
              </a:rPr>
              <a:t>２本</a:t>
            </a:r>
            <a:r>
              <a:rPr kumimoji="1" lang="ja-JP" altLang="en-US" sz="1400" dirty="0">
                <a:solidFill>
                  <a:schemeClr val="tx1"/>
                </a:solidFill>
                <a:latin typeface="+mn-ea"/>
              </a:rPr>
              <a:t>制作</a:t>
            </a:r>
            <a:endParaRPr kumimoji="1" lang="en-US" altLang="ja-JP" sz="1400" dirty="0">
              <a:solidFill>
                <a:schemeClr val="tx1"/>
              </a:solidFill>
              <a:latin typeface="+mn-ea"/>
            </a:endParaRPr>
          </a:p>
          <a:p>
            <a:r>
              <a:rPr kumimoji="1" lang="ja-JP" altLang="en-US" sz="1400" dirty="0">
                <a:solidFill>
                  <a:schemeClr val="tx1"/>
                </a:solidFill>
                <a:latin typeface="+mn-ea"/>
              </a:rPr>
              <a:t>　●県</a:t>
            </a:r>
            <a:r>
              <a:rPr kumimoji="1" lang="en-US" altLang="ja-JP" sz="1400" dirty="0">
                <a:solidFill>
                  <a:schemeClr val="tx1"/>
                </a:solidFill>
                <a:latin typeface="+mn-ea"/>
              </a:rPr>
              <a:t>HP</a:t>
            </a:r>
            <a:r>
              <a:rPr kumimoji="1" lang="ja-JP" altLang="en-US" sz="1400" dirty="0">
                <a:solidFill>
                  <a:schemeClr val="tx1"/>
                </a:solidFill>
                <a:latin typeface="+mn-ea"/>
              </a:rPr>
              <a:t>に掲載するほか</a:t>
            </a:r>
            <a:r>
              <a:rPr kumimoji="1" lang="en-US" altLang="ja-JP" sz="1400" dirty="0">
                <a:solidFill>
                  <a:schemeClr val="tx1"/>
                </a:solidFill>
                <a:latin typeface="+mn-ea"/>
              </a:rPr>
              <a:t>YouTube</a:t>
            </a:r>
            <a:r>
              <a:rPr kumimoji="1" lang="ja-JP" altLang="en-US" sz="1400" dirty="0">
                <a:solidFill>
                  <a:schemeClr val="tx1"/>
                </a:solidFill>
                <a:latin typeface="+mn-ea"/>
              </a:rPr>
              <a:t>等にて広告配信</a:t>
            </a:r>
            <a:endParaRPr kumimoji="1" lang="en-US" altLang="ja-JP" sz="1400" dirty="0">
              <a:solidFill>
                <a:schemeClr val="tx1"/>
              </a:solidFill>
              <a:latin typeface="+mn-ea"/>
            </a:endParaRPr>
          </a:p>
          <a:p>
            <a:r>
              <a:rPr kumimoji="1" lang="ja-JP" altLang="en-US" sz="1400" b="1" dirty="0">
                <a:solidFill>
                  <a:schemeClr val="tx1"/>
                </a:solidFill>
                <a:latin typeface="+mn-ea"/>
              </a:rPr>
              <a:t>　</a:t>
            </a:r>
            <a:r>
              <a:rPr kumimoji="1" lang="ja-JP" altLang="en-US" sz="1400" dirty="0">
                <a:solidFill>
                  <a:schemeClr val="tx1"/>
                </a:solidFill>
                <a:latin typeface="+mn-ea"/>
              </a:rPr>
              <a:t>●</a:t>
            </a:r>
            <a:r>
              <a:rPr kumimoji="1" lang="ja-JP" altLang="en-US" sz="1400" b="1" dirty="0">
                <a:solidFill>
                  <a:schemeClr val="accent2"/>
                </a:solidFill>
                <a:latin typeface="+mn-ea"/>
              </a:rPr>
              <a:t>９月</a:t>
            </a:r>
            <a:r>
              <a:rPr kumimoji="1" lang="ja-JP" altLang="en-US" sz="1400" dirty="0">
                <a:solidFill>
                  <a:schemeClr val="tx1"/>
                </a:solidFill>
                <a:latin typeface="+mn-ea"/>
              </a:rPr>
              <a:t>配信開始予定</a:t>
            </a:r>
            <a:endParaRPr kumimoji="1" lang="en-US" altLang="ja-JP" sz="1400" dirty="0">
              <a:solidFill>
                <a:schemeClr val="tx1"/>
              </a:solidFill>
              <a:latin typeface="+mn-ea"/>
            </a:endParaRPr>
          </a:p>
          <a:p>
            <a:r>
              <a:rPr kumimoji="1" lang="ja-JP" altLang="en-US" sz="1400" dirty="0">
                <a:solidFill>
                  <a:schemeClr val="tx1"/>
                </a:solidFill>
                <a:latin typeface="+mn-ea"/>
              </a:rPr>
              <a:t>　　　　　　　　</a:t>
            </a:r>
            <a:endParaRPr kumimoji="1" lang="en-US" altLang="ja-JP" sz="1400" dirty="0">
              <a:solidFill>
                <a:schemeClr val="tx1"/>
              </a:solidFill>
              <a:latin typeface="+mn-ea"/>
            </a:endParaRPr>
          </a:p>
          <a:p>
            <a:r>
              <a:rPr kumimoji="1" lang="ja-JP" altLang="en-US" sz="1400" dirty="0">
                <a:solidFill>
                  <a:schemeClr val="tx1"/>
                </a:solidFill>
                <a:latin typeface="+mn-ea"/>
              </a:rPr>
              <a:t>　　　　　　　　</a:t>
            </a:r>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en-US" altLang="ja-JP" sz="1400" dirty="0">
              <a:solidFill>
                <a:schemeClr val="tx1"/>
              </a:solidFill>
              <a:latin typeface="+mn-ea"/>
            </a:endParaRPr>
          </a:p>
          <a:p>
            <a:endParaRPr kumimoji="1" lang="ja-JP" altLang="en-US" sz="1200" dirty="0">
              <a:solidFill>
                <a:schemeClr val="tx1"/>
              </a:solidFill>
            </a:endParaRPr>
          </a:p>
        </p:txBody>
      </p:sp>
      <p:sp>
        <p:nvSpPr>
          <p:cNvPr id="4" name="タイトル 1">
            <a:extLst>
              <a:ext uri="{FF2B5EF4-FFF2-40B4-BE49-F238E27FC236}">
                <a16:creationId xmlns:a16="http://schemas.microsoft.com/office/drawing/2014/main" id="{F0BB531D-DCCD-5DE4-1030-28C3FA6C4EF1}"/>
              </a:ext>
            </a:extLst>
          </p:cNvPr>
          <p:cNvSpPr txBox="1">
            <a:spLocks/>
          </p:cNvSpPr>
          <p:nvPr/>
        </p:nvSpPr>
        <p:spPr>
          <a:xfrm>
            <a:off x="0" y="-10849"/>
            <a:ext cx="9905999" cy="350685"/>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000" b="1" dirty="0">
                <a:solidFill>
                  <a:schemeClr val="bg1"/>
                </a:solidFill>
                <a:latin typeface="+mn-ea"/>
                <a:ea typeface="+mn-ea"/>
              </a:rPr>
              <a:t>１．カスハラ防止に係る周知啓発⑧</a:t>
            </a:r>
          </a:p>
        </p:txBody>
      </p:sp>
      <p:sp>
        <p:nvSpPr>
          <p:cNvPr id="72" name="四角形: 角を丸くする 71">
            <a:extLst>
              <a:ext uri="{FF2B5EF4-FFF2-40B4-BE49-F238E27FC236}">
                <a16:creationId xmlns:a16="http://schemas.microsoft.com/office/drawing/2014/main" id="{E5F84846-6C69-129D-D060-DB480B5E3721}"/>
              </a:ext>
            </a:extLst>
          </p:cNvPr>
          <p:cNvSpPr/>
          <p:nvPr/>
        </p:nvSpPr>
        <p:spPr>
          <a:xfrm>
            <a:off x="170049" y="377808"/>
            <a:ext cx="3609472" cy="2883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altLang="ja-JP" sz="1600" b="1" dirty="0">
                <a:solidFill>
                  <a:schemeClr val="bg1"/>
                </a:solidFill>
              </a:rPr>
              <a:t>(3)</a:t>
            </a:r>
            <a:r>
              <a:rPr lang="ja-JP" altLang="en-US" sz="1600" b="1" dirty="0">
                <a:solidFill>
                  <a:schemeClr val="bg1"/>
                </a:solidFill>
              </a:rPr>
              <a:t>動画コンテンツの制作・広告配信</a:t>
            </a:r>
          </a:p>
        </p:txBody>
      </p:sp>
      <p:sp>
        <p:nvSpPr>
          <p:cNvPr id="7" name="正方形/長方形 6">
            <a:extLst>
              <a:ext uri="{FF2B5EF4-FFF2-40B4-BE49-F238E27FC236}">
                <a16:creationId xmlns:a16="http://schemas.microsoft.com/office/drawing/2014/main" id="{9A7E7FD8-81F4-F46E-6612-7AE2716382CA}"/>
              </a:ext>
            </a:extLst>
          </p:cNvPr>
          <p:cNvSpPr/>
          <p:nvPr/>
        </p:nvSpPr>
        <p:spPr>
          <a:xfrm>
            <a:off x="170049" y="3137614"/>
            <a:ext cx="6386026" cy="3438707"/>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400" b="1" dirty="0">
                <a:solidFill>
                  <a:schemeClr val="tx1"/>
                </a:solidFill>
                <a:latin typeface="+mn-ea"/>
              </a:rPr>
              <a:t>　①</a:t>
            </a:r>
            <a:r>
              <a:rPr kumimoji="1" lang="ja-JP" altLang="en-US" sz="1400" b="1" u="sng" dirty="0">
                <a:solidFill>
                  <a:schemeClr val="accent2"/>
                </a:solidFill>
                <a:latin typeface="+mn-ea"/>
              </a:rPr>
              <a:t>県政テレビ番組「まるわかり！とちぎ」</a:t>
            </a:r>
            <a:endParaRPr kumimoji="1" lang="en-US" altLang="ja-JP" sz="1400" b="1" u="sng" dirty="0">
              <a:solidFill>
                <a:schemeClr val="accent2"/>
              </a:solidFill>
              <a:latin typeface="+mn-ea"/>
            </a:endParaRPr>
          </a:p>
          <a:p>
            <a:r>
              <a:rPr kumimoji="1" lang="ja-JP" altLang="en-US" sz="1200" dirty="0">
                <a:solidFill>
                  <a:schemeClr val="tx1"/>
                </a:solidFill>
                <a:latin typeface="+mn-ea"/>
              </a:rPr>
              <a:t>　 </a:t>
            </a:r>
            <a:r>
              <a:rPr kumimoji="1" lang="ja-JP" altLang="en-US" sz="1400" dirty="0">
                <a:solidFill>
                  <a:schemeClr val="tx1"/>
                </a:solidFill>
                <a:latin typeface="+mn-ea"/>
              </a:rPr>
              <a:t>●</a:t>
            </a:r>
            <a:r>
              <a:rPr kumimoji="1" lang="ja-JP" altLang="en-US" sz="1400" b="1" dirty="0">
                <a:solidFill>
                  <a:schemeClr val="accent2"/>
                </a:solidFill>
                <a:latin typeface="+mn-ea"/>
              </a:rPr>
              <a:t>令和８年９月</a:t>
            </a:r>
            <a:r>
              <a:rPr kumimoji="1" lang="en-US" altLang="ja-JP" sz="1400" b="1" dirty="0">
                <a:solidFill>
                  <a:schemeClr val="accent2"/>
                </a:solidFill>
                <a:latin typeface="+mn-ea"/>
              </a:rPr>
              <a:t>16</a:t>
            </a:r>
            <a:r>
              <a:rPr kumimoji="1" lang="ja-JP" altLang="en-US" sz="1400" b="1" dirty="0">
                <a:solidFill>
                  <a:schemeClr val="accent2"/>
                </a:solidFill>
                <a:latin typeface="+mn-ea"/>
              </a:rPr>
              <a:t>日（水）</a:t>
            </a:r>
            <a:r>
              <a:rPr kumimoji="1" lang="en-US" altLang="zh-TW" sz="1400" b="1" dirty="0">
                <a:solidFill>
                  <a:schemeClr val="tx1"/>
                </a:solidFill>
                <a:latin typeface="游ゴシック" panose="020B0400000000000000" pitchFamily="50" charset="-128"/>
                <a:ea typeface="游ゴシック" panose="020B0400000000000000" pitchFamily="50" charset="-128"/>
              </a:rPr>
              <a:t>21</a:t>
            </a:r>
            <a:r>
              <a:rPr kumimoji="1" lang="zh-TW" altLang="en-US" sz="1400" b="1" dirty="0">
                <a:solidFill>
                  <a:schemeClr val="tx1"/>
                </a:solidFill>
                <a:latin typeface="游ゴシック" panose="020B0400000000000000" pitchFamily="50" charset="-128"/>
                <a:ea typeface="游ゴシック" panose="020B0400000000000000" pitchFamily="50" charset="-128"/>
              </a:rPr>
              <a:t>時</a:t>
            </a:r>
            <a:r>
              <a:rPr kumimoji="1" lang="en-US" altLang="zh-TW" sz="1400" b="1" dirty="0">
                <a:solidFill>
                  <a:schemeClr val="tx1"/>
                </a:solidFill>
                <a:latin typeface="游ゴシック" panose="020B0400000000000000" pitchFamily="50" charset="-128"/>
                <a:ea typeface="游ゴシック" panose="020B0400000000000000" pitchFamily="50" charset="-128"/>
              </a:rPr>
              <a:t>50</a:t>
            </a:r>
            <a:r>
              <a:rPr kumimoji="1" lang="zh-TW" altLang="en-US" sz="1400" b="1" dirty="0">
                <a:solidFill>
                  <a:schemeClr val="tx1"/>
                </a:solidFill>
                <a:latin typeface="游ゴシック" panose="020B0400000000000000" pitchFamily="50" charset="-128"/>
                <a:ea typeface="游ゴシック" panose="020B0400000000000000" pitchFamily="50" charset="-128"/>
              </a:rPr>
              <a:t>分～</a:t>
            </a:r>
            <a:r>
              <a:rPr kumimoji="1" lang="en-US" altLang="zh-TW" sz="1400" b="1" dirty="0">
                <a:solidFill>
                  <a:schemeClr val="tx1"/>
                </a:solidFill>
                <a:latin typeface="游ゴシック" panose="020B0400000000000000" pitchFamily="50" charset="-128"/>
                <a:ea typeface="游ゴシック" panose="020B0400000000000000" pitchFamily="50" charset="-128"/>
              </a:rPr>
              <a:t>21</a:t>
            </a:r>
            <a:r>
              <a:rPr kumimoji="1" lang="zh-TW" altLang="en-US" sz="1400" b="1" dirty="0">
                <a:solidFill>
                  <a:schemeClr val="tx1"/>
                </a:solidFill>
                <a:latin typeface="游ゴシック" panose="020B0400000000000000" pitchFamily="50" charset="-128"/>
                <a:ea typeface="游ゴシック" panose="020B0400000000000000" pitchFamily="50" charset="-128"/>
              </a:rPr>
              <a:t>時</a:t>
            </a:r>
            <a:r>
              <a:rPr kumimoji="1" lang="en-US" altLang="zh-TW" sz="1400" b="1" dirty="0">
                <a:solidFill>
                  <a:schemeClr val="tx1"/>
                </a:solidFill>
                <a:latin typeface="游ゴシック" panose="020B0400000000000000" pitchFamily="50" charset="-128"/>
                <a:ea typeface="游ゴシック" panose="020B0400000000000000" pitchFamily="50" charset="-128"/>
              </a:rPr>
              <a:t>55</a:t>
            </a:r>
            <a:r>
              <a:rPr kumimoji="1" lang="zh-TW" altLang="en-US" sz="1400" b="1" dirty="0">
                <a:solidFill>
                  <a:schemeClr val="tx1"/>
                </a:solidFill>
                <a:latin typeface="游ゴシック" panose="020B0400000000000000" pitchFamily="50" charset="-128"/>
                <a:ea typeface="游ゴシック" panose="020B0400000000000000" pitchFamily="50" charset="-128"/>
              </a:rPr>
              <a:t>分</a:t>
            </a:r>
            <a:r>
              <a:rPr kumimoji="1" lang="ja-JP" altLang="en-US" sz="1400" b="1" dirty="0">
                <a:solidFill>
                  <a:schemeClr val="tx1"/>
                </a:solidFill>
                <a:latin typeface="游ゴシック" panose="020B0400000000000000" pitchFamily="50" charset="-128"/>
                <a:ea typeface="游ゴシック" panose="020B0400000000000000" pitchFamily="50" charset="-128"/>
              </a:rPr>
              <a:t>　</a:t>
            </a:r>
            <a:r>
              <a:rPr kumimoji="1" lang="ja-JP" altLang="en-US" sz="1400" b="1" dirty="0">
                <a:solidFill>
                  <a:schemeClr val="tx1"/>
                </a:solidFill>
                <a:latin typeface="+mn-ea"/>
              </a:rPr>
              <a:t>とちぎテレビ</a:t>
            </a:r>
            <a:endParaRPr kumimoji="1" lang="en-US" altLang="ja-JP" sz="1400" b="1" dirty="0">
              <a:solidFill>
                <a:schemeClr val="tx1"/>
              </a:solidFill>
              <a:latin typeface="+mn-ea"/>
            </a:endParaRPr>
          </a:p>
          <a:p>
            <a:r>
              <a:rPr kumimoji="1" lang="en-US" altLang="ja-JP" sz="1400" dirty="0">
                <a:solidFill>
                  <a:schemeClr val="tx1"/>
                </a:solidFill>
                <a:latin typeface="+mn-ea"/>
              </a:rPr>
              <a:t>    </a:t>
            </a:r>
            <a:r>
              <a:rPr kumimoji="1" lang="ja-JP" altLang="en-US" sz="1400" dirty="0">
                <a:solidFill>
                  <a:schemeClr val="tx1"/>
                </a:solidFill>
                <a:latin typeface="+mn-ea"/>
              </a:rPr>
              <a:t>●</a:t>
            </a:r>
            <a:r>
              <a:rPr kumimoji="1" lang="en-US" altLang="ja-JP" sz="1400" dirty="0">
                <a:solidFill>
                  <a:schemeClr val="tx1"/>
                </a:solidFill>
                <a:latin typeface="+mn-ea"/>
              </a:rPr>
              <a:t>YouTube</a:t>
            </a:r>
            <a:r>
              <a:rPr kumimoji="1" lang="ja-JP" altLang="en-US" sz="1400" dirty="0">
                <a:solidFill>
                  <a:schemeClr val="tx1"/>
                </a:solidFill>
                <a:latin typeface="+mn-ea"/>
              </a:rPr>
              <a:t>チャンネル「</a:t>
            </a:r>
            <a:r>
              <a:rPr kumimoji="1" lang="en-US" altLang="ja-JP" sz="1400" dirty="0">
                <a:solidFill>
                  <a:schemeClr val="tx1"/>
                </a:solidFill>
                <a:latin typeface="+mn-ea"/>
              </a:rPr>
              <a:t>15Tube</a:t>
            </a:r>
            <a:r>
              <a:rPr kumimoji="1" lang="ja-JP" altLang="en-US" sz="1400" dirty="0">
                <a:solidFill>
                  <a:schemeClr val="tx1"/>
                </a:solidFill>
                <a:latin typeface="+mn-ea"/>
              </a:rPr>
              <a:t>～栃木県公式～」からも放送後視聴可能。</a:t>
            </a:r>
            <a:endParaRPr kumimoji="1" lang="en-US" altLang="ja-JP" sz="1400" dirty="0">
              <a:solidFill>
                <a:schemeClr val="tx1"/>
              </a:solidFill>
              <a:latin typeface="+mn-ea"/>
            </a:endParaRPr>
          </a:p>
          <a:p>
            <a:endParaRPr kumimoji="1" lang="en-US" altLang="ja-JP" sz="1400" b="1" u="sng" dirty="0">
              <a:solidFill>
                <a:schemeClr val="tx1"/>
              </a:solidFill>
              <a:latin typeface="+mn-ea"/>
            </a:endParaRPr>
          </a:p>
          <a:p>
            <a:r>
              <a:rPr kumimoji="1" lang="ja-JP" altLang="en-US" sz="1400" b="1" dirty="0">
                <a:solidFill>
                  <a:schemeClr val="tx1"/>
                </a:solidFill>
                <a:latin typeface="+mn-ea"/>
              </a:rPr>
              <a:t>　</a:t>
            </a:r>
            <a:endParaRPr kumimoji="1" lang="en-US" altLang="ja-JP" sz="1400" b="1" dirty="0">
              <a:solidFill>
                <a:schemeClr val="tx1"/>
              </a:solidFill>
              <a:latin typeface="+mn-ea"/>
            </a:endParaRPr>
          </a:p>
          <a:p>
            <a:endParaRPr kumimoji="1" lang="en-US" altLang="ja-JP" sz="1400" b="1" dirty="0">
              <a:solidFill>
                <a:schemeClr val="tx1"/>
              </a:solidFill>
              <a:latin typeface="+mn-ea"/>
            </a:endParaRPr>
          </a:p>
          <a:p>
            <a:endParaRPr kumimoji="1" lang="en-US" altLang="ja-JP" sz="1400" b="1" dirty="0">
              <a:solidFill>
                <a:schemeClr val="tx1"/>
              </a:solidFill>
              <a:latin typeface="+mn-ea"/>
            </a:endParaRPr>
          </a:p>
          <a:p>
            <a:r>
              <a:rPr kumimoji="1" lang="ja-JP" altLang="en-US" sz="1400" b="1" dirty="0">
                <a:solidFill>
                  <a:schemeClr val="tx1"/>
                </a:solidFill>
                <a:latin typeface="+mn-ea"/>
              </a:rPr>
              <a:t>　</a:t>
            </a:r>
            <a:endParaRPr kumimoji="1" lang="en-US" altLang="ja-JP" sz="1400" b="1" dirty="0">
              <a:solidFill>
                <a:schemeClr val="tx1"/>
              </a:solidFill>
              <a:latin typeface="+mn-ea"/>
            </a:endParaRPr>
          </a:p>
          <a:p>
            <a:r>
              <a:rPr kumimoji="1" lang="ja-JP" altLang="en-US" sz="1400" b="1" dirty="0">
                <a:solidFill>
                  <a:schemeClr val="tx1"/>
                </a:solidFill>
                <a:latin typeface="+mn-ea"/>
              </a:rPr>
              <a:t>　</a:t>
            </a:r>
            <a:endParaRPr kumimoji="1" lang="en-US" altLang="ja-JP" sz="1400" b="1" dirty="0">
              <a:solidFill>
                <a:schemeClr val="tx1"/>
              </a:solidFill>
              <a:latin typeface="+mn-ea"/>
            </a:endParaRPr>
          </a:p>
          <a:p>
            <a:endParaRPr kumimoji="1" lang="en-US" altLang="ja-JP" sz="1400" b="1" dirty="0">
              <a:solidFill>
                <a:schemeClr val="tx1"/>
              </a:solidFill>
              <a:latin typeface="+mn-ea"/>
            </a:endParaRPr>
          </a:p>
          <a:p>
            <a:r>
              <a:rPr kumimoji="1" lang="ja-JP" altLang="en-US" sz="1400" b="1" dirty="0">
                <a:solidFill>
                  <a:schemeClr val="tx1"/>
                </a:solidFill>
                <a:latin typeface="+mn-ea"/>
              </a:rPr>
              <a:t>　</a:t>
            </a:r>
            <a:endParaRPr kumimoji="1" lang="en-US" altLang="ja-JP" sz="1400" b="1" dirty="0">
              <a:solidFill>
                <a:schemeClr val="tx1"/>
              </a:solidFill>
              <a:latin typeface="+mn-ea"/>
            </a:endParaRPr>
          </a:p>
          <a:p>
            <a:r>
              <a:rPr kumimoji="1" lang="ja-JP" altLang="en-US" sz="1400" b="1" dirty="0">
                <a:solidFill>
                  <a:schemeClr val="tx1"/>
                </a:solidFill>
                <a:latin typeface="+mn-ea"/>
              </a:rPr>
              <a:t>　②</a:t>
            </a:r>
            <a:r>
              <a:rPr kumimoji="1" lang="ja-JP" altLang="en-US" sz="1400" b="1" u="sng" dirty="0">
                <a:solidFill>
                  <a:schemeClr val="accent2"/>
                </a:solidFill>
                <a:latin typeface="+mn-ea"/>
              </a:rPr>
              <a:t>県民だより９月号</a:t>
            </a:r>
            <a:endParaRPr kumimoji="1" lang="en-US" altLang="ja-JP" sz="1400" b="1" u="sng" dirty="0">
              <a:solidFill>
                <a:schemeClr val="accent2"/>
              </a:solidFill>
              <a:latin typeface="+mn-ea"/>
            </a:endParaRPr>
          </a:p>
          <a:p>
            <a:r>
              <a:rPr kumimoji="1" lang="ja-JP" altLang="en-US" sz="1200" b="1" dirty="0">
                <a:solidFill>
                  <a:schemeClr val="tx1"/>
                </a:solidFill>
                <a:latin typeface="+mn-ea"/>
              </a:rPr>
              <a:t>　</a:t>
            </a:r>
            <a:r>
              <a:rPr kumimoji="1" lang="ja-JP" altLang="en-US" sz="1400" b="1" dirty="0">
                <a:solidFill>
                  <a:schemeClr val="tx1"/>
                </a:solidFill>
                <a:latin typeface="+mn-ea"/>
              </a:rPr>
              <a:t>●</a:t>
            </a:r>
            <a:r>
              <a:rPr kumimoji="1" lang="ja-JP" altLang="en-US" sz="1400" dirty="0">
                <a:solidFill>
                  <a:schemeClr val="tx1"/>
                </a:solidFill>
                <a:latin typeface="+mn-ea"/>
              </a:rPr>
              <a:t>１面にてカスハラを特集するページ</a:t>
            </a:r>
            <a:endParaRPr kumimoji="1" lang="en-US" altLang="ja-JP" sz="1400" dirty="0">
              <a:solidFill>
                <a:schemeClr val="tx1"/>
              </a:solidFill>
              <a:latin typeface="+mn-ea"/>
            </a:endParaRPr>
          </a:p>
          <a:p>
            <a:r>
              <a:rPr kumimoji="1" lang="ja-JP" altLang="en-US" sz="1400" b="1" dirty="0">
                <a:solidFill>
                  <a:schemeClr val="tx1"/>
                </a:solidFill>
                <a:latin typeface="+mn-ea"/>
              </a:rPr>
              <a:t>　●</a:t>
            </a:r>
            <a:r>
              <a:rPr kumimoji="1" lang="ja-JP" altLang="en-US" sz="1400" dirty="0">
                <a:solidFill>
                  <a:schemeClr val="tx1"/>
                </a:solidFill>
                <a:latin typeface="+mn-ea"/>
              </a:rPr>
              <a:t>県</a:t>
            </a:r>
            <a:r>
              <a:rPr kumimoji="1" lang="en-US" altLang="ja-JP" sz="1400" dirty="0">
                <a:solidFill>
                  <a:schemeClr val="tx1"/>
                </a:solidFill>
                <a:latin typeface="+mn-ea"/>
              </a:rPr>
              <a:t>HP</a:t>
            </a:r>
            <a:r>
              <a:rPr kumimoji="1" lang="ja-JP" altLang="en-US" sz="1400" dirty="0">
                <a:solidFill>
                  <a:schemeClr val="tx1"/>
                </a:solidFill>
                <a:latin typeface="+mn-ea"/>
              </a:rPr>
              <a:t>にて閲覧可能なほか、新聞折り込み等で配布</a:t>
            </a:r>
            <a:endParaRPr kumimoji="1" lang="en-US" altLang="ja-JP" sz="1400" dirty="0">
              <a:solidFill>
                <a:schemeClr val="tx1"/>
              </a:solidFill>
              <a:latin typeface="+mn-ea"/>
            </a:endParaRPr>
          </a:p>
          <a:p>
            <a:endParaRPr kumimoji="1" lang="en-US" altLang="ja-JP" sz="1200" b="1" dirty="0">
              <a:solidFill>
                <a:schemeClr val="tx1"/>
              </a:solidFill>
            </a:endParaRPr>
          </a:p>
          <a:p>
            <a:r>
              <a:rPr kumimoji="1" lang="ja-JP" altLang="en-US" sz="1200" b="1" dirty="0">
                <a:solidFill>
                  <a:schemeClr val="tx1"/>
                </a:solidFill>
              </a:rPr>
              <a:t>　</a:t>
            </a:r>
          </a:p>
        </p:txBody>
      </p:sp>
      <p:pic>
        <p:nvPicPr>
          <p:cNvPr id="13" name="図 12" descr="カレンダー が含まれている画像&#10;&#10;AI 生成コンテンツは誤りを含む可能性があります。">
            <a:extLst>
              <a:ext uri="{FF2B5EF4-FFF2-40B4-BE49-F238E27FC236}">
                <a16:creationId xmlns:a16="http://schemas.microsoft.com/office/drawing/2014/main" id="{38F4C7FD-0361-8B80-C915-84B56C6FEC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1216" y="3089352"/>
            <a:ext cx="2424438" cy="3604547"/>
          </a:xfrm>
          <a:prstGeom prst="rect">
            <a:avLst/>
          </a:prstGeom>
        </p:spPr>
      </p:pic>
      <p:pic>
        <p:nvPicPr>
          <p:cNvPr id="15" name="図 14" descr="QR コード&#10;&#10;AI 生成コンテンツは誤りを含む可能性があります。">
            <a:extLst>
              <a:ext uri="{FF2B5EF4-FFF2-40B4-BE49-F238E27FC236}">
                <a16:creationId xmlns:a16="http://schemas.microsoft.com/office/drawing/2014/main" id="{A2FBE4C0-B27D-302E-1BE6-F0ACF312F0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9738" y="4046678"/>
            <a:ext cx="791581" cy="791581"/>
          </a:xfrm>
          <a:prstGeom prst="rect">
            <a:avLst/>
          </a:prstGeom>
        </p:spPr>
      </p:pic>
      <p:pic>
        <p:nvPicPr>
          <p:cNvPr id="9" name="図 8">
            <a:extLst>
              <a:ext uri="{FF2B5EF4-FFF2-40B4-BE49-F238E27FC236}">
                <a16:creationId xmlns:a16="http://schemas.microsoft.com/office/drawing/2014/main" id="{E3EE48EF-AF7B-2D9C-0114-0F647562A0CE}"/>
              </a:ext>
            </a:extLst>
          </p:cNvPr>
          <p:cNvPicPr>
            <a:picLocks noChangeAspect="1"/>
          </p:cNvPicPr>
          <p:nvPr/>
        </p:nvPicPr>
        <p:blipFill>
          <a:blip r:embed="rId5"/>
          <a:stretch>
            <a:fillRect/>
          </a:stretch>
        </p:blipFill>
        <p:spPr>
          <a:xfrm>
            <a:off x="2865783" y="4020351"/>
            <a:ext cx="2087217" cy="1208909"/>
          </a:xfrm>
          <a:prstGeom prst="rect">
            <a:avLst/>
          </a:prstGeom>
        </p:spPr>
      </p:pic>
      <p:pic>
        <p:nvPicPr>
          <p:cNvPr id="11" name="図 10" descr="QR コード&#10;&#10;AI 生成コンテンツは誤りを含む可能性があります。">
            <a:extLst>
              <a:ext uri="{FF2B5EF4-FFF2-40B4-BE49-F238E27FC236}">
                <a16:creationId xmlns:a16="http://schemas.microsoft.com/office/drawing/2014/main" id="{D8203E18-38CB-D6F2-3C58-1AFF0E4984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16990" y="5528090"/>
            <a:ext cx="663955" cy="663955"/>
          </a:xfrm>
          <a:prstGeom prst="rect">
            <a:avLst/>
          </a:prstGeom>
        </p:spPr>
      </p:pic>
      <p:sp>
        <p:nvSpPr>
          <p:cNvPr id="12" name="テキスト ボックス 11">
            <a:extLst>
              <a:ext uri="{FF2B5EF4-FFF2-40B4-BE49-F238E27FC236}">
                <a16:creationId xmlns:a16="http://schemas.microsoft.com/office/drawing/2014/main" id="{F5B75181-D9A3-404D-2E4E-991CC085E3A4}"/>
              </a:ext>
            </a:extLst>
          </p:cNvPr>
          <p:cNvSpPr txBox="1"/>
          <p:nvPr/>
        </p:nvSpPr>
        <p:spPr>
          <a:xfrm>
            <a:off x="1099026" y="4847446"/>
            <a:ext cx="2423231" cy="523220"/>
          </a:xfrm>
          <a:prstGeom prst="rect">
            <a:avLst/>
          </a:prstGeom>
          <a:noFill/>
        </p:spPr>
        <p:txBody>
          <a:bodyPr wrap="square" rtlCol="0">
            <a:spAutoFit/>
          </a:bodyPr>
          <a:lstStyle/>
          <a:p>
            <a:r>
              <a:rPr kumimoji="1" lang="ja-JP" altLang="en-US" sz="1400" dirty="0"/>
              <a:t>まるわかりとちぎの</a:t>
            </a:r>
            <a:r>
              <a:rPr kumimoji="1" lang="en-US" altLang="ja-JP" sz="1400" dirty="0">
                <a:latin typeface="+mn-ea"/>
              </a:rPr>
              <a:t>YouTube</a:t>
            </a:r>
            <a:r>
              <a:rPr kumimoji="1" lang="ja-JP" altLang="en-US" sz="1400" dirty="0"/>
              <a:t>ページ</a:t>
            </a:r>
          </a:p>
        </p:txBody>
      </p:sp>
      <p:sp>
        <p:nvSpPr>
          <p:cNvPr id="14" name="テキスト ボックス 13">
            <a:extLst>
              <a:ext uri="{FF2B5EF4-FFF2-40B4-BE49-F238E27FC236}">
                <a16:creationId xmlns:a16="http://schemas.microsoft.com/office/drawing/2014/main" id="{224C1425-AA30-FA38-9560-C6FAE902FB54}"/>
              </a:ext>
            </a:extLst>
          </p:cNvPr>
          <p:cNvSpPr txBox="1"/>
          <p:nvPr/>
        </p:nvSpPr>
        <p:spPr>
          <a:xfrm>
            <a:off x="4830852" y="6221395"/>
            <a:ext cx="2423231" cy="307777"/>
          </a:xfrm>
          <a:prstGeom prst="rect">
            <a:avLst/>
          </a:prstGeom>
          <a:noFill/>
        </p:spPr>
        <p:txBody>
          <a:bodyPr wrap="square" rtlCol="0">
            <a:spAutoFit/>
          </a:bodyPr>
          <a:lstStyle/>
          <a:p>
            <a:r>
              <a:rPr kumimoji="1" lang="ja-JP" altLang="en-US" sz="1400" dirty="0"/>
              <a:t>県民だよりの県</a:t>
            </a:r>
            <a:r>
              <a:rPr kumimoji="1" lang="en-US" altLang="ja-JP" sz="1400" dirty="0"/>
              <a:t>HP</a:t>
            </a:r>
            <a:endParaRPr kumimoji="1" lang="ja-JP" altLang="en-US" sz="1400" dirty="0"/>
          </a:p>
        </p:txBody>
      </p:sp>
      <p:sp>
        <p:nvSpPr>
          <p:cNvPr id="16" name="テキスト ボックス 15">
            <a:extLst>
              <a:ext uri="{FF2B5EF4-FFF2-40B4-BE49-F238E27FC236}">
                <a16:creationId xmlns:a16="http://schemas.microsoft.com/office/drawing/2014/main" id="{F9A362E7-FD07-098F-4B78-F5DC5ACF018B}"/>
              </a:ext>
            </a:extLst>
          </p:cNvPr>
          <p:cNvSpPr txBox="1"/>
          <p:nvPr/>
        </p:nvSpPr>
        <p:spPr>
          <a:xfrm>
            <a:off x="7254083" y="6576322"/>
            <a:ext cx="2423231" cy="276999"/>
          </a:xfrm>
          <a:prstGeom prst="rect">
            <a:avLst/>
          </a:prstGeom>
          <a:noFill/>
        </p:spPr>
        <p:txBody>
          <a:bodyPr wrap="square" rtlCol="0">
            <a:spAutoFit/>
          </a:bodyPr>
          <a:lstStyle/>
          <a:p>
            <a:r>
              <a:rPr kumimoji="1" lang="ja-JP" altLang="en-US" sz="1200" dirty="0"/>
              <a:t>県民だより１面のイメージ</a:t>
            </a:r>
          </a:p>
        </p:txBody>
      </p:sp>
      <p:sp>
        <p:nvSpPr>
          <p:cNvPr id="17" name="四角形: 角を丸くする 16">
            <a:extLst>
              <a:ext uri="{FF2B5EF4-FFF2-40B4-BE49-F238E27FC236}">
                <a16:creationId xmlns:a16="http://schemas.microsoft.com/office/drawing/2014/main" id="{DCEBC8F4-B37C-6120-1F95-C2E6A5F6B578}"/>
              </a:ext>
            </a:extLst>
          </p:cNvPr>
          <p:cNvSpPr/>
          <p:nvPr/>
        </p:nvSpPr>
        <p:spPr>
          <a:xfrm>
            <a:off x="339552" y="1568902"/>
            <a:ext cx="1210186" cy="544463"/>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kumimoji="1" lang="ja-JP" altLang="en-US" sz="1400" b="1" dirty="0">
                <a:solidFill>
                  <a:schemeClr val="bg1"/>
                </a:solidFill>
              </a:rPr>
              <a:t>ターゲット</a:t>
            </a:r>
            <a:endParaRPr kumimoji="1" lang="en-US" altLang="ja-JP" sz="1400" b="1" dirty="0">
              <a:solidFill>
                <a:schemeClr val="bg1"/>
              </a:solidFill>
            </a:endParaRPr>
          </a:p>
        </p:txBody>
      </p:sp>
      <p:pic>
        <p:nvPicPr>
          <p:cNvPr id="8" name="図 7">
            <a:extLst>
              <a:ext uri="{FF2B5EF4-FFF2-40B4-BE49-F238E27FC236}">
                <a16:creationId xmlns:a16="http://schemas.microsoft.com/office/drawing/2014/main" id="{1B9768AD-FED1-A9D3-0DCD-75C2C819C7F8}"/>
              </a:ext>
            </a:extLst>
          </p:cNvPr>
          <p:cNvPicPr>
            <a:picLocks noChangeAspect="1"/>
          </p:cNvPicPr>
          <p:nvPr/>
        </p:nvPicPr>
        <p:blipFill>
          <a:blip r:embed="rId7"/>
          <a:stretch>
            <a:fillRect/>
          </a:stretch>
        </p:blipFill>
        <p:spPr>
          <a:xfrm>
            <a:off x="6908048" y="762280"/>
            <a:ext cx="2597283" cy="1485976"/>
          </a:xfrm>
          <a:prstGeom prst="rect">
            <a:avLst/>
          </a:prstGeom>
        </p:spPr>
      </p:pic>
      <p:sp>
        <p:nvSpPr>
          <p:cNvPr id="10" name="四角形: 角を丸くする 9">
            <a:extLst>
              <a:ext uri="{FF2B5EF4-FFF2-40B4-BE49-F238E27FC236}">
                <a16:creationId xmlns:a16="http://schemas.microsoft.com/office/drawing/2014/main" id="{36F38BDF-1E4D-6143-7BB3-F5C6072B05A7}"/>
              </a:ext>
            </a:extLst>
          </p:cNvPr>
          <p:cNvSpPr/>
          <p:nvPr/>
        </p:nvSpPr>
        <p:spPr>
          <a:xfrm>
            <a:off x="170049" y="2840128"/>
            <a:ext cx="3609472" cy="288300"/>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altLang="ja-JP" sz="1600" b="1" dirty="0">
                <a:solidFill>
                  <a:schemeClr val="bg1"/>
                </a:solidFill>
              </a:rPr>
              <a:t>(4)</a:t>
            </a:r>
            <a:r>
              <a:rPr lang="ja-JP" altLang="en-US" sz="1600" b="1" dirty="0">
                <a:solidFill>
                  <a:schemeClr val="bg1"/>
                </a:solidFill>
              </a:rPr>
              <a:t>県の広報媒体を活用した周知啓発</a:t>
            </a:r>
          </a:p>
        </p:txBody>
      </p:sp>
      <p:sp>
        <p:nvSpPr>
          <p:cNvPr id="18" name="テキスト ボックス 17">
            <a:extLst>
              <a:ext uri="{FF2B5EF4-FFF2-40B4-BE49-F238E27FC236}">
                <a16:creationId xmlns:a16="http://schemas.microsoft.com/office/drawing/2014/main" id="{6539D308-02DF-AE3A-4BCA-4C58D16BA6BB}"/>
              </a:ext>
            </a:extLst>
          </p:cNvPr>
          <p:cNvSpPr txBox="1"/>
          <p:nvPr/>
        </p:nvSpPr>
        <p:spPr>
          <a:xfrm>
            <a:off x="7658949" y="2315830"/>
            <a:ext cx="2423231" cy="276999"/>
          </a:xfrm>
          <a:prstGeom prst="rect">
            <a:avLst/>
          </a:prstGeom>
          <a:noFill/>
        </p:spPr>
        <p:txBody>
          <a:bodyPr wrap="square" rtlCol="0">
            <a:spAutoFit/>
          </a:bodyPr>
          <a:lstStyle/>
          <a:p>
            <a:r>
              <a:rPr kumimoji="1" lang="ja-JP" altLang="en-US" sz="1200" dirty="0"/>
              <a:t>動画のイメージ</a:t>
            </a:r>
          </a:p>
        </p:txBody>
      </p:sp>
      <p:sp>
        <p:nvSpPr>
          <p:cNvPr id="3" name="四角形: 角を丸くする 2">
            <a:extLst>
              <a:ext uri="{FF2B5EF4-FFF2-40B4-BE49-F238E27FC236}">
                <a16:creationId xmlns:a16="http://schemas.microsoft.com/office/drawing/2014/main" id="{9C8E33E8-EDB0-31A7-0F6F-47FCE864E80F}"/>
              </a:ext>
            </a:extLst>
          </p:cNvPr>
          <p:cNvSpPr/>
          <p:nvPr/>
        </p:nvSpPr>
        <p:spPr>
          <a:xfrm>
            <a:off x="10082180" y="1147313"/>
            <a:ext cx="2184582" cy="143038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スケジュール感的には動画披露は　</a:t>
            </a:r>
            <a:endParaRPr kumimoji="1" lang="en-US" altLang="ja-JP" dirty="0"/>
          </a:p>
          <a:p>
            <a:pPr algn="ctr"/>
            <a:r>
              <a:rPr kumimoji="1" lang="ja-JP" altLang="en-US" dirty="0"/>
              <a:t>間に合う。</a:t>
            </a:r>
          </a:p>
        </p:txBody>
      </p:sp>
      <p:sp>
        <p:nvSpPr>
          <p:cNvPr id="5" name="テキスト ボックス 4">
            <a:extLst>
              <a:ext uri="{FF2B5EF4-FFF2-40B4-BE49-F238E27FC236}">
                <a16:creationId xmlns:a16="http://schemas.microsoft.com/office/drawing/2014/main" id="{E27F24FF-AE35-508D-164A-64FA31CFDFD1}"/>
              </a:ext>
            </a:extLst>
          </p:cNvPr>
          <p:cNvSpPr txBox="1"/>
          <p:nvPr/>
        </p:nvSpPr>
        <p:spPr>
          <a:xfrm>
            <a:off x="1557345" y="1561778"/>
            <a:ext cx="5336503" cy="892552"/>
          </a:xfrm>
          <a:prstGeom prst="rect">
            <a:avLst/>
          </a:prstGeom>
          <a:noFill/>
        </p:spPr>
        <p:txBody>
          <a:bodyPr wrap="square" rtlCol="0">
            <a:spAutoFit/>
          </a:bodyPr>
          <a:lstStyle/>
          <a:p>
            <a:r>
              <a:rPr kumimoji="1" lang="ja-JP" altLang="en-US" sz="1400" dirty="0">
                <a:latin typeface="+mn-ea"/>
              </a:rPr>
              <a:t>①顧　客</a:t>
            </a:r>
            <a:r>
              <a:rPr kumimoji="1" lang="en-US" altLang="ja-JP" sz="1400" dirty="0">
                <a:latin typeface="+mn-ea"/>
              </a:rPr>
              <a:t>…</a:t>
            </a:r>
            <a:r>
              <a:rPr kumimoji="1" lang="ja-JP" altLang="en-US" sz="1400" dirty="0">
                <a:latin typeface="+mn-ea"/>
              </a:rPr>
              <a:t>無意識にカスハラ行為者になっている者</a:t>
            </a:r>
            <a:endParaRPr kumimoji="1" lang="en-US" altLang="ja-JP" sz="1400" dirty="0">
              <a:latin typeface="+mn-ea"/>
            </a:endParaRPr>
          </a:p>
          <a:p>
            <a:r>
              <a:rPr kumimoji="1" lang="ja-JP" altLang="en-US" sz="1400" dirty="0">
                <a:latin typeface="+mn-ea"/>
              </a:rPr>
              <a:t>②事業者</a:t>
            </a:r>
            <a:r>
              <a:rPr kumimoji="1" lang="en-US" altLang="ja-JP" sz="1400" dirty="0">
                <a:latin typeface="+mn-ea"/>
              </a:rPr>
              <a:t>…</a:t>
            </a:r>
            <a:r>
              <a:rPr kumimoji="1" lang="ja-JP" altLang="en-US" sz="1400" dirty="0">
                <a:latin typeface="+mn-ea"/>
              </a:rPr>
              <a:t>経営者、人事労務管理等マネジメント従事者　</a:t>
            </a:r>
            <a:r>
              <a:rPr kumimoji="1" lang="ja-JP" altLang="en-US" dirty="0">
                <a:latin typeface="+mn-ea"/>
              </a:rPr>
              <a:t>　　</a:t>
            </a:r>
            <a:endParaRPr kumimoji="1" lang="en-US" altLang="ja-JP" dirty="0">
              <a:latin typeface="+mn-ea"/>
            </a:endParaRPr>
          </a:p>
          <a:p>
            <a:endParaRPr kumimoji="1" lang="en-US" altLang="ja-JP" dirty="0">
              <a:latin typeface="+mn-ea"/>
            </a:endParaRPr>
          </a:p>
        </p:txBody>
      </p:sp>
      <p:sp>
        <p:nvSpPr>
          <p:cNvPr id="6" name="スライド番号プレースホルダー 5">
            <a:extLst>
              <a:ext uri="{FF2B5EF4-FFF2-40B4-BE49-F238E27FC236}">
                <a16:creationId xmlns:a16="http://schemas.microsoft.com/office/drawing/2014/main" id="{417C250A-03A2-E34A-8595-AB5E921562CA}"/>
              </a:ext>
            </a:extLst>
          </p:cNvPr>
          <p:cNvSpPr>
            <a:spLocks noGrp="1"/>
          </p:cNvSpPr>
          <p:nvPr>
            <p:ph type="sldNum" sz="quarter" idx="12"/>
          </p:nvPr>
        </p:nvSpPr>
        <p:spPr/>
        <p:txBody>
          <a:bodyPr/>
          <a:lstStyle/>
          <a:p>
            <a:fld id="{37F7242A-F54A-4C58-9C65-389575FB43BB}" type="slidenum">
              <a:rPr kumimoji="1" lang="ja-JP" altLang="en-US" smtClean="0"/>
              <a:t>9</a:t>
            </a:fld>
            <a:endParaRPr kumimoji="1" lang="ja-JP" altLang="en-US"/>
          </a:p>
        </p:txBody>
      </p:sp>
    </p:spTree>
    <p:extLst>
      <p:ext uri="{BB962C8B-B14F-4D97-AF65-F5344CB8AC3E}">
        <p14:creationId xmlns:p14="http://schemas.microsoft.com/office/powerpoint/2010/main" val="1928639232"/>
      </p:ext>
    </p:extLst>
  </p:cSld>
  <p:clrMapOvr>
    <a:masterClrMapping/>
  </p:clrMapOvr>
</p:sld>
</file>

<file path=ppt/theme/theme1.xml><?xml version="1.0" encoding="utf-8"?>
<a:theme xmlns:a="http://schemas.openxmlformats.org/drawingml/2006/main" name="Office 2013 - 2022 テーマ">
  <a:themeElements>
    <a:clrScheme name="Office 2013 - 2022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039DEC6A49C0CE4AA2BD16290BE66519" ma:contentTypeVersion="14" ma:contentTypeDescription="新しいドキュメントを作成します。" ma:contentTypeScope="" ma:versionID="3ed80d996d5f6ec8d4709b6dccdbadf2">
  <xsd:schema xmlns:xsd="http://www.w3.org/2001/XMLSchema" xmlns:xs="http://www.w3.org/2001/XMLSchema" xmlns:p="http://schemas.microsoft.com/office/2006/metadata/properties" xmlns:ns2="495abef1-85a3-4bc6-b302-5c8346758e71" xmlns:ns3="a5861ddb-1221-47d9-8cfc-2c9d63237917" targetNamespace="http://schemas.microsoft.com/office/2006/metadata/properties" ma:root="true" ma:fieldsID="f017cb735a2ce8b22896f4a46f5c18c8" ns2:_="" ns3:_="">
    <xsd:import namespace="495abef1-85a3-4bc6-b302-5c8346758e71"/>
    <xsd:import namespace="a5861ddb-1221-47d9-8cfc-2c9d6323791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_x0032_60611__x30aa__x30d5__x30a3__x30b9__x6539__x9769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5abef1-85a3-4bc6-b302-5c8346758e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画像タグ" ma:readOnly="false" ma:fieldId="{5cf76f15-5ced-4ddc-b409-7134ff3c332f}" ma:taxonomyMulti="true" ma:sspId="23d8d1bc-2585-4dc7-901b-56bd7d1ce99a"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_x0032_60611__x30aa__x30d5__x30a3__x30b9__x6539__x9769_" ma:index="21" nillable="true" ma:displayName="260611_オフィス改革" ma:format="Dropdown" ma:internalName="_x0032_60611__x30aa__x30d5__x30a3__x30b9__x6539__x9769_">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5861ddb-1221-47d9-8cfc-2c9d63237917"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element name="TaxCatchAll" ma:index="16" nillable="true" ma:displayName="Taxonomy Catch All Column" ma:hidden="true" ma:list="{ca24057c-a712-4c18-ae73-648ddae23b96}" ma:internalName="TaxCatchAll" ma:showField="CatchAllData" ma:web="a5861ddb-1221-47d9-8cfc-2c9d6323791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5861ddb-1221-47d9-8cfc-2c9d63237917" xsi:nil="true"/>
    <lcf76f155ced4ddcb4097134ff3c332f xmlns="495abef1-85a3-4bc6-b302-5c8346758e71">
      <Terms xmlns="http://schemas.microsoft.com/office/infopath/2007/PartnerControls"/>
    </lcf76f155ced4ddcb4097134ff3c332f>
    <_x0032_60611__x30aa__x30d5__x30a3__x30b9__x6539__x9769_ xmlns="495abef1-85a3-4bc6-b302-5c8346758e71" xsi:nil="true"/>
  </documentManagement>
</p:properties>
</file>

<file path=customXml/itemProps1.xml><?xml version="1.0" encoding="utf-8"?>
<ds:datastoreItem xmlns:ds="http://schemas.openxmlformats.org/officeDocument/2006/customXml" ds:itemID="{5053C049-CA3C-48FF-9463-B60DD4D92AC0}">
  <ds:schemaRefs>
    <ds:schemaRef ds:uri="http://schemas.microsoft.com/sharepoint/v3/contenttype/forms"/>
  </ds:schemaRefs>
</ds:datastoreItem>
</file>

<file path=customXml/itemProps2.xml><?xml version="1.0" encoding="utf-8"?>
<ds:datastoreItem xmlns:ds="http://schemas.openxmlformats.org/officeDocument/2006/customXml" ds:itemID="{8E6C2010-5BD7-415C-BC13-5713AD84FF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95abef1-85a3-4bc6-b302-5c8346758e71"/>
    <ds:schemaRef ds:uri="a5861ddb-1221-47d9-8cfc-2c9d6323791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5912B5-4B9E-4691-B454-81D8277E3072}">
  <ds:schemaRefs>
    <ds:schemaRef ds:uri="495abef1-85a3-4bc6-b302-5c8346758e71"/>
    <ds:schemaRef ds:uri="http://purl.org/dc/term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a5861ddb-1221-47d9-8cfc-2c9d63237917"/>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Ion</Template>
  <TotalTime>2524</TotalTime>
  <Words>5030</Words>
  <Application>Microsoft Office PowerPoint</Application>
  <PresentationFormat>A4 210 x 297 mm</PresentationFormat>
  <Paragraphs>549</Paragraphs>
  <Slides>23</Slides>
  <Notes>23</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23</vt:i4>
      </vt:variant>
    </vt:vector>
  </HeadingPairs>
  <TitlesOfParts>
    <vt:vector size="30" baseType="lpstr">
      <vt:lpstr>ＭＳ Ｐゴシック</vt:lpstr>
      <vt:lpstr>メイリオ</vt:lpstr>
      <vt:lpstr>游ゴシック</vt:lpstr>
      <vt:lpstr>Arial</vt:lpstr>
      <vt:lpstr>Calibri</vt:lpstr>
      <vt:lpstr>Calibri Light</vt:lpstr>
      <vt:lpstr>Office 2013 - 2022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栃木県職員に対するカスタマーハラスメントの防止に関する 基本方針の策定について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カスハラ</dc:title>
  <dc:creator>Administrator</dc:creator>
  <cp:lastModifiedBy>稲葉　敬一</cp:lastModifiedBy>
  <cp:revision>444</cp:revision>
  <cp:lastPrinted>2026-06-09T23:21:48Z</cp:lastPrinted>
  <dcterms:created xsi:type="dcterms:W3CDTF">2021-08-03T11:37:32Z</dcterms:created>
  <dcterms:modified xsi:type="dcterms:W3CDTF">2026-08-31T03:51:52Z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0x010100039DEC6A49C0CE4AA2BD16290BE66519</vt:lpwstr>
  </property>
</Properties>
</file>