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</p:sldIdLst>
  <p:sldSz cx="7559675" cy="1069181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78"/>
    <a:srgbClr val="814F21"/>
    <a:srgbClr val="E3005C"/>
    <a:srgbClr val="94005C"/>
    <a:srgbClr val="D31459"/>
    <a:srgbClr val="FCE5E2"/>
    <a:srgbClr val="843C0C"/>
    <a:srgbClr val="40210F"/>
    <a:srgbClr val="6C320A"/>
    <a:srgbClr val="E300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>
        <p:scale>
          <a:sx n="90" d="100"/>
          <a:sy n="90" d="100"/>
        </p:scale>
        <p:origin x="880" y="-3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図プレースホルダー 10"/>
          <p:cNvSpPr>
            <a:spLocks noGrp="1"/>
          </p:cNvSpPr>
          <p:nvPr>
            <p:ph type="pic" sz="quarter" idx="10" hasCustomPrompt="1"/>
          </p:nvPr>
        </p:nvSpPr>
        <p:spPr>
          <a:xfrm>
            <a:off x="257175" y="7476326"/>
            <a:ext cx="1485900" cy="1168400"/>
          </a:xfrm>
          <a:custGeom>
            <a:avLst/>
            <a:gdLst>
              <a:gd name="connsiteX0" fmla="*/ 0 w 1485900"/>
              <a:gd name="connsiteY0" fmla="*/ 0 h 1168400"/>
              <a:gd name="connsiteX1" fmla="*/ 1485900 w 1485900"/>
              <a:gd name="connsiteY1" fmla="*/ 0 h 1168400"/>
              <a:gd name="connsiteX2" fmla="*/ 1485900 w 1485900"/>
              <a:gd name="connsiteY2" fmla="*/ 1168400 h 1168400"/>
              <a:gd name="connsiteX3" fmla="*/ 0 w 1485900"/>
              <a:gd name="connsiteY3" fmla="*/ 1168400 h 11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5900" h="1168400">
                <a:moveTo>
                  <a:pt x="0" y="0"/>
                </a:moveTo>
                <a:lnTo>
                  <a:pt x="1485900" y="0"/>
                </a:lnTo>
                <a:lnTo>
                  <a:pt x="1485900" y="1168400"/>
                </a:lnTo>
                <a:lnTo>
                  <a:pt x="0" y="1168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2" name="図プレースホルダー 11"/>
          <p:cNvSpPr>
            <a:spLocks noGrp="1"/>
          </p:cNvSpPr>
          <p:nvPr>
            <p:ph type="pic" sz="quarter" idx="11" hasCustomPrompt="1"/>
          </p:nvPr>
        </p:nvSpPr>
        <p:spPr>
          <a:xfrm>
            <a:off x="257175" y="8797126"/>
            <a:ext cx="1485900" cy="1168400"/>
          </a:xfrm>
          <a:custGeom>
            <a:avLst/>
            <a:gdLst>
              <a:gd name="connsiteX0" fmla="*/ 0 w 1485900"/>
              <a:gd name="connsiteY0" fmla="*/ 0 h 1168400"/>
              <a:gd name="connsiteX1" fmla="*/ 1485900 w 1485900"/>
              <a:gd name="connsiteY1" fmla="*/ 0 h 1168400"/>
              <a:gd name="connsiteX2" fmla="*/ 1485900 w 1485900"/>
              <a:gd name="connsiteY2" fmla="*/ 1168400 h 1168400"/>
              <a:gd name="connsiteX3" fmla="*/ 0 w 1485900"/>
              <a:gd name="connsiteY3" fmla="*/ 1168400 h 11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5900" h="1168400">
                <a:moveTo>
                  <a:pt x="0" y="0"/>
                </a:moveTo>
                <a:lnTo>
                  <a:pt x="1485900" y="0"/>
                </a:lnTo>
                <a:lnTo>
                  <a:pt x="1485900" y="1168400"/>
                </a:lnTo>
                <a:lnTo>
                  <a:pt x="0" y="116840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2195814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3AE7-4608-43A1-B6D1-3B36CC00D114}" type="datetimeFigureOut">
              <a:rPr kumimoji="1" lang="ja-JP" altLang="en-US" smtClean="0"/>
              <a:t>2025/5/14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A8E8-CC60-44F6-A8F0-D32180213C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7356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3AE7-4608-43A1-B6D1-3B36CC00D114}" type="datetimeFigureOut">
              <a:rPr kumimoji="1" lang="ja-JP" altLang="en-US" smtClean="0"/>
              <a:t>2025/5/14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A8E8-CC60-44F6-A8F0-D32180213C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0014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図プレースホルダー 14"/>
          <p:cNvSpPr>
            <a:spLocks noGrp="1"/>
          </p:cNvSpPr>
          <p:nvPr>
            <p:ph type="pic" sz="quarter" idx="10" hasCustomPrompt="1"/>
          </p:nvPr>
        </p:nvSpPr>
        <p:spPr>
          <a:xfrm>
            <a:off x="438206" y="2333263"/>
            <a:ext cx="2936875" cy="2273300"/>
          </a:xfrm>
          <a:custGeom>
            <a:avLst/>
            <a:gdLst>
              <a:gd name="connsiteX0" fmla="*/ 0 w 2936875"/>
              <a:gd name="connsiteY0" fmla="*/ 0 h 2273300"/>
              <a:gd name="connsiteX1" fmla="*/ 2936875 w 2936875"/>
              <a:gd name="connsiteY1" fmla="*/ 0 h 2273300"/>
              <a:gd name="connsiteX2" fmla="*/ 2936875 w 2936875"/>
              <a:gd name="connsiteY2" fmla="*/ 2273300 h 2273300"/>
              <a:gd name="connsiteX3" fmla="*/ 0 w 2936875"/>
              <a:gd name="connsiteY3" fmla="*/ 2273300 h 227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6875" h="2273300">
                <a:moveTo>
                  <a:pt x="0" y="0"/>
                </a:moveTo>
                <a:lnTo>
                  <a:pt x="2936875" y="0"/>
                </a:lnTo>
                <a:lnTo>
                  <a:pt x="2936875" y="2273300"/>
                </a:lnTo>
                <a:lnTo>
                  <a:pt x="0" y="22733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648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6" name="図プレースホルダー 15"/>
          <p:cNvSpPr>
            <a:spLocks noGrp="1"/>
          </p:cNvSpPr>
          <p:nvPr>
            <p:ph type="pic" sz="quarter" idx="11" hasCustomPrompt="1"/>
          </p:nvPr>
        </p:nvSpPr>
        <p:spPr>
          <a:xfrm>
            <a:off x="4019986" y="2213136"/>
            <a:ext cx="2936875" cy="2273300"/>
          </a:xfrm>
          <a:custGeom>
            <a:avLst/>
            <a:gdLst>
              <a:gd name="connsiteX0" fmla="*/ 0 w 2936875"/>
              <a:gd name="connsiteY0" fmla="*/ 0 h 2273300"/>
              <a:gd name="connsiteX1" fmla="*/ 2936875 w 2936875"/>
              <a:gd name="connsiteY1" fmla="*/ 0 h 2273300"/>
              <a:gd name="connsiteX2" fmla="*/ 2936875 w 2936875"/>
              <a:gd name="connsiteY2" fmla="*/ 2273300 h 2273300"/>
              <a:gd name="connsiteX3" fmla="*/ 0 w 2936875"/>
              <a:gd name="connsiteY3" fmla="*/ 2273300 h 227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6875" h="2273300">
                <a:moveTo>
                  <a:pt x="0" y="0"/>
                </a:moveTo>
                <a:lnTo>
                  <a:pt x="2936875" y="0"/>
                </a:lnTo>
                <a:lnTo>
                  <a:pt x="2936875" y="2273300"/>
                </a:lnTo>
                <a:lnTo>
                  <a:pt x="0" y="227330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</p:spPr>
        <p:txBody>
          <a:bodyPr wrap="square" tIns="648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7" name="図プレースホルダー 16"/>
          <p:cNvSpPr>
            <a:spLocks noGrp="1"/>
          </p:cNvSpPr>
          <p:nvPr>
            <p:ph type="pic" sz="quarter" idx="12" hasCustomPrompt="1"/>
          </p:nvPr>
        </p:nvSpPr>
        <p:spPr>
          <a:xfrm>
            <a:off x="4174498" y="5655780"/>
            <a:ext cx="2936875" cy="2273300"/>
          </a:xfrm>
          <a:custGeom>
            <a:avLst/>
            <a:gdLst>
              <a:gd name="connsiteX0" fmla="*/ 0 w 2936875"/>
              <a:gd name="connsiteY0" fmla="*/ 0 h 2273300"/>
              <a:gd name="connsiteX1" fmla="*/ 2936875 w 2936875"/>
              <a:gd name="connsiteY1" fmla="*/ 0 h 2273300"/>
              <a:gd name="connsiteX2" fmla="*/ 2936875 w 2936875"/>
              <a:gd name="connsiteY2" fmla="*/ 2273300 h 2273300"/>
              <a:gd name="connsiteX3" fmla="*/ 0 w 2936875"/>
              <a:gd name="connsiteY3" fmla="*/ 2273300 h 227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6875" h="2273300">
                <a:moveTo>
                  <a:pt x="0" y="0"/>
                </a:moveTo>
                <a:lnTo>
                  <a:pt x="2936875" y="0"/>
                </a:lnTo>
                <a:lnTo>
                  <a:pt x="2936875" y="2273300"/>
                </a:lnTo>
                <a:lnTo>
                  <a:pt x="0" y="227330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</p:spPr>
        <p:txBody>
          <a:bodyPr wrap="square" tIns="648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8" name="図プレースホルダー 17"/>
          <p:cNvSpPr>
            <a:spLocks noGrp="1"/>
          </p:cNvSpPr>
          <p:nvPr>
            <p:ph type="pic" sz="quarter" idx="13" hasCustomPrompt="1"/>
          </p:nvPr>
        </p:nvSpPr>
        <p:spPr>
          <a:xfrm>
            <a:off x="592717" y="5813505"/>
            <a:ext cx="2936875" cy="2273300"/>
          </a:xfrm>
          <a:custGeom>
            <a:avLst/>
            <a:gdLst>
              <a:gd name="connsiteX0" fmla="*/ 0 w 2936875"/>
              <a:gd name="connsiteY0" fmla="*/ 0 h 2273300"/>
              <a:gd name="connsiteX1" fmla="*/ 2936875 w 2936875"/>
              <a:gd name="connsiteY1" fmla="*/ 0 h 2273300"/>
              <a:gd name="connsiteX2" fmla="*/ 2936875 w 2936875"/>
              <a:gd name="connsiteY2" fmla="*/ 2273300 h 2273300"/>
              <a:gd name="connsiteX3" fmla="*/ 0 w 2936875"/>
              <a:gd name="connsiteY3" fmla="*/ 2273300 h 227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6875" h="2273300">
                <a:moveTo>
                  <a:pt x="0" y="0"/>
                </a:moveTo>
                <a:lnTo>
                  <a:pt x="2936875" y="0"/>
                </a:lnTo>
                <a:lnTo>
                  <a:pt x="2936875" y="2273300"/>
                </a:lnTo>
                <a:lnTo>
                  <a:pt x="0" y="2273300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ctr"/>
          </a:blipFill>
        </p:spPr>
        <p:txBody>
          <a:bodyPr wrap="square" tIns="648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384284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3AE7-4608-43A1-B6D1-3B36CC00D114}" type="datetimeFigureOut">
              <a:rPr kumimoji="1" lang="ja-JP" altLang="en-US" smtClean="0"/>
              <a:t>2025/5/14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A8E8-CC60-44F6-A8F0-D32180213C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2345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3AE7-4608-43A1-B6D1-3B36CC00D114}" type="datetimeFigureOut">
              <a:rPr kumimoji="1" lang="ja-JP" altLang="en-US" smtClean="0"/>
              <a:t>2025/5/14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A8E8-CC60-44F6-A8F0-D32180213C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138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3AE7-4608-43A1-B6D1-3B36CC00D114}" type="datetimeFigureOut">
              <a:rPr kumimoji="1" lang="ja-JP" altLang="en-US" smtClean="0"/>
              <a:t>2025/5/14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A8E8-CC60-44F6-A8F0-D32180213C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0576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3AE7-4608-43A1-B6D1-3B36CC00D114}" type="datetimeFigureOut">
              <a:rPr kumimoji="1" lang="ja-JP" altLang="en-US" smtClean="0"/>
              <a:t>2025/5/14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A8E8-CC60-44F6-A8F0-D32180213C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7664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3AE7-4608-43A1-B6D1-3B36CC00D114}" type="datetimeFigureOut">
              <a:rPr kumimoji="1" lang="ja-JP" altLang="en-US" smtClean="0"/>
              <a:t>2025/5/14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A8E8-CC60-44F6-A8F0-D32180213C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7625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3AE7-4608-43A1-B6D1-3B36CC00D114}" type="datetimeFigureOut">
              <a:rPr kumimoji="1" lang="ja-JP" altLang="en-US" smtClean="0"/>
              <a:t>2025/5/14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A8E8-CC60-44F6-A8F0-D32180213C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9425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3AE7-4608-43A1-B6D1-3B36CC00D114}" type="datetimeFigureOut">
              <a:rPr kumimoji="1" lang="ja-JP" altLang="en-US" smtClean="0"/>
              <a:t>2025/5/14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A8E8-CC60-44F6-A8F0-D32180213C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9250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23AE7-4608-43A1-B6D1-3B36CC00D114}" type="datetimeFigureOut">
              <a:rPr kumimoji="1" lang="ja-JP" altLang="en-US" smtClean="0"/>
              <a:t>2025/5/14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BA8E8-CC60-44F6-A8F0-D32180213C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208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sv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22"/>
          <p:cNvSpPr txBox="1"/>
          <p:nvPr/>
        </p:nvSpPr>
        <p:spPr>
          <a:xfrm>
            <a:off x="673642" y="10386719"/>
            <a:ext cx="6109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200" b="1" dirty="0">
                <a:solidFill>
                  <a:schemeClr val="bg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お問い合わせ：栃木県企業局経営企画課　</a:t>
            </a:r>
            <a:r>
              <a:rPr lang="en-US" altLang="ja-JP" sz="1200" b="1" dirty="0">
                <a:solidFill>
                  <a:schemeClr val="bg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028-623-3824</a:t>
            </a:r>
            <a:r>
              <a:rPr lang="ja-JP" altLang="en-US" sz="1200" b="1" dirty="0">
                <a:solidFill>
                  <a:schemeClr val="bg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　  </a:t>
            </a:r>
            <a:r>
              <a:rPr lang="en-US" altLang="ja-JP" sz="1200" b="1" dirty="0">
                <a:solidFill>
                  <a:schemeClr val="bg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http://XX_sample.aa.jp</a:t>
            </a:r>
            <a:endParaRPr kumimoji="1" lang="ja-JP" altLang="en-US" sz="1200" b="1" dirty="0">
              <a:solidFill>
                <a:schemeClr val="bg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5C0EE553-CCBC-4139-BD27-3B33DE0E5790}"/>
              </a:ext>
            </a:extLst>
          </p:cNvPr>
          <p:cNvSpPr txBox="1"/>
          <p:nvPr/>
        </p:nvSpPr>
        <p:spPr>
          <a:xfrm>
            <a:off x="519648" y="222773"/>
            <a:ext cx="6711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>
                <a:solidFill>
                  <a:srgbClr val="FF0000"/>
                </a:solidFill>
                <a:effectLst>
                  <a:glow rad="1905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栃木県企業局施設見学バスツアー</a:t>
            </a:r>
            <a:endParaRPr kumimoji="1" lang="ja-JP" altLang="en-US" sz="2000" b="1" dirty="0">
              <a:solidFill>
                <a:srgbClr val="FF0000"/>
              </a:solidFill>
              <a:effectLst>
                <a:glow rad="190500">
                  <a:schemeClr val="bg1"/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D9045240-6ADC-4B57-9D47-52E1B8A9E90F}"/>
              </a:ext>
            </a:extLst>
          </p:cNvPr>
          <p:cNvSpPr txBox="1"/>
          <p:nvPr/>
        </p:nvSpPr>
        <p:spPr>
          <a:xfrm>
            <a:off x="1448227" y="671192"/>
            <a:ext cx="44582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accent6">
                    <a:lumMod val="75000"/>
                  </a:schemeClr>
                </a:solidFill>
                <a:effectLst>
                  <a:glow rad="1905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～ 発電所や浄水場を見に行こう！ ～</a:t>
            </a: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410EDA6D-A8D8-41EE-96BE-19067E271724}"/>
              </a:ext>
            </a:extLst>
          </p:cNvPr>
          <p:cNvSpPr/>
          <p:nvPr/>
        </p:nvSpPr>
        <p:spPr>
          <a:xfrm>
            <a:off x="13595" y="10309598"/>
            <a:ext cx="7559674" cy="36933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0">
                <a:srgbClr val="F6AAB5"/>
              </a:gs>
              <a:gs pos="100000">
                <a:srgbClr val="EE5C7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1">
            <a:extLst>
              <a:ext uri="{FF2B5EF4-FFF2-40B4-BE49-F238E27FC236}">
                <a16:creationId xmlns:a16="http://schemas.microsoft.com/office/drawing/2014/main" id="{E66941D5-68BB-4918-8661-58E77A6DE4DF}"/>
              </a:ext>
            </a:extLst>
          </p:cNvPr>
          <p:cNvSpPr txBox="1"/>
          <p:nvPr/>
        </p:nvSpPr>
        <p:spPr>
          <a:xfrm>
            <a:off x="-139208" y="10332830"/>
            <a:ext cx="7802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200" b="1" dirty="0">
                <a:solidFill>
                  <a:schemeClr val="bg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お問い合わせ：栃木県企業局経営企画課　</a:t>
            </a:r>
            <a:r>
              <a:rPr lang="en-US" altLang="ja-JP" sz="1200" b="1" dirty="0">
                <a:solidFill>
                  <a:schemeClr val="bg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028-623-3824</a:t>
            </a:r>
            <a:r>
              <a:rPr lang="ja-JP" altLang="en-US" sz="1200" b="1" dirty="0">
                <a:solidFill>
                  <a:schemeClr val="bg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 </a:t>
            </a:r>
            <a:r>
              <a:rPr lang="en-US" altLang="ja-JP" sz="1200" b="1" dirty="0">
                <a:solidFill>
                  <a:schemeClr val="bg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https://www.pref.tochigi.lg.jp/j01/index.html</a:t>
            </a:r>
            <a:endParaRPr kumimoji="1" lang="ja-JP" altLang="en-US" sz="1200" b="1" dirty="0">
              <a:solidFill>
                <a:schemeClr val="bg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aphicFrame>
        <p:nvGraphicFramePr>
          <p:cNvPr id="3" name="表 4">
            <a:extLst>
              <a:ext uri="{FF2B5EF4-FFF2-40B4-BE49-F238E27FC236}">
                <a16:creationId xmlns:a16="http://schemas.microsoft.com/office/drawing/2014/main" id="{74A1BBA2-3AC9-F573-42C7-D6E8EAC775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689707"/>
              </p:ext>
            </p:extLst>
          </p:nvPr>
        </p:nvGraphicFramePr>
        <p:xfrm>
          <a:off x="422283" y="6354321"/>
          <a:ext cx="6550008" cy="391093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70420">
                  <a:extLst>
                    <a:ext uri="{9D8B030D-6E8A-4147-A177-3AD203B41FA5}">
                      <a16:colId xmlns:a16="http://schemas.microsoft.com/office/drawing/2014/main" val="2646062708"/>
                    </a:ext>
                  </a:extLst>
                </a:gridCol>
                <a:gridCol w="4979588">
                  <a:extLst>
                    <a:ext uri="{9D8B030D-6E8A-4147-A177-3AD203B41FA5}">
                      <a16:colId xmlns:a16="http://schemas.microsoft.com/office/drawing/2014/main" val="181203562"/>
                    </a:ext>
                  </a:extLst>
                </a:gridCol>
              </a:tblGrid>
              <a:tr h="297350">
                <a:tc>
                  <a:txBody>
                    <a:bodyPr/>
                    <a:lstStyle/>
                    <a:p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</a:rPr>
                        <a:t>日時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</a:rPr>
                        <a:t>令和７年７月２８日（月）　１２時３０分出発～１６時３０分到着予定</a:t>
                      </a:r>
                      <a:endParaRPr kumimoji="1" lang="en-US" altLang="ja-JP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5716985"/>
                  </a:ext>
                </a:extLst>
              </a:tr>
              <a:tr h="297350">
                <a:tc>
                  <a:txBody>
                    <a:bodyPr/>
                    <a:lstStyle/>
                    <a:p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</a:rPr>
                        <a:t>集合時間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</a:rPr>
                        <a:t>１２時２０分</a:t>
                      </a:r>
                      <a:endParaRPr kumimoji="1" lang="en-US" altLang="ja-JP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8140378"/>
                  </a:ext>
                </a:extLst>
              </a:tr>
              <a:tr h="297350">
                <a:tc>
                  <a:txBody>
                    <a:bodyPr/>
                    <a:lstStyle/>
                    <a:p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</a:rPr>
                        <a:t>集合・解散場所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</a:rPr>
                        <a:t>栃木県庁 本庁舎１階ロビー（総合受付案内前）</a:t>
                      </a:r>
                      <a:endParaRPr kumimoji="1" lang="en-US" altLang="ja-JP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3399060"/>
                  </a:ext>
                </a:extLst>
              </a:tr>
              <a:tr h="297350">
                <a:tc>
                  <a:txBody>
                    <a:bodyPr/>
                    <a:lstStyle/>
                    <a:p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</a:rPr>
                        <a:t>行程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</a:rPr>
                        <a:t>栃木県庁 ⇒ 風見発電所 ⇒ 鬼怒浄水場 ⇒ 栃木県庁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1270788"/>
                  </a:ext>
                </a:extLst>
              </a:tr>
              <a:tr h="297350">
                <a:tc>
                  <a:txBody>
                    <a:bodyPr/>
                    <a:lstStyle/>
                    <a:p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</a:rPr>
                        <a:t>参加対象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</a:rPr>
                        <a:t>小学生以上の方（小中学生は保護者同伴）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0877175"/>
                  </a:ext>
                </a:extLst>
              </a:tr>
              <a:tr h="297350">
                <a:tc>
                  <a:txBody>
                    <a:bodyPr/>
                    <a:lstStyle/>
                    <a:p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</a:rPr>
                        <a:t>募集定員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</a:rPr>
                        <a:t>２５名（申込先着順）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9290946"/>
                  </a:ext>
                </a:extLst>
              </a:tr>
              <a:tr h="297350">
                <a:tc>
                  <a:txBody>
                    <a:bodyPr/>
                    <a:lstStyle/>
                    <a:p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</a:rPr>
                        <a:t>参加費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</a:rPr>
                        <a:t>無料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307032"/>
                  </a:ext>
                </a:extLst>
              </a:tr>
              <a:tr h="892051">
                <a:tc>
                  <a:txBody>
                    <a:bodyPr/>
                    <a:lstStyle/>
                    <a:p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</a:rPr>
                        <a:t>申込方法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</a:rPr>
                        <a:t>右の二次元コードからお申し込みください</a:t>
                      </a:r>
                      <a:endParaRPr kumimoji="1" lang="en-US" altLang="ja-JP" sz="1200" b="0" dirty="0">
                        <a:solidFill>
                          <a:schemeClr val="tx1"/>
                        </a:solidFill>
                      </a:endParaRPr>
                    </a:p>
                    <a:p>
                      <a:endParaRPr kumimoji="1" lang="en-US" altLang="ja-JP" sz="1200" b="0" dirty="0">
                        <a:solidFill>
                          <a:schemeClr val="tx1"/>
                        </a:solidFill>
                      </a:endParaRPr>
                    </a:p>
                    <a:p>
                      <a:endParaRPr kumimoji="1" lang="en-US" altLang="ja-JP" sz="1200" b="0" dirty="0">
                        <a:solidFill>
                          <a:schemeClr val="tx1"/>
                        </a:solidFill>
                      </a:endParaRPr>
                    </a:p>
                    <a:p>
                      <a:endParaRPr kumimoji="1" lang="ja-JP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2735543"/>
                  </a:ext>
                </a:extLst>
              </a:tr>
              <a:tr h="297350">
                <a:tc>
                  <a:txBody>
                    <a:bodyPr/>
                    <a:lstStyle/>
                    <a:p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</a:rPr>
                        <a:t>申込期限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</a:rPr>
                        <a:t>７月１８日（金）（定員になり次第締め切り）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9049948"/>
                  </a:ext>
                </a:extLst>
              </a:tr>
              <a:tr h="615326">
                <a:tc>
                  <a:txBody>
                    <a:bodyPr/>
                    <a:lstStyle/>
                    <a:p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</a:rPr>
                        <a:t>留意点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</a:rPr>
                        <a:t>○見学会で撮影した写真は、広報物などに使用する場合がありますので、</a:t>
                      </a:r>
                      <a:endParaRPr kumimoji="1" lang="en-US" altLang="ja-JP" sz="12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</a:rPr>
                        <a:t>　 あらかじめご了承ください</a:t>
                      </a:r>
                      <a:endParaRPr kumimoji="1" lang="en-US" altLang="ja-JP" sz="12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</a:rPr>
                        <a:t>○お昼は各自で済ませてからご集合ください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8778078"/>
                  </a:ext>
                </a:extLst>
              </a:tr>
            </a:tbl>
          </a:graphicData>
        </a:graphic>
      </p:graphicFrame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6AE6309-86C8-C141-D4AC-FD2FC783406A}"/>
              </a:ext>
            </a:extLst>
          </p:cNvPr>
          <p:cNvSpPr txBox="1"/>
          <p:nvPr/>
        </p:nvSpPr>
        <p:spPr>
          <a:xfrm>
            <a:off x="4737562" y="1620957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鬼怒浄水場</a:t>
            </a:r>
            <a:endParaRPr lang="en-US" altLang="zh-TW" sz="2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84B498F-0A68-6141-F2C0-DD1BE761680A}"/>
              </a:ext>
            </a:extLst>
          </p:cNvPr>
          <p:cNvSpPr txBox="1"/>
          <p:nvPr/>
        </p:nvSpPr>
        <p:spPr>
          <a:xfrm>
            <a:off x="1261603" y="1620957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風見発電所</a:t>
            </a:r>
            <a:endParaRPr lang="en-US" altLang="zh-TW" sz="2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C37431C-D9A3-8FBC-F8C1-9449D7D2D4F5}"/>
              </a:ext>
            </a:extLst>
          </p:cNvPr>
          <p:cNvSpPr txBox="1"/>
          <p:nvPr/>
        </p:nvSpPr>
        <p:spPr>
          <a:xfrm>
            <a:off x="4165741" y="5913771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solidFill>
                  <a:srgbClr val="E30047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浄水場の説明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547A623-D17A-D4A3-D4FA-402C03146D7E}"/>
              </a:ext>
            </a:extLst>
          </p:cNvPr>
          <p:cNvSpPr txBox="1"/>
          <p:nvPr/>
        </p:nvSpPr>
        <p:spPr>
          <a:xfrm>
            <a:off x="6128538" y="5896750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solidFill>
                  <a:srgbClr val="E30047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沈澱池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04932E-A20E-476A-A9A5-4F6D6B703184}"/>
              </a:ext>
            </a:extLst>
          </p:cNvPr>
          <p:cNvSpPr txBox="1"/>
          <p:nvPr/>
        </p:nvSpPr>
        <p:spPr>
          <a:xfrm>
            <a:off x="390143" y="1004471"/>
            <a:ext cx="707607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ja-JP" altLang="en-US" sz="1600" dirty="0">
                <a:latin typeface="ＭＳ Ｐゴシック"/>
                <a:ea typeface="ＭＳ Ｐゴシック"/>
                <a:cs typeface="メイリオ" panose="020B0604030504040204" pitchFamily="50" charset="-128"/>
              </a:rPr>
              <a:t>　</a:t>
            </a:r>
            <a:r>
              <a:rPr lang="ja-JP" altLang="en-US" sz="1600" dirty="0">
                <a:latin typeface="ＭＳ Ｐゴシック"/>
                <a:ea typeface="ＭＳ Ｐゴシック"/>
                <a:cs typeface="Calibri"/>
              </a:rPr>
              <a:t>普段は立ち入れない施設内を見学できる貴重な機会です。</a:t>
            </a:r>
            <a:endParaRPr lang="ja-JP" dirty="0"/>
          </a:p>
          <a:p>
            <a:r>
              <a:rPr lang="ja-JP" altLang="en-US" sz="1600" dirty="0">
                <a:latin typeface="ＭＳ Ｐゴシック"/>
                <a:ea typeface="ＭＳ Ｐゴシック"/>
                <a:cs typeface="Calibri"/>
              </a:rPr>
              <a:t>　たくさんの皆様のご応募をお待ちしております！</a:t>
            </a:r>
            <a:endParaRPr lang="ja-JP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2BDA705-D562-ECF6-9EB6-09382B2380CD}"/>
              </a:ext>
            </a:extLst>
          </p:cNvPr>
          <p:cNvSpPr txBox="1"/>
          <p:nvPr/>
        </p:nvSpPr>
        <p:spPr>
          <a:xfrm>
            <a:off x="666995" y="5929520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solidFill>
                  <a:srgbClr val="E30047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配電盤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BF9B096-0C20-0EE1-20F0-2CE9A58970D9}"/>
              </a:ext>
            </a:extLst>
          </p:cNvPr>
          <p:cNvSpPr txBox="1"/>
          <p:nvPr/>
        </p:nvSpPr>
        <p:spPr>
          <a:xfrm>
            <a:off x="2599719" y="5928595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solidFill>
                  <a:srgbClr val="E30047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水車</a:t>
            </a:r>
          </a:p>
        </p:txBody>
      </p:sp>
      <p:pic>
        <p:nvPicPr>
          <p:cNvPr id="20" name="グラフィックス 19" descr="クリップボード: バッジ 枠線">
            <a:extLst>
              <a:ext uri="{FF2B5EF4-FFF2-40B4-BE49-F238E27FC236}">
                <a16:creationId xmlns:a16="http://schemas.microsoft.com/office/drawing/2014/main" id="{E08351F8-B0CD-94D8-1CBD-830DEC8283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2283" y="5864800"/>
            <a:ext cx="384164" cy="384164"/>
          </a:xfrm>
          <a:prstGeom prst="rect">
            <a:avLst/>
          </a:prstGeom>
        </p:spPr>
      </p:pic>
      <p:pic>
        <p:nvPicPr>
          <p:cNvPr id="22" name="グラフィックス 21" descr="クリップボード: バッジ 枠線">
            <a:extLst>
              <a:ext uri="{FF2B5EF4-FFF2-40B4-BE49-F238E27FC236}">
                <a16:creationId xmlns:a16="http://schemas.microsoft.com/office/drawing/2014/main" id="{2019FCFC-3AE2-2DA2-EC60-150AB87A5C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37996" y="5874706"/>
            <a:ext cx="384164" cy="384164"/>
          </a:xfrm>
          <a:prstGeom prst="rect">
            <a:avLst/>
          </a:prstGeom>
        </p:spPr>
      </p:pic>
      <p:pic>
        <p:nvPicPr>
          <p:cNvPr id="24" name="グラフィックス 23" descr="クリップボード: バッジ 枠線">
            <a:extLst>
              <a:ext uri="{FF2B5EF4-FFF2-40B4-BE49-F238E27FC236}">
                <a16:creationId xmlns:a16="http://schemas.microsoft.com/office/drawing/2014/main" id="{C251FCBD-12B5-8DC1-E169-9A1106578A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75218" y="5867534"/>
            <a:ext cx="384164" cy="384164"/>
          </a:xfrm>
          <a:prstGeom prst="rect">
            <a:avLst/>
          </a:prstGeom>
        </p:spPr>
      </p:pic>
      <p:pic>
        <p:nvPicPr>
          <p:cNvPr id="25" name="グラフィックス 24" descr="クリップボード: バッジ 枠線">
            <a:extLst>
              <a:ext uri="{FF2B5EF4-FFF2-40B4-BE49-F238E27FC236}">
                <a16:creationId xmlns:a16="http://schemas.microsoft.com/office/drawing/2014/main" id="{CDBBFA8D-3D4B-8611-43DC-CBDF89049E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7911" y="5837384"/>
            <a:ext cx="384164" cy="384164"/>
          </a:xfrm>
          <a:prstGeom prst="rect">
            <a:avLst/>
          </a:prstGeom>
        </p:spPr>
      </p:pic>
      <p:pic>
        <p:nvPicPr>
          <p:cNvPr id="7" name="図プレースホルダー 6" descr="電車, 屋外, 跡, 山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551FAA5-FC50-7438-BD95-4C498DCC058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0" t="-166" r="6709" b="166"/>
          <a:stretch/>
        </p:blipFill>
        <p:spPr>
          <a:xfrm>
            <a:off x="232319" y="1952178"/>
            <a:ext cx="3507540" cy="2393774"/>
          </a:xfrm>
        </p:spPr>
      </p:pic>
      <p:pic>
        <p:nvPicPr>
          <p:cNvPr id="11" name="図プレースホルダー 9" descr="屋内, テーブル, 座る, 金属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80DD9A2D-A4C0-6E61-B666-965398085D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" r="1554"/>
          <a:stretch>
            <a:fillRect/>
          </a:stretch>
        </p:blipFill>
        <p:spPr>
          <a:xfrm>
            <a:off x="1995137" y="4449548"/>
            <a:ext cx="1737588" cy="1369693"/>
          </a:xfrm>
          <a:custGeom>
            <a:avLst/>
            <a:gdLst>
              <a:gd name="connsiteX0" fmla="*/ 0 w 2936875"/>
              <a:gd name="connsiteY0" fmla="*/ 0 h 2273300"/>
              <a:gd name="connsiteX1" fmla="*/ 2936875 w 2936875"/>
              <a:gd name="connsiteY1" fmla="*/ 0 h 2273300"/>
              <a:gd name="connsiteX2" fmla="*/ 2936875 w 2936875"/>
              <a:gd name="connsiteY2" fmla="*/ 2273300 h 2273300"/>
              <a:gd name="connsiteX3" fmla="*/ 0 w 2936875"/>
              <a:gd name="connsiteY3" fmla="*/ 2273300 h 227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6875" h="2273300">
                <a:moveTo>
                  <a:pt x="0" y="0"/>
                </a:moveTo>
                <a:lnTo>
                  <a:pt x="2936875" y="0"/>
                </a:lnTo>
                <a:lnTo>
                  <a:pt x="2936875" y="2273300"/>
                </a:lnTo>
                <a:lnTo>
                  <a:pt x="0" y="2273300"/>
                </a:lnTo>
                <a:close/>
              </a:path>
            </a:pathLst>
          </a:custGeom>
        </p:spPr>
      </p:pic>
      <p:pic>
        <p:nvPicPr>
          <p:cNvPr id="15" name="図プレースホルダー 6" descr="テキスト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F304E918-5B6E-001B-B42C-10EF4F0CC67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" r="1554"/>
          <a:stretch>
            <a:fillRect/>
          </a:stretch>
        </p:blipFill>
        <p:spPr>
          <a:xfrm>
            <a:off x="232319" y="4449119"/>
            <a:ext cx="1666992" cy="1377233"/>
          </a:xfrm>
        </p:spPr>
      </p:pic>
      <p:pic>
        <p:nvPicPr>
          <p:cNvPr id="9" name="図プレースホルダー 2" descr="草, 屋外, 道路, 跡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C8B63D3-F280-9C16-162D-1B2A59B3D5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7" r="6937"/>
          <a:stretch>
            <a:fillRect/>
          </a:stretch>
        </p:blipFill>
        <p:spPr>
          <a:xfrm>
            <a:off x="3818720" y="1952179"/>
            <a:ext cx="3579582" cy="2397065"/>
          </a:xfrm>
          <a:custGeom>
            <a:avLst/>
            <a:gdLst>
              <a:gd name="connsiteX0" fmla="*/ 0 w 2936875"/>
              <a:gd name="connsiteY0" fmla="*/ 0 h 2273300"/>
              <a:gd name="connsiteX1" fmla="*/ 2936875 w 2936875"/>
              <a:gd name="connsiteY1" fmla="*/ 0 h 2273300"/>
              <a:gd name="connsiteX2" fmla="*/ 2936875 w 2936875"/>
              <a:gd name="connsiteY2" fmla="*/ 2273300 h 2273300"/>
              <a:gd name="connsiteX3" fmla="*/ 0 w 2936875"/>
              <a:gd name="connsiteY3" fmla="*/ 2273300 h 227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6875" h="2273300">
                <a:moveTo>
                  <a:pt x="0" y="0"/>
                </a:moveTo>
                <a:lnTo>
                  <a:pt x="2936875" y="0"/>
                </a:lnTo>
                <a:lnTo>
                  <a:pt x="2936875" y="2273300"/>
                </a:lnTo>
                <a:lnTo>
                  <a:pt x="0" y="2273300"/>
                </a:lnTo>
                <a:close/>
              </a:path>
            </a:pathLst>
          </a:custGeom>
        </p:spPr>
      </p:pic>
      <p:pic>
        <p:nvPicPr>
          <p:cNvPr id="18" name="図 17" descr="野球場の観客席にいる人たち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9A15C90-732D-1402-D11D-01B8C0BC42C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951" y="4439125"/>
            <a:ext cx="1706811" cy="1374709"/>
          </a:xfrm>
          <a:prstGeom prst="rect">
            <a:avLst/>
          </a:prstGeom>
        </p:spPr>
      </p:pic>
      <p:pic>
        <p:nvPicPr>
          <p:cNvPr id="19" name="図プレースホルダー 8" descr="会議室に集まる人々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B7E784E-A56B-B26D-63E5-12AE6C3F0B2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" r="1554"/>
          <a:stretch>
            <a:fillRect/>
          </a:stretch>
        </p:blipFill>
        <p:spPr>
          <a:xfrm>
            <a:off x="5627989" y="4445274"/>
            <a:ext cx="1770314" cy="1374252"/>
          </a:xfrm>
          <a:custGeom>
            <a:avLst/>
            <a:gdLst>
              <a:gd name="connsiteX0" fmla="*/ 0 w 2936875"/>
              <a:gd name="connsiteY0" fmla="*/ 0 h 2273300"/>
              <a:gd name="connsiteX1" fmla="*/ 2936875 w 2936875"/>
              <a:gd name="connsiteY1" fmla="*/ 0 h 2273300"/>
              <a:gd name="connsiteX2" fmla="*/ 2936875 w 2936875"/>
              <a:gd name="connsiteY2" fmla="*/ 2273300 h 2273300"/>
              <a:gd name="connsiteX3" fmla="*/ 0 w 2936875"/>
              <a:gd name="connsiteY3" fmla="*/ 2273300 h 227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6875" h="2273300">
                <a:moveTo>
                  <a:pt x="0" y="0"/>
                </a:moveTo>
                <a:lnTo>
                  <a:pt x="2936875" y="0"/>
                </a:lnTo>
                <a:lnTo>
                  <a:pt x="2936875" y="2273300"/>
                </a:lnTo>
                <a:lnTo>
                  <a:pt x="0" y="2273300"/>
                </a:lnTo>
                <a:close/>
              </a:path>
            </a:pathLst>
          </a:custGeom>
        </p:spPr>
      </p:pic>
      <p:sp>
        <p:nvSpPr>
          <p:cNvPr id="4" name="吹き出し: 円形 3">
            <a:extLst>
              <a:ext uri="{FF2B5EF4-FFF2-40B4-BE49-F238E27FC236}">
                <a16:creationId xmlns:a16="http://schemas.microsoft.com/office/drawing/2014/main" id="{6E610B68-4FEB-716D-34C2-447CC651E759}"/>
              </a:ext>
            </a:extLst>
          </p:cNvPr>
          <p:cNvSpPr/>
          <p:nvPr/>
        </p:nvSpPr>
        <p:spPr>
          <a:xfrm>
            <a:off x="5814202" y="687466"/>
            <a:ext cx="1508884" cy="875450"/>
          </a:xfrm>
          <a:prstGeom prst="wedgeEllipseCallout">
            <a:avLst>
              <a:gd name="adj1" fmla="val -58923"/>
              <a:gd name="adj2" fmla="val 2695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C372C33-B1F9-799D-336E-D27D521E7979}"/>
              </a:ext>
            </a:extLst>
          </p:cNvPr>
          <p:cNvSpPr txBox="1"/>
          <p:nvPr/>
        </p:nvSpPr>
        <p:spPr>
          <a:xfrm>
            <a:off x="5855354" y="917473"/>
            <a:ext cx="273685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ja-JP" altLang="en-US" sz="1000" dirty="0">
                <a:latin typeface="ＭＳ Ｐゴシック"/>
                <a:ea typeface="ＭＳ Ｐゴシック"/>
                <a:cs typeface="Calibri"/>
              </a:rPr>
              <a:t>夏休みの思い出づくりや</a:t>
            </a:r>
            <a:endParaRPr lang="en-US" altLang="ja-JP" sz="1000" dirty="0">
              <a:latin typeface="ＭＳ Ｐゴシック"/>
              <a:ea typeface="ＭＳ Ｐゴシック"/>
              <a:cs typeface="Calibri"/>
            </a:endParaRPr>
          </a:p>
          <a:p>
            <a:r>
              <a:rPr lang="ja-JP" altLang="en-US" sz="1000" dirty="0">
                <a:latin typeface="ＭＳ Ｐゴシック"/>
                <a:ea typeface="ＭＳ Ｐゴシック"/>
                <a:cs typeface="Calibri"/>
              </a:rPr>
              <a:t>自由研究にもおすすめ！</a:t>
            </a:r>
            <a:endParaRPr lang="ja-JP" sz="1000" dirty="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C1C9271E-3135-7B4B-D34A-B010307AA62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71017" y="8441887"/>
            <a:ext cx="854043" cy="85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061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652</TotalTime>
  <Words>223</Words>
  <Application>Microsoft Office PowerPoint</Application>
  <PresentationFormat>ユーザー設定</PresentationFormat>
  <Paragraphs>37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ＭＳ Ｐゴシック</vt:lpstr>
      <vt:lpstr>ＭＳ 明朝</vt:lpstr>
      <vt:lpstr>メイリオ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田口　昌久</dc:creator>
  <cp:lastModifiedBy>村田　寿恵</cp:lastModifiedBy>
  <cp:revision>257</cp:revision>
  <cp:lastPrinted>2025-05-13T09:41:33Z</cp:lastPrinted>
  <dcterms:created xsi:type="dcterms:W3CDTF">2015-01-29T08:08:13Z</dcterms:created>
  <dcterms:modified xsi:type="dcterms:W3CDTF">2025-05-14T00:10:28Z</dcterms:modified>
</cp:coreProperties>
</file>