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63" r:id="rId2"/>
    <p:sldId id="262" r:id="rId3"/>
    <p:sldId id="257" r:id="rId4"/>
    <p:sldId id="264" r:id="rId5"/>
    <p:sldId id="266" r:id="rId6"/>
    <p:sldId id="260" r:id="rId7"/>
    <p:sldId id="261"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6FB652"/>
    <a:srgbClr val="5DAB6C"/>
    <a:srgbClr val="51B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1" autoAdjust="0"/>
    <p:restoredTop sz="82468" autoAdjust="0"/>
  </p:normalViewPr>
  <p:slideViewPr>
    <p:cSldViewPr snapToGrid="0">
      <p:cViewPr varScale="1">
        <p:scale>
          <a:sx n="87" d="100"/>
          <a:sy n="87" d="100"/>
        </p:scale>
        <p:origin x="13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49787" cy="498693"/>
          </a:xfrm>
          <a:prstGeom prst="rect">
            <a:avLst/>
          </a:prstGeom>
        </p:spPr>
        <p:txBody>
          <a:bodyPr vert="horz" lIns="95635" tIns="47818" rIns="95635" bIns="4781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6"/>
            <a:ext cx="2949787" cy="498693"/>
          </a:xfrm>
          <a:prstGeom prst="rect">
            <a:avLst/>
          </a:prstGeom>
        </p:spPr>
        <p:txBody>
          <a:bodyPr vert="horz" lIns="95635" tIns="47818" rIns="95635" bIns="47818" rtlCol="0"/>
          <a:lstStyle>
            <a:lvl1pPr algn="r">
              <a:defRPr sz="1300"/>
            </a:lvl1pPr>
          </a:lstStyle>
          <a:p>
            <a:fld id="{94061424-F807-4982-AA50-74B0505E83BD}" type="datetimeFigureOut">
              <a:rPr kumimoji="1" lang="ja-JP" altLang="en-US" smtClean="0"/>
              <a:t>2026/1/20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35" tIns="47818" rIns="95635" bIns="47818" rtlCol="0" anchor="ctr"/>
          <a:lstStyle/>
          <a:p>
            <a:endParaRPr lang="ja-JP" altLang="en-US"/>
          </a:p>
        </p:txBody>
      </p:sp>
      <p:sp>
        <p:nvSpPr>
          <p:cNvPr id="5" name="ノート プレースホルダー 4"/>
          <p:cNvSpPr>
            <a:spLocks noGrp="1"/>
          </p:cNvSpPr>
          <p:nvPr>
            <p:ph type="body" sz="quarter" idx="3"/>
          </p:nvPr>
        </p:nvSpPr>
        <p:spPr>
          <a:xfrm>
            <a:off x="680720" y="4783312"/>
            <a:ext cx="5445760" cy="3913615"/>
          </a:xfrm>
          <a:prstGeom prst="rect">
            <a:avLst/>
          </a:prstGeom>
        </p:spPr>
        <p:txBody>
          <a:bodyPr vert="horz" lIns="95635" tIns="47818" rIns="95635" bIns="478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35" tIns="47818" rIns="95635" bIns="4781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35" tIns="47818" rIns="95635" bIns="47818" rtlCol="0" anchor="b"/>
          <a:lstStyle>
            <a:lvl1pPr algn="r">
              <a:defRPr sz="1300"/>
            </a:lvl1pPr>
          </a:lstStyle>
          <a:p>
            <a:fld id="{3067D2DE-A9CD-4A31-BE60-85FDA70A4533}" type="slidenum">
              <a:rPr kumimoji="1" lang="ja-JP" altLang="en-US" smtClean="0"/>
              <a:t>‹#›</a:t>
            </a:fld>
            <a:endParaRPr kumimoji="1" lang="ja-JP" altLang="en-US"/>
          </a:p>
        </p:txBody>
      </p:sp>
    </p:spTree>
    <p:extLst>
      <p:ext uri="{BB962C8B-B14F-4D97-AF65-F5344CB8AC3E}">
        <p14:creationId xmlns:p14="http://schemas.microsoft.com/office/powerpoint/2010/main" val="31777008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1</a:t>
            </a:fld>
            <a:endParaRPr kumimoji="1" lang="ja-JP" altLang="en-US"/>
          </a:p>
        </p:txBody>
      </p:sp>
    </p:spTree>
    <p:extLst>
      <p:ext uri="{BB962C8B-B14F-4D97-AF65-F5344CB8AC3E}">
        <p14:creationId xmlns:p14="http://schemas.microsoft.com/office/powerpoint/2010/main" val="40039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指定病院等における不在者投票の手引きについて、説明します。</a:t>
            </a:r>
          </a:p>
          <a:p>
            <a:endParaRPr kumimoji="1" lang="ja-JP" altLang="en-US" dirty="0"/>
          </a:p>
          <a:p>
            <a:r>
              <a:rPr kumimoji="1" lang="ja-JP" altLang="en-US" dirty="0"/>
              <a:t>はじめに</a:t>
            </a:r>
          </a:p>
          <a:p>
            <a:r>
              <a:rPr kumimoji="1" lang="ja-JP" altLang="en-US" dirty="0"/>
              <a:t>各指定施設関係者の皆様におかれましては、各種選挙の執行に際し、多大なる御協力を賜り、ありがとうございます。</a:t>
            </a:r>
          </a:p>
          <a:p>
            <a:endParaRPr kumimoji="1" lang="ja-JP" altLang="en-US" dirty="0"/>
          </a:p>
          <a:p>
            <a:r>
              <a:rPr kumimoji="1" lang="ja-JP" altLang="en-US" dirty="0"/>
              <a:t>さて、ご承知のとおり、間もなく</a:t>
            </a:r>
            <a:r>
              <a:rPr lang="ja-JP" altLang="ja-JP" sz="1200" kern="1200" dirty="0">
                <a:solidFill>
                  <a:srgbClr val="000000"/>
                </a:solidFill>
                <a:effectLst/>
                <a:ea typeface="游明朝" panose="02020400000000000000" pitchFamily="18" charset="-128"/>
                <a:cs typeface="Times New Roman" panose="02020603050405020304" pitchFamily="18" charset="0"/>
              </a:rPr>
              <a:t>衆議院議員総選挙及び最高裁判所裁判官国民審査</a:t>
            </a:r>
            <a:r>
              <a:rPr kumimoji="1" lang="ja-JP" altLang="en-US" dirty="0"/>
              <a:t>が執行される予定です。</a:t>
            </a:r>
          </a:p>
          <a:p>
            <a:endParaRPr kumimoji="1" lang="ja-JP" altLang="en-US" dirty="0"/>
          </a:p>
          <a:p>
            <a:r>
              <a:rPr kumimoji="1" lang="ja-JP" altLang="en-US" dirty="0"/>
              <a:t>今回の選挙においては、不在者投票のポイントを、「指定病院等における不在者投票の手引き」に沿って説明いたします。</a:t>
            </a:r>
          </a:p>
          <a:p>
            <a:r>
              <a:rPr kumimoji="1" lang="ja-JP" altLang="en-US" dirty="0"/>
              <a:t>　</a:t>
            </a:r>
          </a:p>
          <a:p>
            <a:r>
              <a:rPr kumimoji="1" lang="ja-JP" altLang="en-US" dirty="0"/>
              <a:t>なお、この説明は、選挙の期日の公示の日が１月２７日、選挙の期日、すなわち投票日が２月８日であることを想定しておりますので、ご承知おきください。</a:t>
            </a:r>
          </a:p>
          <a:p>
            <a:endParaRPr kumimoji="1" lang="ja-JP" altLang="en-US" dirty="0"/>
          </a:p>
          <a:p>
            <a:r>
              <a:rPr kumimoji="1" lang="ja-JP" altLang="en-US" dirty="0"/>
              <a:t>それでは、お手元に指定病院等における不在者投票の手引きを御用意ください。</a:t>
            </a:r>
          </a:p>
          <a:p>
            <a:r>
              <a:rPr kumimoji="1" lang="ja-JP" altLang="en-US" dirty="0"/>
              <a:t>表紙をおめくり頂きまして、はしがきを御覧ください。</a:t>
            </a:r>
          </a:p>
          <a:p>
            <a:endParaRPr kumimoji="1" lang="ja-JP" altLang="en-US" dirty="0"/>
          </a:p>
          <a:p>
            <a:r>
              <a:rPr kumimoji="1" lang="ja-JP" altLang="en-US" dirty="0"/>
              <a:t>この手引きは、令和８年２月８日に行われる</a:t>
            </a:r>
            <a:r>
              <a:rPr kumimoji="1" lang="ja-JP" altLang="ja-JP" sz="1200" kern="1200" dirty="0">
                <a:solidFill>
                  <a:schemeClr val="tx1"/>
                </a:solidFill>
                <a:effectLst/>
                <a:latin typeface="+mn-lt"/>
                <a:ea typeface="+mn-ea"/>
                <a:cs typeface="+mn-cs"/>
              </a:rPr>
              <a:t>衆議院議員総選挙及び最高裁判所裁判官国民審査</a:t>
            </a:r>
            <a:r>
              <a:rPr kumimoji="1" lang="ja-JP" altLang="en-US" dirty="0"/>
              <a:t>における事務について記述したものです。</a:t>
            </a:r>
          </a:p>
          <a:p>
            <a:endParaRPr kumimoji="1" lang="ja-JP" altLang="en-US" dirty="0"/>
          </a:p>
          <a:p>
            <a:r>
              <a:rPr kumimoji="1" lang="ja-JP" altLang="en-US" dirty="0"/>
              <a:t>投票事務に当たっては、本手引書を熟読いただきますとともに、御不明の点については、最寄りの選挙管理委員会にお問い合わせいただきますようお願いします。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2</a:t>
            </a:fld>
            <a:endParaRPr kumimoji="1" lang="ja-JP" altLang="en-US"/>
          </a:p>
        </p:txBody>
      </p:sp>
    </p:spTree>
    <p:extLst>
      <p:ext uri="{BB962C8B-B14F-4D97-AF65-F5344CB8AC3E}">
        <p14:creationId xmlns:p14="http://schemas.microsoft.com/office/powerpoint/2010/main" val="7874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第１　指定病院等における不在者投票の概要</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一般的事項</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選挙の期日</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総選挙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の選挙の期日の公示の日は</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日、投票日は</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８</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不在者投票ができる期間は、</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２８</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日から</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同</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選挙において投票ができる選挙人は、平成</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２０</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年</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日以前に生まれた</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日本国民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で、市町村の選挙管理委員会の選挙人名簿に登録されている</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ことが条件</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3</a:t>
            </a:fld>
            <a:endParaRPr kumimoji="1" lang="ja-JP" altLang="en-US"/>
          </a:p>
        </p:txBody>
      </p:sp>
    </p:spTree>
    <p:extLst>
      <p:ext uri="{BB962C8B-B14F-4D97-AF65-F5344CB8AC3E}">
        <p14:creationId xmlns:p14="http://schemas.microsoft.com/office/powerpoint/2010/main" val="305675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不在者投票に関する事項　</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指定病院等で不在者投票をすることができるのは、次のア、イ、ウの場合です。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ア　選挙人の属する投票区が、当該指定病院等の所在する投票区と異なる場合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イ　選挙人の属する投票区が、当該指定病院等の所在する投票区と同じ場合にも不在者投票をすることが可能ですが、この場合は、</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ｱ</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ｴ</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いずれかの要件を満たす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方に限られますので、御注意ください。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ウ　選挙人が、刑事施設、労役場、監置場、留置施設、少年院及び少年鑑別所にある場合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次に、２ページの</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不在者投票のできる期間等についてです。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指定病院等における不在者投票のできる期間は、</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日から</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日までです。投票ができる時間は、午前</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8</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時３０分から午後５時までです。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なお、</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投票用紙等の請求は、不在者投票の開始日である</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２８</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日前においても</a:t>
            </a:r>
            <a:r>
              <a:rPr kumimoji="1" lang="ja-JP" altLang="ja-JP" sz="1200" kern="1200" dirty="0">
                <a:solidFill>
                  <a:schemeClr val="tx1"/>
                </a:solidFill>
                <a:effectLst/>
                <a:latin typeface="+mn-lt"/>
                <a:ea typeface="+mn-ea"/>
                <a:cs typeface="+mn-cs"/>
              </a:rPr>
              <a:t>可能です。</a:t>
            </a:r>
          </a:p>
          <a:p>
            <a:r>
              <a:rPr kumimoji="1" lang="ja-JP" altLang="ja-JP" sz="1200" kern="1200" dirty="0">
                <a:solidFill>
                  <a:schemeClr val="tx1"/>
                </a:solidFill>
                <a:effectLst/>
                <a:latin typeface="+mn-lt"/>
                <a:ea typeface="+mn-ea"/>
                <a:cs typeface="+mn-cs"/>
              </a:rPr>
              <a:t>また、総選挙及び国民審査の投票用紙等を併せて請求しても差し支えありませんが、この場合は、名簿登録地の市町村選挙管理委員会が投票用紙等を交付するのは、総選挙及び国民審査ともに、</a:t>
            </a:r>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１</a:t>
            </a:r>
            <a:r>
              <a:rPr kumimoji="1" lang="ja-JP" altLang="ja-JP" sz="1200" kern="1200" dirty="0">
                <a:solidFill>
                  <a:schemeClr val="tx1"/>
                </a:solidFill>
                <a:effectLst/>
                <a:latin typeface="+mn-lt"/>
                <a:ea typeface="+mn-ea"/>
                <a:cs typeface="+mn-cs"/>
              </a:rPr>
              <a:t>日以降となりますので御留意ください。</a:t>
            </a:r>
          </a:p>
          <a:p>
            <a:pPr marL="152400" indent="-1524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4</a:t>
            </a:fld>
            <a:endParaRPr kumimoji="1" lang="ja-JP" altLang="en-US"/>
          </a:p>
        </p:txBody>
      </p:sp>
    </p:spTree>
    <p:extLst>
      <p:ext uri="{BB962C8B-B14F-4D97-AF65-F5344CB8AC3E}">
        <p14:creationId xmlns:p14="http://schemas.microsoft.com/office/powerpoint/2010/main" val="312354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４ページを御覧ください。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不在者投票に関する事項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kumimoji="1" lang="ja-JP" altLang="en-US" sz="1200" kern="1200" dirty="0">
                <a:solidFill>
                  <a:schemeClr val="tx1"/>
                </a:solidFill>
                <a:effectLst/>
                <a:latin typeface="+mn-lt"/>
                <a:ea typeface="+mn-ea"/>
                <a:cs typeface="+mn-cs"/>
              </a:rPr>
              <a:t>（３）投票用紙等</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投票用紙等の用紙の色及び刷り色は、</a:t>
            </a:r>
            <a:r>
              <a:rPr kumimoji="1" lang="ja-JP" altLang="en-US" sz="1200" kern="1200" dirty="0">
                <a:solidFill>
                  <a:schemeClr val="tx1"/>
                </a:solidFill>
                <a:effectLst/>
                <a:latin typeface="+mn-lt"/>
                <a:ea typeface="+mn-ea"/>
                <a:cs typeface="+mn-cs"/>
              </a:rPr>
              <a:t>表</a:t>
            </a:r>
            <a:r>
              <a:rPr kumimoji="1" lang="ja-JP" altLang="ja-JP" sz="1200" kern="1200" dirty="0">
                <a:solidFill>
                  <a:schemeClr val="tx1"/>
                </a:solidFill>
                <a:effectLst/>
                <a:latin typeface="+mn-lt"/>
                <a:ea typeface="+mn-ea"/>
                <a:cs typeface="+mn-cs"/>
              </a:rPr>
              <a:t>のとおりです。</a:t>
            </a:r>
          </a:p>
          <a:p>
            <a:r>
              <a:rPr kumimoji="1" lang="ja-JP" altLang="ja-JP" sz="1200" kern="1200" dirty="0">
                <a:solidFill>
                  <a:schemeClr val="tx1"/>
                </a:solidFill>
                <a:effectLst/>
                <a:latin typeface="+mn-lt"/>
                <a:ea typeface="+mn-ea"/>
                <a:cs typeface="+mn-cs"/>
              </a:rPr>
              <a:t>この色分けは、都道府県により異なる場合がありますので注意してください。</a:t>
            </a:r>
          </a:p>
          <a:p>
            <a:pPr marL="152400" indent="-1524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5</a:t>
            </a:fld>
            <a:endParaRPr kumimoji="1" lang="ja-JP" altLang="en-US"/>
          </a:p>
        </p:txBody>
      </p:sp>
    </p:spTree>
    <p:extLst>
      <p:ext uri="{BB962C8B-B14F-4D97-AF65-F5344CB8AC3E}">
        <p14:creationId xmlns:p14="http://schemas.microsoft.com/office/powerpoint/2010/main" val="198329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４</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第２　不在者投票管理者の職務等についてです。</a:t>
            </a:r>
            <a:endParaRPr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dirty="0">
                <a:effectLst/>
                <a:ea typeface="ＭＳ 明朝" panose="02020609040205080304" pitchFamily="17" charset="-128"/>
                <a:cs typeface="Times New Roman" panose="02020603050405020304" pitchFamily="18" charset="0"/>
              </a:rPr>
              <a:t>不在者投票管理者は、施設の長がその職を務め</a:t>
            </a:r>
            <a:r>
              <a:rPr lang="ja-JP" altLang="en-US" sz="1800" dirty="0">
                <a:effectLst/>
                <a:ea typeface="ＭＳ 明朝" panose="02020609040205080304" pitchFamily="17" charset="-128"/>
                <a:cs typeface="Times New Roman" panose="02020603050405020304" pitchFamily="18" charset="0"/>
              </a:rPr>
              <a:t>ます。</a:t>
            </a:r>
            <a:endParaRPr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不在者投票に関する手続きのすべてについて最終的な決定をすることとなりますので適正な管理・執行をお願いします。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３　不在者投票管理者の留意すべき事項についてです。</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不在者投票管理者は不在者投票に関し、その業務上の地位を利用して選挙運動をしてはならないことになっております。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dirty="0">
                <a:effectLst/>
                <a:ea typeface="ＭＳ 明朝" panose="02020609040205080304" pitchFamily="17" charset="-128"/>
                <a:cs typeface="Times New Roman" panose="02020603050405020304" pitchFamily="18" charset="0"/>
              </a:rPr>
              <a:t>例えば、病院長が不在者投票の対象となる入院患者に対してその診療上の影響力を利用して選挙運動をする</a:t>
            </a:r>
            <a:r>
              <a:rPr lang="ja-JP" altLang="en-US" sz="1800" dirty="0">
                <a:effectLst/>
                <a:ea typeface="ＭＳ 明朝" panose="02020609040205080304" pitchFamily="17" charset="-128"/>
                <a:cs typeface="Times New Roman" panose="02020603050405020304" pitchFamily="18" charset="0"/>
              </a:rPr>
              <a:t>等</a:t>
            </a:r>
            <a:r>
              <a:rPr lang="ja-JP" altLang="ja-JP" sz="1800" dirty="0">
                <a:effectLst/>
                <a:ea typeface="ＭＳ 明朝" panose="02020609040205080304" pitchFamily="17" charset="-128"/>
                <a:cs typeface="Times New Roman" panose="02020603050405020304" pitchFamily="18" charset="0"/>
              </a:rPr>
              <a:t>の行為は、一般的に違反となりますので、御注意ください。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事務の管理、執行に当たっては、投票の秘密保持を期するようお願いします。</a:t>
            </a:r>
            <a:endParaRPr kumimoji="1" lang="en-US" altLang="ja-JP" sz="1800" dirty="0">
              <a:effectLst/>
              <a:ea typeface="ＭＳ 明朝" panose="02020609040205080304" pitchFamily="17"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また、投票用紙は１枚でも不足が生じると大変な問題となりますので、保管には十分注意してください。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6</a:t>
            </a:fld>
            <a:endParaRPr kumimoji="1" lang="ja-JP" altLang="en-US"/>
          </a:p>
        </p:txBody>
      </p:sp>
    </p:spTree>
    <p:extLst>
      <p:ext uri="{BB962C8B-B14F-4D97-AF65-F5344CB8AC3E}">
        <p14:creationId xmlns:p14="http://schemas.microsoft.com/office/powerpoint/2010/main" val="170252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６</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effectLst/>
                <a:ea typeface="ＭＳ 明朝" panose="02020609040205080304" pitchFamily="17" charset="-128"/>
                <a:cs typeface="Times New Roman" panose="02020603050405020304" pitchFamily="18" charset="0"/>
              </a:rPr>
              <a:t>第３　指定病院等における不在者投票事務の流れは以下のとおりです。</a:t>
            </a:r>
            <a:endParaRPr lang="en-US" altLang="ja-JP" sz="1800" dirty="0">
              <a:effectLst/>
              <a:ea typeface="ＭＳ 明朝" panose="02020609040205080304" pitchFamily="17" charset="-128"/>
              <a:cs typeface="Times New Roman" panose="02020603050405020304" pitchFamily="18" charset="0"/>
            </a:endParaRPr>
          </a:p>
          <a:p>
            <a:endParaRPr kumimoji="1" lang="en-US" altLang="ja-JP" sz="1800" dirty="0">
              <a:effectLst/>
              <a:ea typeface="ＭＳ 明朝" panose="02020609040205080304" pitchFamily="17" charset="-128"/>
              <a:cs typeface="Times New Roman" panose="02020603050405020304" pitchFamily="18" charset="0"/>
            </a:endParaRPr>
          </a:p>
          <a:p>
            <a:pPr marL="228600" indent="-2286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まず、選挙人に対する周知をします。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その後、選挙人から施設への投票用紙等の請求依頼があり、施設にて投票用紙等請求書を作成します。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各名簿登録地の市町村選挙管理委員会へ投票用紙等の請求を行います。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投票用紙等を受領し、確認の上、保管してください。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投票用紙等は、金庫等の必ず鍵のかかるものを利用して指定病院等において不在者投票を行う日まで厳重に保管してください。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投票記載場所を設備し、立会人等の選任を行います。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立会人は選挙権を有する者の中から選任してください。人員は１名以上です。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また、公正な投票の実施にむけて外部立会人の導入もご検討いただければと思います。外部立会人の選定依頼については、各施設が所在する市町の選挙管理委員会にお問い合わせください。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ここまで準備ができたら、投票を行います。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具体的な投票の手順等については、「第４の４　不在者投票」１</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５</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ページ以降を参照してください。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最後に投票結果の報告や経費の請求に関してですが、栃木県へ報告及び請求をしてください。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８</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選挙人に対する周知</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入院、入所中の選挙人に対して、不在者投票の周知を行ってください。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医師、看護師、職員や、付</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き</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添</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人、通院・通所者など</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入院患者以外の者は、この不在者投票</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できませんので、注意してください。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投票日周知のための掲示表の原稿を３</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７</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ページに添付しましたので、御活用ください。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９</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投票用紙等の請求</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投票する意思のある選挙人から、不在者投票用紙等請求依頼書により、投票用紙等を市町村委員会に請求することの依頼を受けてください。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１０</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81000" indent="-381000"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81000" indent="-381000" algn="just"/>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②投票用紙等の請求先は、名簿登録地の市町村委員長です。一般的には、選挙人の住所地の市町村委員会の委員長になります。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投票用紙等の請求は、この様式により行ってください。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請求書は、市町ごとに作成します。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複数の市町を混在させないよう御注意ください。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57200" indent="-4572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⑥に記載のとおり、</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「（別紙）」用紙については、不在者投票事務処理用としてコピーをする</a:t>
            </a:r>
            <a:r>
              <a:rPr lang="ja-JP" altLang="en-US"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して</a:t>
            </a:r>
            <a:r>
              <a:rPr lang="ja-JP" altLang="en-US"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もう１部を同時に作成しておいてください。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また、注意書きにあるとおり　</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（別紙）用紙については、不在者投票事務処理表を兼ねる様式になっています。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名簿登録地の市町村委員長に対し投票用紙等を請求する際には、（別紙）用紙の「投票事務処理欄」の部分は空欄のままとなります。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04800" indent="-304800" algn="just"/>
            <a:r>
              <a:rPr lang="en-US" altLang="ja-JP" sz="1800" u="none" strike="noStrike" kern="100" dirty="0">
                <a:effectLst/>
                <a:uFill>
                  <a:solidFill>
                    <a:srgbClr val="000000"/>
                  </a:solidFill>
                </a:uFill>
                <a:latin typeface="ＭＳ 明朝" panose="02020609040205080304" pitchFamily="17" charset="-128"/>
                <a:ea typeface="游明朝" panose="02020400000000000000" pitchFamily="18" charset="-128"/>
                <a:cs typeface="Times New Roman" panose="02020603050405020304" pitchFamily="18" charset="0"/>
              </a:rPr>
              <a:t> </a:t>
            </a:r>
            <a:endParaRPr lang="en-US" altLang="ja-JP" sz="1800" u="none" strike="noStrike" kern="100" dirty="0">
              <a:effectLst/>
              <a:uFill>
                <a:solidFill>
                  <a:srgbClr val="000000"/>
                </a:solidFill>
              </a:uFill>
              <a:latin typeface="游明朝" panose="02020400000000000000" pitchFamily="18" charset="-128"/>
              <a:ea typeface="游明朝" panose="02020400000000000000" pitchFamily="18" charset="-128"/>
              <a:cs typeface="Times New Roman" panose="02020603050405020304" pitchFamily="18" charset="0"/>
            </a:endParaRPr>
          </a:p>
          <a:p>
            <a:pPr marL="304800" indent="-3048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次に、１</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３</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endParaRPr>
          </a:p>
          <a:p>
            <a:pPr algn="just"/>
            <a:r>
              <a:rPr lang="ja-JP" altLang="ja-JP" sz="1800" u="sng" kern="100" dirty="0">
                <a:effectLst/>
                <a:uFill>
                  <a:solidFill>
                    <a:srgbClr val="000000"/>
                  </a:solidFill>
                </a:uFill>
                <a:latin typeface="游明朝" panose="02020400000000000000" pitchFamily="18" charset="-128"/>
                <a:ea typeface="ＭＳ 明朝" panose="02020609040205080304" pitchFamily="17" charset="-128"/>
                <a:cs typeface="Times New Roman" panose="02020603050405020304" pitchFamily="18" charset="0"/>
              </a:rPr>
              <a:t>名簿登録地の市町村委員長から投票用紙等の交付等を受けたときは、これを厳重に保管しておき、選挙人が投票する際に投票記載場所において交付する取扱いとしてください。</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事前に投票用紙等を選挙人に交付した場合、選挙人が投票記載場所以外の場所で投票用紙に候補者の氏名等を記載するおそれがあり、その場合、当該投票は無効となってしまうので上記の取扱いとするもの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県内の名簿登録地の市町委員長から送付された投票用紙等には、外封筒表面最下部に選挙人の氏名を鉛筆等で記載してありますので、これを確認の上、交付してください。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投票方法につきましては、１５ページから</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ページを御確認ください。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(5)</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投票の事務処理についてです。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投票用紙等の請求を行った際に、不在者投票事務処理用としてもう１部作成した（別紙）用紙を利用して投票の事務処理を行ってください。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書き方は２</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ページの記載例のとおりです。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投票用紙の請求時には空欄だった右側を用いて、誰が投票したか</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を管理し、事務を行ってください。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この不在者投票事務処理表のコピーの全てを、不在者投票の事務に要した経費の報告</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請求の際に添付していただくこととなりますので作成を忘れずにお願いします。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不在者投票管理者は、選挙人から投票を受け取った場合は、投票用封筒（外封筒）を３</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６</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ページを参考に、記載漏れがないか等再度点検した上で、名簿登録地の市町村</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ご</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とにさらに他の適当な封筒に入れて封をし、その表面に投票が在中している旨を明記し、直ちにそれぞれの名簿登録地の市町村委員長に直接送致し、又は郵便等で送付して</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152400" indent="-152400" algn="just"/>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く</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不在者投票用紙は、選挙の投票日に投票所が閉まる時刻までに投票所へ届かなければ無効となってしま</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いま</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すので、投票日の前日までに送付をお願いします。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３</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６の（</a:t>
            </a:r>
            <a:r>
              <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投票用紙等の請求を申し出ながら、不在者投票を行わなかった選挙人の投票用紙等については、当該選挙人の住所及び氏名を明示する書面を添付して、当該選挙人の名簿登録地の市町村委員長に返還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３</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ページを御覧ください。</a:t>
            </a:r>
            <a:endParaRPr lang="en-US"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第５　その他</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１　選挙公報等の送付</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選挙人への便宜供与のため、選挙公報及び審査公報を</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２</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月</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１</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日頃送付する予定ですので、御活用ください。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２　経費の請求</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不在者投票に要した経費は、全ての不在者投票事務処理表のコピーと振込先となる通帳の写しを添付し、栃木県知事宛てに報告</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請求してください。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不在者投票が１件も行われなかった場合、または経費の請求を行わない場合には、</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電子メール</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又はＦＡＸ</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等</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により、その旨報告してください。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dirty="0">
                <a:effectLst/>
                <a:ea typeface="ＭＳ 明朝" panose="02020609040205080304" pitchFamily="17" charset="-128"/>
                <a:cs typeface="Times New Roman" panose="02020603050405020304" pitchFamily="18" charset="0"/>
              </a:rPr>
              <a:t>以上で説明を終了します。</a:t>
            </a:r>
            <a:endParaRPr lang="en-US" altLang="ja-JP" sz="1800" dirty="0">
              <a:effectLst/>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067D2DE-A9CD-4A31-BE60-85FDA70A4533}" type="slidenum">
              <a:rPr kumimoji="1" lang="ja-JP" altLang="en-US" smtClean="0"/>
              <a:t>7</a:t>
            </a:fld>
            <a:endParaRPr kumimoji="1" lang="ja-JP" altLang="en-US"/>
          </a:p>
        </p:txBody>
      </p:sp>
    </p:spTree>
    <p:extLst>
      <p:ext uri="{BB962C8B-B14F-4D97-AF65-F5344CB8AC3E}">
        <p14:creationId xmlns:p14="http://schemas.microsoft.com/office/powerpoint/2010/main" val="211914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DB5B9-D994-2D64-7A97-5D4A1CA4F7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485099-E21E-0930-2119-1E2537AD3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3DF5A34-2A88-0062-6973-E8848EBB2800}"/>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8E549EFD-BEDD-95BE-40A2-0EF9771EB3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6CAA99-13BB-767C-AFCE-5874848D2883}"/>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274548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DA69C-9D7C-7AA1-BB62-9C832DB8B5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4E8362-EA2F-5E12-1327-B6AF0C774B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280B00-41AC-C576-1C4F-587F96BF3648}"/>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1D12C5F1-A687-9D15-7DC0-0F9A2CFDA3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6405E1-5813-ECEA-B73D-CE9376D7C82B}"/>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51801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BED3E8-9AD2-85D3-A484-363B02ADF2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11129A-58B8-CAEB-A677-E97F9E81B31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E2D18-E106-42B1-5BAD-CA5FA5E120A5}"/>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44F76ECA-AC94-2AF5-0C54-64E2622866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760365-63F7-54FC-8521-DF246F21E0A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403679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AE877-D313-912C-5515-7D4C7FCAAC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1CE492-7A0C-25A6-0C55-FD9AAC776D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2174F2-4DE8-ED40-05BB-2F90830B9588}"/>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E4765F05-698C-3919-B50B-906583704A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1F1583-E357-078F-13DE-6AB2AC5A0AAA}"/>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7269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CC00A-0283-792A-343D-A9A5A36B8E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ED9EE5-D740-EA15-7084-EEBF91B07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796E3E0-AA59-3762-9362-AAA91F666F83}"/>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BBA4ECD3-6BD4-4480-588B-432C3BF066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0A9C6F-DA1F-EC92-DA0B-7E64922D21E9}"/>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96755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0F35D-328E-4382-F5B6-0EADC79B3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4CFA96-59D6-DB63-0C79-995F0DCD163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5E7642-E07A-B889-7DD2-39AE6F6A45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AB5BD3C-5D16-D966-1913-CDE082A6E6C2}"/>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6" name="フッター プレースホルダー 5">
            <a:extLst>
              <a:ext uri="{FF2B5EF4-FFF2-40B4-BE49-F238E27FC236}">
                <a16:creationId xmlns:a16="http://schemas.microsoft.com/office/drawing/2014/main" id="{781CF805-2253-E065-7056-B103E584EB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61F54F-3439-6627-7262-4FDC31A49383}"/>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12203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F62A6-E3A6-F6FE-68A9-606F2694CE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24A43-CF0C-23D0-BE1E-6C841B15E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5E9B777-24F6-460F-DA1F-4AAED3A98D1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AB8B97-6DE7-51C0-13B5-9AC57ED58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1F91C3-3648-335F-70FE-9F6CC201A70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A98B0B-9E97-B5DA-A445-72971A01C660}"/>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8" name="フッター プレースホルダー 7">
            <a:extLst>
              <a:ext uri="{FF2B5EF4-FFF2-40B4-BE49-F238E27FC236}">
                <a16:creationId xmlns:a16="http://schemas.microsoft.com/office/drawing/2014/main" id="{2FC4426C-1307-9DC1-53AA-CEB3F1DA57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494582C-11A9-3806-451A-F6D148D7E438}"/>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45540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1114C-C129-5448-C45C-8EC74FE8CF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F87B97-6E03-1E35-D264-62234FB3CA12}"/>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4" name="フッター プレースホルダー 3">
            <a:extLst>
              <a:ext uri="{FF2B5EF4-FFF2-40B4-BE49-F238E27FC236}">
                <a16:creationId xmlns:a16="http://schemas.microsoft.com/office/drawing/2014/main" id="{CB6E66AF-5576-94C7-1E36-1DE6447B44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8A0689F-C304-FEE0-1D72-D5D87BA2E21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6690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BD53CD-33B6-8F8B-FE7B-AEC52E85E1DB}"/>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3" name="フッター プレースホルダー 2">
            <a:extLst>
              <a:ext uri="{FF2B5EF4-FFF2-40B4-BE49-F238E27FC236}">
                <a16:creationId xmlns:a16="http://schemas.microsoft.com/office/drawing/2014/main" id="{5B0FBA3E-E5D3-945A-D9C7-FAEE28EE07D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DB522C-3B59-0EA8-2EF3-80E8EBBCB85F}"/>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90865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142F9-9588-90E2-B3F3-D4F8E8C63B9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7D0E48-D6D7-BAA8-5331-0772C7C0A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21FF21-706F-40B3-B97A-F8A65036F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D977E9-C455-92FD-EDB7-3832086EC52F}"/>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6" name="フッター プレースホルダー 5">
            <a:extLst>
              <a:ext uri="{FF2B5EF4-FFF2-40B4-BE49-F238E27FC236}">
                <a16:creationId xmlns:a16="http://schemas.microsoft.com/office/drawing/2014/main" id="{6CBF8109-5A9B-A8FB-7EF1-6C0FA8A2CB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8B9463-EF7B-7CBA-E9BF-44C1FCA9A5AD}"/>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350693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FD430-F50A-EB70-42E7-988E4A35E2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C916D0-AEB9-0D41-5FE4-6467CD9E0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2A51D09-F3F6-E129-713A-EF0BB1AC4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6B7F55-9DAB-753F-D5BE-7D4B07C5CCA0}"/>
              </a:ext>
            </a:extLst>
          </p:cNvPr>
          <p:cNvSpPr>
            <a:spLocks noGrp="1"/>
          </p:cNvSpPr>
          <p:nvPr>
            <p:ph type="dt" sz="half" idx="10"/>
          </p:nvPr>
        </p:nvSpPr>
        <p:spPr/>
        <p:txBody>
          <a:bodyPr/>
          <a:lstStyle/>
          <a:p>
            <a:fld id="{353E69BD-FF70-439D-87E2-C6377228E8E7}" type="datetimeFigureOut">
              <a:rPr kumimoji="1" lang="ja-JP" altLang="en-US" smtClean="0"/>
              <a:t>2026/1/20</a:t>
            </a:fld>
            <a:endParaRPr kumimoji="1" lang="ja-JP" altLang="en-US"/>
          </a:p>
        </p:txBody>
      </p:sp>
      <p:sp>
        <p:nvSpPr>
          <p:cNvPr id="6" name="フッター プレースホルダー 5">
            <a:extLst>
              <a:ext uri="{FF2B5EF4-FFF2-40B4-BE49-F238E27FC236}">
                <a16:creationId xmlns:a16="http://schemas.microsoft.com/office/drawing/2014/main" id="{F7F59F16-7471-F3A2-73B3-2B2D67C25E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C671BB-A6AE-283F-2FDE-AA299E80C5CC}"/>
              </a:ext>
            </a:extLst>
          </p:cNvPr>
          <p:cNvSpPr>
            <a:spLocks noGrp="1"/>
          </p:cNvSpPr>
          <p:nvPr>
            <p:ph type="sldNum" sz="quarter" idx="12"/>
          </p:nvPr>
        </p:nvSpPr>
        <p:spPr/>
        <p:txBody>
          <a:body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04755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C1EC55-8471-D0B1-9B59-AADC76CC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3B587C-B58E-42C9-F326-03EE28B93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4591C2-36D2-49DA-D704-6CD231CA6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E69BD-FF70-439D-87E2-C6377228E8E7}" type="datetimeFigureOut">
              <a:rPr kumimoji="1" lang="ja-JP" altLang="en-US" smtClean="0"/>
              <a:t>2026/1/20</a:t>
            </a:fld>
            <a:endParaRPr kumimoji="1" lang="ja-JP" altLang="en-US"/>
          </a:p>
        </p:txBody>
      </p:sp>
      <p:sp>
        <p:nvSpPr>
          <p:cNvPr id="5" name="フッター プレースホルダー 4">
            <a:extLst>
              <a:ext uri="{FF2B5EF4-FFF2-40B4-BE49-F238E27FC236}">
                <a16:creationId xmlns:a16="http://schemas.microsoft.com/office/drawing/2014/main" id="{84AC29FD-1DF8-D2CA-B120-8996F1CCE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9E0042-BD40-764E-1B87-85992F9EA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A0E59-8A7D-4800-977E-E9B9BE9F8CED}" type="slidenum">
              <a:rPr kumimoji="1" lang="ja-JP" altLang="en-US" smtClean="0"/>
              <a:t>‹#›</a:t>
            </a:fld>
            <a:endParaRPr kumimoji="1" lang="ja-JP" altLang="en-US"/>
          </a:p>
        </p:txBody>
      </p:sp>
    </p:spTree>
    <p:extLst>
      <p:ext uri="{BB962C8B-B14F-4D97-AF65-F5344CB8AC3E}">
        <p14:creationId xmlns:p14="http://schemas.microsoft.com/office/powerpoint/2010/main" val="18699422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4E5E191-0FE4-5248-F713-6482D0F414F3}"/>
              </a:ext>
            </a:extLst>
          </p:cNvPr>
          <p:cNvSpPr/>
          <p:nvPr/>
        </p:nvSpPr>
        <p:spPr>
          <a:xfrm>
            <a:off x="0" y="0"/>
            <a:ext cx="12192000" cy="542544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B2E8248-64D0-40D3-D583-51BB02B897ED}"/>
              </a:ext>
            </a:extLst>
          </p:cNvPr>
          <p:cNvSpPr>
            <a:spLocks noGrp="1"/>
          </p:cNvSpPr>
          <p:nvPr>
            <p:ph type="ctrTitle"/>
          </p:nvPr>
        </p:nvSpPr>
        <p:spPr>
          <a:xfrm>
            <a:off x="0" y="223024"/>
            <a:ext cx="12192000" cy="3918857"/>
          </a:xfrm>
        </p:spPr>
        <p:txBody>
          <a:bodyPr>
            <a:normAutofit/>
          </a:bodyPr>
          <a:lstStyle/>
          <a:p>
            <a:r>
              <a:rPr kumimoji="1" lang="ja-JP" altLang="en-US" sz="7200" b="1" dirty="0">
                <a:solidFill>
                  <a:schemeClr val="bg1"/>
                </a:solidFill>
                <a:latin typeface="BIZ UDPゴシック" panose="020B0400000000000000" pitchFamily="50" charset="-128"/>
                <a:ea typeface="BIZ UDPゴシック" panose="020B0400000000000000" pitchFamily="50" charset="-128"/>
              </a:rPr>
              <a:t>指定病院等における</a:t>
            </a:r>
            <a:br>
              <a:rPr kumimoji="1" lang="en-US" altLang="ja-JP" sz="7200" b="1" dirty="0">
                <a:solidFill>
                  <a:schemeClr val="bg1"/>
                </a:solidFill>
                <a:latin typeface="BIZ UDPゴシック" panose="020B0400000000000000" pitchFamily="50" charset="-128"/>
                <a:ea typeface="BIZ UDPゴシック" panose="020B0400000000000000" pitchFamily="50" charset="-128"/>
              </a:rPr>
            </a:br>
            <a:r>
              <a:rPr kumimoji="1" lang="ja-JP" altLang="en-US" sz="7200" b="1" dirty="0">
                <a:solidFill>
                  <a:schemeClr val="bg1"/>
                </a:solidFill>
                <a:latin typeface="BIZ UDPゴシック" panose="020B0400000000000000" pitchFamily="50" charset="-128"/>
                <a:ea typeface="BIZ UDPゴシック" panose="020B0400000000000000" pitchFamily="50" charset="-128"/>
              </a:rPr>
              <a:t>不在者投票の手引き</a:t>
            </a:r>
          </a:p>
        </p:txBody>
      </p:sp>
      <p:sp>
        <p:nvSpPr>
          <p:cNvPr id="3" name="字幕 2">
            <a:extLst>
              <a:ext uri="{FF2B5EF4-FFF2-40B4-BE49-F238E27FC236}">
                <a16:creationId xmlns:a16="http://schemas.microsoft.com/office/drawing/2014/main" id="{A2E26F05-EB45-69C6-8AFB-36A72B188F11}"/>
              </a:ext>
            </a:extLst>
          </p:cNvPr>
          <p:cNvSpPr>
            <a:spLocks noGrp="1"/>
          </p:cNvSpPr>
          <p:nvPr>
            <p:ph type="subTitle" idx="1"/>
          </p:nvPr>
        </p:nvSpPr>
        <p:spPr>
          <a:xfrm>
            <a:off x="2995749" y="6211703"/>
            <a:ext cx="8830491" cy="709749"/>
          </a:xfrm>
        </p:spPr>
        <p:txBody>
          <a:bodyPr>
            <a:normAutofit/>
          </a:bodyPr>
          <a:lstStyle/>
          <a:p>
            <a:r>
              <a:rPr kumimoji="1" lang="ja-JP" altLang="en-US" sz="3600" dirty="0"/>
              <a:t>　　　　</a:t>
            </a:r>
            <a:r>
              <a:rPr kumimoji="1" lang="ja-JP" altLang="en-US" sz="4000" b="1" dirty="0">
                <a:latin typeface="BIZ UDPゴシック" panose="020B0400000000000000" pitchFamily="50" charset="-128"/>
                <a:ea typeface="BIZ UDPゴシック" panose="020B0400000000000000" pitchFamily="50" charset="-128"/>
              </a:rPr>
              <a:t>栃木県選挙管理委員会</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0F0BBF6-D57C-77EF-5C8A-55C1164F0099}"/>
              </a:ext>
            </a:extLst>
          </p:cNvPr>
          <p:cNvSpPr txBox="1"/>
          <p:nvPr/>
        </p:nvSpPr>
        <p:spPr>
          <a:xfrm>
            <a:off x="5695406" y="5503817"/>
            <a:ext cx="6496594" cy="707886"/>
          </a:xfrm>
          <a:prstGeom prst="rect">
            <a:avLst/>
          </a:prstGeom>
          <a:noFill/>
        </p:spPr>
        <p:txBody>
          <a:bodyPr wrap="square" rtlCol="0">
            <a:spAutoFit/>
          </a:bodyPr>
          <a:lstStyle/>
          <a:p>
            <a:r>
              <a:rPr kumimoji="1" lang="ja-JP" altLang="en-US" sz="4000" b="1" dirty="0">
                <a:latin typeface="BIZ UDPゴシック" panose="020B0400000000000000" pitchFamily="50" charset="-128"/>
                <a:ea typeface="BIZ UDPゴシック" panose="020B0400000000000000" pitchFamily="50" charset="-128"/>
              </a:rPr>
              <a:t>令和８</a:t>
            </a:r>
            <a:r>
              <a:rPr kumimoji="1" lang="en-US" altLang="ja-JP" sz="4000" b="1" dirty="0">
                <a:latin typeface="BIZ UDPゴシック" panose="020B0400000000000000" pitchFamily="50" charset="-128"/>
                <a:ea typeface="BIZ UDPゴシック" panose="020B0400000000000000" pitchFamily="50" charset="-128"/>
              </a:rPr>
              <a:t>(202</a:t>
            </a:r>
            <a:r>
              <a:rPr kumimoji="1" lang="ja-JP" altLang="en-US" sz="4000" b="1" dirty="0">
                <a:latin typeface="BIZ UDPゴシック" panose="020B0400000000000000" pitchFamily="50" charset="-128"/>
                <a:ea typeface="BIZ UDPゴシック" panose="020B0400000000000000" pitchFamily="50" charset="-128"/>
              </a:rPr>
              <a:t>６</a:t>
            </a:r>
            <a:r>
              <a:rPr kumimoji="1" lang="en-US" altLang="ja-JP" sz="4000" b="1" dirty="0">
                <a:latin typeface="BIZ UDPゴシック" panose="020B0400000000000000" pitchFamily="50" charset="-128"/>
                <a:ea typeface="BIZ UDPゴシック" panose="020B0400000000000000" pitchFamily="50" charset="-128"/>
              </a:rPr>
              <a:t>)</a:t>
            </a:r>
            <a:r>
              <a:rPr kumimoji="1" lang="ja-JP" altLang="en-US" sz="4000" b="1" dirty="0">
                <a:latin typeface="BIZ UDPゴシック" panose="020B0400000000000000" pitchFamily="50" charset="-128"/>
                <a:ea typeface="BIZ UDPゴシック" panose="020B0400000000000000" pitchFamily="50" charset="-128"/>
              </a:rPr>
              <a:t>年１月</a:t>
            </a:r>
            <a:r>
              <a:rPr kumimoji="1" lang="en-US" altLang="ja-JP" sz="4000" b="1" dirty="0">
                <a:latin typeface="BIZ UDPゴシック" panose="020B0400000000000000" pitchFamily="50" charset="-128"/>
                <a:ea typeface="BIZ UDPゴシック" panose="020B0400000000000000" pitchFamily="50" charset="-128"/>
              </a:rPr>
              <a:t>21</a:t>
            </a:r>
            <a:r>
              <a:rPr kumimoji="1" lang="ja-JP" altLang="en-US" sz="4000" b="1" dirty="0">
                <a:latin typeface="BIZ UDPゴシック" panose="020B0400000000000000" pitchFamily="50" charset="-128"/>
                <a:ea typeface="BIZ UDPゴシック" panose="020B0400000000000000" pitchFamily="50" charset="-128"/>
              </a:rPr>
              <a:t>日</a:t>
            </a:r>
          </a:p>
        </p:txBody>
      </p:sp>
      <p:sp>
        <p:nvSpPr>
          <p:cNvPr id="7" name="テキスト ボックス 6">
            <a:extLst>
              <a:ext uri="{FF2B5EF4-FFF2-40B4-BE49-F238E27FC236}">
                <a16:creationId xmlns:a16="http://schemas.microsoft.com/office/drawing/2014/main" id="{DFA6BB45-47E1-6271-64DA-3B45FAC18100}"/>
              </a:ext>
            </a:extLst>
          </p:cNvPr>
          <p:cNvSpPr txBox="1"/>
          <p:nvPr/>
        </p:nvSpPr>
        <p:spPr>
          <a:xfrm>
            <a:off x="374469" y="357051"/>
            <a:ext cx="6706555" cy="1569660"/>
          </a:xfrm>
          <a:prstGeom prst="rect">
            <a:avLst/>
          </a:prstGeom>
          <a:noFill/>
        </p:spPr>
        <p:txBody>
          <a:bodyPr wrap="square" rtlCol="0">
            <a:spAutoFit/>
          </a:bodyPr>
          <a:lstStyle/>
          <a:p>
            <a:r>
              <a:rPr kumimoji="1" lang="ja-JP" altLang="en-US" sz="3200" b="1" spc="300" dirty="0">
                <a:solidFill>
                  <a:schemeClr val="bg1"/>
                </a:solidFill>
                <a:latin typeface="BIZ UDPゴシック" panose="020B0400000000000000" pitchFamily="50" charset="-128"/>
                <a:ea typeface="BIZ UDPゴシック" panose="020B0400000000000000" pitchFamily="50" charset="-128"/>
              </a:rPr>
              <a:t>令和</a:t>
            </a:r>
            <a:r>
              <a:rPr kumimoji="1" lang="en-US" altLang="ja-JP" sz="3200" b="1" spc="300" dirty="0">
                <a:solidFill>
                  <a:schemeClr val="bg1"/>
                </a:solidFill>
                <a:latin typeface="BIZ UDPゴシック" panose="020B0400000000000000" pitchFamily="50" charset="-128"/>
                <a:ea typeface="BIZ UDPゴシック" panose="020B0400000000000000" pitchFamily="50" charset="-128"/>
              </a:rPr>
              <a:t>8</a:t>
            </a:r>
            <a:r>
              <a:rPr kumimoji="1" lang="ja-JP" altLang="en-US" sz="3200" b="1" spc="300" dirty="0">
                <a:solidFill>
                  <a:schemeClr val="bg1"/>
                </a:solidFill>
                <a:latin typeface="BIZ UDPゴシック" panose="020B0400000000000000" pitchFamily="50" charset="-128"/>
                <a:ea typeface="BIZ UDPゴシック" panose="020B0400000000000000" pitchFamily="50" charset="-128"/>
              </a:rPr>
              <a:t>年２月８日執行</a:t>
            </a:r>
            <a:endParaRPr kumimoji="1" lang="en-US" altLang="ja-JP" sz="3200" b="1" spc="3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第５１回衆議院議員総選挙</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spc="-150" dirty="0">
                <a:solidFill>
                  <a:schemeClr val="bg1"/>
                </a:solidFill>
                <a:latin typeface="BIZ UDPゴシック" panose="020B0400000000000000" pitchFamily="50" charset="-128"/>
                <a:ea typeface="BIZ UDPゴシック" panose="020B0400000000000000" pitchFamily="50" charset="-128"/>
              </a:rPr>
              <a:t>第２７回最高裁判所裁判官国民審査</a:t>
            </a:r>
          </a:p>
        </p:txBody>
      </p:sp>
    </p:spTree>
    <p:extLst>
      <p:ext uri="{BB962C8B-B14F-4D97-AF65-F5344CB8AC3E}">
        <p14:creationId xmlns:p14="http://schemas.microsoft.com/office/powerpoint/2010/main" val="27519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r>
              <a:rPr kumimoji="1" lang="ja-JP" altLang="en-US" sz="44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はじめに</a:t>
            </a:r>
            <a:endPar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 name="テキスト ボックス 5">
            <a:extLst>
              <a:ext uri="{FF2B5EF4-FFF2-40B4-BE49-F238E27FC236}">
                <a16:creationId xmlns:a16="http://schemas.microsoft.com/office/drawing/2014/main" id="{12B2D1A8-D2DF-8F13-C25A-A8CD17A9EE9D}"/>
              </a:ext>
            </a:extLst>
          </p:cNvPr>
          <p:cNvSpPr txBox="1"/>
          <p:nvPr/>
        </p:nvSpPr>
        <p:spPr>
          <a:xfrm>
            <a:off x="0" y="1928949"/>
            <a:ext cx="12192000" cy="4031873"/>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◆各種選挙の執行に際しましては、多大なる御協力を賜り</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ありがとうございます。</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◆御視聴の際は、お手元に「指定病院等における不在者投票</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の手引き」を御用意ください。</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◆この説明は、公示日が１月２７日、選挙の期日が２月８日で</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あることを想定しています。</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 name="レコード1（第51回衆）">
            <a:hlinkClick r:id="" action="ppaction://media"/>
            <a:extLst>
              <a:ext uri="{FF2B5EF4-FFF2-40B4-BE49-F238E27FC236}">
                <a16:creationId xmlns:a16="http://schemas.microsoft.com/office/drawing/2014/main" id="{ACFCF1F5-E809-95D6-EF95-E93511A593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3012" y="6368672"/>
            <a:ext cx="406400" cy="406400"/>
          </a:xfrm>
          <a:prstGeom prst="rect">
            <a:avLst/>
          </a:prstGeom>
        </p:spPr>
      </p:pic>
    </p:spTree>
    <p:extLst>
      <p:ext uri="{BB962C8B-B14F-4D97-AF65-F5344CB8AC3E}">
        <p14:creationId xmlns:p14="http://schemas.microsoft.com/office/powerpoint/2010/main" val="31651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第１　指定病院等における不在者投票の概要</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DB1CB7DB-0856-F386-D889-1B92DD5A04B7}"/>
              </a:ext>
            </a:extLst>
          </p:cNvPr>
          <p:cNvSpPr txBox="1"/>
          <p:nvPr/>
        </p:nvSpPr>
        <p:spPr>
          <a:xfrm>
            <a:off x="0" y="1354226"/>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一般的事項　（手引き</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a:t>
            </a:r>
          </a:p>
        </p:txBody>
      </p:sp>
      <p:sp>
        <p:nvSpPr>
          <p:cNvPr id="10" name="テキスト ボックス 9">
            <a:extLst>
              <a:ext uri="{FF2B5EF4-FFF2-40B4-BE49-F238E27FC236}">
                <a16:creationId xmlns:a16="http://schemas.microsoft.com/office/drawing/2014/main" id="{F792912C-259A-CE62-8F5A-61F73810C69B}"/>
              </a:ext>
            </a:extLst>
          </p:cNvPr>
          <p:cNvSpPr txBox="1"/>
          <p:nvPr/>
        </p:nvSpPr>
        <p:spPr>
          <a:xfrm>
            <a:off x="-1" y="1889757"/>
            <a:ext cx="12192000" cy="1077218"/>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◇公示日・・・１月２７日（火）</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◇選挙期日・・・２月８日（日）</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0F752BB-5832-40C7-4226-DD7D556D5394}"/>
              </a:ext>
            </a:extLst>
          </p:cNvPr>
          <p:cNvSpPr txBox="1"/>
          <p:nvPr/>
        </p:nvSpPr>
        <p:spPr>
          <a:xfrm>
            <a:off x="461555" y="3045246"/>
            <a:ext cx="11338560" cy="1077218"/>
          </a:xfrm>
          <a:prstGeom prst="rect">
            <a:avLst/>
          </a:prstGeom>
          <a:solidFill>
            <a:schemeClr val="accent6">
              <a:lumMod val="20000"/>
              <a:lumOff val="80000"/>
            </a:schemeClr>
          </a:solidFill>
          <a:ln w="28575">
            <a:solidFill>
              <a:schemeClr val="accent6"/>
            </a:solidFill>
          </a:ln>
        </p:spPr>
        <p:txBody>
          <a:bodyPr wrap="square" rtlCol="0">
            <a:spAutoFit/>
          </a:bodyPr>
          <a:lstStyle/>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不在者投票ができる期間・・・１月２８日（水）　～　２月７日（土）</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投票用紙等の請求は　１月２７日前　においても可能</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D4B449C-1771-1B0C-B812-3FE4462453E1}"/>
              </a:ext>
            </a:extLst>
          </p:cNvPr>
          <p:cNvSpPr txBox="1"/>
          <p:nvPr/>
        </p:nvSpPr>
        <p:spPr>
          <a:xfrm>
            <a:off x="-1" y="4200735"/>
            <a:ext cx="1209185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◇今回選挙で投票できる選挙人</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A1BB3D-30B6-9393-E29F-3EF6936A0F46}"/>
              </a:ext>
            </a:extLst>
          </p:cNvPr>
          <p:cNvSpPr txBox="1"/>
          <p:nvPr/>
        </p:nvSpPr>
        <p:spPr>
          <a:xfrm>
            <a:off x="461555" y="4898274"/>
            <a:ext cx="11338560" cy="1569660"/>
          </a:xfrm>
          <a:prstGeom prst="rect">
            <a:avLst/>
          </a:prstGeom>
          <a:noFill/>
          <a:ln w="28575">
            <a:solidFill>
              <a:schemeClr val="accent6"/>
            </a:solidFill>
          </a:ln>
        </p:spPr>
        <p:txBody>
          <a:bodyPr wrap="square" rtlCol="0">
            <a:spAutoFit/>
          </a:bodyPr>
          <a:lstStyle/>
          <a:p>
            <a:pPr marL="704850" indent="-304800"/>
            <a:r>
              <a:rPr lang="ja-JP" altLang="en-US" sz="32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日本国民で、平成２０年２月９日以前に生まれた者</a:t>
            </a:r>
            <a:endParaRPr lang="en-US" altLang="ja-JP" sz="32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endParaRPr lang="en-US" altLang="ja-JP" sz="32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r>
              <a:rPr kumimoji="1" lang="ja-JP" altLang="en-US" sz="3200" b="0" i="0" u="none" strike="noStrike" kern="1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市町村選挙管理委員会の選挙人名簿に登録されている者</a:t>
            </a:r>
            <a:endParaRPr kumimoji="1" lang="en-US" altLang="ja-JP" sz="3200" b="0" i="0" u="none" strike="noStrike" kern="1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653759DA-2868-B60E-9531-148040A44558}"/>
              </a:ext>
            </a:extLst>
          </p:cNvPr>
          <p:cNvSpPr txBox="1"/>
          <p:nvPr/>
        </p:nvSpPr>
        <p:spPr>
          <a:xfrm>
            <a:off x="5812761" y="5452271"/>
            <a:ext cx="118478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かつ</a:t>
            </a:r>
          </a:p>
        </p:txBody>
      </p:sp>
      <p:pic>
        <p:nvPicPr>
          <p:cNvPr id="4" name="レコード2（第51回衆）">
            <a:hlinkClick r:id="" action="ppaction://media"/>
            <a:extLst>
              <a:ext uri="{FF2B5EF4-FFF2-40B4-BE49-F238E27FC236}">
                <a16:creationId xmlns:a16="http://schemas.microsoft.com/office/drawing/2014/main" id="{AECF488A-7BF1-00FD-1D4A-D1E0FE99D6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685" y="6264733"/>
            <a:ext cx="406400" cy="455555"/>
          </a:xfrm>
          <a:prstGeom prst="rect">
            <a:avLst/>
          </a:prstGeom>
        </p:spPr>
      </p:pic>
    </p:spTree>
    <p:extLst>
      <p:ext uri="{BB962C8B-B14F-4D97-AF65-F5344CB8AC3E}">
        <p14:creationId xmlns:p14="http://schemas.microsoft.com/office/powerpoint/2010/main" val="34211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第１　指定病院等における不在者投票の概要</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テキスト ボックス 13">
            <a:extLst>
              <a:ext uri="{FF2B5EF4-FFF2-40B4-BE49-F238E27FC236}">
                <a16:creationId xmlns:a16="http://schemas.microsoft.com/office/drawing/2014/main" id="{7AD42712-AB63-41EB-52C2-7D04A16AB88E}"/>
              </a:ext>
            </a:extLst>
          </p:cNvPr>
          <p:cNvSpPr txBox="1"/>
          <p:nvPr/>
        </p:nvSpPr>
        <p:spPr>
          <a:xfrm>
            <a:off x="1" y="119180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２　不在者投票に関する事項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a:t>
            </a:r>
          </a:p>
        </p:txBody>
      </p:sp>
      <p:sp>
        <p:nvSpPr>
          <p:cNvPr id="16" name="テキスト ボックス 15">
            <a:extLst>
              <a:ext uri="{FF2B5EF4-FFF2-40B4-BE49-F238E27FC236}">
                <a16:creationId xmlns:a16="http://schemas.microsoft.com/office/drawing/2014/main" id="{ED4B449C-1771-1B0C-B812-3FE4462453E1}"/>
              </a:ext>
            </a:extLst>
          </p:cNvPr>
          <p:cNvSpPr txBox="1"/>
          <p:nvPr/>
        </p:nvSpPr>
        <p:spPr>
          <a:xfrm>
            <a:off x="0" y="1727333"/>
            <a:ext cx="1209185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◇不在者投票の要件</a:t>
            </a:r>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A1BB3D-30B6-9393-E29F-3EF6936A0F46}"/>
              </a:ext>
            </a:extLst>
          </p:cNvPr>
          <p:cNvSpPr txBox="1"/>
          <p:nvPr/>
        </p:nvSpPr>
        <p:spPr>
          <a:xfrm>
            <a:off x="710400" y="2312108"/>
            <a:ext cx="10948199" cy="4154984"/>
          </a:xfrm>
          <a:prstGeom prst="rect">
            <a:avLst/>
          </a:prstGeom>
          <a:noFill/>
          <a:ln w="28575">
            <a:solidFill>
              <a:schemeClr val="accent6"/>
            </a:solidFill>
          </a:ln>
        </p:spPr>
        <p:txBody>
          <a:bodyPr wrap="square" rtlCol="0">
            <a:spAutoFit/>
          </a:bodyPr>
          <a:lstStyle/>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　選挙人の属する投票区が、当該指定病院等の所在する投票区と異なる場合</a:t>
            </a:r>
          </a:p>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　選挙人の属する投票区が、当該指定病院等の所在する投票区と</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同じ場合</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次の</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ｱ</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ｴ</a:t>
            </a:r>
            <a:r>
              <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に</a:t>
            </a:r>
            <a:r>
              <a:rPr lang="ja-JP" altLang="en-US"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該当する者に限る</a:t>
            </a:r>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endParaRPr lang="en-US" altLang="ja-JP" sz="2400" u="sng"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ｱ</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選挙の当日、歩行が困難であると見込まれる者</a:t>
            </a:r>
            <a:endParaRPr lang="en-US"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704850" indent="-304800" algn="just"/>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ｲ</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選挙の当日、投票区外に外出すると見込まれる者</a:t>
            </a:r>
            <a:endPar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ｳ</a:t>
            </a:r>
            <a:r>
              <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職務若しくは業務に従事すると見込まれる者、あるいは冠婚葬祭への出席が見込まれる者</a:t>
            </a:r>
            <a:endParaRPr lang="en-US" altLang="ja-JP" sz="24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ｴ</a:t>
            </a:r>
            <a:r>
              <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選挙の当日、天災又は悪天候により投票所に行くことが困難と見込まれる者</a:t>
            </a:r>
            <a:endParaRPr lang="en-US" altLang="ja-JP" sz="18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704850" indent="-304800" algn="just"/>
            <a:endParaRPr lang="en-US"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704850" indent="-304800" algn="just"/>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ウ　選挙人が、刑事施設、労役場、監置場、留置施設、少年院及び少年鑑別所に</a:t>
            </a:r>
            <a:r>
              <a:rPr lang="ja-JP" altLang="en-US"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4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ある場合</a:t>
            </a:r>
          </a:p>
        </p:txBody>
      </p:sp>
      <p:sp>
        <p:nvSpPr>
          <p:cNvPr id="3" name="正方形/長方形 2">
            <a:extLst>
              <a:ext uri="{FF2B5EF4-FFF2-40B4-BE49-F238E27FC236}">
                <a16:creationId xmlns:a16="http://schemas.microsoft.com/office/drawing/2014/main" id="{2C3A07EB-1F6B-C8B1-1FB8-A39DDF38BFEE}"/>
              </a:ext>
            </a:extLst>
          </p:cNvPr>
          <p:cNvSpPr/>
          <p:nvPr/>
        </p:nvSpPr>
        <p:spPr>
          <a:xfrm>
            <a:off x="1165860" y="3726180"/>
            <a:ext cx="9749790" cy="1657350"/>
          </a:xfrm>
          <a:prstGeom prst="rect">
            <a:avLst/>
          </a:prstGeom>
          <a:no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レコード3（第51回衆）">
            <a:hlinkClick r:id="" action="ppaction://media"/>
            <a:extLst>
              <a:ext uri="{FF2B5EF4-FFF2-40B4-BE49-F238E27FC236}">
                <a16:creationId xmlns:a16="http://schemas.microsoft.com/office/drawing/2014/main" id="{F8031B66-4FF1-D837-B867-E3A4C0C1E0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0168" y="6263892"/>
            <a:ext cx="406400" cy="406400"/>
          </a:xfrm>
          <a:prstGeom prst="rect">
            <a:avLst/>
          </a:prstGeom>
        </p:spPr>
      </p:pic>
    </p:spTree>
    <p:extLst>
      <p:ext uri="{BB962C8B-B14F-4D97-AF65-F5344CB8AC3E}">
        <p14:creationId xmlns:p14="http://schemas.microsoft.com/office/powerpoint/2010/main" val="33229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第１　指定病院等における不在者投票の概要</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テキスト ボックス 13">
            <a:extLst>
              <a:ext uri="{FF2B5EF4-FFF2-40B4-BE49-F238E27FC236}">
                <a16:creationId xmlns:a16="http://schemas.microsoft.com/office/drawing/2014/main" id="{7AD42712-AB63-41EB-52C2-7D04A16AB88E}"/>
              </a:ext>
            </a:extLst>
          </p:cNvPr>
          <p:cNvSpPr txBox="1"/>
          <p:nvPr/>
        </p:nvSpPr>
        <p:spPr>
          <a:xfrm>
            <a:off x="1" y="119180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２　不在者投票に関する事項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４）　</a:t>
            </a:r>
          </a:p>
        </p:txBody>
      </p:sp>
      <p:sp>
        <p:nvSpPr>
          <p:cNvPr id="16" name="テキスト ボックス 15">
            <a:extLst>
              <a:ext uri="{FF2B5EF4-FFF2-40B4-BE49-F238E27FC236}">
                <a16:creationId xmlns:a16="http://schemas.microsoft.com/office/drawing/2014/main" id="{ED4B449C-1771-1B0C-B812-3FE4462453E1}"/>
              </a:ext>
            </a:extLst>
          </p:cNvPr>
          <p:cNvSpPr txBox="1"/>
          <p:nvPr/>
        </p:nvSpPr>
        <p:spPr>
          <a:xfrm>
            <a:off x="0" y="1727333"/>
            <a:ext cx="1209185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◇投票用紙等の用紙の色及び刷色</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EAA46D89-A9C9-D759-B215-0B75EDEAA503}"/>
              </a:ext>
            </a:extLst>
          </p:cNvPr>
          <p:cNvPicPr>
            <a:picLocks noChangeAspect="1"/>
          </p:cNvPicPr>
          <p:nvPr/>
        </p:nvPicPr>
        <p:blipFill>
          <a:blip r:embed="rId5"/>
          <a:stretch>
            <a:fillRect/>
          </a:stretch>
        </p:blipFill>
        <p:spPr>
          <a:xfrm>
            <a:off x="225932" y="2628378"/>
            <a:ext cx="11504186" cy="3402308"/>
          </a:xfrm>
          <a:prstGeom prst="rect">
            <a:avLst/>
          </a:prstGeom>
        </p:spPr>
      </p:pic>
      <p:sp>
        <p:nvSpPr>
          <p:cNvPr id="8" name="テキスト ボックス 7">
            <a:extLst>
              <a:ext uri="{FF2B5EF4-FFF2-40B4-BE49-F238E27FC236}">
                <a16:creationId xmlns:a16="http://schemas.microsoft.com/office/drawing/2014/main" id="{5D384992-1074-7C15-5FFB-24F6A435234F}"/>
              </a:ext>
            </a:extLst>
          </p:cNvPr>
          <p:cNvSpPr txBox="1"/>
          <p:nvPr/>
        </p:nvSpPr>
        <p:spPr>
          <a:xfrm>
            <a:off x="936171" y="5743302"/>
            <a:ext cx="10472058"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この色分けは、都道府県によって異なる場合があります。</a:t>
            </a:r>
          </a:p>
        </p:txBody>
      </p:sp>
      <p:pic>
        <p:nvPicPr>
          <p:cNvPr id="3" name="レコード4（第51回衆）">
            <a:hlinkClick r:id="" action="ppaction://media"/>
            <a:extLst>
              <a:ext uri="{FF2B5EF4-FFF2-40B4-BE49-F238E27FC236}">
                <a16:creationId xmlns:a16="http://schemas.microsoft.com/office/drawing/2014/main" id="{201D5B93-6362-C821-E51D-56B6EC96E0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7882" y="6204967"/>
            <a:ext cx="406400" cy="406400"/>
          </a:xfrm>
          <a:prstGeom prst="rect">
            <a:avLst/>
          </a:prstGeom>
        </p:spPr>
      </p:pic>
    </p:spTree>
    <p:extLst>
      <p:ext uri="{BB962C8B-B14F-4D97-AF65-F5344CB8AC3E}">
        <p14:creationId xmlns:p14="http://schemas.microsoft.com/office/powerpoint/2010/main" val="1555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第２　不在者投票管理者の職務等</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DB1CB7DB-0856-F386-D889-1B92DD5A04B7}"/>
              </a:ext>
            </a:extLst>
          </p:cNvPr>
          <p:cNvSpPr txBox="1"/>
          <p:nvPr/>
        </p:nvSpPr>
        <p:spPr>
          <a:xfrm>
            <a:off x="-1" y="4312859"/>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３　不在者投票管理者の留意すべき事項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４）</a:t>
            </a:r>
          </a:p>
        </p:txBody>
      </p:sp>
      <p:sp>
        <p:nvSpPr>
          <p:cNvPr id="10" name="テキスト ボックス 9">
            <a:extLst>
              <a:ext uri="{FF2B5EF4-FFF2-40B4-BE49-F238E27FC236}">
                <a16:creationId xmlns:a16="http://schemas.microsoft.com/office/drawing/2014/main" id="{F792912C-259A-CE62-8F5A-61F73810C69B}"/>
              </a:ext>
            </a:extLst>
          </p:cNvPr>
          <p:cNvSpPr txBox="1"/>
          <p:nvPr/>
        </p:nvSpPr>
        <p:spPr>
          <a:xfrm>
            <a:off x="-1" y="4933849"/>
            <a:ext cx="12192000" cy="1077218"/>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◇管理者等の地位を利用した選挙運動の禁止</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◇投票の秘密保持</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8F7D19-41E8-F172-1B5D-17E751A26074}"/>
              </a:ext>
            </a:extLst>
          </p:cNvPr>
          <p:cNvSpPr txBox="1"/>
          <p:nvPr/>
        </p:nvSpPr>
        <p:spPr>
          <a:xfrm>
            <a:off x="1" y="138554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１　不在者投票管理者とは　（</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４）</a:t>
            </a:r>
          </a:p>
        </p:txBody>
      </p:sp>
      <p:sp>
        <p:nvSpPr>
          <p:cNvPr id="6" name="テキスト ボックス 5">
            <a:extLst>
              <a:ext uri="{FF2B5EF4-FFF2-40B4-BE49-F238E27FC236}">
                <a16:creationId xmlns:a16="http://schemas.microsoft.com/office/drawing/2014/main" id="{12B2D1A8-D2DF-8F13-C25A-A8CD17A9EE9D}"/>
              </a:ext>
            </a:extLst>
          </p:cNvPr>
          <p:cNvSpPr txBox="1"/>
          <p:nvPr/>
        </p:nvSpPr>
        <p:spPr>
          <a:xfrm>
            <a:off x="0" y="1928949"/>
            <a:ext cx="12192000" cy="1569660"/>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◇施設の長が不在者投票管理者となる</a:t>
            </a:r>
            <a:endParaRPr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◇ただし、施設の長が候補者又は外国人である場合は、</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3200" dirty="0">
                <a:solidFill>
                  <a:schemeClr val="tx1">
                    <a:lumMod val="75000"/>
                    <a:lumOff val="25000"/>
                  </a:schemeClr>
                </a:solidFill>
                <a:latin typeface="BIZ UDPゴシック" panose="020B0400000000000000" pitchFamily="50" charset="-128"/>
                <a:ea typeface="BIZ UDPゴシック" panose="020B0400000000000000" pitchFamily="50" charset="-128"/>
              </a:rPr>
              <a:t>　　　　　不在者投票管理者となることはできない</a:t>
            </a:r>
            <a:endParaRPr kumimoji="1" lang="en-US" altLang="ja-JP" sz="3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5" name="レコード5（第51回衆）">
            <a:hlinkClick r:id="" action="ppaction://media"/>
            <a:extLst>
              <a:ext uri="{FF2B5EF4-FFF2-40B4-BE49-F238E27FC236}">
                <a16:creationId xmlns:a16="http://schemas.microsoft.com/office/drawing/2014/main" id="{CD46D7AA-BE04-29A3-F6D2-12D676CD1C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046" y="6283630"/>
            <a:ext cx="406400" cy="406400"/>
          </a:xfrm>
          <a:prstGeom prst="rect">
            <a:avLst/>
          </a:prstGeom>
        </p:spPr>
      </p:pic>
    </p:spTree>
    <p:extLst>
      <p:ext uri="{BB962C8B-B14F-4D97-AF65-F5344CB8AC3E}">
        <p14:creationId xmlns:p14="http://schemas.microsoft.com/office/powerpoint/2010/main" val="35825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474B3-8CBD-0726-DA1A-8E880A6CC5FA}"/>
              </a:ext>
            </a:extLst>
          </p:cNvPr>
          <p:cNvSpPr>
            <a:spLocks noGrp="1"/>
          </p:cNvSpPr>
          <p:nvPr>
            <p:ph type="ctrTitle"/>
          </p:nvPr>
        </p:nvSpPr>
        <p:spPr>
          <a:xfrm>
            <a:off x="0" y="1"/>
            <a:ext cx="12192000" cy="1097280"/>
          </a:xfrm>
        </p:spPr>
        <p:txBody>
          <a:bodyPr>
            <a:normAutofit/>
          </a:bodyPr>
          <a:lstStyle/>
          <a:p>
            <a:pPr algn="l"/>
            <a:r>
              <a:rPr kumimoji="1" lang="ja-JP" altLang="en-US" sz="4400" b="1" dirty="0">
                <a:latin typeface="BIZ UDPゴシック" panose="020B0400000000000000" pitchFamily="50" charset="-128"/>
                <a:ea typeface="BIZ UDPゴシック" panose="020B0400000000000000" pitchFamily="50" charset="-128"/>
              </a:rPr>
              <a:t>　</a:t>
            </a:r>
            <a:r>
              <a:rPr kumimoji="1" lang="ja-JP" altLang="en-US" sz="4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第３・４　不在者投票事務の流れと投票方法</a:t>
            </a:r>
          </a:p>
        </p:txBody>
      </p:sp>
      <p:cxnSp>
        <p:nvCxnSpPr>
          <p:cNvPr id="7" name="直線コネクタ 6">
            <a:extLst>
              <a:ext uri="{FF2B5EF4-FFF2-40B4-BE49-F238E27FC236}">
                <a16:creationId xmlns:a16="http://schemas.microsoft.com/office/drawing/2014/main" id="{84F8D7F2-5988-E927-76BA-96F8B142EF5E}"/>
              </a:ext>
            </a:extLst>
          </p:cNvPr>
          <p:cNvCxnSpPr>
            <a:cxnSpLocks/>
          </p:cNvCxnSpPr>
          <p:nvPr/>
        </p:nvCxnSpPr>
        <p:spPr>
          <a:xfrm>
            <a:off x="0" y="1114698"/>
            <a:ext cx="1219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4" name="テキスト ボックス 3">
            <a:extLst>
              <a:ext uri="{FF2B5EF4-FFF2-40B4-BE49-F238E27FC236}">
                <a16:creationId xmlns:a16="http://schemas.microsoft.com/office/drawing/2014/main" id="{338F7D19-41E8-F172-1B5D-17E751A26074}"/>
              </a:ext>
            </a:extLst>
          </p:cNvPr>
          <p:cNvSpPr txBox="1"/>
          <p:nvPr/>
        </p:nvSpPr>
        <p:spPr>
          <a:xfrm>
            <a:off x="1" y="1385542"/>
            <a:ext cx="1219199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事務の流れ　</a:t>
            </a:r>
            <a:r>
              <a:rPr kumimoji="1" lang="ja-JP" altLang="en-US" sz="3200" b="1" i="0" u="none" strike="noStrike" kern="1200" cap="none" spc="0" normalizeH="0" baseline="0" noProof="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a:t>
            </a:r>
            <a:r>
              <a:rPr kumimoji="1" lang="en-US" altLang="ja-JP"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P</a:t>
            </a:r>
            <a:r>
              <a:rPr kumimoji="1" lang="ja-JP" altLang="en-US" sz="3200" b="1"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rPr>
              <a:t>６～）</a:t>
            </a:r>
          </a:p>
        </p:txBody>
      </p:sp>
      <p:sp>
        <p:nvSpPr>
          <p:cNvPr id="6" name="テキスト ボックス 5">
            <a:extLst>
              <a:ext uri="{FF2B5EF4-FFF2-40B4-BE49-F238E27FC236}">
                <a16:creationId xmlns:a16="http://schemas.microsoft.com/office/drawing/2014/main" id="{12B2D1A8-D2DF-8F13-C25A-A8CD17A9EE9D}"/>
              </a:ext>
            </a:extLst>
          </p:cNvPr>
          <p:cNvSpPr txBox="1"/>
          <p:nvPr/>
        </p:nvSpPr>
        <p:spPr>
          <a:xfrm>
            <a:off x="426720" y="2050869"/>
            <a:ext cx="4153987"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選挙人に対する周知</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9B2BD72-5C47-4291-A949-C36E6BC4CACF}"/>
              </a:ext>
            </a:extLst>
          </p:cNvPr>
          <p:cNvSpPr txBox="1"/>
          <p:nvPr/>
        </p:nvSpPr>
        <p:spPr>
          <a:xfrm>
            <a:off x="426721" y="2967335"/>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請求依頼の受付</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51D48E-DBD0-02F2-E688-2C43CEA0FEE3}"/>
              </a:ext>
            </a:extLst>
          </p:cNvPr>
          <p:cNvSpPr txBox="1"/>
          <p:nvPr/>
        </p:nvSpPr>
        <p:spPr>
          <a:xfrm>
            <a:off x="426721" y="3883801"/>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投票用紙等請求書の作成</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C4C16DF-52A2-1066-474C-53F37E330B77}"/>
              </a:ext>
            </a:extLst>
          </p:cNvPr>
          <p:cNvSpPr txBox="1"/>
          <p:nvPr/>
        </p:nvSpPr>
        <p:spPr>
          <a:xfrm>
            <a:off x="426721" y="4800267"/>
            <a:ext cx="4153988"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投票用紙等の請求</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AB6FF89-F2AC-8F32-3F57-56E15F283E38}"/>
              </a:ext>
            </a:extLst>
          </p:cNvPr>
          <p:cNvSpPr txBox="1"/>
          <p:nvPr/>
        </p:nvSpPr>
        <p:spPr>
          <a:xfrm>
            <a:off x="426721" y="5716733"/>
            <a:ext cx="4153986"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投票用紙等の受領・保管</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B7B6C71A-2A38-265B-EC8B-0500EA38DC6E}"/>
              </a:ext>
            </a:extLst>
          </p:cNvPr>
          <p:cNvCxnSpPr>
            <a:cxnSpLocks/>
            <a:stCxn id="6" idx="2"/>
            <a:endCxn id="8" idx="0"/>
          </p:cNvCxnSpPr>
          <p:nvPr/>
        </p:nvCxnSpPr>
        <p:spPr>
          <a:xfrm>
            <a:off x="2503714" y="2512534"/>
            <a:ext cx="1"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5D69271-AC0D-366F-62B7-E4B2213B947E}"/>
              </a:ext>
            </a:extLst>
          </p:cNvPr>
          <p:cNvCxnSpPr>
            <a:cxnSpLocks/>
            <a:stCxn id="8" idx="2"/>
            <a:endCxn id="11" idx="0"/>
          </p:cNvCxnSpPr>
          <p:nvPr/>
        </p:nvCxnSpPr>
        <p:spPr>
          <a:xfrm>
            <a:off x="2503715" y="3429000"/>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A5DFB1D-1F7F-61D3-BB10-38EF973462C0}"/>
              </a:ext>
            </a:extLst>
          </p:cNvPr>
          <p:cNvCxnSpPr>
            <a:cxnSpLocks/>
            <a:stCxn id="11" idx="2"/>
            <a:endCxn id="12" idx="0"/>
          </p:cNvCxnSpPr>
          <p:nvPr/>
        </p:nvCxnSpPr>
        <p:spPr>
          <a:xfrm>
            <a:off x="2503715" y="4345466"/>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D5CCC3B-67B2-CAD3-8842-A53A12DA8955}"/>
              </a:ext>
            </a:extLst>
          </p:cNvPr>
          <p:cNvCxnSpPr>
            <a:cxnSpLocks/>
            <a:stCxn id="12" idx="2"/>
            <a:endCxn id="13" idx="0"/>
          </p:cNvCxnSpPr>
          <p:nvPr/>
        </p:nvCxnSpPr>
        <p:spPr>
          <a:xfrm flipH="1">
            <a:off x="2503714" y="5261932"/>
            <a:ext cx="1"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FEF13CA9-4BD3-5906-2BA1-0C125F542D1A}"/>
              </a:ext>
            </a:extLst>
          </p:cNvPr>
          <p:cNvCxnSpPr>
            <a:cxnSpLocks/>
          </p:cNvCxnSpPr>
          <p:nvPr/>
        </p:nvCxnSpPr>
        <p:spPr>
          <a:xfrm>
            <a:off x="4921321" y="2273048"/>
            <a:ext cx="2280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F5076D0-B7A8-480C-C50C-4AFC6BA0B896}"/>
              </a:ext>
            </a:extLst>
          </p:cNvPr>
          <p:cNvSpPr txBox="1"/>
          <p:nvPr/>
        </p:nvSpPr>
        <p:spPr>
          <a:xfrm>
            <a:off x="7201987" y="2050868"/>
            <a:ext cx="4084319"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投票記載場所の設備</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B810ADD-9D2D-5217-45DA-B2622D556D71}"/>
              </a:ext>
            </a:extLst>
          </p:cNvPr>
          <p:cNvSpPr txBox="1"/>
          <p:nvPr/>
        </p:nvSpPr>
        <p:spPr>
          <a:xfrm>
            <a:off x="7201988" y="2967335"/>
            <a:ext cx="4084320"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立会人等の選任</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F98A95D-800B-8CAF-FC3F-069888408AF2}"/>
              </a:ext>
            </a:extLst>
          </p:cNvPr>
          <p:cNvSpPr txBox="1"/>
          <p:nvPr/>
        </p:nvSpPr>
        <p:spPr>
          <a:xfrm>
            <a:off x="7201988" y="3883801"/>
            <a:ext cx="4084320" cy="461665"/>
          </a:xfrm>
          <a:prstGeom prst="rect">
            <a:avLst/>
          </a:prstGeom>
          <a:noFill/>
          <a:ln w="28575">
            <a:solidFill>
              <a:schemeClr val="accent6"/>
            </a:solidFill>
          </a:ln>
        </p:spPr>
        <p:txBody>
          <a:bodyPr wrap="square" rtlCol="0">
            <a:spAutoFit/>
          </a:bodyPr>
          <a:lstStyle/>
          <a:p>
            <a:pPr algn="ct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投票</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EA5B2E6-70ED-C692-309A-938A24BFA0F1}"/>
              </a:ext>
            </a:extLst>
          </p:cNvPr>
          <p:cNvSpPr txBox="1"/>
          <p:nvPr/>
        </p:nvSpPr>
        <p:spPr>
          <a:xfrm>
            <a:off x="7201988" y="4800266"/>
            <a:ext cx="4084320" cy="461665"/>
          </a:xfrm>
          <a:prstGeom prst="rect">
            <a:avLst/>
          </a:prstGeom>
          <a:noFill/>
          <a:ln>
            <a:solidFill>
              <a:schemeClr val="tx1"/>
            </a:solidFill>
          </a:ln>
        </p:spPr>
        <p:txBody>
          <a:bodyPr wrap="square" rtlCol="0">
            <a:spAutoFit/>
          </a:bodyPr>
          <a:lstStyle/>
          <a:p>
            <a:pPr algn="ctr"/>
            <a:r>
              <a:rPr lang="ja-JP" altLang="en-US" sz="2400" dirty="0">
                <a:solidFill>
                  <a:schemeClr val="tx1">
                    <a:lumMod val="75000"/>
                    <a:lumOff val="25000"/>
                  </a:schemeClr>
                </a:solidFill>
                <a:latin typeface="BIZ UDPゴシック" panose="020B0400000000000000" pitchFamily="50" charset="-128"/>
                <a:ea typeface="BIZ UDPゴシック" panose="020B0400000000000000" pitchFamily="50" charset="-128"/>
              </a:rPr>
              <a:t>市町村委員長宛て送付</a:t>
            </a:r>
            <a:endParaRPr kumimoji="1" lang="en-US" altLang="ja-JP" sz="2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EB1C7F4-2C9D-9DE1-2609-4F9A9170296F}"/>
              </a:ext>
            </a:extLst>
          </p:cNvPr>
          <p:cNvSpPr txBox="1"/>
          <p:nvPr/>
        </p:nvSpPr>
        <p:spPr>
          <a:xfrm>
            <a:off x="7201987" y="5716731"/>
            <a:ext cx="4084321" cy="461665"/>
          </a:xfrm>
          <a:prstGeom prst="rect">
            <a:avLst/>
          </a:prstGeom>
          <a:noFill/>
          <a:ln w="28575">
            <a:solidFill>
              <a:schemeClr val="accent6"/>
            </a:solidFill>
          </a:ln>
        </p:spPr>
        <p:txBody>
          <a:bodyPr wrap="square" rtlCol="0">
            <a:spAutoFit/>
          </a:bodyPr>
          <a:lstStyle/>
          <a:p>
            <a:pPr algn="ctr"/>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経費（郵送料・事務費）の請求</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52" name="直線コネクタ 51">
            <a:extLst>
              <a:ext uri="{FF2B5EF4-FFF2-40B4-BE49-F238E27FC236}">
                <a16:creationId xmlns:a16="http://schemas.microsoft.com/office/drawing/2014/main" id="{08E0161F-6265-DD7A-2852-2711D2B843ED}"/>
              </a:ext>
            </a:extLst>
          </p:cNvPr>
          <p:cNvCxnSpPr>
            <a:cxnSpLocks/>
            <a:stCxn id="13" idx="3"/>
          </p:cNvCxnSpPr>
          <p:nvPr/>
        </p:nvCxnSpPr>
        <p:spPr>
          <a:xfrm>
            <a:off x="4580707" y="5947566"/>
            <a:ext cx="330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BFEC029-3670-E25C-8F8C-04C37D177EAD}"/>
              </a:ext>
            </a:extLst>
          </p:cNvPr>
          <p:cNvCxnSpPr>
            <a:cxnSpLocks/>
          </p:cNvCxnSpPr>
          <p:nvPr/>
        </p:nvCxnSpPr>
        <p:spPr>
          <a:xfrm>
            <a:off x="4921321" y="2273048"/>
            <a:ext cx="0" cy="3674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22FF0FA1-F76B-8173-AC31-16AB84AD97E8}"/>
              </a:ext>
            </a:extLst>
          </p:cNvPr>
          <p:cNvCxnSpPr>
            <a:stCxn id="36" idx="2"/>
            <a:endCxn id="37" idx="0"/>
          </p:cNvCxnSpPr>
          <p:nvPr/>
        </p:nvCxnSpPr>
        <p:spPr>
          <a:xfrm>
            <a:off x="9244147" y="2512533"/>
            <a:ext cx="1" cy="454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69162C26-4F03-788C-E039-CF4E68C7AC25}"/>
              </a:ext>
            </a:extLst>
          </p:cNvPr>
          <p:cNvCxnSpPr>
            <a:stCxn id="37" idx="2"/>
            <a:endCxn id="39" idx="0"/>
          </p:cNvCxnSpPr>
          <p:nvPr/>
        </p:nvCxnSpPr>
        <p:spPr>
          <a:xfrm>
            <a:off x="9244148" y="3429000"/>
            <a:ext cx="0" cy="45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B2BC9223-06B5-3743-C88D-B74E9BE558B5}"/>
              </a:ext>
            </a:extLst>
          </p:cNvPr>
          <p:cNvCxnSpPr>
            <a:stCxn id="39" idx="2"/>
            <a:endCxn id="40" idx="0"/>
          </p:cNvCxnSpPr>
          <p:nvPr/>
        </p:nvCxnSpPr>
        <p:spPr>
          <a:xfrm>
            <a:off x="9244148" y="4345466"/>
            <a:ext cx="0" cy="45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7A3942D-9EE5-C7DF-D767-11FE2B28E5B5}"/>
              </a:ext>
            </a:extLst>
          </p:cNvPr>
          <p:cNvCxnSpPr>
            <a:stCxn id="40" idx="2"/>
            <a:endCxn id="41" idx="0"/>
          </p:cNvCxnSpPr>
          <p:nvPr/>
        </p:nvCxnSpPr>
        <p:spPr>
          <a:xfrm>
            <a:off x="9244148" y="5261931"/>
            <a:ext cx="0" cy="45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5FE82910-E20E-CA81-B079-7295626D6A54}"/>
              </a:ext>
            </a:extLst>
          </p:cNvPr>
          <p:cNvSpPr txBox="1"/>
          <p:nvPr/>
        </p:nvSpPr>
        <p:spPr>
          <a:xfrm>
            <a:off x="3265710" y="2505672"/>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８）</a:t>
            </a:r>
          </a:p>
        </p:txBody>
      </p:sp>
      <p:sp>
        <p:nvSpPr>
          <p:cNvPr id="69" name="テキスト ボックス 68">
            <a:extLst>
              <a:ext uri="{FF2B5EF4-FFF2-40B4-BE49-F238E27FC236}">
                <a16:creationId xmlns:a16="http://schemas.microsoft.com/office/drawing/2014/main" id="{7F9C2705-5EBA-6889-883D-8A533891205F}"/>
              </a:ext>
            </a:extLst>
          </p:cNvPr>
          <p:cNvSpPr txBox="1"/>
          <p:nvPr/>
        </p:nvSpPr>
        <p:spPr>
          <a:xfrm>
            <a:off x="3111190" y="4356240"/>
            <a:ext cx="1465151"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P10</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p>
        </p:txBody>
      </p:sp>
      <p:sp>
        <p:nvSpPr>
          <p:cNvPr id="70" name="テキスト ボックス 69">
            <a:extLst>
              <a:ext uri="{FF2B5EF4-FFF2-40B4-BE49-F238E27FC236}">
                <a16:creationId xmlns:a16="http://schemas.microsoft.com/office/drawing/2014/main" id="{845E7C2E-6B61-1ADB-F08D-B03B3AE6698A}"/>
              </a:ext>
            </a:extLst>
          </p:cNvPr>
          <p:cNvSpPr txBox="1"/>
          <p:nvPr/>
        </p:nvSpPr>
        <p:spPr>
          <a:xfrm>
            <a:off x="3261351" y="6189172"/>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a:t>
            </a:r>
          </a:p>
        </p:txBody>
      </p:sp>
      <p:sp>
        <p:nvSpPr>
          <p:cNvPr id="71" name="テキスト ボックス 70">
            <a:extLst>
              <a:ext uri="{FF2B5EF4-FFF2-40B4-BE49-F238E27FC236}">
                <a16:creationId xmlns:a16="http://schemas.microsoft.com/office/drawing/2014/main" id="{002AE030-C34C-D9AD-9306-BEC046DDCF3A}"/>
              </a:ext>
            </a:extLst>
          </p:cNvPr>
          <p:cNvSpPr txBox="1"/>
          <p:nvPr/>
        </p:nvSpPr>
        <p:spPr>
          <a:xfrm>
            <a:off x="9753601" y="2545491"/>
            <a:ext cx="1532705"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p>
        </p:txBody>
      </p:sp>
      <p:sp>
        <p:nvSpPr>
          <p:cNvPr id="72" name="テキスト ボックス 71">
            <a:extLst>
              <a:ext uri="{FF2B5EF4-FFF2-40B4-BE49-F238E27FC236}">
                <a16:creationId xmlns:a16="http://schemas.microsoft.com/office/drawing/2014/main" id="{14F2D33C-F324-AD4C-6DF0-F3F7EAA7AB7E}"/>
              </a:ext>
            </a:extLst>
          </p:cNvPr>
          <p:cNvSpPr txBox="1"/>
          <p:nvPr/>
        </p:nvSpPr>
        <p:spPr>
          <a:xfrm>
            <a:off x="9971308" y="3447163"/>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p>
        </p:txBody>
      </p:sp>
      <p:sp>
        <p:nvSpPr>
          <p:cNvPr id="73" name="テキスト ボックス 72">
            <a:extLst>
              <a:ext uri="{FF2B5EF4-FFF2-40B4-BE49-F238E27FC236}">
                <a16:creationId xmlns:a16="http://schemas.microsoft.com/office/drawing/2014/main" id="{271FC442-355C-A574-FA7B-F79B0D928322}"/>
              </a:ext>
            </a:extLst>
          </p:cNvPr>
          <p:cNvSpPr txBox="1"/>
          <p:nvPr/>
        </p:nvSpPr>
        <p:spPr>
          <a:xfrm>
            <a:off x="9971308" y="4412771"/>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p>
        </p:txBody>
      </p:sp>
      <p:sp>
        <p:nvSpPr>
          <p:cNvPr id="74" name="テキスト ボックス 73">
            <a:extLst>
              <a:ext uri="{FF2B5EF4-FFF2-40B4-BE49-F238E27FC236}">
                <a16:creationId xmlns:a16="http://schemas.microsoft.com/office/drawing/2014/main" id="{02B9BDF2-659D-B2A3-65C6-15D69EF4F64F}"/>
              </a:ext>
            </a:extLst>
          </p:cNvPr>
          <p:cNvSpPr txBox="1"/>
          <p:nvPr/>
        </p:nvSpPr>
        <p:spPr>
          <a:xfrm>
            <a:off x="9971308" y="5298257"/>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p>
        </p:txBody>
      </p:sp>
      <p:sp>
        <p:nvSpPr>
          <p:cNvPr id="75" name="テキスト ボックス 74">
            <a:extLst>
              <a:ext uri="{FF2B5EF4-FFF2-40B4-BE49-F238E27FC236}">
                <a16:creationId xmlns:a16="http://schemas.microsoft.com/office/drawing/2014/main" id="{6DC7DE98-A230-F276-4CE6-B43D42D80663}"/>
              </a:ext>
            </a:extLst>
          </p:cNvPr>
          <p:cNvSpPr txBox="1"/>
          <p:nvPr/>
        </p:nvSpPr>
        <p:spPr>
          <a:xfrm>
            <a:off x="9753601" y="6195145"/>
            <a:ext cx="1532705"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p>
        </p:txBody>
      </p:sp>
      <p:sp>
        <p:nvSpPr>
          <p:cNvPr id="78" name="テキスト ボックス 77">
            <a:extLst>
              <a:ext uri="{FF2B5EF4-FFF2-40B4-BE49-F238E27FC236}">
                <a16:creationId xmlns:a16="http://schemas.microsoft.com/office/drawing/2014/main" id="{856991D3-D976-D3EE-C341-2B4E1CBE01AF}"/>
              </a:ext>
            </a:extLst>
          </p:cNvPr>
          <p:cNvSpPr txBox="1"/>
          <p:nvPr/>
        </p:nvSpPr>
        <p:spPr>
          <a:xfrm>
            <a:off x="3111190" y="5287792"/>
            <a:ext cx="1465151"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P10</a:t>
            </a:r>
            <a:r>
              <a:rPr kumimoji="1" lang="ja-JP" altLang="en-US" dirty="0">
                <a:latin typeface="BIZ UDPゴシック" panose="020B0400000000000000" pitchFamily="50" charset="-128"/>
                <a:ea typeface="BIZ UDPゴシック" panose="020B0400000000000000" pitchFamily="50" charset="-128"/>
              </a:rPr>
              <a:t>～１</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p>
        </p:txBody>
      </p:sp>
      <p:sp>
        <p:nvSpPr>
          <p:cNvPr id="79" name="テキスト ボックス 78">
            <a:extLst>
              <a:ext uri="{FF2B5EF4-FFF2-40B4-BE49-F238E27FC236}">
                <a16:creationId xmlns:a16="http://schemas.microsoft.com/office/drawing/2014/main" id="{6736B8D0-CC5C-428B-33C8-F5175A968B0E}"/>
              </a:ext>
            </a:extLst>
          </p:cNvPr>
          <p:cNvSpPr txBox="1"/>
          <p:nvPr/>
        </p:nvSpPr>
        <p:spPr>
          <a:xfrm>
            <a:off x="3261343" y="3468304"/>
            <a:ext cx="1314998"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a:t>
            </a:r>
            <a:r>
              <a:rPr kumimoji="1" lang="ja-JP" altLang="en-US" dirty="0">
                <a:latin typeface="BIZ UDPゴシック" panose="020B0400000000000000" pitchFamily="50" charset="-128"/>
                <a:ea typeface="BIZ UDPゴシック" panose="020B0400000000000000" pitchFamily="50" charset="-128"/>
              </a:rPr>
              <a:t>９）</a:t>
            </a:r>
          </a:p>
        </p:txBody>
      </p:sp>
      <p:sp>
        <p:nvSpPr>
          <p:cNvPr id="3" name="吹き出し: 角を丸めた四角形 2">
            <a:extLst>
              <a:ext uri="{FF2B5EF4-FFF2-40B4-BE49-F238E27FC236}">
                <a16:creationId xmlns:a16="http://schemas.microsoft.com/office/drawing/2014/main" id="{06FAE69B-F77E-CA52-4C1E-5CD9452E0C7B}"/>
              </a:ext>
            </a:extLst>
          </p:cNvPr>
          <p:cNvSpPr/>
          <p:nvPr/>
        </p:nvSpPr>
        <p:spPr>
          <a:xfrm>
            <a:off x="4990014" y="5910058"/>
            <a:ext cx="1975865" cy="889889"/>
          </a:xfrm>
          <a:prstGeom prst="wedgeRoundRectCallout">
            <a:avLst>
              <a:gd name="adj1" fmla="val 62275"/>
              <a:gd name="adj2" fmla="val -52885"/>
              <a:gd name="adj3" fmla="val 16667"/>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請求を行わない場合も報告する</a:t>
            </a:r>
          </a:p>
        </p:txBody>
      </p:sp>
      <p:pic>
        <p:nvPicPr>
          <p:cNvPr id="9" name="レコード6（第51回衆）">
            <a:hlinkClick r:id="" action="ppaction://media"/>
            <a:extLst>
              <a:ext uri="{FF2B5EF4-FFF2-40B4-BE49-F238E27FC236}">
                <a16:creationId xmlns:a16="http://schemas.microsoft.com/office/drawing/2014/main" id="{324F4CE1-1203-D1F3-4E16-3AC8C3C212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229" y="6373838"/>
            <a:ext cx="406400" cy="406400"/>
          </a:xfrm>
          <a:prstGeom prst="rect">
            <a:avLst/>
          </a:prstGeom>
        </p:spPr>
      </p:pic>
    </p:spTree>
    <p:extLst>
      <p:ext uri="{BB962C8B-B14F-4D97-AF65-F5344CB8AC3E}">
        <p14:creationId xmlns:p14="http://schemas.microsoft.com/office/powerpoint/2010/main" val="16858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92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TotalTime>
  <Words>2660</Words>
  <Application>Microsoft Office PowerPoint</Application>
  <PresentationFormat>ワイド画面</PresentationFormat>
  <Paragraphs>226</Paragraphs>
  <Slides>7</Slides>
  <Notes>7</Notes>
  <HiddenSlides>0</HiddenSlides>
  <MMClips>6</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UDPゴシック</vt:lpstr>
      <vt:lpstr>ＭＳ 明朝</vt:lpstr>
      <vt:lpstr>游ゴシック</vt:lpstr>
      <vt:lpstr>游ゴシック Light</vt:lpstr>
      <vt:lpstr>游明朝</vt:lpstr>
      <vt:lpstr>Arial</vt:lpstr>
      <vt:lpstr>Office テーマ</vt:lpstr>
      <vt:lpstr>指定病院等における 不在者投票の手引き</vt:lpstr>
      <vt:lpstr>はじめに</vt:lpstr>
      <vt:lpstr>　第１　指定病院等における不在者投票の概要</vt:lpstr>
      <vt:lpstr>　第１　指定病院等における不在者投票の概要</vt:lpstr>
      <vt:lpstr>　第１　指定病院等における不在者投票の概要</vt:lpstr>
      <vt:lpstr>　第２　不在者投票管理者の職務等</vt:lpstr>
      <vt:lpstr>　第３・４　不在者投票事務の流れと投票方法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茂呂　公輔</dc:creator>
  <cp:lastModifiedBy>茂呂　公輔</cp:lastModifiedBy>
  <cp:revision>27</cp:revision>
  <cp:lastPrinted>2025-06-09T05:59:20Z</cp:lastPrinted>
  <dcterms:created xsi:type="dcterms:W3CDTF">2025-05-27T06:39:40Z</dcterms:created>
  <dcterms:modified xsi:type="dcterms:W3CDTF">2026-01-20T02:03:54Z</dcterms:modified>
</cp:coreProperties>
</file>