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11" r:id="rId2"/>
  </p:sldMasterIdLst>
  <p:notesMasterIdLst>
    <p:notesMasterId r:id="rId25"/>
  </p:notesMasterIdLst>
  <p:sldIdLst>
    <p:sldId id="256" r:id="rId3"/>
    <p:sldId id="272" r:id="rId4"/>
    <p:sldId id="405" r:id="rId5"/>
    <p:sldId id="404" r:id="rId6"/>
    <p:sldId id="262" r:id="rId7"/>
    <p:sldId id="268" r:id="rId8"/>
    <p:sldId id="263" r:id="rId9"/>
    <p:sldId id="270" r:id="rId10"/>
    <p:sldId id="271" r:id="rId11"/>
    <p:sldId id="273" r:id="rId12"/>
    <p:sldId id="275" r:id="rId13"/>
    <p:sldId id="276" r:id="rId14"/>
    <p:sldId id="277" r:id="rId15"/>
    <p:sldId id="278" r:id="rId16"/>
    <p:sldId id="279" r:id="rId17"/>
    <p:sldId id="337" r:id="rId18"/>
    <p:sldId id="336" r:id="rId19"/>
    <p:sldId id="338" r:id="rId20"/>
    <p:sldId id="339" r:id="rId21"/>
    <p:sldId id="340" r:id="rId22"/>
    <p:sldId id="402" r:id="rId23"/>
    <p:sldId id="401" r:id="rId24"/>
  </p:sldIdLst>
  <p:sldSz cx="9144000" cy="6858000" type="screen4x3"/>
  <p:notesSz cx="9926638"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CCFF"/>
    <a:srgbClr val="CCFFCC"/>
    <a:srgbClr val="66FF99"/>
    <a:srgbClr val="FF9933"/>
    <a:srgbClr val="0033CC"/>
    <a:srgbClr val="CC66FF"/>
    <a:srgbClr val="CC99FF"/>
    <a:srgbClr val="FF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4" autoAdjust="0"/>
    <p:restoredTop sz="94660"/>
  </p:normalViewPr>
  <p:slideViewPr>
    <p:cSldViewPr snapToGrid="0">
      <p:cViewPr varScale="1">
        <p:scale>
          <a:sx n="74" d="100"/>
          <a:sy n="74" d="100"/>
        </p:scale>
        <p:origin x="1068" y="56"/>
      </p:cViewPr>
      <p:guideLst/>
    </p:cSldViewPr>
  </p:slideViewPr>
  <p:notesTextViewPr>
    <p:cViewPr>
      <p:scale>
        <a:sx n="1" d="1"/>
        <a:sy n="1" d="1"/>
      </p:scale>
      <p:origin x="0" y="0"/>
    </p:cViewPr>
  </p:notesTextViewPr>
  <p:notesViewPr>
    <p:cSldViewPr snapToGrid="0">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1544" cy="341064"/>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2799" y="0"/>
            <a:ext cx="4301544" cy="341064"/>
          </a:xfrm>
          <a:prstGeom prst="rect">
            <a:avLst/>
          </a:prstGeom>
        </p:spPr>
        <p:txBody>
          <a:bodyPr vert="horz" lIns="91312" tIns="45656" rIns="91312" bIns="45656" rtlCol="0"/>
          <a:lstStyle>
            <a:lvl1pPr algn="r">
              <a:defRPr sz="1200"/>
            </a:lvl1pPr>
          </a:lstStyle>
          <a:p>
            <a:fld id="{CBC66BAC-6281-4C2F-8E04-EA2BE5A11391}" type="datetimeFigureOut">
              <a:rPr kumimoji="1" lang="ja-JP" altLang="en-US" smtClean="0"/>
              <a:t>2026/4/21</a:t>
            </a:fld>
            <a:endParaRPr kumimoji="1" lang="ja-JP" altLang="en-US"/>
          </a:p>
        </p:txBody>
      </p:sp>
      <p:sp>
        <p:nvSpPr>
          <p:cNvPr id="4" name="スライド イメージ プレースホルダー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992664" y="3271381"/>
            <a:ext cx="7941310" cy="2676585"/>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56612"/>
            <a:ext cx="4301544" cy="341063"/>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2799" y="6456612"/>
            <a:ext cx="4301544" cy="341063"/>
          </a:xfrm>
          <a:prstGeom prst="rect">
            <a:avLst/>
          </a:prstGeom>
        </p:spPr>
        <p:txBody>
          <a:bodyPr vert="horz" lIns="91312" tIns="45656" rIns="91312" bIns="45656" rtlCol="0" anchor="b"/>
          <a:lstStyle>
            <a:lvl1pPr algn="r">
              <a:defRPr sz="1200"/>
            </a:lvl1pPr>
          </a:lstStyle>
          <a:p>
            <a:fld id="{14E70931-7572-4299-8C55-3D7C96B4B337}" type="slidenum">
              <a:rPr kumimoji="1" lang="ja-JP" altLang="en-US" smtClean="0"/>
              <a:t>‹#›</a:t>
            </a:fld>
            <a:endParaRPr kumimoji="1" lang="ja-JP" altLang="en-US"/>
          </a:p>
        </p:txBody>
      </p:sp>
    </p:spTree>
    <p:extLst>
      <p:ext uri="{BB962C8B-B14F-4D97-AF65-F5344CB8AC3E}">
        <p14:creationId xmlns:p14="http://schemas.microsoft.com/office/powerpoint/2010/main" val="29093826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41575" y="334963"/>
            <a:ext cx="1917700" cy="1438275"/>
          </a:xfrm>
        </p:spPr>
      </p:sp>
      <p:sp>
        <p:nvSpPr>
          <p:cNvPr id="4" name="スライド番号プレースホルダー 3"/>
          <p:cNvSpPr>
            <a:spLocks noGrp="1"/>
          </p:cNvSpPr>
          <p:nvPr>
            <p:ph type="sldNum" sz="quarter" idx="10"/>
          </p:nvPr>
        </p:nvSpPr>
        <p:spPr>
          <a:xfrm>
            <a:off x="5615055" y="6985957"/>
            <a:ext cx="4238054" cy="402975"/>
          </a:xfrm>
        </p:spPr>
        <p:txBody>
          <a:bodyPr/>
          <a:lstStyle/>
          <a:p>
            <a:pPr defTabSz="913120">
              <a:defRPr/>
            </a:pPr>
            <a:fld id="{86D27301-BA75-4A47-9F0C-5F9CB5F1C002}" type="slidenum">
              <a:rPr lang="ja-JP" altLang="en-US">
                <a:solidFill>
                  <a:prstClr val="black"/>
                </a:solidFill>
                <a:latin typeface="游ゴシック" panose="020F0502020204030204"/>
                <a:ea typeface="游ゴシック" panose="020B0400000000000000" pitchFamily="50" charset="-128"/>
              </a:rPr>
              <a:pPr defTabSz="913120">
                <a:defRPr/>
              </a:pPr>
              <a:t>3</a:t>
            </a:fld>
            <a:endParaRPr lang="ja-JP" altLang="en-US">
              <a:solidFill>
                <a:prstClr val="black"/>
              </a:solidFill>
              <a:latin typeface="游ゴシック" panose="020F0502020204030204"/>
              <a:ea typeface="游ゴシック" panose="020B0400000000000000" pitchFamily="50" charset="-128"/>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487804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93938" y="349250"/>
            <a:ext cx="1746250" cy="1309688"/>
          </a:xfrm>
        </p:spPr>
      </p:sp>
      <p:sp>
        <p:nvSpPr>
          <p:cNvPr id="4" name="スライド番号プレースホルダー 3"/>
          <p:cNvSpPr>
            <a:spLocks noGrp="1"/>
          </p:cNvSpPr>
          <p:nvPr>
            <p:ph type="sldNum" sz="quarter" idx="10"/>
          </p:nvPr>
        </p:nvSpPr>
        <p:spPr>
          <a:xfrm>
            <a:off x="5437282" y="6742932"/>
            <a:ext cx="4144272" cy="517311"/>
          </a:xfrm>
          <a:prstGeom prst="rect">
            <a:avLst/>
          </a:prstGeom>
        </p:spPr>
        <p:txBody>
          <a:bodyPr/>
          <a:lstStyle/>
          <a:p>
            <a:fld id="{924A2B77-CF2C-49CA-A45E-719AC17714E1}" type="slidenum">
              <a:rPr kumimoji="1" lang="ja-JP" altLang="en-US" smtClean="0"/>
              <a:t>13</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95037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93938" y="349250"/>
            <a:ext cx="1746250" cy="1309688"/>
          </a:xfrm>
        </p:spPr>
      </p:sp>
      <p:sp>
        <p:nvSpPr>
          <p:cNvPr id="4" name="スライド番号プレースホルダー 3"/>
          <p:cNvSpPr>
            <a:spLocks noGrp="1"/>
          </p:cNvSpPr>
          <p:nvPr>
            <p:ph type="sldNum" sz="quarter" idx="10"/>
          </p:nvPr>
        </p:nvSpPr>
        <p:spPr>
          <a:xfrm>
            <a:off x="5437282" y="6742932"/>
            <a:ext cx="4144272" cy="517311"/>
          </a:xfrm>
          <a:prstGeom prst="rect">
            <a:avLst/>
          </a:prstGeom>
        </p:spPr>
        <p:txBody>
          <a:bodyPr/>
          <a:lstStyle/>
          <a:p>
            <a:pPr defTabSz="913120">
              <a:defRPr/>
            </a:pPr>
            <a:fld id="{924A2B77-CF2C-49CA-A45E-719AC17714E1}" type="slidenum">
              <a:rPr lang="ja-JP" altLang="en-US">
                <a:solidFill>
                  <a:prstClr val="black"/>
                </a:solidFill>
                <a:latin typeface="游ゴシック" panose="020F0502020204030204"/>
                <a:ea typeface="游ゴシック" panose="020B0400000000000000" pitchFamily="50" charset="-128"/>
              </a:rPr>
              <a:pPr defTabSz="913120">
                <a:defRPr/>
              </a:pPr>
              <a:t>14</a:t>
            </a:fld>
            <a:endParaRPr lang="ja-JP" altLang="en-US" dirty="0">
              <a:solidFill>
                <a:prstClr val="black"/>
              </a:solidFill>
              <a:latin typeface="游ゴシック" panose="020F0502020204030204"/>
              <a:ea typeface="游ゴシック" panose="020B0400000000000000" pitchFamily="50" charset="-128"/>
            </a:endParaRPr>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85992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3763" y="849313"/>
            <a:ext cx="3059112" cy="2293937"/>
          </a:xfrm>
        </p:spPr>
      </p:sp>
      <p:sp>
        <p:nvSpPr>
          <p:cNvPr id="4" name="スライド番号プレースホルダー 3"/>
          <p:cNvSpPr>
            <a:spLocks noGrp="1"/>
          </p:cNvSpPr>
          <p:nvPr>
            <p:ph type="sldNum" sz="quarter" idx="10"/>
          </p:nvPr>
        </p:nvSpPr>
        <p:spPr>
          <a:xfrm>
            <a:off x="5581150" y="6971334"/>
            <a:ext cx="4238054" cy="402975"/>
          </a:xfrm>
        </p:spPr>
        <p:txBody>
          <a:bodyPr/>
          <a:lstStyle/>
          <a:p>
            <a:pPr defTabSz="913120">
              <a:defRPr/>
            </a:pPr>
            <a:fld id="{D15B4C46-5D8D-4E4C-8F54-E62A77863727}" type="slidenum">
              <a:rPr lang="ja-JP" altLang="en-US">
                <a:solidFill>
                  <a:prstClr val="black"/>
                </a:solidFill>
                <a:latin typeface="游ゴシック" panose="020F0502020204030204"/>
                <a:ea typeface="游ゴシック" panose="020B0400000000000000" pitchFamily="50" charset="-128"/>
              </a:rPr>
              <a:pPr defTabSz="913120">
                <a:defRPr/>
              </a:pPr>
              <a:t>15</a:t>
            </a:fld>
            <a:endParaRPr lang="ja-JP" altLang="en-US">
              <a:solidFill>
                <a:prstClr val="black"/>
              </a:solidFill>
              <a:latin typeface="游ゴシック" panose="020F0502020204030204"/>
              <a:ea typeface="游ゴシック" panose="020B0400000000000000" pitchFamily="50" charset="-128"/>
            </a:endParaRPr>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732600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3763" y="849313"/>
            <a:ext cx="3059112" cy="22939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16</a:t>
            </a:fld>
            <a:endParaRPr kumimoji="1" lang="ja-JP" altLang="en-US"/>
          </a:p>
        </p:txBody>
      </p:sp>
    </p:spTree>
    <p:extLst>
      <p:ext uri="{BB962C8B-B14F-4D97-AF65-F5344CB8AC3E}">
        <p14:creationId xmlns:p14="http://schemas.microsoft.com/office/powerpoint/2010/main" val="945136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3763" y="849313"/>
            <a:ext cx="3059112" cy="22939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17</a:t>
            </a:fld>
            <a:endParaRPr kumimoji="1" lang="ja-JP" altLang="en-US"/>
          </a:p>
        </p:txBody>
      </p:sp>
    </p:spTree>
    <p:extLst>
      <p:ext uri="{BB962C8B-B14F-4D97-AF65-F5344CB8AC3E}">
        <p14:creationId xmlns:p14="http://schemas.microsoft.com/office/powerpoint/2010/main" val="932651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3763" y="849313"/>
            <a:ext cx="3059112" cy="22939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18</a:t>
            </a:fld>
            <a:endParaRPr kumimoji="1" lang="ja-JP" altLang="en-US"/>
          </a:p>
        </p:txBody>
      </p:sp>
    </p:spTree>
    <p:extLst>
      <p:ext uri="{BB962C8B-B14F-4D97-AF65-F5344CB8AC3E}">
        <p14:creationId xmlns:p14="http://schemas.microsoft.com/office/powerpoint/2010/main" val="249039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3763" y="849313"/>
            <a:ext cx="3059112" cy="22939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19</a:t>
            </a:fld>
            <a:endParaRPr kumimoji="1" lang="ja-JP" altLang="en-US"/>
          </a:p>
        </p:txBody>
      </p:sp>
    </p:spTree>
    <p:extLst>
      <p:ext uri="{BB962C8B-B14F-4D97-AF65-F5344CB8AC3E}">
        <p14:creationId xmlns:p14="http://schemas.microsoft.com/office/powerpoint/2010/main" val="2151149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3763" y="849313"/>
            <a:ext cx="3059112" cy="22939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20</a:t>
            </a:fld>
            <a:endParaRPr kumimoji="1" lang="ja-JP" altLang="en-US"/>
          </a:p>
        </p:txBody>
      </p:sp>
    </p:spTree>
    <p:extLst>
      <p:ext uri="{BB962C8B-B14F-4D97-AF65-F5344CB8AC3E}">
        <p14:creationId xmlns:p14="http://schemas.microsoft.com/office/powerpoint/2010/main" val="1489966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3763" y="849313"/>
            <a:ext cx="3059112" cy="22939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21</a:t>
            </a:fld>
            <a:endParaRPr kumimoji="1" lang="ja-JP" altLang="en-US"/>
          </a:p>
        </p:txBody>
      </p:sp>
    </p:spTree>
    <p:extLst>
      <p:ext uri="{BB962C8B-B14F-4D97-AF65-F5344CB8AC3E}">
        <p14:creationId xmlns:p14="http://schemas.microsoft.com/office/powerpoint/2010/main" val="3936287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3763" y="849313"/>
            <a:ext cx="3059112" cy="22939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22</a:t>
            </a:fld>
            <a:endParaRPr kumimoji="1" lang="ja-JP" altLang="en-US"/>
          </a:p>
        </p:txBody>
      </p:sp>
    </p:spTree>
    <p:extLst>
      <p:ext uri="{BB962C8B-B14F-4D97-AF65-F5344CB8AC3E}">
        <p14:creationId xmlns:p14="http://schemas.microsoft.com/office/powerpoint/2010/main" val="3158684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41575" y="334963"/>
            <a:ext cx="1917700" cy="1438275"/>
          </a:xfrm>
        </p:spPr>
      </p:sp>
      <p:sp>
        <p:nvSpPr>
          <p:cNvPr id="4" name="スライド番号プレースホルダー 3"/>
          <p:cNvSpPr>
            <a:spLocks noGrp="1"/>
          </p:cNvSpPr>
          <p:nvPr>
            <p:ph type="sldNum" sz="quarter" idx="10"/>
          </p:nvPr>
        </p:nvSpPr>
        <p:spPr>
          <a:xfrm>
            <a:off x="5615055" y="6985957"/>
            <a:ext cx="4238054" cy="402975"/>
          </a:xfrm>
        </p:spPr>
        <p:txBody>
          <a:bodyPr/>
          <a:lstStyle/>
          <a:p>
            <a:pPr defTabSz="913120">
              <a:defRPr/>
            </a:pPr>
            <a:fld id="{86D27301-BA75-4A47-9F0C-5F9CB5F1C002}" type="slidenum">
              <a:rPr lang="ja-JP" altLang="en-US">
                <a:solidFill>
                  <a:prstClr val="black"/>
                </a:solidFill>
                <a:latin typeface="游ゴシック" panose="020F0502020204030204"/>
                <a:ea typeface="游ゴシック" panose="020B0400000000000000" pitchFamily="50" charset="-128"/>
              </a:rPr>
              <a:pPr defTabSz="913120">
                <a:defRPr/>
              </a:pPr>
              <a:t>4</a:t>
            </a:fld>
            <a:endParaRPr lang="ja-JP" altLang="en-US">
              <a:solidFill>
                <a:prstClr val="black"/>
              </a:solidFill>
              <a:latin typeface="游ゴシック" panose="020F0502020204030204"/>
              <a:ea typeface="游ゴシック" panose="020B0400000000000000" pitchFamily="50" charset="-128"/>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22101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3763" y="849313"/>
            <a:ext cx="3059112" cy="2293937"/>
          </a:xfrm>
        </p:spPr>
      </p:sp>
      <p:sp>
        <p:nvSpPr>
          <p:cNvPr id="4" name="スライド番号プレースホルダー 3"/>
          <p:cNvSpPr>
            <a:spLocks noGrp="1"/>
          </p:cNvSpPr>
          <p:nvPr>
            <p:ph type="sldNum" sz="quarter" idx="10"/>
          </p:nvPr>
        </p:nvSpPr>
        <p:spPr>
          <a:xfrm>
            <a:off x="5581150" y="6971334"/>
            <a:ext cx="4238054" cy="402975"/>
          </a:xfrm>
        </p:spPr>
        <p:txBody>
          <a:bodyPr/>
          <a:lstStyle/>
          <a:p>
            <a:fld id="{D15B4C46-5D8D-4E4C-8F54-E62A77863727}" type="slidenum">
              <a:rPr kumimoji="1" lang="ja-JP" altLang="en-US" smtClean="0"/>
              <a:t>5</a:t>
            </a:fld>
            <a:endParaRPr kumimoji="1" lang="ja-JP" altLang="en-US"/>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562704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3763" y="849313"/>
            <a:ext cx="3059112" cy="2293937"/>
          </a:xfrm>
        </p:spPr>
      </p:sp>
      <p:sp>
        <p:nvSpPr>
          <p:cNvPr id="4" name="スライド番号プレースホルダー 3"/>
          <p:cNvSpPr>
            <a:spLocks noGrp="1"/>
          </p:cNvSpPr>
          <p:nvPr>
            <p:ph type="sldNum" sz="quarter" idx="10"/>
          </p:nvPr>
        </p:nvSpPr>
        <p:spPr>
          <a:xfrm>
            <a:off x="5581150" y="6971334"/>
            <a:ext cx="4238054" cy="402975"/>
          </a:xfrm>
        </p:spPr>
        <p:txBody>
          <a:bodyPr/>
          <a:lstStyle/>
          <a:p>
            <a:fld id="{D15B4C46-5D8D-4E4C-8F54-E62A77863727}" type="slidenum">
              <a:rPr kumimoji="1" lang="ja-JP" altLang="en-US" smtClean="0"/>
              <a:t>6</a:t>
            </a:fld>
            <a:endParaRPr kumimoji="1" lang="ja-JP" altLang="en-US"/>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931662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93938" y="349250"/>
            <a:ext cx="1746250" cy="1309688"/>
          </a:xfrm>
        </p:spPr>
      </p:sp>
      <p:sp>
        <p:nvSpPr>
          <p:cNvPr id="4" name="スライド番号プレースホルダー 3"/>
          <p:cNvSpPr>
            <a:spLocks noGrp="1"/>
          </p:cNvSpPr>
          <p:nvPr>
            <p:ph type="sldNum" sz="quarter" idx="10"/>
          </p:nvPr>
        </p:nvSpPr>
        <p:spPr>
          <a:xfrm>
            <a:off x="5437282" y="6742932"/>
            <a:ext cx="4144272" cy="517311"/>
          </a:xfrm>
          <a:prstGeom prst="rect">
            <a:avLst/>
          </a:prstGeom>
        </p:spPr>
        <p:txBody>
          <a:bodyPr/>
          <a:lstStyle/>
          <a:p>
            <a:fld id="{924A2B77-CF2C-49CA-A45E-719AC17714E1}" type="slidenum">
              <a:rPr kumimoji="1" lang="ja-JP" altLang="en-US" smtClean="0"/>
              <a:t>7</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284319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93938" y="349250"/>
            <a:ext cx="1746250" cy="1309688"/>
          </a:xfrm>
        </p:spPr>
      </p:sp>
      <p:sp>
        <p:nvSpPr>
          <p:cNvPr id="4" name="スライド番号プレースホルダー 3"/>
          <p:cNvSpPr>
            <a:spLocks noGrp="1"/>
          </p:cNvSpPr>
          <p:nvPr>
            <p:ph type="sldNum" sz="quarter" idx="10"/>
          </p:nvPr>
        </p:nvSpPr>
        <p:spPr>
          <a:xfrm>
            <a:off x="5437282" y="6742932"/>
            <a:ext cx="4144272" cy="517311"/>
          </a:xfrm>
          <a:prstGeom prst="rect">
            <a:avLst/>
          </a:prstGeom>
        </p:spPr>
        <p:txBody>
          <a:bodyPr/>
          <a:lstStyle/>
          <a:p>
            <a:fld id="{924A2B77-CF2C-49CA-A45E-719AC17714E1}" type="slidenum">
              <a:rPr kumimoji="1" lang="ja-JP" altLang="en-US" smtClean="0"/>
              <a:t>8</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81055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93938" y="349250"/>
            <a:ext cx="1746250" cy="1309688"/>
          </a:xfrm>
        </p:spPr>
      </p:sp>
      <p:sp>
        <p:nvSpPr>
          <p:cNvPr id="4" name="スライド番号プレースホルダー 3"/>
          <p:cNvSpPr>
            <a:spLocks noGrp="1"/>
          </p:cNvSpPr>
          <p:nvPr>
            <p:ph type="sldNum" sz="quarter" idx="10"/>
          </p:nvPr>
        </p:nvSpPr>
        <p:spPr>
          <a:xfrm>
            <a:off x="5437282" y="6742932"/>
            <a:ext cx="4144272" cy="517311"/>
          </a:xfrm>
          <a:prstGeom prst="rect">
            <a:avLst/>
          </a:prstGeom>
        </p:spPr>
        <p:txBody>
          <a:bodyPr/>
          <a:lstStyle/>
          <a:p>
            <a:fld id="{924A2B77-CF2C-49CA-A45E-719AC17714E1}" type="slidenum">
              <a:rPr kumimoji="1" lang="ja-JP" altLang="en-US" smtClean="0"/>
              <a:t>9</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879591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3763" y="849313"/>
            <a:ext cx="3059112" cy="2293937"/>
          </a:xfrm>
        </p:spPr>
      </p:sp>
      <p:sp>
        <p:nvSpPr>
          <p:cNvPr id="4" name="スライド番号プレースホルダー 3"/>
          <p:cNvSpPr>
            <a:spLocks noGrp="1"/>
          </p:cNvSpPr>
          <p:nvPr>
            <p:ph type="sldNum" sz="quarter" idx="10"/>
          </p:nvPr>
        </p:nvSpPr>
        <p:spPr>
          <a:xfrm>
            <a:off x="5581150" y="6971334"/>
            <a:ext cx="4238054" cy="402975"/>
          </a:xfrm>
        </p:spPr>
        <p:txBody>
          <a:bodyPr/>
          <a:lstStyle/>
          <a:p>
            <a:fld id="{D15B4C46-5D8D-4E4C-8F54-E62A77863727}" type="slidenum">
              <a:rPr kumimoji="1" lang="ja-JP" altLang="en-US" smtClean="0"/>
              <a:t>11</a:t>
            </a:fld>
            <a:endParaRPr kumimoji="1" lang="ja-JP" altLang="en-US"/>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29393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93938" y="349250"/>
            <a:ext cx="1746250" cy="1309688"/>
          </a:xfrm>
        </p:spPr>
      </p:sp>
      <p:sp>
        <p:nvSpPr>
          <p:cNvPr id="4" name="スライド番号プレースホルダー 3"/>
          <p:cNvSpPr>
            <a:spLocks noGrp="1"/>
          </p:cNvSpPr>
          <p:nvPr>
            <p:ph type="sldNum" sz="quarter" idx="10"/>
          </p:nvPr>
        </p:nvSpPr>
        <p:spPr>
          <a:xfrm>
            <a:off x="5437282" y="6742932"/>
            <a:ext cx="4144272" cy="517311"/>
          </a:xfrm>
          <a:prstGeom prst="rect">
            <a:avLst/>
          </a:prstGeom>
        </p:spPr>
        <p:txBody>
          <a:bodyPr/>
          <a:lstStyle/>
          <a:p>
            <a:fld id="{924A2B77-CF2C-49CA-A45E-719AC17714E1}" type="slidenum">
              <a:rPr kumimoji="1" lang="ja-JP" altLang="en-US" smtClean="0"/>
              <a:t>12</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41609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250077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244680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3399301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3336470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1461107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1684137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1316753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627477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2762209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75432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340826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1431408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4125957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1909090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43544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217047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156984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248837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349055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21438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381602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89581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27D0F-C132-4BF1-B348-C23DE82D034D}" type="datetimeFigureOut">
              <a:rPr kumimoji="1" lang="ja-JP" altLang="en-US" smtClean="0"/>
              <a:t>2026/4/21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33703534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9749A-8604-440B-B1E1-B091B80D09D8}" type="datetimeFigureOut">
              <a:rPr kumimoji="1" lang="ja-JP" altLang="en-US" smtClean="0"/>
              <a:t>2026/4/21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157254402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pref.tochigi.lg.jp/m01/education/jinken/kyouiku/jinkenkyouikudayori.html" TargetMode="External"/><Relationship Id="rId3" Type="http://schemas.openxmlformats.org/officeDocument/2006/relationships/hyperlink" Target="https://www.pref.tochigi.lg.jp/m01/jinken/jinkencompass1.html" TargetMode="External"/><Relationship Id="rId7" Type="http://schemas.openxmlformats.org/officeDocument/2006/relationships/hyperlink" Target="https://www.pref.tochigi.lg.jp/m06/education/shougai/suishinjigyou/jinken-guide-top.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pref.tochigi.lg.jp/m04/r07/jinkenkyoikukankei.html" TargetMode="External"/><Relationship Id="rId5" Type="http://schemas.openxmlformats.org/officeDocument/2006/relationships/hyperlink" Target="https://www.pref.tochigi.lg.jp/m03/jinken/jinnkenkyouikusiryou.html" TargetMode="External"/><Relationship Id="rId4" Type="http://schemas.openxmlformats.org/officeDocument/2006/relationships/hyperlink" Target="https://www.pref.tochigi.lg.jp/m01/jinken-mado.html" TargetMode="External"/><Relationship Id="rId9" Type="http://schemas.openxmlformats.org/officeDocument/2006/relationships/hyperlink" Target="https://www.pref.tochigi.lg.jp/m01/jinken-jissen.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forms.office.com/r/yUttMx85Bc"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hyperlink" Target="https://forms.office.com/r/ePaJLqBzh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D63C45D-C0F2-4B2B-8E72-2F343B8BA681}"/>
              </a:ext>
            </a:extLst>
          </p:cNvPr>
          <p:cNvSpPr txBox="1"/>
          <p:nvPr/>
        </p:nvSpPr>
        <p:spPr>
          <a:xfrm>
            <a:off x="0" y="380494"/>
            <a:ext cx="9419909" cy="1631216"/>
          </a:xfrm>
          <a:prstGeom prst="rect">
            <a:avLst/>
          </a:prstGeom>
          <a:noFill/>
        </p:spPr>
        <p:txBody>
          <a:bodyPr wrap="square" rtlCol="0">
            <a:spAutoFit/>
          </a:bodyPr>
          <a:lstStyle/>
          <a:p>
            <a:pPr algn="ctr"/>
            <a:r>
              <a:rPr lang="ja-JP" altLang="en-US" sz="3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rPr>
              <a:t>令和８</a:t>
            </a:r>
            <a:r>
              <a:rPr lang="en-US" altLang="ja-JP" sz="3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rPr>
              <a:t>(2026)</a:t>
            </a:r>
            <a:r>
              <a:rPr lang="ja-JP" altLang="en-US" sz="3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rPr>
              <a:t>年度</a:t>
            </a:r>
            <a:endParaRPr lang="en-US" altLang="ja-JP" sz="3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endParaRPr>
          </a:p>
          <a:p>
            <a:pPr algn="ctr"/>
            <a:r>
              <a:rPr lang="ja-JP" altLang="en-US" sz="4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rPr>
              <a:t>人権教育推進の手引（研修用補助資料）</a:t>
            </a:r>
            <a:endParaRPr lang="en-US" altLang="ja-JP" sz="4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endParaRPr>
          </a:p>
          <a:p>
            <a:pPr algn="ctr"/>
            <a:r>
              <a:rPr lang="en-US" altLang="ja-JP" sz="3000" b="1" dirty="0">
                <a:ln w="22225">
                  <a:solidFill>
                    <a:schemeClr val="accent5">
                      <a:lumMod val="50000"/>
                    </a:schemeClr>
                  </a:solidFill>
                  <a:prstDash val="solid"/>
                </a:ln>
                <a:solidFill>
                  <a:srgbClr val="0070C0"/>
                </a:solidFill>
                <a:latin typeface="ＭＳ ゴシック" panose="020B0609070205080204" pitchFamily="49" charset="-128"/>
                <a:ea typeface="ＭＳ ゴシック" panose="020B0609070205080204" pitchFamily="49" charset="-128"/>
              </a:rPr>
              <a:t>【</a:t>
            </a:r>
            <a:r>
              <a:rPr lang="ja-JP" altLang="en-US" sz="3000" b="1" dirty="0">
                <a:ln w="22225">
                  <a:solidFill>
                    <a:schemeClr val="accent5">
                      <a:lumMod val="50000"/>
                    </a:schemeClr>
                  </a:solidFill>
                  <a:prstDash val="solid"/>
                </a:ln>
                <a:solidFill>
                  <a:srgbClr val="0070C0"/>
                </a:solidFill>
                <a:latin typeface="ＭＳ ゴシック" panose="020B0609070205080204" pitchFamily="49" charset="-128"/>
                <a:ea typeface="ＭＳ ゴシック" panose="020B0609070205080204" pitchFamily="49" charset="-128"/>
              </a:rPr>
              <a:t>社会教育</a:t>
            </a:r>
            <a:r>
              <a:rPr lang="en-US" altLang="ja-JP" sz="3000" b="1" dirty="0">
                <a:ln w="22225">
                  <a:solidFill>
                    <a:schemeClr val="accent5">
                      <a:lumMod val="50000"/>
                    </a:schemeClr>
                  </a:solidFill>
                  <a:prstDash val="solid"/>
                </a:ln>
                <a:solidFill>
                  <a:srgbClr val="0070C0"/>
                </a:solidFill>
                <a:latin typeface="ＭＳ ゴシック" panose="020B0609070205080204" pitchFamily="49" charset="-128"/>
                <a:ea typeface="ＭＳ ゴシック" panose="020B0609070205080204" pitchFamily="49" charset="-128"/>
              </a:rPr>
              <a:t>】</a:t>
            </a:r>
            <a:endParaRPr lang="ja-JP" altLang="en-US" sz="4050" b="1" dirty="0">
              <a:ln w="22225">
                <a:solidFill>
                  <a:schemeClr val="accent5">
                    <a:lumMod val="50000"/>
                  </a:schemeClr>
                </a:solidFill>
                <a:prstDash val="solid"/>
              </a:ln>
              <a:solidFill>
                <a:srgbClr val="0070C0"/>
              </a:solidFill>
              <a:latin typeface="ＭＳ ゴシック" panose="020B0609070205080204" pitchFamily="49" charset="-128"/>
              <a:ea typeface="ＭＳ ゴシック" panose="020B0609070205080204" pitchFamily="49" charset="-128"/>
            </a:endParaRPr>
          </a:p>
        </p:txBody>
      </p:sp>
      <p:sp>
        <p:nvSpPr>
          <p:cNvPr id="2" name="動作設定ボタン: 進む/次へ 1">
            <a:hlinkClick r:id="" action="ppaction://hlinkshowjump?jump=nextslide" highlightClick="1"/>
            <a:extLst>
              <a:ext uri="{FF2B5EF4-FFF2-40B4-BE49-F238E27FC236}">
                <a16:creationId xmlns:a16="http://schemas.microsoft.com/office/drawing/2014/main" id="{391E157B-C5EE-DA2C-0E38-ABD296791D8D}"/>
              </a:ext>
            </a:extLst>
          </p:cNvPr>
          <p:cNvSpPr/>
          <p:nvPr/>
        </p:nvSpPr>
        <p:spPr>
          <a:xfrm>
            <a:off x="7040504" y="5765153"/>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スタート</a:t>
            </a:r>
          </a:p>
        </p:txBody>
      </p:sp>
      <p:sp>
        <p:nvSpPr>
          <p:cNvPr id="3" name="テキスト ボックス 2">
            <a:extLst>
              <a:ext uri="{FF2B5EF4-FFF2-40B4-BE49-F238E27FC236}">
                <a16:creationId xmlns:a16="http://schemas.microsoft.com/office/drawing/2014/main" id="{8F77789B-6D32-4032-B2CC-98A778AD38F9}"/>
              </a:ext>
            </a:extLst>
          </p:cNvPr>
          <p:cNvSpPr txBox="1"/>
          <p:nvPr/>
        </p:nvSpPr>
        <p:spPr>
          <a:xfrm>
            <a:off x="4487333" y="3197703"/>
            <a:ext cx="4061931" cy="1200329"/>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　こちらは「人権教育推進の手引」の内容を一部抜粋した、研修用の資料になります。各種研修等でぜひ御活用ください。</a:t>
            </a:r>
          </a:p>
        </p:txBody>
      </p:sp>
      <p:pic>
        <p:nvPicPr>
          <p:cNvPr id="5" name="図 4" descr="子供の写真のコラージュ&#10;&#10;AI 生成コンテンツは誤りを含む可能性があります。">
            <a:extLst>
              <a:ext uri="{FF2B5EF4-FFF2-40B4-BE49-F238E27FC236}">
                <a16:creationId xmlns:a16="http://schemas.microsoft.com/office/drawing/2014/main" id="{BDE9129D-72AE-DE9D-E8BB-05C732AA1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88" y="2155053"/>
            <a:ext cx="3179276" cy="4485958"/>
          </a:xfrm>
          <a:prstGeom prst="rect">
            <a:avLst/>
          </a:prstGeom>
        </p:spPr>
      </p:pic>
    </p:spTree>
    <p:extLst>
      <p:ext uri="{BB962C8B-B14F-4D97-AF65-F5344CB8AC3E}">
        <p14:creationId xmlns:p14="http://schemas.microsoft.com/office/powerpoint/2010/main" val="829103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5A93AA-EC22-41FE-A715-0261293EF199}"/>
              </a:ext>
            </a:extLst>
          </p:cNvPr>
          <p:cNvSpPr txBox="1">
            <a:spLocks/>
          </p:cNvSpPr>
          <p:nvPr/>
        </p:nvSpPr>
        <p:spPr>
          <a:xfrm>
            <a:off x="485030" y="460501"/>
            <a:ext cx="615670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２　人権教育推進の内容について</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7" name="動作設定ボタン: 進む/次へ 6">
            <a:hlinkClick r:id="" action="ppaction://hlinkshowjump?jump=nextslide" highlightClick="1"/>
            <a:extLst>
              <a:ext uri="{FF2B5EF4-FFF2-40B4-BE49-F238E27FC236}">
                <a16:creationId xmlns:a16="http://schemas.microsoft.com/office/drawing/2014/main" id="{E62D23C6-43F2-496C-A308-FECB41D5D7CD}"/>
              </a:ext>
            </a:extLst>
          </p:cNvPr>
          <p:cNvSpPr/>
          <p:nvPr/>
        </p:nvSpPr>
        <p:spPr>
          <a:xfrm>
            <a:off x="7258056" y="5983830"/>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6" name="テキスト ボックス 5">
            <a:extLst>
              <a:ext uri="{FF2B5EF4-FFF2-40B4-BE49-F238E27FC236}">
                <a16:creationId xmlns:a16="http://schemas.microsoft.com/office/drawing/2014/main" id="{8F7CA05A-8F26-4986-8BE5-4AF7BE474E05}"/>
              </a:ext>
            </a:extLst>
          </p:cNvPr>
          <p:cNvSpPr txBox="1"/>
          <p:nvPr/>
        </p:nvSpPr>
        <p:spPr>
          <a:xfrm>
            <a:off x="65798" y="1528211"/>
            <a:ext cx="9012404" cy="507831"/>
          </a:xfrm>
          <a:prstGeom prst="rect">
            <a:avLst/>
          </a:prstGeom>
          <a:noFill/>
        </p:spPr>
        <p:txBody>
          <a:bodyPr wrap="none" rtlCol="0">
            <a:spAutoFit/>
          </a:bodyPr>
          <a:lstStyle/>
          <a:p>
            <a:r>
              <a:rPr lang="en-US" altLang="ja-JP" sz="2700" dirty="0">
                <a:latin typeface="HG丸ｺﾞｼｯｸM-PRO" panose="020F0600000000000000" pitchFamily="50" charset="-128"/>
                <a:ea typeface="HG丸ｺﾞｼｯｸM-PRO" panose="020F0600000000000000" pitchFamily="50" charset="-128"/>
              </a:rPr>
              <a:t>Q</a:t>
            </a:r>
            <a:r>
              <a:rPr lang="ja-JP" altLang="en-US" sz="2700" dirty="0">
                <a:latin typeface="HG丸ｺﾞｼｯｸM-PRO" panose="020F0600000000000000" pitchFamily="50" charset="-128"/>
                <a:ea typeface="HG丸ｺﾞｼｯｸM-PRO" panose="020F0600000000000000" pitchFamily="50" charset="-128"/>
              </a:rPr>
              <a:t>．</a:t>
            </a:r>
            <a:r>
              <a:rPr lang="ja-JP" altLang="en-US" sz="1725" dirty="0">
                <a:latin typeface="HG丸ｺﾞｼｯｸM-PRO" panose="020F0600000000000000" pitchFamily="50" charset="-128"/>
                <a:ea typeface="HG丸ｺﾞｼｯｸM-PRO" panose="020F0600000000000000" pitchFamily="50" charset="-128"/>
              </a:rPr>
              <a:t>人権教育の目的を達成するために、どのような内容を指導すればよいのでしょう？</a:t>
            </a:r>
          </a:p>
        </p:txBody>
      </p:sp>
      <p:pic>
        <p:nvPicPr>
          <p:cNvPr id="4" name="図 3" descr="アイコン が含まれている画像&#10;&#10;自動的に生成された説明">
            <a:extLst>
              <a:ext uri="{FF2B5EF4-FFF2-40B4-BE49-F238E27FC236}">
                <a16:creationId xmlns:a16="http://schemas.microsoft.com/office/drawing/2014/main" id="{C90F6D92-7B3B-1B5F-73C8-4CC14CF38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91" y="3117209"/>
            <a:ext cx="2991881" cy="2991881"/>
          </a:xfrm>
          <a:prstGeom prst="rect">
            <a:avLst/>
          </a:prstGeom>
        </p:spPr>
      </p:pic>
      <p:sp>
        <p:nvSpPr>
          <p:cNvPr id="2" name="楕円 1">
            <a:extLst>
              <a:ext uri="{FF2B5EF4-FFF2-40B4-BE49-F238E27FC236}">
                <a16:creationId xmlns:a16="http://schemas.microsoft.com/office/drawing/2014/main" id="{D407DEF1-5446-D8F9-F5F0-A6EF176E7066}"/>
              </a:ext>
            </a:extLst>
          </p:cNvPr>
          <p:cNvSpPr/>
          <p:nvPr/>
        </p:nvSpPr>
        <p:spPr>
          <a:xfrm>
            <a:off x="4713316" y="2639290"/>
            <a:ext cx="3391593" cy="1579419"/>
          </a:xfrm>
          <a:prstGeom prst="ellipse">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a:t>
            </a:r>
            <a:r>
              <a:rPr kumimoji="1" lang="ja-JP" altLang="en-US"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手引Ｐ４</a:t>
            </a:r>
            <a:endParaRPr kumimoji="1" lang="en-US" altLang="ja-JP"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を見て確認しましょう</a:t>
            </a:r>
            <a:endParaRPr kumimoji="1" lang="en-US" altLang="ja-JP"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algn="ctr"/>
            <a:endParaRPr kumimoji="1" lang="ja-JP" altLang="en-US" dirty="0"/>
          </a:p>
        </p:txBody>
      </p:sp>
    </p:spTree>
    <p:extLst>
      <p:ext uri="{BB962C8B-B14F-4D97-AF65-F5344CB8AC3E}">
        <p14:creationId xmlns:p14="http://schemas.microsoft.com/office/powerpoint/2010/main" val="3669793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432260" y="295703"/>
            <a:ext cx="524013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●人権教育の三つの内容</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正方形/長方形 2"/>
          <p:cNvSpPr/>
          <p:nvPr/>
        </p:nvSpPr>
        <p:spPr>
          <a:xfrm>
            <a:off x="322851" y="1681595"/>
            <a:ext cx="8498297" cy="2076531"/>
          </a:xfrm>
          <a:prstGeom prst="rect">
            <a:avLst/>
          </a:prstGeom>
        </p:spPr>
        <p:txBody>
          <a:bodyPr wrap="square">
            <a:spAutoFit/>
          </a:bodyPr>
          <a:lstStyle/>
          <a:p>
            <a:pPr marL="514350" indent="-514350" algn="just">
              <a:lnSpc>
                <a:spcPct val="150000"/>
              </a:lnSpc>
              <a:buAutoNum type="arabicParenBoth"/>
            </a:pP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人権が尊重された</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雰囲気</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や</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環境</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lnSpc>
                <a:spcPct val="150000"/>
              </a:lnSpc>
            </a:pPr>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(2)</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豊かな</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人間性</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lnSpc>
                <a:spcPct val="150000"/>
              </a:lnSpc>
            </a:pPr>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(3)</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人権意識</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pic>
        <p:nvPicPr>
          <p:cNvPr id="6" name="図 5" descr="ロゴ&#10;&#10;中程度の精度で自動的に生成された説明">
            <a:extLst>
              <a:ext uri="{FF2B5EF4-FFF2-40B4-BE49-F238E27FC236}">
                <a16:creationId xmlns:a16="http://schemas.microsoft.com/office/drawing/2014/main" id="{2238420E-AF23-4D1D-BACE-23A5EA534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150" y="4041493"/>
            <a:ext cx="1882833" cy="1882833"/>
          </a:xfrm>
          <a:prstGeom prst="rect">
            <a:avLst/>
          </a:prstGeom>
        </p:spPr>
      </p:pic>
      <p:sp>
        <p:nvSpPr>
          <p:cNvPr id="7" name="動作設定ボタン: 進む/次へ 6">
            <a:hlinkClick r:id="" action="ppaction://hlinkshowjump?jump=nextslide" highlightClick="1"/>
            <a:extLst>
              <a:ext uri="{FF2B5EF4-FFF2-40B4-BE49-F238E27FC236}">
                <a16:creationId xmlns:a16="http://schemas.microsoft.com/office/drawing/2014/main" id="{1BB8F74F-AAB0-4C25-81A5-CCA132AC7A0E}"/>
              </a:ext>
            </a:extLst>
          </p:cNvPr>
          <p:cNvSpPr/>
          <p:nvPr/>
        </p:nvSpPr>
        <p:spPr>
          <a:xfrm>
            <a:off x="7312388" y="5909015"/>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5" name="四角形: 角を丸くする 4">
            <a:extLst>
              <a:ext uri="{FF2B5EF4-FFF2-40B4-BE49-F238E27FC236}">
                <a16:creationId xmlns:a16="http://schemas.microsoft.com/office/drawing/2014/main" id="{79842703-79F3-0C6D-BE2E-7F0D0552302C}"/>
              </a:ext>
            </a:extLst>
          </p:cNvPr>
          <p:cNvSpPr/>
          <p:nvPr/>
        </p:nvSpPr>
        <p:spPr>
          <a:xfrm>
            <a:off x="1167861" y="4311627"/>
            <a:ext cx="4407979" cy="1342563"/>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内容として押さえてほしいポイントは、</a:t>
            </a:r>
            <a:r>
              <a:rPr kumimoji="1" lang="ja-JP" altLang="en-US" sz="2400" b="0" i="0" u="none" strike="noStrike" kern="1200" cap="none" spc="0" normalizeH="0" baseline="0" noProof="0" dirty="0">
                <a:ln>
                  <a:noFill/>
                </a:ln>
                <a:solidFill>
                  <a:prstClr val="black"/>
                </a:solidFill>
                <a:effectLst/>
                <a:highlight>
                  <a:srgbClr val="FFFF00"/>
                </a:highlight>
                <a:uLnTx/>
                <a:uFillTx/>
                <a:latin typeface="HG丸ｺﾞｼｯｸM-PRO" panose="020F0600000000000000" pitchFamily="50" charset="-128"/>
                <a:ea typeface="HG丸ｺﾞｼｯｸM-PRO" panose="020F0600000000000000" pitchFamily="50" charset="-128"/>
                <a:cs typeface="+mn-cs"/>
              </a:rPr>
              <a:t>３つ</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352882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163248" y="1270509"/>
            <a:ext cx="9110186" cy="830997"/>
          </a:xfrm>
          <a:prstGeom prst="rect">
            <a:avLst/>
          </a:prstGeom>
          <a:noFill/>
        </p:spPr>
        <p:txBody>
          <a:bodyPr wrap="none" rtlCol="0">
            <a:spAutoFit/>
          </a:bodyPr>
          <a:lstStyle/>
          <a:p>
            <a:r>
              <a:rPr lang="ja-JP" altLang="en-US" sz="2400" dirty="0">
                <a:solidFill>
                  <a:srgbClr val="00B050"/>
                </a:solidFill>
                <a:latin typeface="HGｺﾞｼｯｸE" panose="020B0909000000000000" pitchFamily="49" charset="-128"/>
                <a:ea typeface="HGｺﾞｼｯｸE" panose="020B0909000000000000" pitchFamily="49" charset="-128"/>
              </a:rPr>
              <a:t>・一人一人を大切にした雰囲気や環境をつくることが大切です。</a:t>
            </a:r>
            <a:endParaRPr lang="en-US" altLang="ja-JP" sz="2400" dirty="0">
              <a:solidFill>
                <a:srgbClr val="00B050"/>
              </a:solidFill>
              <a:latin typeface="HGｺﾞｼｯｸE" panose="020B0909000000000000" pitchFamily="49" charset="-128"/>
              <a:ea typeface="HGｺﾞｼｯｸE" panose="020B0909000000000000" pitchFamily="49" charset="-128"/>
            </a:endParaRPr>
          </a:p>
          <a:p>
            <a:r>
              <a:rPr lang="ja-JP" altLang="en-US" sz="2400" dirty="0">
                <a:solidFill>
                  <a:srgbClr val="00B050"/>
                </a:solidFill>
                <a:latin typeface="HGｺﾞｼｯｸE" panose="020B0909000000000000" pitchFamily="49" charset="-128"/>
                <a:ea typeface="HGｺﾞｼｯｸE" panose="020B0909000000000000" pitchFamily="49" charset="-128"/>
              </a:rPr>
              <a:t>　具体例として適切なものを全て選びましょう。</a:t>
            </a:r>
            <a:endParaRPr lang="en-US" altLang="ja-JP" sz="2400" dirty="0">
              <a:solidFill>
                <a:srgbClr val="00B050"/>
              </a:solidFill>
              <a:latin typeface="HGｺﾞｼｯｸE" panose="020B0909000000000000" pitchFamily="49" charset="-128"/>
              <a:ea typeface="HGｺﾞｼｯｸE" panose="020B0909000000000000" pitchFamily="49" charset="-128"/>
            </a:endParaRP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051072" y="2773086"/>
            <a:ext cx="7228261"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掲示物は一人一人の人権に配慮されているかチェックする</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4CD3F599-2042-4453-A46B-D8FC116A175B}"/>
              </a:ext>
            </a:extLst>
          </p:cNvPr>
          <p:cNvSpPr/>
          <p:nvPr/>
        </p:nvSpPr>
        <p:spPr>
          <a:xfrm>
            <a:off x="397621" y="2699886"/>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312388" y="5948186"/>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2" name="テキスト ボックス 11">
            <a:extLst>
              <a:ext uri="{FF2B5EF4-FFF2-40B4-BE49-F238E27FC236}">
                <a16:creationId xmlns:a16="http://schemas.microsoft.com/office/drawing/2014/main" id="{32FB2130-FE3A-40B2-9038-CC4007465D3B}"/>
              </a:ext>
            </a:extLst>
          </p:cNvPr>
          <p:cNvSpPr txBox="1"/>
          <p:nvPr/>
        </p:nvSpPr>
        <p:spPr>
          <a:xfrm>
            <a:off x="1051073" y="3699884"/>
            <a:ext cx="5319175"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いつでも相談されるような信頼関係を築く</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9D9AF870-3CDF-46D0-AEB2-11AFDF6B6D2E}"/>
              </a:ext>
            </a:extLst>
          </p:cNvPr>
          <p:cNvSpPr/>
          <p:nvPr/>
        </p:nvSpPr>
        <p:spPr>
          <a:xfrm>
            <a:off x="396238" y="3610002"/>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8" name="楕円 17">
            <a:extLst>
              <a:ext uri="{FF2B5EF4-FFF2-40B4-BE49-F238E27FC236}">
                <a16:creationId xmlns:a16="http://schemas.microsoft.com/office/drawing/2014/main" id="{AEF48764-96E8-459E-8931-2FF99F311E21}"/>
              </a:ext>
            </a:extLst>
          </p:cNvPr>
          <p:cNvSpPr/>
          <p:nvPr/>
        </p:nvSpPr>
        <p:spPr>
          <a:xfrm>
            <a:off x="396238" y="4535316"/>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A45340B1-DBDF-484F-B16A-84AB168E2E89}"/>
              </a:ext>
            </a:extLst>
          </p:cNvPr>
          <p:cNvSpPr txBox="1"/>
          <p:nvPr/>
        </p:nvSpPr>
        <p:spPr>
          <a:xfrm>
            <a:off x="1051072" y="4625197"/>
            <a:ext cx="7228261" cy="738664"/>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「○○さん」と呼名するなど、一人一人を大切にした接し</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a:p>
            <a:r>
              <a:rPr lang="ja-JP" altLang="en-US" sz="2100" b="1" dirty="0">
                <a:solidFill>
                  <a:srgbClr val="0033CC"/>
                </a:solidFill>
                <a:latin typeface="HG丸ｺﾞｼｯｸM-PRO" panose="020F0600000000000000" pitchFamily="50" charset="-128"/>
                <a:ea typeface="HG丸ｺﾞｼｯｸM-PRO" panose="020F0600000000000000" pitchFamily="50" charset="-128"/>
              </a:rPr>
              <a:t>方に努める</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1216B1F1-4962-414F-ADD8-43D689982A83}"/>
              </a:ext>
            </a:extLst>
          </p:cNvPr>
          <p:cNvSpPr/>
          <p:nvPr/>
        </p:nvSpPr>
        <p:spPr>
          <a:xfrm>
            <a:off x="322851" y="432268"/>
            <a:ext cx="8498297" cy="553998"/>
          </a:xfrm>
          <a:prstGeom prst="rect">
            <a:avLst/>
          </a:prstGeom>
          <a:ln w="28575">
            <a:solidFill>
              <a:srgbClr val="0033CC"/>
            </a:solidFill>
          </a:ln>
        </p:spPr>
        <p:txBody>
          <a:bodyPr wrap="square">
            <a:spAutoFit/>
          </a:bodyPr>
          <a:lstStyle/>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(1)</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人権が尊重された</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雰囲気</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や</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環境</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479523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nextCondLst>
                <p:cond evt="onClick" delay="0">
                  <p:tgtEl>
                    <p:spTgt spid="19"/>
                  </p:tgtEl>
                </p:cond>
              </p:nextCondLst>
            </p:seq>
          </p:childTnLst>
        </p:cTn>
      </p:par>
    </p:tnLst>
    <p:bldLst>
      <p:bldP spid="11" grpId="0" animBg="1"/>
      <p:bldP spid="15"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211766" y="1148713"/>
            <a:ext cx="8494633" cy="830997"/>
          </a:xfrm>
          <a:prstGeom prst="rect">
            <a:avLst/>
          </a:prstGeom>
          <a:noFill/>
        </p:spPr>
        <p:txBody>
          <a:bodyPr wrap="none" rtlCol="0">
            <a:spAutoFit/>
          </a:bodyPr>
          <a:lstStyle/>
          <a:p>
            <a:r>
              <a:rPr lang="ja-JP" altLang="en-US" sz="2400" dirty="0">
                <a:solidFill>
                  <a:srgbClr val="00B050"/>
                </a:solidFill>
                <a:latin typeface="HGｺﾞｼｯｸE" panose="020B0909000000000000" pitchFamily="49" charset="-128"/>
                <a:ea typeface="HGｺﾞｼｯｸE" panose="020B0909000000000000" pitchFamily="49" charset="-128"/>
              </a:rPr>
              <a:t>・豊かな人間性を育む取組として、ふさわしい活動を次から</a:t>
            </a:r>
            <a:endParaRPr lang="en-US" altLang="ja-JP" sz="2400" dirty="0">
              <a:solidFill>
                <a:srgbClr val="00B050"/>
              </a:solidFill>
              <a:latin typeface="HGｺﾞｼｯｸE" panose="020B0909000000000000" pitchFamily="49" charset="-128"/>
              <a:ea typeface="HGｺﾞｼｯｸE" panose="020B0909000000000000" pitchFamily="49" charset="-128"/>
            </a:endParaRPr>
          </a:p>
          <a:p>
            <a:r>
              <a:rPr lang="ja-JP" altLang="en-US" sz="2400" dirty="0">
                <a:solidFill>
                  <a:srgbClr val="00B050"/>
                </a:solidFill>
                <a:latin typeface="HGｺﾞｼｯｸE" panose="020B0909000000000000" pitchFamily="49" charset="-128"/>
                <a:ea typeface="HGｺﾞｼｯｸE" panose="020B0909000000000000" pitchFamily="49" charset="-128"/>
              </a:rPr>
              <a:t>　全て選びましょう。</a:t>
            </a:r>
            <a:endParaRPr lang="en-US" altLang="ja-JP" sz="2400" dirty="0">
              <a:solidFill>
                <a:srgbClr val="00B050"/>
              </a:solidFill>
              <a:latin typeface="HGｺﾞｼｯｸE" panose="020B0909000000000000" pitchFamily="49" charset="-128"/>
              <a:ea typeface="HGｺﾞｼｯｸE" panose="020B0909000000000000" pitchFamily="49" charset="-128"/>
            </a:endParaRP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397294" y="6025667"/>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237008" y="2710923"/>
            <a:ext cx="2351926"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ボランティア活動</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4CD3F599-2042-4453-A46B-D8FC116A175B}"/>
              </a:ext>
            </a:extLst>
          </p:cNvPr>
          <p:cNvSpPr/>
          <p:nvPr/>
        </p:nvSpPr>
        <p:spPr>
          <a:xfrm>
            <a:off x="489758" y="2683401"/>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32FB2130-FE3A-40B2-9038-CC4007465D3B}"/>
              </a:ext>
            </a:extLst>
          </p:cNvPr>
          <p:cNvSpPr txBox="1"/>
          <p:nvPr/>
        </p:nvSpPr>
        <p:spPr>
          <a:xfrm>
            <a:off x="1237009" y="3407074"/>
            <a:ext cx="1880034"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自然体験活動</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DB858DC9-B7EB-449F-8923-9EC4EFE1C808}"/>
              </a:ext>
            </a:extLst>
          </p:cNvPr>
          <p:cNvSpPr txBox="1"/>
          <p:nvPr/>
        </p:nvSpPr>
        <p:spPr>
          <a:xfrm>
            <a:off x="1237009" y="4121821"/>
            <a:ext cx="3977371"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高齢者や障害者等との交流活動</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9D9AF870-3CDF-46D0-AEB2-11AFDF6B6D2E}"/>
              </a:ext>
            </a:extLst>
          </p:cNvPr>
          <p:cNvSpPr/>
          <p:nvPr/>
        </p:nvSpPr>
        <p:spPr>
          <a:xfrm>
            <a:off x="489757" y="3388217"/>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7" name="楕円 16">
            <a:extLst>
              <a:ext uri="{FF2B5EF4-FFF2-40B4-BE49-F238E27FC236}">
                <a16:creationId xmlns:a16="http://schemas.microsoft.com/office/drawing/2014/main" id="{273F31F3-CACE-43AC-8A21-EBE5B6856CAF}"/>
              </a:ext>
            </a:extLst>
          </p:cNvPr>
          <p:cNvSpPr/>
          <p:nvPr/>
        </p:nvSpPr>
        <p:spPr>
          <a:xfrm>
            <a:off x="489757" y="4093033"/>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5" name="図 4" descr="ロゴ が含まれている画像&#10;&#10;自動的に生成された説明">
            <a:extLst>
              <a:ext uri="{FF2B5EF4-FFF2-40B4-BE49-F238E27FC236}">
                <a16:creationId xmlns:a16="http://schemas.microsoft.com/office/drawing/2014/main" id="{497CDD68-E9F8-4A67-A9E5-A8FBCE30D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793" y="4779346"/>
            <a:ext cx="1706902" cy="1706902"/>
          </a:xfrm>
          <a:prstGeom prst="rect">
            <a:avLst/>
          </a:prstGeom>
        </p:spPr>
      </p:pic>
      <p:sp>
        <p:nvSpPr>
          <p:cNvPr id="6" name="テキスト ボックス 5">
            <a:extLst>
              <a:ext uri="{FF2B5EF4-FFF2-40B4-BE49-F238E27FC236}">
                <a16:creationId xmlns:a16="http://schemas.microsoft.com/office/drawing/2014/main" id="{597FA37A-D1BC-4E97-B13E-47CA02B35C17}"/>
              </a:ext>
            </a:extLst>
          </p:cNvPr>
          <p:cNvSpPr txBox="1"/>
          <p:nvPr/>
        </p:nvSpPr>
        <p:spPr>
          <a:xfrm>
            <a:off x="489757" y="2221885"/>
            <a:ext cx="3262432" cy="323165"/>
          </a:xfrm>
          <a:prstGeom prst="rect">
            <a:avLst/>
          </a:prstGeom>
          <a:noFill/>
        </p:spPr>
        <p:txBody>
          <a:bodyPr wrap="none" rtlCol="0">
            <a:spAutoFit/>
          </a:bodyPr>
          <a:lstStyle/>
          <a:p>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道徳教育との関連を重視します。</a:t>
            </a:r>
          </a:p>
        </p:txBody>
      </p:sp>
      <p:sp>
        <p:nvSpPr>
          <p:cNvPr id="16" name="正方形/長方形 15">
            <a:extLst>
              <a:ext uri="{FF2B5EF4-FFF2-40B4-BE49-F238E27FC236}">
                <a16:creationId xmlns:a16="http://schemas.microsoft.com/office/drawing/2014/main" id="{3814DB79-DA37-4524-8EBA-345CF0099463}"/>
              </a:ext>
            </a:extLst>
          </p:cNvPr>
          <p:cNvSpPr/>
          <p:nvPr/>
        </p:nvSpPr>
        <p:spPr>
          <a:xfrm>
            <a:off x="274755" y="396903"/>
            <a:ext cx="5462489" cy="553998"/>
          </a:xfrm>
          <a:prstGeom prst="rect">
            <a:avLst/>
          </a:prstGeom>
          <a:ln w="28575">
            <a:solidFill>
              <a:srgbClr val="0033CC"/>
            </a:solidFill>
          </a:ln>
        </p:spPr>
        <p:txBody>
          <a:bodyPr wrap="square">
            <a:spAutoFit/>
          </a:bodyPr>
          <a:lstStyle/>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(2)</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豊かな</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人間性</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3" name="四角形: 角を丸くする 2">
            <a:extLst>
              <a:ext uri="{FF2B5EF4-FFF2-40B4-BE49-F238E27FC236}">
                <a16:creationId xmlns:a16="http://schemas.microsoft.com/office/drawing/2014/main" id="{84E58F3B-5D14-109E-6EAA-1F738C57C943}"/>
              </a:ext>
            </a:extLst>
          </p:cNvPr>
          <p:cNvSpPr/>
          <p:nvPr/>
        </p:nvSpPr>
        <p:spPr>
          <a:xfrm>
            <a:off x="5847926" y="2545050"/>
            <a:ext cx="2689013" cy="1906293"/>
          </a:xfrm>
          <a:prstGeom prst="roundRect">
            <a:avLst/>
          </a:prstGeom>
          <a:ln w="19050"/>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豊かな人間性には、</a:t>
            </a:r>
            <a:endParaRPr kumimoji="1" lang="en-US" altLang="ja-JP"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・生命を尊重する心</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・他人を思いやる心</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・正義感や公正さを重んじる心</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・個性を認め合う心</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・他者との共生や異質なものへ　</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　の寛容性</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などがあります。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779075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nextCondLst>
                <p:cond evt="onClick" delay="0">
                  <p:tgtEl>
                    <p:spTgt spid="13"/>
                  </p:tgtEl>
                </p:cond>
              </p:nextCondLst>
            </p:seq>
          </p:childTnLst>
        </p:cTn>
      </p:par>
    </p:tnLst>
    <p:bldLst>
      <p:bldP spid="11" grpId="0" animBg="1"/>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26071" y="1288281"/>
            <a:ext cx="9099958" cy="461665"/>
          </a:xfrm>
          <a:prstGeom prst="rect">
            <a:avLst/>
          </a:prstGeom>
          <a:noFill/>
        </p:spPr>
        <p:txBody>
          <a:bodyPr wrap="square" rtlCol="0">
            <a:spAutoFit/>
          </a:bodyPr>
          <a:lstStyle/>
          <a:p>
            <a:pPr defTabSz="685800">
              <a:defRPr/>
            </a:pPr>
            <a:r>
              <a:rPr lang="ja-JP" altLang="en-US" sz="2400" dirty="0">
                <a:solidFill>
                  <a:srgbClr val="00B050"/>
                </a:solidFill>
                <a:latin typeface="HGｺﾞｼｯｸE" panose="020B0909000000000000" pitchFamily="49" charset="-128"/>
                <a:ea typeface="HGｺﾞｼｯｸE" panose="020B0909000000000000" pitchFamily="49" charset="-128"/>
              </a:rPr>
              <a:t>・学習者の人権意識を高める学習内容を次から全て選びましょう。</a:t>
            </a:r>
            <a:endParaRPr lang="en-US" altLang="ja-JP" sz="2400" dirty="0">
              <a:solidFill>
                <a:srgbClr val="00B050"/>
              </a:solidFill>
              <a:latin typeface="HGｺﾞｼｯｸE" panose="020B0909000000000000" pitchFamily="49" charset="-128"/>
              <a:ea typeface="HGｺﾞｼｯｸE" panose="020B0909000000000000" pitchFamily="49" charset="-128"/>
            </a:endParaRP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422232" y="6014688"/>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237008" y="2165436"/>
            <a:ext cx="5331909"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pPr defTabSz="685800">
              <a:defRPr/>
            </a:pPr>
            <a:r>
              <a:rPr lang="ja-JP" altLang="en-US" sz="2100" b="1" dirty="0">
                <a:solidFill>
                  <a:srgbClr val="0033CC"/>
                </a:solidFill>
                <a:latin typeface="HG丸ｺﾞｼｯｸM-PRO" panose="020F0600000000000000" pitchFamily="50" charset="-128"/>
                <a:ea typeface="HG丸ｺﾞｼｯｸM-PRO" panose="020F0600000000000000" pitchFamily="50" charset="-128"/>
              </a:rPr>
              <a:t>自由権、平等権などの基本的人権について</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4CD3F599-2042-4453-A46B-D8FC116A175B}"/>
              </a:ext>
            </a:extLst>
          </p:cNvPr>
          <p:cNvSpPr/>
          <p:nvPr/>
        </p:nvSpPr>
        <p:spPr>
          <a:xfrm>
            <a:off x="509150" y="2149455"/>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32FB2130-FE3A-40B2-9038-CC4007465D3B}"/>
              </a:ext>
            </a:extLst>
          </p:cNvPr>
          <p:cNvSpPr txBox="1"/>
          <p:nvPr/>
        </p:nvSpPr>
        <p:spPr>
          <a:xfrm>
            <a:off x="1237009" y="3083101"/>
            <a:ext cx="2603471"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defTabSz="685800">
              <a:defRPr/>
            </a:pPr>
            <a:r>
              <a:rPr lang="ja-JP" altLang="en-US" sz="2100" b="1" dirty="0">
                <a:solidFill>
                  <a:srgbClr val="0033CC"/>
                </a:solidFill>
                <a:latin typeface="HG丸ｺﾞｼｯｸM-PRO" panose="020F0600000000000000" pitchFamily="50" charset="-128"/>
                <a:ea typeface="HG丸ｺﾞｼｯｸM-PRO" panose="020F0600000000000000" pitchFamily="50" charset="-128"/>
              </a:rPr>
              <a:t>個人の尊重について</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DB858DC9-B7EB-449F-8923-9EC4EFE1C808}"/>
              </a:ext>
            </a:extLst>
          </p:cNvPr>
          <p:cNvSpPr txBox="1"/>
          <p:nvPr/>
        </p:nvSpPr>
        <p:spPr>
          <a:xfrm>
            <a:off x="1237008" y="4000766"/>
            <a:ext cx="3164649"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pPr defTabSz="685800">
              <a:defRPr/>
            </a:pPr>
            <a:r>
              <a:rPr lang="ja-JP" altLang="en-US" sz="2100" b="1" dirty="0">
                <a:solidFill>
                  <a:srgbClr val="0033CC"/>
                </a:solidFill>
                <a:latin typeface="HG丸ｺﾞｼｯｸM-PRO" panose="020F0600000000000000" pitchFamily="50" charset="-128"/>
                <a:ea typeface="HG丸ｺﾞｼｯｸM-PRO" panose="020F0600000000000000" pitchFamily="50" charset="-128"/>
              </a:rPr>
              <a:t>人権獲得の歴史について</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9D9AF870-3CDF-46D0-AEB2-11AFDF6B6D2E}"/>
              </a:ext>
            </a:extLst>
          </p:cNvPr>
          <p:cNvSpPr/>
          <p:nvPr/>
        </p:nvSpPr>
        <p:spPr>
          <a:xfrm>
            <a:off x="509150" y="3067120"/>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7" name="楕円 16">
            <a:extLst>
              <a:ext uri="{FF2B5EF4-FFF2-40B4-BE49-F238E27FC236}">
                <a16:creationId xmlns:a16="http://schemas.microsoft.com/office/drawing/2014/main" id="{273F31F3-CACE-43AC-8A21-EBE5B6856CAF}"/>
              </a:ext>
            </a:extLst>
          </p:cNvPr>
          <p:cNvSpPr/>
          <p:nvPr/>
        </p:nvSpPr>
        <p:spPr>
          <a:xfrm>
            <a:off x="509150" y="3984785"/>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8" name="楕円 17">
            <a:extLst>
              <a:ext uri="{FF2B5EF4-FFF2-40B4-BE49-F238E27FC236}">
                <a16:creationId xmlns:a16="http://schemas.microsoft.com/office/drawing/2014/main" id="{AEF48764-96E8-459E-8931-2FF99F311E21}"/>
              </a:ext>
            </a:extLst>
          </p:cNvPr>
          <p:cNvSpPr/>
          <p:nvPr/>
        </p:nvSpPr>
        <p:spPr>
          <a:xfrm>
            <a:off x="509150" y="4902450"/>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A45340B1-DBDF-484F-B16A-84AB168E2E89}"/>
              </a:ext>
            </a:extLst>
          </p:cNvPr>
          <p:cNvSpPr txBox="1"/>
          <p:nvPr/>
        </p:nvSpPr>
        <p:spPr>
          <a:xfrm>
            <a:off x="1237008" y="4918431"/>
            <a:ext cx="7228261"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pPr defTabSz="685800">
              <a:defRPr/>
            </a:pPr>
            <a:r>
              <a:rPr lang="ja-JP" altLang="en-US" sz="2100" b="1" dirty="0">
                <a:solidFill>
                  <a:srgbClr val="0033CC"/>
                </a:solidFill>
                <a:latin typeface="HG丸ｺﾞｼｯｸM-PRO" panose="020F0600000000000000" pitchFamily="50" charset="-128"/>
                <a:ea typeface="HG丸ｺﾞｼｯｸM-PRO" panose="020F0600000000000000" pitchFamily="50" charset="-128"/>
              </a:rPr>
              <a:t>子どもの権利、障害者の人権など個別の人権問題について</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4F6E1493-08E6-421C-A0A0-F10BB8252843}"/>
              </a:ext>
            </a:extLst>
          </p:cNvPr>
          <p:cNvSpPr/>
          <p:nvPr/>
        </p:nvSpPr>
        <p:spPr>
          <a:xfrm>
            <a:off x="367836" y="371173"/>
            <a:ext cx="4681536" cy="553998"/>
          </a:xfrm>
          <a:prstGeom prst="rect">
            <a:avLst/>
          </a:prstGeom>
          <a:ln w="28575">
            <a:solidFill>
              <a:srgbClr val="0033CC"/>
            </a:solidFill>
          </a:ln>
        </p:spPr>
        <p:txBody>
          <a:bodyPr wrap="square">
            <a:spAutoFit/>
          </a:bodyPr>
          <a:lstStyle/>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(3)</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人権意識</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418233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nextCondLst>
                <p:cond evt="onClick" delay="0">
                  <p:tgtEl>
                    <p:spTgt spid="19"/>
                  </p:tgtEl>
                </p:cond>
              </p:nextCondLst>
            </p:seq>
          </p:childTnLst>
        </p:cTn>
      </p:par>
    </p:tnLst>
    <p:bldLst>
      <p:bldP spid="11" grpId="0" animBg="1"/>
      <p:bldP spid="15"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243310" y="245379"/>
            <a:ext cx="6692628" cy="634385"/>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342900">
              <a:spcBef>
                <a:spcPts val="750"/>
              </a:spcBef>
              <a:buClr>
                <a:srgbClr val="4472C4"/>
              </a:buClr>
              <a:buNone/>
              <a:defRPr/>
            </a:pPr>
            <a:r>
              <a:rPr lang="ja-JP" altLang="en-US" sz="3000" b="1" dirty="0">
                <a:solidFill>
                  <a:srgbClr val="0070C0"/>
                </a:solidFill>
                <a:latin typeface="HGPｺﾞｼｯｸE" panose="020B0900000000000000" pitchFamily="50" charset="-128"/>
                <a:ea typeface="HGPｺﾞｼｯｸE" panose="020B0900000000000000" pitchFamily="50" charset="-128"/>
              </a:rPr>
              <a:t>●人権教育の三つの内容をまとめると</a:t>
            </a:r>
            <a:r>
              <a:rPr lang="en-US" altLang="ja-JP" sz="3000" b="1" dirty="0">
                <a:solidFill>
                  <a:srgbClr val="0070C0"/>
                </a:solidFill>
                <a:latin typeface="HGPｺﾞｼｯｸE" panose="020B0900000000000000" pitchFamily="50" charset="-128"/>
                <a:ea typeface="HGPｺﾞｼｯｸE" panose="020B0900000000000000" pitchFamily="50" charset="-128"/>
              </a:rPr>
              <a:t>…</a:t>
            </a:r>
          </a:p>
        </p:txBody>
      </p:sp>
      <p:sp>
        <p:nvSpPr>
          <p:cNvPr id="3" name="正方形/長方形 2"/>
          <p:cNvSpPr/>
          <p:nvPr/>
        </p:nvSpPr>
        <p:spPr>
          <a:xfrm>
            <a:off x="322851" y="1236044"/>
            <a:ext cx="8498297" cy="461665"/>
          </a:xfrm>
          <a:prstGeom prst="rect">
            <a:avLst/>
          </a:prstGeom>
        </p:spPr>
        <p:txBody>
          <a:bodyPr wrap="square">
            <a:spAutoFit/>
          </a:bodyPr>
          <a:lstStyle/>
          <a:p>
            <a:pPr algn="just" defTabSz="685800">
              <a:defRPr/>
            </a:pPr>
            <a:r>
              <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(1)</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人権が尊重された</a:t>
            </a:r>
            <a:r>
              <a:rPr lang="ja-JP" altLang="en-US" sz="24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雰囲気</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や</a:t>
            </a:r>
            <a:r>
              <a:rPr lang="ja-JP" altLang="en-US" sz="24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環境</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7" name="動作設定ボタン: 進む/次へ 6">
            <a:hlinkClick r:id="" action="ppaction://hlinkshowjump?jump=nextslide" highlightClick="1"/>
            <a:extLst>
              <a:ext uri="{FF2B5EF4-FFF2-40B4-BE49-F238E27FC236}">
                <a16:creationId xmlns:a16="http://schemas.microsoft.com/office/drawing/2014/main" id="{1BB8F74F-AAB0-4C25-81A5-CCA132AC7A0E}"/>
              </a:ext>
            </a:extLst>
          </p:cNvPr>
          <p:cNvSpPr/>
          <p:nvPr/>
        </p:nvSpPr>
        <p:spPr>
          <a:xfrm>
            <a:off x="7312388" y="5917808"/>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8" name="正方形/長方形 7">
            <a:extLst>
              <a:ext uri="{FF2B5EF4-FFF2-40B4-BE49-F238E27FC236}">
                <a16:creationId xmlns:a16="http://schemas.microsoft.com/office/drawing/2014/main" id="{794670E5-FB3A-4DED-BC6E-AE211CCE7A9A}"/>
              </a:ext>
            </a:extLst>
          </p:cNvPr>
          <p:cNvSpPr/>
          <p:nvPr/>
        </p:nvSpPr>
        <p:spPr>
          <a:xfrm>
            <a:off x="322851" y="2967335"/>
            <a:ext cx="8498297" cy="461665"/>
          </a:xfrm>
          <a:prstGeom prst="rect">
            <a:avLst/>
          </a:prstGeom>
        </p:spPr>
        <p:txBody>
          <a:bodyPr wrap="square">
            <a:spAutoFit/>
          </a:bodyPr>
          <a:lstStyle/>
          <a:p>
            <a:pPr algn="just" defTabSz="685800">
              <a:defRPr/>
            </a:pPr>
            <a:r>
              <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(2)</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豊かな</a:t>
            </a:r>
            <a:r>
              <a:rPr lang="ja-JP" altLang="en-US" sz="24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人間性</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62EF569B-CEA5-43DF-88B0-5DF77CAB0DAD}"/>
              </a:ext>
            </a:extLst>
          </p:cNvPr>
          <p:cNvSpPr/>
          <p:nvPr/>
        </p:nvSpPr>
        <p:spPr>
          <a:xfrm>
            <a:off x="322851" y="4590122"/>
            <a:ext cx="4537894" cy="461665"/>
          </a:xfrm>
          <a:prstGeom prst="rect">
            <a:avLst/>
          </a:prstGeom>
        </p:spPr>
        <p:txBody>
          <a:bodyPr wrap="square">
            <a:spAutoFit/>
          </a:bodyPr>
          <a:lstStyle/>
          <a:p>
            <a:pPr algn="just" defTabSz="685800">
              <a:defRPr/>
            </a:pPr>
            <a:r>
              <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(3)</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24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人権意識</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endParaRPr>
          </a:p>
        </p:txBody>
      </p:sp>
      <p:pic>
        <p:nvPicPr>
          <p:cNvPr id="5" name="図 4" descr="挿絵, ウィンドウ が含まれている画像&#10;&#10;自動的に生成された説明">
            <a:extLst>
              <a:ext uri="{FF2B5EF4-FFF2-40B4-BE49-F238E27FC236}">
                <a16:creationId xmlns:a16="http://schemas.microsoft.com/office/drawing/2014/main" id="{33B3EFE3-D79D-46F0-A507-3E99FE699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49" y="1786118"/>
            <a:ext cx="1097575" cy="1097575"/>
          </a:xfrm>
          <a:prstGeom prst="rect">
            <a:avLst/>
          </a:prstGeom>
        </p:spPr>
      </p:pic>
      <p:pic>
        <p:nvPicPr>
          <p:cNvPr id="4" name="図 3" descr="挿絵, ウィンドウ が含まれている画像&#10;&#10;自動的に生成された説明">
            <a:extLst>
              <a:ext uri="{FF2B5EF4-FFF2-40B4-BE49-F238E27FC236}">
                <a16:creationId xmlns:a16="http://schemas.microsoft.com/office/drawing/2014/main" id="{2D4CE27B-B056-A21D-7145-B973E6139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49" y="3460773"/>
            <a:ext cx="1097575" cy="1097575"/>
          </a:xfrm>
          <a:prstGeom prst="rect">
            <a:avLst/>
          </a:prstGeom>
        </p:spPr>
      </p:pic>
      <p:pic>
        <p:nvPicPr>
          <p:cNvPr id="6" name="図 5" descr="挿絵, ウィンドウ が含まれている画像&#10;&#10;自動的に生成された説明">
            <a:extLst>
              <a:ext uri="{FF2B5EF4-FFF2-40B4-BE49-F238E27FC236}">
                <a16:creationId xmlns:a16="http://schemas.microsoft.com/office/drawing/2014/main" id="{64A4A89D-9AEA-1D80-B02A-1418F3451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48" y="5139277"/>
            <a:ext cx="1097575" cy="1097575"/>
          </a:xfrm>
          <a:prstGeom prst="rect">
            <a:avLst/>
          </a:prstGeom>
        </p:spPr>
      </p:pic>
      <p:sp>
        <p:nvSpPr>
          <p:cNvPr id="10" name="四角形: 角を丸くする 9">
            <a:extLst>
              <a:ext uri="{FF2B5EF4-FFF2-40B4-BE49-F238E27FC236}">
                <a16:creationId xmlns:a16="http://schemas.microsoft.com/office/drawing/2014/main" id="{A0360A68-68E8-0B6D-1CB0-6397914980C3}"/>
              </a:ext>
            </a:extLst>
          </p:cNvPr>
          <p:cNvSpPr/>
          <p:nvPr/>
        </p:nvSpPr>
        <p:spPr>
          <a:xfrm>
            <a:off x="1947046" y="2077243"/>
            <a:ext cx="2689013" cy="550488"/>
          </a:xfrm>
          <a:prstGeom prst="roundRect">
            <a:avLst/>
          </a:prstGeom>
          <a:ln w="19050"/>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環境をつくります。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四角形: 角を丸くする 11">
            <a:extLst>
              <a:ext uri="{FF2B5EF4-FFF2-40B4-BE49-F238E27FC236}">
                <a16:creationId xmlns:a16="http://schemas.microsoft.com/office/drawing/2014/main" id="{565FF096-B21A-1F2C-60AB-A14C01F4F59A}"/>
              </a:ext>
            </a:extLst>
          </p:cNvPr>
          <p:cNvSpPr/>
          <p:nvPr/>
        </p:nvSpPr>
        <p:spPr>
          <a:xfrm>
            <a:off x="1947046" y="3718755"/>
            <a:ext cx="2689013" cy="550488"/>
          </a:xfrm>
          <a:prstGeom prst="roundRect">
            <a:avLst/>
          </a:prstGeom>
          <a:ln w="19050"/>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心を育てます。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四角形: 角を丸くする 12">
            <a:extLst>
              <a:ext uri="{FF2B5EF4-FFF2-40B4-BE49-F238E27FC236}">
                <a16:creationId xmlns:a16="http://schemas.microsoft.com/office/drawing/2014/main" id="{6BF23E29-DEC1-987C-4185-0C8158E539D1}"/>
              </a:ext>
            </a:extLst>
          </p:cNvPr>
          <p:cNvSpPr/>
          <p:nvPr/>
        </p:nvSpPr>
        <p:spPr>
          <a:xfrm>
            <a:off x="1947046" y="5372666"/>
            <a:ext cx="2689013" cy="550488"/>
          </a:xfrm>
          <a:prstGeom prst="roundRect">
            <a:avLst/>
          </a:prstGeom>
          <a:ln w="19050"/>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意識を高めます。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7041830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FF"/>
            </a:gs>
            <a:gs pos="74000">
              <a:schemeClr val="bg1"/>
            </a:gs>
            <a:gs pos="83000">
              <a:schemeClr val="bg1"/>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5A93AA-EC22-41FE-A715-0261293EF199}"/>
              </a:ext>
            </a:extLst>
          </p:cNvPr>
          <p:cNvSpPr txBox="1">
            <a:spLocks/>
          </p:cNvSpPr>
          <p:nvPr/>
        </p:nvSpPr>
        <p:spPr>
          <a:xfrm>
            <a:off x="751036" y="561955"/>
            <a:ext cx="615670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342900">
              <a:spcBef>
                <a:spcPts val="750"/>
              </a:spcBef>
              <a:buClr>
                <a:srgbClr val="4472C4"/>
              </a:buClr>
              <a:buNone/>
              <a:defRPr/>
            </a:pPr>
            <a:r>
              <a:rPr lang="ja-JP" altLang="en-US" sz="3000" b="1" dirty="0">
                <a:solidFill>
                  <a:srgbClr val="0070C0"/>
                </a:solidFill>
                <a:latin typeface="HGPｺﾞｼｯｸE" panose="020B0900000000000000" pitchFamily="50" charset="-128"/>
                <a:ea typeface="HGPｺﾞｼｯｸE" panose="020B0900000000000000" pitchFamily="50" charset="-128"/>
              </a:rPr>
              <a:t>３　資料の活用等について</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7" name="動作設定ボタン: 進む/次へ 6">
            <a:hlinkClick r:id="" action="ppaction://hlinkshowjump?jump=nextslide" highlightClick="1"/>
            <a:extLst>
              <a:ext uri="{FF2B5EF4-FFF2-40B4-BE49-F238E27FC236}">
                <a16:creationId xmlns:a16="http://schemas.microsoft.com/office/drawing/2014/main" id="{E62D23C6-43F2-496C-A308-FECB41D5D7CD}"/>
              </a:ext>
            </a:extLst>
          </p:cNvPr>
          <p:cNvSpPr/>
          <p:nvPr/>
        </p:nvSpPr>
        <p:spPr>
          <a:xfrm>
            <a:off x="7112586" y="579665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6" name="テキスト ボックス 5">
            <a:extLst>
              <a:ext uri="{FF2B5EF4-FFF2-40B4-BE49-F238E27FC236}">
                <a16:creationId xmlns:a16="http://schemas.microsoft.com/office/drawing/2014/main" id="{8F7CA05A-8F26-4986-8BE5-4AF7BE474E05}"/>
              </a:ext>
            </a:extLst>
          </p:cNvPr>
          <p:cNvSpPr txBox="1"/>
          <p:nvPr/>
        </p:nvSpPr>
        <p:spPr>
          <a:xfrm>
            <a:off x="522654" y="1355372"/>
            <a:ext cx="8098692" cy="507831"/>
          </a:xfrm>
          <a:prstGeom prst="rect">
            <a:avLst/>
          </a:prstGeom>
          <a:noFill/>
        </p:spPr>
        <p:txBody>
          <a:bodyPr wrap="none" rtlCol="0">
            <a:spAutoFit/>
          </a:bodyPr>
          <a:lstStyle/>
          <a:p>
            <a:pPr defTabSz="685800">
              <a:defRPr/>
            </a:pPr>
            <a:r>
              <a:rPr lang="en-US" altLang="ja-JP" sz="2700" dirty="0">
                <a:solidFill>
                  <a:prstClr val="black"/>
                </a:solidFill>
                <a:latin typeface="HG丸ｺﾞｼｯｸM-PRO" panose="020F0600000000000000" pitchFamily="50" charset="-128"/>
                <a:ea typeface="HG丸ｺﾞｼｯｸM-PRO" panose="020F0600000000000000" pitchFamily="50" charset="-128"/>
              </a:rPr>
              <a:t>Q</a:t>
            </a:r>
            <a:r>
              <a:rPr lang="ja-JP" altLang="en-US" dirty="0">
                <a:solidFill>
                  <a:prstClr val="black"/>
                </a:solidFill>
                <a:latin typeface="HG丸ｺﾞｼｯｸM-PRO" panose="020F0600000000000000" pitchFamily="50" charset="-128"/>
                <a:ea typeface="HG丸ｺﾞｼｯｸM-PRO" panose="020F0600000000000000" pitchFamily="50" charset="-128"/>
              </a:rPr>
              <a:t>．おすすめの人権教育のテーマや活用できる資料があれば教えて下さい。</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descr="アイコン が含まれている画像&#10;&#10;自動的に生成された説明">
            <a:extLst>
              <a:ext uri="{FF2B5EF4-FFF2-40B4-BE49-F238E27FC236}">
                <a16:creationId xmlns:a16="http://schemas.microsoft.com/office/drawing/2014/main" id="{1A909CE3-C38B-AD1E-DB6F-7EEFE11FC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11" y="2804770"/>
            <a:ext cx="2991881" cy="2991881"/>
          </a:xfrm>
          <a:prstGeom prst="rect">
            <a:avLst/>
          </a:prstGeom>
        </p:spPr>
      </p:pic>
      <p:sp>
        <p:nvSpPr>
          <p:cNvPr id="4" name="楕円 3">
            <a:extLst>
              <a:ext uri="{FF2B5EF4-FFF2-40B4-BE49-F238E27FC236}">
                <a16:creationId xmlns:a16="http://schemas.microsoft.com/office/drawing/2014/main" id="{AB88A07E-F699-9991-8DE6-AE78DD253588}"/>
              </a:ext>
            </a:extLst>
          </p:cNvPr>
          <p:cNvSpPr/>
          <p:nvPr/>
        </p:nvSpPr>
        <p:spPr>
          <a:xfrm>
            <a:off x="3848092" y="2804770"/>
            <a:ext cx="4627935" cy="1579419"/>
          </a:xfrm>
          <a:prstGeom prst="ellipse">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a:t>
            </a:r>
            <a:r>
              <a:rPr kumimoji="1" lang="ja-JP" altLang="en-US"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手引Ｐ</a:t>
            </a:r>
            <a:r>
              <a:rPr kumimoji="1" lang="en-US" altLang="ja-JP"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18</a:t>
            </a:r>
            <a:r>
              <a:rPr kumimoji="1" lang="ja-JP" altLang="en-US"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a:t>
            </a:r>
            <a:r>
              <a:rPr kumimoji="1" lang="en-US" altLang="ja-JP"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を見て確認しましょう</a:t>
            </a:r>
            <a:endParaRPr kumimoji="1" lang="en-US" altLang="ja-JP"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algn="ctr"/>
            <a:endParaRPr kumimoji="1" lang="ja-JP" altLang="en-US" dirty="0"/>
          </a:p>
        </p:txBody>
      </p:sp>
    </p:spTree>
    <p:extLst>
      <p:ext uri="{BB962C8B-B14F-4D97-AF65-F5344CB8AC3E}">
        <p14:creationId xmlns:p14="http://schemas.microsoft.com/office/powerpoint/2010/main" val="1657866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bg1"/>
            </a:gs>
            <a:gs pos="83000">
              <a:schemeClr val="bg1"/>
            </a:gs>
            <a:gs pos="100000">
              <a:srgbClr val="FFCCFF"/>
            </a:gs>
          </a:gsLst>
          <a:lin ang="5400000" scaled="1"/>
        </a:gradFill>
        <a:effectLst/>
      </p:bgPr>
    </p:bg>
    <p:spTree>
      <p:nvGrpSpPr>
        <p:cNvPr id="1" name=""/>
        <p:cNvGrpSpPr/>
        <p:nvPr/>
      </p:nvGrpSpPr>
      <p:grpSpPr>
        <a:xfrm>
          <a:off x="0" y="0"/>
          <a:ext cx="0" cy="0"/>
          <a:chOff x="0" y="0"/>
          <a:chExt cx="0" cy="0"/>
        </a:xfrm>
      </p:grpSpPr>
      <p:sp>
        <p:nvSpPr>
          <p:cNvPr id="19" name="動作設定ボタン: 進む/次へ 18">
            <a:hlinkClick r:id="" action="ppaction://hlinkshowjump?jump=nextslide" highlightClick="1"/>
            <a:extLst>
              <a:ext uri="{FF2B5EF4-FFF2-40B4-BE49-F238E27FC236}">
                <a16:creationId xmlns:a16="http://schemas.microsoft.com/office/drawing/2014/main" id="{DE2AFEFC-8B2C-461F-8779-5DCB6C2C24AF}"/>
              </a:ext>
            </a:extLst>
          </p:cNvPr>
          <p:cNvSpPr/>
          <p:nvPr/>
        </p:nvSpPr>
        <p:spPr>
          <a:xfrm>
            <a:off x="7223790" y="595261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11" name="コンテンツ プレースホルダー 2">
            <a:extLst>
              <a:ext uri="{FF2B5EF4-FFF2-40B4-BE49-F238E27FC236}">
                <a16:creationId xmlns:a16="http://schemas.microsoft.com/office/drawing/2014/main" id="{6A97E4EB-81EC-55A8-09A7-A9100D675589}"/>
              </a:ext>
            </a:extLst>
          </p:cNvPr>
          <p:cNvSpPr txBox="1">
            <a:spLocks/>
          </p:cNvSpPr>
          <p:nvPr/>
        </p:nvSpPr>
        <p:spPr>
          <a:xfrm>
            <a:off x="310602" y="326779"/>
            <a:ext cx="4804862" cy="634385"/>
          </a:xfrm>
          <a:prstGeom prst="rect">
            <a:avLst/>
          </a:prstGeom>
        </p:spPr>
        <p:txBody>
          <a:bodyPr>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ｺﾞｼｯｸE" panose="020B0909000000000000" pitchFamily="49" charset="-128"/>
                <a:ea typeface="HGｺﾞｼｯｸE" panose="020B0909000000000000" pitchFamily="49" charset="-128"/>
              </a:rPr>
              <a:t>手引　Ｐ</a:t>
            </a:r>
            <a:r>
              <a:rPr lang="en-US" altLang="ja-JP" sz="3000" b="1" dirty="0">
                <a:solidFill>
                  <a:srgbClr val="0070C0"/>
                </a:solidFill>
                <a:latin typeface="HGｺﾞｼｯｸE" panose="020B0909000000000000" pitchFamily="49" charset="-128"/>
                <a:ea typeface="HGｺﾞｼｯｸE" panose="020B0909000000000000" pitchFamily="49" charset="-128"/>
              </a:rPr>
              <a:t>18</a:t>
            </a:r>
            <a:r>
              <a:rPr lang="ja-JP" altLang="en-US" sz="3000" b="1" dirty="0">
                <a:solidFill>
                  <a:srgbClr val="0070C0"/>
                </a:solidFill>
                <a:latin typeface="HGｺﾞｼｯｸE" panose="020B0909000000000000" pitchFamily="49" charset="-128"/>
                <a:ea typeface="HGｺﾞｼｯｸE" panose="020B0909000000000000" pitchFamily="49" charset="-128"/>
              </a:rPr>
              <a:t>　様々な人権問題</a:t>
            </a:r>
            <a:endParaRPr lang="en-US" altLang="ja-JP" sz="3000" b="1" dirty="0">
              <a:solidFill>
                <a:srgbClr val="0070C0"/>
              </a:solidFill>
              <a:latin typeface="HGｺﾞｼｯｸE" panose="020B0909000000000000" pitchFamily="49" charset="-128"/>
              <a:ea typeface="HGｺﾞｼｯｸE" panose="020B0909000000000000" pitchFamily="49" charset="-128"/>
            </a:endParaRPr>
          </a:p>
        </p:txBody>
      </p:sp>
      <p:graphicFrame>
        <p:nvGraphicFramePr>
          <p:cNvPr id="12" name="表 19">
            <a:extLst>
              <a:ext uri="{FF2B5EF4-FFF2-40B4-BE49-F238E27FC236}">
                <a16:creationId xmlns:a16="http://schemas.microsoft.com/office/drawing/2014/main" id="{F547883E-E0F5-42B5-A3D4-299C3406AA3D}"/>
              </a:ext>
            </a:extLst>
          </p:cNvPr>
          <p:cNvGraphicFramePr>
            <a:graphicFrameLocks noGrp="1"/>
          </p:cNvGraphicFramePr>
          <p:nvPr>
            <p:extLst>
              <p:ext uri="{D42A27DB-BD31-4B8C-83A1-F6EECF244321}">
                <p14:modId xmlns:p14="http://schemas.microsoft.com/office/powerpoint/2010/main" val="2210895191"/>
              </p:ext>
            </p:extLst>
          </p:nvPr>
        </p:nvGraphicFramePr>
        <p:xfrm>
          <a:off x="242480" y="1141793"/>
          <a:ext cx="8659040" cy="3467916"/>
        </p:xfrm>
        <a:graphic>
          <a:graphicData uri="http://schemas.openxmlformats.org/drawingml/2006/table">
            <a:tbl>
              <a:tblPr firstRow="1" bandRow="1">
                <a:tableStyleId>{5940675A-B579-460E-94D1-54222C63F5DA}</a:tableStyleId>
              </a:tblPr>
              <a:tblGrid>
                <a:gridCol w="3970662">
                  <a:extLst>
                    <a:ext uri="{9D8B030D-6E8A-4147-A177-3AD203B41FA5}">
                      <a16:colId xmlns:a16="http://schemas.microsoft.com/office/drawing/2014/main" val="2646497288"/>
                    </a:ext>
                  </a:extLst>
                </a:gridCol>
                <a:gridCol w="4688378">
                  <a:extLst>
                    <a:ext uri="{9D8B030D-6E8A-4147-A177-3AD203B41FA5}">
                      <a16:colId xmlns:a16="http://schemas.microsoft.com/office/drawing/2014/main" val="588440710"/>
                    </a:ext>
                  </a:extLst>
                </a:gridCol>
              </a:tblGrid>
              <a:tr h="402726">
                <a:tc>
                  <a:txBody>
                    <a:bodyPr/>
                    <a:lstStyle/>
                    <a:p>
                      <a:r>
                        <a:rPr kumimoji="1" lang="ja-JP" altLang="en-US" sz="2000" dirty="0">
                          <a:latin typeface="HGSｺﾞｼｯｸE" panose="020B0900000000000000" pitchFamily="50" charset="-128"/>
                          <a:ea typeface="HGSｺﾞｼｯｸE" panose="020B0900000000000000" pitchFamily="50" charset="-128"/>
                        </a:rPr>
                        <a:t>・インターネット上の人権侵害（課題横断的な人権課題）</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・感染症の患者等</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8826380"/>
                  </a:ext>
                </a:extLst>
              </a:tr>
              <a:tr h="402726">
                <a:tc>
                  <a:txBody>
                    <a:bodyPr/>
                    <a:lstStyle/>
                    <a:p>
                      <a:r>
                        <a:rPr kumimoji="1" lang="ja-JP" altLang="en-US" sz="2000" dirty="0">
                          <a:latin typeface="HGSｺﾞｼｯｸE" panose="020B0900000000000000" pitchFamily="50" charset="-128"/>
                          <a:ea typeface="HGSｺﾞｼｯｸE" panose="020B0900000000000000" pitchFamily="50" charset="-128"/>
                        </a:rPr>
                        <a:t>・女性</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a:t>
                      </a:r>
                      <a:r>
                        <a:rPr kumimoji="1" lang="ja-JP" altLang="en-US" sz="1900" dirty="0">
                          <a:latin typeface="HGSｺﾞｼｯｸE" panose="020B0900000000000000" pitchFamily="50" charset="-128"/>
                          <a:ea typeface="HGSｺﾞｼｯｸE" panose="020B0900000000000000" pitchFamily="50" charset="-128"/>
                        </a:rPr>
                        <a:t>ハンセン病患者・元家族及びその家族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4363325"/>
                  </a:ext>
                </a:extLst>
              </a:tr>
              <a:tr h="402726">
                <a:tc>
                  <a:txBody>
                    <a:bodyPr/>
                    <a:lstStyle/>
                    <a:p>
                      <a:r>
                        <a:rPr kumimoji="1" lang="ja-JP" altLang="en-US" sz="2000" dirty="0">
                          <a:latin typeface="HGSｺﾞｼｯｸE" panose="020B0900000000000000" pitchFamily="50" charset="-128"/>
                          <a:ea typeface="HGSｺﾞｼｯｸE" panose="020B0900000000000000" pitchFamily="50" charset="-128"/>
                        </a:rPr>
                        <a:t>・こども</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・刑を終えて出所した人及びその家族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9357526"/>
                  </a:ext>
                </a:extLst>
              </a:tr>
              <a:tr h="402726">
                <a:tc>
                  <a:txBody>
                    <a:bodyPr/>
                    <a:lstStyle/>
                    <a:p>
                      <a:r>
                        <a:rPr kumimoji="1" lang="ja-JP" altLang="en-US" sz="2000" dirty="0">
                          <a:latin typeface="HGSｺﾞｼｯｸE" panose="020B0900000000000000" pitchFamily="50" charset="-128"/>
                          <a:ea typeface="HGSｺﾞｼｯｸE" panose="020B0900000000000000" pitchFamily="50" charset="-128"/>
                        </a:rPr>
                        <a:t>・高齢者</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・犯罪被害者及びその家族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6796860"/>
                  </a:ext>
                </a:extLst>
              </a:tr>
              <a:tr h="402726">
                <a:tc>
                  <a:txBody>
                    <a:bodyPr/>
                    <a:lstStyle/>
                    <a:p>
                      <a:r>
                        <a:rPr kumimoji="1" lang="ja-JP" altLang="en-US" sz="2100" dirty="0">
                          <a:latin typeface="HGSｺﾞｼｯｸE" panose="020B0900000000000000" pitchFamily="50" charset="-128"/>
                          <a:ea typeface="HGSｺﾞｼｯｸE" panose="020B0900000000000000" pitchFamily="50" charset="-128"/>
                        </a:rPr>
                        <a:t>・障害者</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a:t>
                      </a:r>
                      <a:r>
                        <a:rPr kumimoji="1" lang="ja-JP" altLang="en-US" sz="1800" dirty="0">
                          <a:latin typeface="HGSｺﾞｼｯｸE" panose="020B0900000000000000" pitchFamily="50" charset="-128"/>
                          <a:ea typeface="HGSｺﾞｼｯｸE" panose="020B0900000000000000" pitchFamily="50" charset="-128"/>
                        </a:rPr>
                        <a:t>北朝鮮当局によって拉致された被害者等</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3327163"/>
                  </a:ext>
                </a:extLst>
              </a:tr>
              <a:tr h="402726">
                <a:tc>
                  <a:txBody>
                    <a:bodyPr/>
                    <a:lstStyle/>
                    <a:p>
                      <a:r>
                        <a:rPr kumimoji="1" lang="ja-JP" altLang="en-US" sz="2000" dirty="0">
                          <a:latin typeface="HGSｺﾞｼｯｸE" panose="020B0900000000000000" pitchFamily="50" charset="-128"/>
                          <a:ea typeface="HGSｺﾞｼｯｸE" panose="020B0900000000000000" pitchFamily="50" charset="-128"/>
                        </a:rPr>
                        <a:t>・部落差別（同和問題）</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HGSｺﾞｼｯｸE" panose="020B0900000000000000" pitchFamily="50" charset="-128"/>
                          <a:ea typeface="HGSｺﾞｼｯｸE" panose="020B0900000000000000" pitchFamily="50" charset="-128"/>
                        </a:rPr>
                        <a:t>・性的マイノリティの人々</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3040560"/>
                  </a:ext>
                </a:extLst>
              </a:tr>
              <a:tr h="402726">
                <a:tc>
                  <a:txBody>
                    <a:bodyPr/>
                    <a:lstStyle/>
                    <a:p>
                      <a:r>
                        <a:rPr kumimoji="1" lang="ja-JP" altLang="en-US" sz="2000" dirty="0">
                          <a:latin typeface="HGSｺﾞｼｯｸE" panose="020B0900000000000000" pitchFamily="50" charset="-128"/>
                          <a:ea typeface="HGSｺﾞｼｯｸE" panose="020B0900000000000000" pitchFamily="50" charset="-128"/>
                        </a:rPr>
                        <a:t>・アイヌの人々</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・災害に伴う人権問題</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8643147"/>
                  </a:ext>
                </a:extLst>
              </a:tr>
              <a:tr h="298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・外国人</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HGSｺﾞｼｯｸE" panose="020B0900000000000000" pitchFamily="50" charset="-128"/>
                          <a:ea typeface="HGSｺﾞｼｯｸE" panose="020B0900000000000000" pitchFamily="50" charset="-128"/>
                        </a:rPr>
                        <a:t>・</a:t>
                      </a:r>
                      <a:r>
                        <a:rPr kumimoji="1" lang="ja-JP" altLang="en-US" sz="1600" dirty="0">
                          <a:latin typeface="HGSｺﾞｼｯｸE" panose="020B0900000000000000" pitchFamily="50" charset="-128"/>
                          <a:ea typeface="HGSｺﾞｼｯｸE" panose="020B0900000000000000" pitchFamily="50" charset="-128"/>
                        </a:rPr>
                        <a:t>ホームレス等生活困窮者にかかわる人権問題</a:t>
                      </a:r>
                      <a:endParaRPr kumimoji="1" lang="ja-JP" altLang="en-US" sz="2000" dirty="0">
                        <a:latin typeface="HGSｺﾞｼｯｸE" panose="020B0900000000000000" pitchFamily="50" charset="-128"/>
                        <a:ea typeface="HGSｺﾞｼｯｸE" panose="020B09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0685960"/>
                  </a:ext>
                </a:extLst>
              </a:tr>
            </a:tbl>
          </a:graphicData>
        </a:graphic>
      </p:graphicFrame>
      <p:pic>
        <p:nvPicPr>
          <p:cNvPr id="13" name="図 12" descr="ロゴ が含まれている画像&#10;&#10;自動的に生成された説明">
            <a:extLst>
              <a:ext uri="{FF2B5EF4-FFF2-40B4-BE49-F238E27FC236}">
                <a16:creationId xmlns:a16="http://schemas.microsoft.com/office/drawing/2014/main" id="{82A32344-4A03-7C2A-D246-6A328CB55307}"/>
              </a:ext>
            </a:extLst>
          </p:cNvPr>
          <p:cNvPicPr>
            <a:picLocks noChangeAspect="1"/>
          </p:cNvPicPr>
          <p:nvPr/>
        </p:nvPicPr>
        <p:blipFill>
          <a:blip r:embed="rId3">
            <a:extLst>
              <a:ext uri="{28A0092B-C50C-407E-A947-70E740481C1C}">
                <a14:useLocalDpi xmlns:a14="http://schemas.microsoft.com/office/drawing/2010/main" val="0"/>
              </a:ext>
            </a:extLst>
          </a:blip>
          <a:srcRect l="14369" t="9005" r="17048" b="8307"/>
          <a:stretch>
            <a:fillRect/>
          </a:stretch>
        </p:blipFill>
        <p:spPr>
          <a:xfrm>
            <a:off x="7453745" y="4702407"/>
            <a:ext cx="951345" cy="1147007"/>
          </a:xfrm>
          <a:prstGeom prst="rect">
            <a:avLst/>
          </a:prstGeom>
        </p:spPr>
      </p:pic>
      <p:sp>
        <p:nvSpPr>
          <p:cNvPr id="14" name="四角形: 角を丸くする 13">
            <a:extLst>
              <a:ext uri="{FF2B5EF4-FFF2-40B4-BE49-F238E27FC236}">
                <a16:creationId xmlns:a16="http://schemas.microsoft.com/office/drawing/2014/main" id="{284A5A65-8A6A-7A0C-B119-157479E31DCA}"/>
              </a:ext>
            </a:extLst>
          </p:cNvPr>
          <p:cNvSpPr/>
          <p:nvPr/>
        </p:nvSpPr>
        <p:spPr>
          <a:xfrm>
            <a:off x="310602" y="4878996"/>
            <a:ext cx="6075239" cy="1852730"/>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課題横断的とは、個別の人権課題のいずれにも関わり、そして深くつながり合う問題であるということです。この問題を解消することは、それぞれの人権課題を解消する上でも不可欠であると考えられます。</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どの人権課題を扱うときにも、インターネット上の人権侵害との関連について意識して指導にあたることが大切です。</a:t>
            </a:r>
          </a:p>
        </p:txBody>
      </p:sp>
      <p:sp>
        <p:nvSpPr>
          <p:cNvPr id="15" name="吹き出し: 角を丸めた四角形 14">
            <a:extLst>
              <a:ext uri="{FF2B5EF4-FFF2-40B4-BE49-F238E27FC236}">
                <a16:creationId xmlns:a16="http://schemas.microsoft.com/office/drawing/2014/main" id="{1A482146-D929-3F90-615E-1E0C1E15EB40}"/>
              </a:ext>
            </a:extLst>
          </p:cNvPr>
          <p:cNvSpPr/>
          <p:nvPr/>
        </p:nvSpPr>
        <p:spPr>
          <a:xfrm>
            <a:off x="5445790" y="292543"/>
            <a:ext cx="3352800" cy="634385"/>
          </a:xfrm>
          <a:prstGeom prst="wedgeRoundRectCallout">
            <a:avLst>
              <a:gd name="adj1" fmla="val -35797"/>
              <a:gd name="adj2" fmla="val 74148"/>
              <a:gd name="adj3" fmla="val 1666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solidFill>
                  <a:prstClr val="black"/>
                </a:solidFill>
                <a:latin typeface="HG丸ｺﾞｼｯｸM-PRO" panose="020F0600000000000000" pitchFamily="50" charset="-128"/>
                <a:ea typeface="HG丸ｺﾞｼｯｸM-PRO" panose="020F0600000000000000" pitchFamily="50" charset="-128"/>
              </a:rPr>
              <a:t>人権教育のテーマとして、</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ぜひ取りあげてみてください。</a:t>
            </a:r>
            <a:endParaRPr kumimoji="1" lang="ja-JP" altLang="en-US" dirty="0"/>
          </a:p>
        </p:txBody>
      </p:sp>
    </p:spTree>
    <p:extLst>
      <p:ext uri="{BB962C8B-B14F-4D97-AF65-F5344CB8AC3E}">
        <p14:creationId xmlns:p14="http://schemas.microsoft.com/office/powerpoint/2010/main" val="1227441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bg1"/>
            </a:gs>
            <a:gs pos="83000">
              <a:schemeClr val="bg1"/>
            </a:gs>
            <a:gs pos="100000">
              <a:srgbClr val="FFCCFF"/>
            </a:gs>
          </a:gsLst>
          <a:lin ang="5400000" scaled="1"/>
        </a:gradFill>
        <a:effectLst/>
      </p:bgPr>
    </p:bg>
    <p:spTree>
      <p:nvGrpSpPr>
        <p:cNvPr id="1" name=""/>
        <p:cNvGrpSpPr/>
        <p:nvPr/>
      </p:nvGrpSpPr>
      <p:grpSpPr>
        <a:xfrm>
          <a:off x="0" y="0"/>
          <a:ext cx="0" cy="0"/>
          <a:chOff x="0" y="0"/>
          <a:chExt cx="0" cy="0"/>
        </a:xfrm>
      </p:grpSpPr>
      <p:sp>
        <p:nvSpPr>
          <p:cNvPr id="15" name="動作設定ボタン: 進む/次へ 14">
            <a:hlinkClick r:id="" action="ppaction://hlinkshowjump?jump=nextslide" highlightClick="1"/>
            <a:extLst>
              <a:ext uri="{FF2B5EF4-FFF2-40B4-BE49-F238E27FC236}">
                <a16:creationId xmlns:a16="http://schemas.microsoft.com/office/drawing/2014/main" id="{A3DDC8A4-92F9-4146-829A-F981E7CF2007}"/>
              </a:ext>
            </a:extLst>
          </p:cNvPr>
          <p:cNvSpPr/>
          <p:nvPr/>
        </p:nvSpPr>
        <p:spPr>
          <a:xfrm>
            <a:off x="7215132" y="591453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2" name="角丸四角形吹き出し 68">
            <a:extLst>
              <a:ext uri="{FF2B5EF4-FFF2-40B4-BE49-F238E27FC236}">
                <a16:creationId xmlns:a16="http://schemas.microsoft.com/office/drawing/2014/main" id="{0B77DD6E-A130-B002-CDC0-88F4443EF211}"/>
              </a:ext>
            </a:extLst>
          </p:cNvPr>
          <p:cNvSpPr/>
          <p:nvPr/>
        </p:nvSpPr>
        <p:spPr>
          <a:xfrm>
            <a:off x="2553364" y="269952"/>
            <a:ext cx="4740716" cy="4222679"/>
          </a:xfrm>
          <a:prstGeom prst="wedgeRoundRectCallout">
            <a:avLst>
              <a:gd name="adj1" fmla="val -50125"/>
              <a:gd name="adj2" fmla="val -29360"/>
              <a:gd name="adj3" fmla="val 16667"/>
            </a:avLst>
          </a:prstGeom>
          <a:noFill/>
          <a:ln w="9525"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kumimoji="0" lang="ja-JP" altLang="en-US" sz="135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 name="コンテンツ プレースホルダー 2">
            <a:extLst>
              <a:ext uri="{FF2B5EF4-FFF2-40B4-BE49-F238E27FC236}">
                <a16:creationId xmlns:a16="http://schemas.microsoft.com/office/drawing/2014/main" id="{74959063-96D0-2272-6AEC-DEAAE6922455}"/>
              </a:ext>
            </a:extLst>
          </p:cNvPr>
          <p:cNvSpPr txBox="1">
            <a:spLocks/>
          </p:cNvSpPr>
          <p:nvPr/>
        </p:nvSpPr>
        <p:spPr>
          <a:xfrm>
            <a:off x="407315" y="103256"/>
            <a:ext cx="2146049"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ｺﾞｼｯｸE" panose="020B0909000000000000" pitchFamily="49" charset="-128"/>
                <a:ea typeface="HGｺﾞｼｯｸE" panose="020B0909000000000000" pitchFamily="49" charset="-128"/>
              </a:rPr>
              <a:t>人権の窓</a:t>
            </a:r>
            <a:endParaRPr lang="en-US" altLang="ja-JP" sz="3000" b="1" dirty="0">
              <a:solidFill>
                <a:srgbClr val="0070C0"/>
              </a:solidFill>
              <a:latin typeface="HGｺﾞｼｯｸE" panose="020B0909000000000000" pitchFamily="49" charset="-128"/>
              <a:ea typeface="HGｺﾞｼｯｸE" panose="020B0909000000000000" pitchFamily="49" charset="-128"/>
            </a:endParaRPr>
          </a:p>
        </p:txBody>
      </p:sp>
      <p:sp>
        <p:nvSpPr>
          <p:cNvPr id="11" name="コンテンツ プレースホルダー 2">
            <a:extLst>
              <a:ext uri="{FF2B5EF4-FFF2-40B4-BE49-F238E27FC236}">
                <a16:creationId xmlns:a16="http://schemas.microsoft.com/office/drawing/2014/main" id="{A6B081F9-1794-5F67-0982-044F6119D4FA}"/>
              </a:ext>
            </a:extLst>
          </p:cNvPr>
          <p:cNvSpPr txBox="1">
            <a:spLocks/>
          </p:cNvSpPr>
          <p:nvPr/>
        </p:nvSpPr>
        <p:spPr>
          <a:xfrm>
            <a:off x="4704476" y="237188"/>
            <a:ext cx="2510656"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ｺﾞｼｯｸE" panose="020B0909000000000000" pitchFamily="49" charset="-128"/>
                <a:ea typeface="HGｺﾞｼｯｸE" panose="020B0909000000000000" pitchFamily="49" charset="-128"/>
              </a:rPr>
              <a:t>あすへのびる</a:t>
            </a:r>
            <a:endParaRPr lang="en-US" altLang="ja-JP" sz="3000" b="1" dirty="0">
              <a:solidFill>
                <a:srgbClr val="0070C0"/>
              </a:solidFill>
              <a:latin typeface="HGｺﾞｼｯｸE" panose="020B0909000000000000" pitchFamily="49" charset="-128"/>
              <a:ea typeface="HGｺﾞｼｯｸE" panose="020B0909000000000000" pitchFamily="49" charset="-128"/>
            </a:endParaRPr>
          </a:p>
        </p:txBody>
      </p:sp>
      <p:sp>
        <p:nvSpPr>
          <p:cNvPr id="12" name="テキスト ボックス 11">
            <a:extLst>
              <a:ext uri="{FF2B5EF4-FFF2-40B4-BE49-F238E27FC236}">
                <a16:creationId xmlns:a16="http://schemas.microsoft.com/office/drawing/2014/main" id="{65906665-9AFE-FFA1-8A3A-AF2DD9A3BB92}"/>
              </a:ext>
            </a:extLst>
          </p:cNvPr>
          <p:cNvSpPr txBox="1"/>
          <p:nvPr/>
        </p:nvSpPr>
        <p:spPr>
          <a:xfrm>
            <a:off x="4443545" y="861218"/>
            <a:ext cx="4393933" cy="523220"/>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人権に関するイラスト・作文の入賞作品を冊子にまとめ、各学校へ学級数分配布しています。</a:t>
            </a:r>
          </a:p>
        </p:txBody>
      </p:sp>
      <p:sp>
        <p:nvSpPr>
          <p:cNvPr id="13" name="テキスト ボックス 12">
            <a:extLst>
              <a:ext uri="{FF2B5EF4-FFF2-40B4-BE49-F238E27FC236}">
                <a16:creationId xmlns:a16="http://schemas.microsoft.com/office/drawing/2014/main" id="{17DA12A9-55CB-BED5-B627-BD0F0347FCA4}"/>
              </a:ext>
            </a:extLst>
          </p:cNvPr>
          <p:cNvSpPr txBox="1"/>
          <p:nvPr/>
        </p:nvSpPr>
        <p:spPr>
          <a:xfrm>
            <a:off x="4720754" y="1362581"/>
            <a:ext cx="3839513" cy="1938992"/>
          </a:xfrm>
          <a:prstGeom prst="rect">
            <a:avLst/>
          </a:prstGeom>
          <a:noFill/>
        </p:spPr>
        <p:txBody>
          <a:bodyPr wrap="none" rtlCol="0">
            <a:spAutoFit/>
          </a:bodyPr>
          <a:lstStyle/>
          <a:p>
            <a:r>
              <a:rPr lang="ja-JP" altLang="en-US" sz="1500" dirty="0">
                <a:latin typeface="HG丸ｺﾞｼｯｸM-PRO" panose="020F0600000000000000" pitchFamily="50" charset="-128"/>
                <a:ea typeface="HG丸ｺﾞｼｯｸM-PRO" panose="020F0600000000000000" pitchFamily="50" charset="-128"/>
              </a:rPr>
              <a:t>主な活用例</a:t>
            </a:r>
            <a:endParaRPr lang="en-US" altLang="ja-JP" sz="1500" dirty="0">
              <a:latin typeface="HG丸ｺﾞｼｯｸM-PRO" panose="020F0600000000000000" pitchFamily="50" charset="-128"/>
              <a:ea typeface="HG丸ｺﾞｼｯｸM-PRO" panose="020F0600000000000000" pitchFamily="50" charset="-128"/>
            </a:endParaRPr>
          </a:p>
          <a:p>
            <a:endParaRPr lang="en-US" altLang="ja-JP" sz="1500" dirty="0">
              <a:latin typeface="HG丸ｺﾞｼｯｸM-PRO" panose="020F0600000000000000" pitchFamily="50" charset="-128"/>
              <a:ea typeface="HG丸ｺﾞｼｯｸM-PRO" panose="020F0600000000000000" pitchFamily="50" charset="-128"/>
            </a:endParaRPr>
          </a:p>
          <a:p>
            <a:r>
              <a:rPr lang="ja-JP" altLang="en-US" sz="1500" dirty="0">
                <a:latin typeface="HGPｺﾞｼｯｸE" panose="020B0900000000000000" pitchFamily="50" charset="-128"/>
                <a:ea typeface="HGPｺﾞｼｯｸE" panose="020B0900000000000000" pitchFamily="50" charset="-128"/>
              </a:rPr>
              <a:t>○人権週間など学校行事に合わせて</a:t>
            </a:r>
            <a:endParaRPr lang="en-US" altLang="ja-JP" sz="1500" dirty="0">
              <a:latin typeface="HGPｺﾞｼｯｸE" panose="020B0900000000000000" pitchFamily="50" charset="-128"/>
              <a:ea typeface="HGPｺﾞｼｯｸE" panose="020B09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教師による読み聞かせ</a:t>
            </a:r>
            <a:r>
              <a:rPr lang="en-US" altLang="ja-JP" sz="1500" dirty="0">
                <a:latin typeface="HG丸ｺﾞｼｯｸM-PRO" panose="020F0600000000000000" pitchFamily="50" charset="-128"/>
                <a:ea typeface="HG丸ｺﾞｼｯｸM-PRO" panose="020F0600000000000000" pitchFamily="50" charset="-128"/>
              </a:rPr>
              <a:t>】</a:t>
            </a:r>
          </a:p>
          <a:p>
            <a:r>
              <a:rPr lang="ja-JP" altLang="en-US" sz="1500" dirty="0">
                <a:latin typeface="HGPｺﾞｼｯｸE" panose="020B0900000000000000" pitchFamily="50" charset="-128"/>
                <a:ea typeface="HGPｺﾞｼｯｸE" panose="020B0900000000000000" pitchFamily="50" charset="-128"/>
              </a:rPr>
              <a:t>○人権に関連した授業の導入や終末時に</a:t>
            </a:r>
            <a:endParaRPr lang="en-US" altLang="ja-JP" sz="1500" dirty="0">
              <a:latin typeface="HGPｺﾞｼｯｸE" panose="020B0900000000000000" pitchFamily="50" charset="-128"/>
              <a:ea typeface="HGPｺﾞｼｯｸE" panose="020B09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児童生徒の副教材・資料として活用</a:t>
            </a:r>
            <a:r>
              <a:rPr lang="en-US" altLang="ja-JP" sz="1500" dirty="0">
                <a:latin typeface="HG丸ｺﾞｼｯｸM-PRO" panose="020F0600000000000000" pitchFamily="50" charset="-128"/>
                <a:ea typeface="HG丸ｺﾞｼｯｸM-PRO" panose="020F0600000000000000" pitchFamily="50" charset="-128"/>
              </a:rPr>
              <a:t>】</a:t>
            </a:r>
          </a:p>
          <a:p>
            <a:r>
              <a:rPr lang="ja-JP" altLang="en-US" sz="1500" dirty="0">
                <a:latin typeface="HGPｺﾞｼｯｸE" panose="020B0900000000000000" pitchFamily="50" charset="-128"/>
                <a:ea typeface="HGPｺﾞｼｯｸE" panose="020B0900000000000000" pitchFamily="50" charset="-128"/>
              </a:rPr>
              <a:t>○家庭と連携した取組として</a:t>
            </a:r>
            <a:endParaRPr lang="en-US" altLang="ja-JP" sz="1500" dirty="0">
              <a:latin typeface="HGPｺﾞｼｯｸE" panose="020B0900000000000000" pitchFamily="50" charset="-128"/>
              <a:ea typeface="HGPｺﾞｼｯｸE" panose="020B09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学級だより等への掲載</a:t>
            </a:r>
            <a:r>
              <a:rPr lang="en-US" altLang="ja-JP" sz="1500" dirty="0">
                <a:latin typeface="HG丸ｺﾞｼｯｸM-PRO" panose="020F0600000000000000" pitchFamily="50" charset="-128"/>
                <a:ea typeface="HG丸ｺﾞｼｯｸM-PRO" panose="020F0600000000000000" pitchFamily="50" charset="-128"/>
              </a:rPr>
              <a:t>】</a:t>
            </a:r>
            <a:endParaRPr lang="ja-JP" altLang="en-US" sz="1500" dirty="0">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FDF823DC-F701-506E-FADA-DDE2BE49473E}"/>
              </a:ext>
            </a:extLst>
          </p:cNvPr>
          <p:cNvSpPr txBox="1"/>
          <p:nvPr/>
        </p:nvSpPr>
        <p:spPr>
          <a:xfrm>
            <a:off x="117567" y="612999"/>
            <a:ext cx="4460806" cy="4775666"/>
          </a:xfrm>
          <a:prstGeom prst="rect">
            <a:avLst/>
          </a:prstGeom>
          <a:noFill/>
        </p:spPr>
        <p:txBody>
          <a:bodyPr wrap="square" rtlCol="0">
            <a:spAutoFit/>
          </a:bodyPr>
          <a:lstStyle/>
          <a:p>
            <a:pPr defTabSz="685800">
              <a:defRPr/>
            </a:pPr>
            <a:r>
              <a:rPr kumimoji="0" lang="ja-JP" altLang="en-US" sz="2000" kern="100" dirty="0">
                <a:solidFill>
                  <a:sysClr val="windowText" lastClr="000000"/>
                </a:solidFill>
                <a:latin typeface="HGSｺﾞｼｯｸE" panose="020B0900000000000000" pitchFamily="50" charset="-128"/>
                <a:ea typeface="HGSｺﾞｼｯｸE" panose="020B0900000000000000" pitchFamily="50" charset="-128"/>
                <a:cs typeface="Times New Roman" panose="02020603050405020304" pitchFamily="18" charset="0"/>
              </a:rPr>
              <a:t>○テーマ</a:t>
            </a:r>
            <a:endParaRPr kumimoji="0" lang="en-US" altLang="ja-JP" sz="2000" kern="100" dirty="0">
              <a:solidFill>
                <a:sysClr val="windowText" lastClr="000000"/>
              </a:solidFill>
              <a:latin typeface="HGSｺﾞｼｯｸE" panose="020B0900000000000000" pitchFamily="50" charset="-128"/>
              <a:ea typeface="HGSｺﾞｼｯｸE" panose="020B09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R8</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年度：こどもの人権とインターネット</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（令和８年６月頃掲載予定）</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R7</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年度：部落差別（同和問題）</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R6</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年度：外国人の人権</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R5</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年度：男女平等</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R4</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年度：子どもの権利</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R3</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年度：様々な人権問題、</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部落差別（同和問題）</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lnSpc>
                <a:spcPts val="1000"/>
              </a:lnSpc>
              <a:defRPr/>
            </a:pPr>
            <a:endParaRPr kumimoji="0" lang="en-US" altLang="ja-JP" sz="18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2000" kern="100" dirty="0">
                <a:solidFill>
                  <a:sysClr val="windowText" lastClr="000000"/>
                </a:solidFill>
                <a:latin typeface="HGSｺﾞｼｯｸE" panose="020B0900000000000000" pitchFamily="50" charset="-128"/>
                <a:ea typeface="HGSｺﾞｼｯｸE" panose="020B0900000000000000" pitchFamily="50" charset="-128"/>
                <a:cs typeface="Times New Roman" panose="02020603050405020304" pitchFamily="18" charset="0"/>
              </a:rPr>
              <a:t>○デジタル教材</a:t>
            </a:r>
            <a:endParaRPr kumimoji="0" lang="en-US" altLang="ja-JP" sz="2000" kern="100" dirty="0">
              <a:solidFill>
                <a:sysClr val="windowText" lastClr="000000"/>
              </a:solidFill>
              <a:latin typeface="HGSｺﾞｼｯｸE" panose="020B0900000000000000" pitchFamily="50" charset="-128"/>
              <a:ea typeface="HGSｺﾞｼｯｸE" panose="020B09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・児童生徒が自ら考え、操作するワー</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クが</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充実しています。</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・教材に合わせたワークシートを活用する</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ことで、さらに学習が深まります。</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・児童生徒の興味・関心に応じて学習内容</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を選択できます。</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・授業の副教材として、必要な箇所のみ使</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用することができます。</a:t>
            </a:r>
            <a:endParaRPr kumimoji="1" lang="ja-JP" altLang="en-US" dirty="0"/>
          </a:p>
        </p:txBody>
      </p:sp>
      <p:pic>
        <p:nvPicPr>
          <p:cNvPr id="17" name="図 16" descr="テキスト が含まれている画像&#10;&#10;AI によって生成されたコンテンツは間違っている可能性があります。">
            <a:extLst>
              <a:ext uri="{FF2B5EF4-FFF2-40B4-BE49-F238E27FC236}">
                <a16:creationId xmlns:a16="http://schemas.microsoft.com/office/drawing/2014/main" id="{D9B1057D-A210-DACF-2F1D-E1F232E35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640" y="5394352"/>
            <a:ext cx="1813856" cy="1360392"/>
          </a:xfrm>
          <a:prstGeom prst="rect">
            <a:avLst/>
          </a:prstGeom>
          <a:ln>
            <a:solidFill>
              <a:schemeClr val="tx1"/>
            </a:solidFill>
          </a:ln>
        </p:spPr>
      </p:pic>
      <p:pic>
        <p:nvPicPr>
          <p:cNvPr id="18" name="図 17" descr="絵と文字の加工写真&#10;&#10;AI 生成コンテンツは誤りを含む可能性があります。">
            <a:extLst>
              <a:ext uri="{FF2B5EF4-FFF2-40B4-BE49-F238E27FC236}">
                <a16:creationId xmlns:a16="http://schemas.microsoft.com/office/drawing/2014/main" id="{E7D0E81D-E3FD-3FEA-7DB3-A32AC0768F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476" y="3429000"/>
            <a:ext cx="2101354" cy="2971800"/>
          </a:xfrm>
          <a:prstGeom prst="rect">
            <a:avLst/>
          </a:prstGeom>
          <a:ln>
            <a:solidFill>
              <a:schemeClr val="accent1"/>
            </a:solidFill>
          </a:ln>
        </p:spPr>
      </p:pic>
    </p:spTree>
    <p:extLst>
      <p:ext uri="{BB962C8B-B14F-4D97-AF65-F5344CB8AC3E}">
        <p14:creationId xmlns:p14="http://schemas.microsoft.com/office/powerpoint/2010/main" val="1813558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bg1"/>
            </a:gs>
            <a:gs pos="83000">
              <a:schemeClr val="bg1"/>
            </a:gs>
            <a:gs pos="100000">
              <a:srgbClr val="FFCCFF"/>
            </a:gs>
          </a:gsLst>
          <a:lin ang="5400000" scaled="1"/>
        </a:gradFill>
        <a:effectLst/>
      </p:bgPr>
    </p:bg>
    <p:spTree>
      <p:nvGrpSpPr>
        <p:cNvPr id="1" name=""/>
        <p:cNvGrpSpPr/>
        <p:nvPr/>
      </p:nvGrpSpPr>
      <p:grpSpPr>
        <a:xfrm>
          <a:off x="0" y="0"/>
          <a:ext cx="0" cy="0"/>
          <a:chOff x="0" y="0"/>
          <a:chExt cx="0" cy="0"/>
        </a:xfrm>
      </p:grpSpPr>
      <p:sp>
        <p:nvSpPr>
          <p:cNvPr id="11" name="動作設定ボタン: 進む/次へ 10">
            <a:hlinkClick r:id="" action="ppaction://hlinkshowjump?jump=nextslide" highlightClick="1"/>
            <a:extLst>
              <a:ext uri="{FF2B5EF4-FFF2-40B4-BE49-F238E27FC236}">
                <a16:creationId xmlns:a16="http://schemas.microsoft.com/office/drawing/2014/main" id="{C94CE56D-9E4E-439B-A006-7DC6C8B950B4}"/>
              </a:ext>
            </a:extLst>
          </p:cNvPr>
          <p:cNvSpPr/>
          <p:nvPr/>
        </p:nvSpPr>
        <p:spPr>
          <a:xfrm>
            <a:off x="7413009" y="596735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2" name="コンテンツ プレースホルダー 2">
            <a:extLst>
              <a:ext uri="{FF2B5EF4-FFF2-40B4-BE49-F238E27FC236}">
                <a16:creationId xmlns:a16="http://schemas.microsoft.com/office/drawing/2014/main" id="{48BB9181-A6C6-573B-2B2C-38AD0387A5C8}"/>
              </a:ext>
            </a:extLst>
          </p:cNvPr>
          <p:cNvSpPr txBox="1">
            <a:spLocks/>
          </p:cNvSpPr>
          <p:nvPr/>
        </p:nvSpPr>
        <p:spPr>
          <a:xfrm>
            <a:off x="16449" y="135489"/>
            <a:ext cx="6496493" cy="576850"/>
          </a:xfrm>
          <a:prstGeom prst="rect">
            <a:avLst/>
          </a:prstGeom>
        </p:spPr>
        <p:txBody>
          <a:bodyPr anchor="ctr" anchorCtr="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685800">
              <a:spcBef>
                <a:spcPts val="0"/>
              </a:spcBef>
              <a:buClrTx/>
              <a:buSzTx/>
              <a:buNone/>
              <a:defRPr/>
            </a:pPr>
            <a:r>
              <a:rPr lang="ja-JP" altLang="en-US" sz="3200" kern="100" dirty="0">
                <a:solidFill>
                  <a:srgbClr val="0070C0"/>
                </a:solidFill>
                <a:latin typeface="HGPｺﾞｼｯｸE" panose="020B0900000000000000" pitchFamily="50" charset="-128"/>
                <a:ea typeface="HGPｺﾞｼｯｸE" panose="020B0900000000000000" pitchFamily="50" charset="-128"/>
                <a:cs typeface="Times New Roman" panose="02020603050405020304" pitchFamily="18" charset="0"/>
              </a:rPr>
              <a:t>人権教育指導資料　じんけんコンパス</a:t>
            </a:r>
            <a:r>
              <a:rPr lang="en-US" altLang="ja-JP" sz="3200" kern="100" dirty="0">
                <a:solidFill>
                  <a:srgbClr val="0070C0"/>
                </a:solidFill>
                <a:latin typeface="HGPｺﾞｼｯｸE" panose="020B0900000000000000" pitchFamily="50" charset="-128"/>
                <a:ea typeface="HGPｺﾞｼｯｸE" panose="020B0900000000000000" pitchFamily="50" charset="-128"/>
                <a:cs typeface="Times New Roman" panose="02020603050405020304" pitchFamily="18" charset="0"/>
              </a:rPr>
              <a:t>Ⅰ</a:t>
            </a:r>
            <a:endParaRPr lang="ja-JP" altLang="ja-JP" sz="3200" kern="100" dirty="0">
              <a:solidFill>
                <a:srgbClr val="0070C0"/>
              </a:solidFill>
              <a:latin typeface="HGPｺﾞｼｯｸE" panose="020B0900000000000000" pitchFamily="50" charset="-128"/>
              <a:ea typeface="HGPｺﾞｼｯｸE" panose="020B0900000000000000" pitchFamily="50" charset="-128"/>
              <a:cs typeface="Times New Roman" panose="02020603050405020304" pitchFamily="18" charset="0"/>
            </a:endParaRPr>
          </a:p>
        </p:txBody>
      </p:sp>
      <p:pic>
        <p:nvPicPr>
          <p:cNvPr id="3" name="図 2" descr="ダイアグラム&#10;&#10;AI 生成コンテンツは誤りを含む可能性があります。">
            <a:extLst>
              <a:ext uri="{FF2B5EF4-FFF2-40B4-BE49-F238E27FC236}">
                <a16:creationId xmlns:a16="http://schemas.microsoft.com/office/drawing/2014/main" id="{F6A3D6EC-69D4-35B2-878C-E407FE349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53" y="1925346"/>
            <a:ext cx="1702589" cy="2407853"/>
          </a:xfrm>
          <a:prstGeom prst="rect">
            <a:avLst/>
          </a:prstGeom>
          <a:ln>
            <a:solidFill>
              <a:srgbClr val="0070C0"/>
            </a:solidFill>
          </a:ln>
        </p:spPr>
      </p:pic>
      <p:sp>
        <p:nvSpPr>
          <p:cNvPr id="4" name="テキスト ボックス 852069248">
            <a:extLst>
              <a:ext uri="{FF2B5EF4-FFF2-40B4-BE49-F238E27FC236}">
                <a16:creationId xmlns:a16="http://schemas.microsoft.com/office/drawing/2014/main" id="{579F4130-B079-13AF-897A-D0D9E0FF313A}"/>
              </a:ext>
            </a:extLst>
          </p:cNvPr>
          <p:cNvSpPr txBox="1"/>
          <p:nvPr/>
        </p:nvSpPr>
        <p:spPr>
          <a:xfrm>
            <a:off x="317467" y="695192"/>
            <a:ext cx="8509065" cy="1044415"/>
          </a:xfrm>
          <a:prstGeom prst="rect">
            <a:avLst/>
          </a:prstGeom>
          <a:solidFill>
            <a:srgbClr val="FFFFCC"/>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buNone/>
            </a:pPr>
            <a:r>
              <a:rPr lang="ja-JP" altLang="en-US" sz="20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sz="20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人権教育の指導事例を掲載した指導資料です。幼児から小・中・高校生、成人までを対象とした指導事例や学習プログラムを幅広く掲載していますので、ぜひ御活用ください。</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2" name="図 11">
            <a:extLst>
              <a:ext uri="{FF2B5EF4-FFF2-40B4-BE49-F238E27FC236}">
                <a16:creationId xmlns:a16="http://schemas.microsoft.com/office/drawing/2014/main" id="{79FB1935-5666-2B56-6D30-40E894FFD1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6686" y="1925346"/>
            <a:ext cx="1911131" cy="2704552"/>
          </a:xfrm>
          <a:prstGeom prst="rect">
            <a:avLst/>
          </a:prstGeom>
          <a:noFill/>
          <a:ln>
            <a:solidFill>
              <a:schemeClr val="tx1"/>
            </a:solidFill>
          </a:ln>
        </p:spPr>
      </p:pic>
      <p:sp>
        <p:nvSpPr>
          <p:cNvPr id="13" name="テキスト ボックス 1288368921">
            <a:extLst>
              <a:ext uri="{FF2B5EF4-FFF2-40B4-BE49-F238E27FC236}">
                <a16:creationId xmlns:a16="http://schemas.microsoft.com/office/drawing/2014/main" id="{6FC54BDF-807B-3775-FB92-AAF0077D3A29}"/>
              </a:ext>
            </a:extLst>
          </p:cNvPr>
          <p:cNvSpPr txBox="1"/>
          <p:nvPr/>
        </p:nvSpPr>
        <p:spPr>
          <a:xfrm>
            <a:off x="2344613" y="4759499"/>
            <a:ext cx="1175385"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600"/>
              </a:lnSpc>
              <a:buNone/>
            </a:pPr>
            <a:r>
              <a:rPr lang="ja-JP" sz="1400" kern="100">
                <a:effectLst/>
                <a:latin typeface="游明朝" panose="02020400000000000000" pitchFamily="18" charset="-128"/>
                <a:ea typeface="HGPｺﾞｼｯｸE" panose="020B0900000000000000" pitchFamily="50" charset="-128"/>
                <a:cs typeface="Times New Roman" panose="02020603050405020304" pitchFamily="18" charset="0"/>
              </a:rPr>
              <a:t>【幼児】</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14" name="グループ化 13">
            <a:extLst>
              <a:ext uri="{FF2B5EF4-FFF2-40B4-BE49-F238E27FC236}">
                <a16:creationId xmlns:a16="http://schemas.microsoft.com/office/drawing/2014/main" id="{59B9450E-5ACC-3373-D21D-FE1088E82C27}"/>
              </a:ext>
            </a:extLst>
          </p:cNvPr>
          <p:cNvGrpSpPr/>
          <p:nvPr/>
        </p:nvGrpSpPr>
        <p:grpSpPr>
          <a:xfrm>
            <a:off x="6151749" y="1877609"/>
            <a:ext cx="2760858" cy="3147233"/>
            <a:chOff x="4163023" y="3274488"/>
            <a:chExt cx="2760858" cy="3147233"/>
          </a:xfrm>
        </p:grpSpPr>
        <p:grpSp>
          <p:nvGrpSpPr>
            <p:cNvPr id="15" name="グループ化 14">
              <a:extLst>
                <a:ext uri="{FF2B5EF4-FFF2-40B4-BE49-F238E27FC236}">
                  <a16:creationId xmlns:a16="http://schemas.microsoft.com/office/drawing/2014/main" id="{B51298B8-53D0-F2F4-0B43-0BBDCC235AAC}"/>
                </a:ext>
              </a:extLst>
            </p:cNvPr>
            <p:cNvGrpSpPr>
              <a:grpSpLocks noChangeAspect="1"/>
            </p:cNvGrpSpPr>
            <p:nvPr/>
          </p:nvGrpSpPr>
          <p:grpSpPr>
            <a:xfrm>
              <a:off x="4221022" y="3583512"/>
              <a:ext cx="2702859" cy="2838209"/>
              <a:chOff x="-434008" y="-614468"/>
              <a:chExt cx="2893376" cy="3039371"/>
            </a:xfrm>
          </p:grpSpPr>
          <p:pic>
            <p:nvPicPr>
              <p:cNvPr id="17" name="図 16">
                <a:extLst>
                  <a:ext uri="{FF2B5EF4-FFF2-40B4-BE49-F238E27FC236}">
                    <a16:creationId xmlns:a16="http://schemas.microsoft.com/office/drawing/2014/main" id="{8C8668F2-65B8-1739-7B5E-A649D64B42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408" y="540858"/>
                <a:ext cx="1330960" cy="1884045"/>
              </a:xfrm>
              <a:prstGeom prst="rect">
                <a:avLst/>
              </a:prstGeom>
              <a:noFill/>
              <a:ln>
                <a:solidFill>
                  <a:schemeClr val="tx1"/>
                </a:solidFill>
              </a:ln>
            </p:spPr>
          </p:pic>
          <p:pic>
            <p:nvPicPr>
              <p:cNvPr id="18" name="図 17">
                <a:extLst>
                  <a:ext uri="{FF2B5EF4-FFF2-40B4-BE49-F238E27FC236}">
                    <a16:creationId xmlns:a16="http://schemas.microsoft.com/office/drawing/2014/main" id="{3009F2F9-3BB0-91A4-4E9F-77A5E02C317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008" y="-614468"/>
                <a:ext cx="1776398" cy="2515023"/>
              </a:xfrm>
              <a:prstGeom prst="rect">
                <a:avLst/>
              </a:prstGeom>
              <a:noFill/>
              <a:ln>
                <a:solidFill>
                  <a:schemeClr val="tx1"/>
                </a:solidFill>
              </a:ln>
            </p:spPr>
          </p:pic>
        </p:grpSp>
        <p:sp>
          <p:nvSpPr>
            <p:cNvPr id="16" name="テキスト ボックス 1571607475">
              <a:extLst>
                <a:ext uri="{FF2B5EF4-FFF2-40B4-BE49-F238E27FC236}">
                  <a16:creationId xmlns:a16="http://schemas.microsoft.com/office/drawing/2014/main" id="{955EBC35-C695-E8B5-666F-4EAA09E80AE1}"/>
                </a:ext>
              </a:extLst>
            </p:cNvPr>
            <p:cNvSpPr txBox="1"/>
            <p:nvPr/>
          </p:nvSpPr>
          <p:spPr>
            <a:xfrm>
              <a:off x="4163023" y="3274488"/>
              <a:ext cx="1940560" cy="3206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600"/>
                </a:lnSpc>
                <a:buNone/>
              </a:pPr>
              <a:r>
                <a:rPr lang="ja-JP" sz="1400" kern="100">
                  <a:effectLst/>
                  <a:latin typeface="游明朝" panose="02020400000000000000" pitchFamily="18" charset="-128"/>
                  <a:ea typeface="HGPｺﾞｼｯｸE" panose="020B0900000000000000" pitchFamily="50" charset="-128"/>
                  <a:cs typeface="Times New Roman" panose="02020603050405020304" pitchFamily="18" charset="0"/>
                </a:rPr>
                <a:t>【小・中・高校生】</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19" name="グループ化 18">
            <a:extLst>
              <a:ext uri="{FF2B5EF4-FFF2-40B4-BE49-F238E27FC236}">
                <a16:creationId xmlns:a16="http://schemas.microsoft.com/office/drawing/2014/main" id="{11300D7F-6BCC-DFA8-533C-D62D59335B0D}"/>
              </a:ext>
            </a:extLst>
          </p:cNvPr>
          <p:cNvGrpSpPr/>
          <p:nvPr/>
        </p:nvGrpSpPr>
        <p:grpSpPr>
          <a:xfrm>
            <a:off x="4174889" y="3393028"/>
            <a:ext cx="3064847" cy="3359849"/>
            <a:chOff x="6061405" y="1839877"/>
            <a:chExt cx="3064847" cy="3359849"/>
          </a:xfrm>
        </p:grpSpPr>
        <p:grpSp>
          <p:nvGrpSpPr>
            <p:cNvPr id="20" name="グループ化 19">
              <a:extLst>
                <a:ext uri="{FF2B5EF4-FFF2-40B4-BE49-F238E27FC236}">
                  <a16:creationId xmlns:a16="http://schemas.microsoft.com/office/drawing/2014/main" id="{629984D9-2FDB-4878-99B1-58F8D582A476}"/>
                </a:ext>
              </a:extLst>
            </p:cNvPr>
            <p:cNvGrpSpPr>
              <a:grpSpLocks noChangeAspect="1"/>
            </p:cNvGrpSpPr>
            <p:nvPr/>
          </p:nvGrpSpPr>
          <p:grpSpPr>
            <a:xfrm>
              <a:off x="6061405" y="1839877"/>
              <a:ext cx="2666469" cy="2986105"/>
              <a:chOff x="-706175" y="-999469"/>
              <a:chExt cx="3101294" cy="3472427"/>
            </a:xfrm>
          </p:grpSpPr>
          <p:pic>
            <p:nvPicPr>
              <p:cNvPr id="22" name="図 21">
                <a:extLst>
                  <a:ext uri="{FF2B5EF4-FFF2-40B4-BE49-F238E27FC236}">
                    <a16:creationId xmlns:a16="http://schemas.microsoft.com/office/drawing/2014/main" id="{AC7FB768-F5E6-0032-CE11-F3E7C571D78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4794" y="589548"/>
                <a:ext cx="1330325" cy="1883410"/>
              </a:xfrm>
              <a:prstGeom prst="rect">
                <a:avLst/>
              </a:prstGeom>
              <a:noFill/>
              <a:ln>
                <a:solidFill>
                  <a:schemeClr val="tx1"/>
                </a:solidFill>
              </a:ln>
            </p:spPr>
          </p:pic>
          <p:pic>
            <p:nvPicPr>
              <p:cNvPr id="23" name="図 22">
                <a:extLst>
                  <a:ext uri="{FF2B5EF4-FFF2-40B4-BE49-F238E27FC236}">
                    <a16:creationId xmlns:a16="http://schemas.microsoft.com/office/drawing/2014/main" id="{D40FC8B1-1FE8-6F9F-E971-8DD718B6FC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6175" y="-999469"/>
                <a:ext cx="2048567" cy="2899389"/>
              </a:xfrm>
              <a:prstGeom prst="rect">
                <a:avLst/>
              </a:prstGeom>
              <a:noFill/>
              <a:ln>
                <a:solidFill>
                  <a:schemeClr val="tx1"/>
                </a:solidFill>
              </a:ln>
            </p:spPr>
          </p:pic>
        </p:grpSp>
        <p:sp>
          <p:nvSpPr>
            <p:cNvPr id="21" name="テキスト ボックス 1397529769">
              <a:extLst>
                <a:ext uri="{FF2B5EF4-FFF2-40B4-BE49-F238E27FC236}">
                  <a16:creationId xmlns:a16="http://schemas.microsoft.com/office/drawing/2014/main" id="{8D0D21B5-3AE4-9EE5-E47F-B6F0606224ED}"/>
                </a:ext>
              </a:extLst>
            </p:cNvPr>
            <p:cNvSpPr txBox="1"/>
            <p:nvPr/>
          </p:nvSpPr>
          <p:spPr>
            <a:xfrm>
              <a:off x="7185692" y="4879051"/>
              <a:ext cx="1940560" cy="3206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600"/>
                </a:lnSpc>
                <a:buNone/>
              </a:pPr>
              <a:r>
                <a:rPr lang="ja-JP" sz="1400" kern="100">
                  <a:effectLst/>
                  <a:latin typeface="游明朝" panose="02020400000000000000" pitchFamily="18" charset="-128"/>
                  <a:ea typeface="HGPｺﾞｼｯｸE" panose="020B0900000000000000" pitchFamily="50" charset="-128"/>
                  <a:cs typeface="Times New Roman" panose="02020603050405020304" pitchFamily="18" charset="0"/>
                </a:rPr>
                <a:t>【成人】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24" name="吹き出し: 角を丸めた四角形 23">
            <a:extLst>
              <a:ext uri="{FF2B5EF4-FFF2-40B4-BE49-F238E27FC236}">
                <a16:creationId xmlns:a16="http://schemas.microsoft.com/office/drawing/2014/main" id="{C2F2F4B5-0714-B751-E33B-0E7749CAF26F}"/>
              </a:ext>
            </a:extLst>
          </p:cNvPr>
          <p:cNvSpPr/>
          <p:nvPr/>
        </p:nvSpPr>
        <p:spPr>
          <a:xfrm>
            <a:off x="1982296" y="5569316"/>
            <a:ext cx="2079057" cy="1022913"/>
          </a:xfrm>
          <a:prstGeom prst="wedgeRoundRectCallout">
            <a:avLst>
              <a:gd name="adj1" fmla="val 85186"/>
              <a:gd name="adj2" fmla="val 5101"/>
              <a:gd name="adj3" fmla="val 1666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latin typeface="HG丸ｺﾞｼｯｸM-PRO" panose="020F0600000000000000" pitchFamily="50" charset="-128"/>
                <a:ea typeface="HG丸ｺﾞｼｯｸM-PRO" panose="020F0600000000000000" pitchFamily="50" charset="-128"/>
              </a:rPr>
              <a:t>教職員の研修としても活用できる資料です。</a:t>
            </a:r>
          </a:p>
        </p:txBody>
      </p:sp>
      <p:pic>
        <p:nvPicPr>
          <p:cNvPr id="25" name="図 24" descr="ロゴ&#10;&#10;AI 生成コンテンツは誤りを含む可能性があります。">
            <a:extLst>
              <a:ext uri="{FF2B5EF4-FFF2-40B4-BE49-F238E27FC236}">
                <a16:creationId xmlns:a16="http://schemas.microsoft.com/office/drawing/2014/main" id="{FDEB6D11-9CBD-C812-D9FF-FC5757778589}"/>
              </a:ext>
            </a:extLst>
          </p:cNvPr>
          <p:cNvPicPr>
            <a:picLocks noChangeAspect="1"/>
          </p:cNvPicPr>
          <p:nvPr/>
        </p:nvPicPr>
        <p:blipFill>
          <a:blip r:embed="rId9">
            <a:extLst>
              <a:ext uri="{28A0092B-C50C-407E-A947-70E740481C1C}">
                <a14:useLocalDpi xmlns:a14="http://schemas.microsoft.com/office/drawing/2010/main" val="0"/>
              </a:ext>
            </a:extLst>
          </a:blip>
          <a:srcRect l="20105" t="6982" r="17395" b="6982"/>
          <a:stretch>
            <a:fillRect/>
          </a:stretch>
        </p:blipFill>
        <p:spPr>
          <a:xfrm>
            <a:off x="346094" y="5118894"/>
            <a:ext cx="1115030" cy="1534911"/>
          </a:xfrm>
          <a:prstGeom prst="rect">
            <a:avLst/>
          </a:prstGeom>
        </p:spPr>
      </p:pic>
    </p:spTree>
    <p:extLst>
      <p:ext uri="{BB962C8B-B14F-4D97-AF65-F5344CB8AC3E}">
        <p14:creationId xmlns:p14="http://schemas.microsoft.com/office/powerpoint/2010/main" val="14258083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5A93AA-EC22-41FE-A715-0261293EF199}"/>
              </a:ext>
            </a:extLst>
          </p:cNvPr>
          <p:cNvSpPr txBox="1">
            <a:spLocks/>
          </p:cNvSpPr>
          <p:nvPr/>
        </p:nvSpPr>
        <p:spPr>
          <a:xfrm>
            <a:off x="578547" y="544849"/>
            <a:ext cx="6156707" cy="524285"/>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１　人権教育の基本方針</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pic>
        <p:nvPicPr>
          <p:cNvPr id="5" name="図 4" descr="アイコン が含まれている画像&#10;&#10;自動的に生成された説明">
            <a:extLst>
              <a:ext uri="{FF2B5EF4-FFF2-40B4-BE49-F238E27FC236}">
                <a16:creationId xmlns:a16="http://schemas.microsoft.com/office/drawing/2014/main" id="{EF7FDF27-8541-413D-966D-69829FE8C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91" y="3117209"/>
            <a:ext cx="2991881" cy="2991881"/>
          </a:xfrm>
          <a:prstGeom prst="rect">
            <a:avLst/>
          </a:prstGeom>
        </p:spPr>
      </p:pic>
      <p:sp>
        <p:nvSpPr>
          <p:cNvPr id="7" name="動作設定ボタン: 進む/次へ 6">
            <a:hlinkClick r:id="" action="ppaction://hlinkshowjump?jump=nextslide" highlightClick="1"/>
            <a:extLst>
              <a:ext uri="{FF2B5EF4-FFF2-40B4-BE49-F238E27FC236}">
                <a16:creationId xmlns:a16="http://schemas.microsoft.com/office/drawing/2014/main" id="{E62D23C6-43F2-496C-A308-FECB41D5D7CD}"/>
              </a:ext>
            </a:extLst>
          </p:cNvPr>
          <p:cNvSpPr/>
          <p:nvPr/>
        </p:nvSpPr>
        <p:spPr>
          <a:xfrm>
            <a:off x="7141678" y="5944289"/>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2" name="テキスト ボックス 1">
            <a:extLst>
              <a:ext uri="{FF2B5EF4-FFF2-40B4-BE49-F238E27FC236}">
                <a16:creationId xmlns:a16="http://schemas.microsoft.com/office/drawing/2014/main" id="{90F82AA4-1F71-4EA7-A35C-E42A9AB392D3}"/>
              </a:ext>
            </a:extLst>
          </p:cNvPr>
          <p:cNvSpPr txBox="1"/>
          <p:nvPr/>
        </p:nvSpPr>
        <p:spPr>
          <a:xfrm>
            <a:off x="498570" y="1487320"/>
            <a:ext cx="5905784" cy="507831"/>
          </a:xfrm>
          <a:prstGeom prst="rect">
            <a:avLst/>
          </a:prstGeom>
          <a:noFill/>
        </p:spPr>
        <p:txBody>
          <a:bodyPr wrap="none" rtlCol="0">
            <a:spAutoFit/>
          </a:bodyPr>
          <a:lstStyle/>
          <a:p>
            <a:r>
              <a:rPr lang="en-US" altLang="ja-JP" sz="2700" dirty="0">
                <a:latin typeface="HG丸ｺﾞｼｯｸM-PRO" panose="020F0600000000000000" pitchFamily="50" charset="-128"/>
                <a:ea typeface="HG丸ｺﾞｼｯｸM-PRO" panose="020F0600000000000000" pitchFamily="50" charset="-128"/>
              </a:rPr>
              <a:t>Q</a:t>
            </a:r>
            <a:r>
              <a:rPr lang="ja-JP" altLang="en-US" sz="2700"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人権教育とは、どのような教育なのでしょうか？</a:t>
            </a:r>
          </a:p>
        </p:txBody>
      </p:sp>
      <p:sp>
        <p:nvSpPr>
          <p:cNvPr id="4" name="楕円 3">
            <a:extLst>
              <a:ext uri="{FF2B5EF4-FFF2-40B4-BE49-F238E27FC236}">
                <a16:creationId xmlns:a16="http://schemas.microsoft.com/office/drawing/2014/main" id="{4F745913-F8E7-D00C-ADF4-DF3ED55451A8}"/>
              </a:ext>
            </a:extLst>
          </p:cNvPr>
          <p:cNvSpPr/>
          <p:nvPr/>
        </p:nvSpPr>
        <p:spPr>
          <a:xfrm>
            <a:off x="4708557" y="2747309"/>
            <a:ext cx="3391593" cy="1579419"/>
          </a:xfrm>
          <a:prstGeom prst="ellipse">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a:t>
            </a:r>
            <a:r>
              <a:rPr kumimoji="1" lang="ja-JP" altLang="en-US"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手引Ｐ１</a:t>
            </a:r>
            <a:endParaRPr kumimoji="1" lang="en-US" altLang="ja-JP"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を見て確認しましょう</a:t>
            </a:r>
            <a:endParaRPr kumimoji="1" lang="en-US" altLang="ja-JP"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algn="ctr"/>
            <a:endParaRPr kumimoji="1" lang="ja-JP" altLang="en-US" dirty="0"/>
          </a:p>
        </p:txBody>
      </p:sp>
    </p:spTree>
    <p:extLst>
      <p:ext uri="{BB962C8B-B14F-4D97-AF65-F5344CB8AC3E}">
        <p14:creationId xmlns:p14="http://schemas.microsoft.com/office/powerpoint/2010/main" val="3491875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bg1"/>
            </a:gs>
            <a:gs pos="83000">
              <a:schemeClr val="bg1"/>
            </a:gs>
            <a:gs pos="100000">
              <a:srgbClr val="FFCCFF"/>
            </a:gs>
          </a:gsLst>
          <a:lin ang="5400000" scaled="1"/>
        </a:gradFill>
        <a:effectLst/>
      </p:bgPr>
    </p:bg>
    <p:spTree>
      <p:nvGrpSpPr>
        <p:cNvPr id="1" name=""/>
        <p:cNvGrpSpPr/>
        <p:nvPr/>
      </p:nvGrpSpPr>
      <p:grpSpPr>
        <a:xfrm>
          <a:off x="0" y="0"/>
          <a:ext cx="0" cy="0"/>
          <a:chOff x="0" y="0"/>
          <a:chExt cx="0" cy="0"/>
        </a:xfrm>
      </p:grpSpPr>
      <p:sp>
        <p:nvSpPr>
          <p:cNvPr id="48" name="動作設定ボタン: 進む/次へ 47">
            <a:hlinkClick r:id="" action="ppaction://hlinkshowjump?jump=nextslide" highlightClick="1"/>
            <a:extLst>
              <a:ext uri="{FF2B5EF4-FFF2-40B4-BE49-F238E27FC236}">
                <a16:creationId xmlns:a16="http://schemas.microsoft.com/office/drawing/2014/main" id="{0C8BC133-26E6-493D-A475-AA23412B62D1}"/>
              </a:ext>
            </a:extLst>
          </p:cNvPr>
          <p:cNvSpPr/>
          <p:nvPr/>
        </p:nvSpPr>
        <p:spPr>
          <a:xfrm>
            <a:off x="7411045" y="5965327"/>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4" name="コンテンツ プレースホルダー 2">
            <a:extLst>
              <a:ext uri="{FF2B5EF4-FFF2-40B4-BE49-F238E27FC236}">
                <a16:creationId xmlns:a16="http://schemas.microsoft.com/office/drawing/2014/main" id="{FE4FB50C-D2DA-84D4-0E7C-7C9205D06FED}"/>
              </a:ext>
            </a:extLst>
          </p:cNvPr>
          <p:cNvSpPr txBox="1">
            <a:spLocks/>
          </p:cNvSpPr>
          <p:nvPr/>
        </p:nvSpPr>
        <p:spPr>
          <a:xfrm>
            <a:off x="0" y="59918"/>
            <a:ext cx="6453274" cy="634385"/>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ｺﾞｼｯｸE" panose="020B0909000000000000" pitchFamily="49" charset="-128"/>
                <a:ea typeface="HGｺﾞｼｯｸE" panose="020B0909000000000000" pitchFamily="49" charset="-128"/>
              </a:rPr>
              <a:t>県教育委員会発行の指導・啓発資料等</a:t>
            </a:r>
            <a:endParaRPr lang="en-US" altLang="ja-JP" sz="3000" b="1" dirty="0">
              <a:solidFill>
                <a:srgbClr val="0070C0"/>
              </a:solidFill>
              <a:latin typeface="HGｺﾞｼｯｸE" panose="020B0909000000000000" pitchFamily="49" charset="-128"/>
              <a:ea typeface="HGｺﾞｼｯｸE" panose="020B0909000000000000" pitchFamily="49" charset="-128"/>
            </a:endParaRPr>
          </a:p>
        </p:txBody>
      </p:sp>
      <p:sp>
        <p:nvSpPr>
          <p:cNvPr id="5" name="テキスト ボックス 4">
            <a:extLst>
              <a:ext uri="{FF2B5EF4-FFF2-40B4-BE49-F238E27FC236}">
                <a16:creationId xmlns:a16="http://schemas.microsoft.com/office/drawing/2014/main" id="{627C23E3-E27C-E272-BCB2-8776F14EDEA0}"/>
              </a:ext>
            </a:extLst>
          </p:cNvPr>
          <p:cNvSpPr txBox="1"/>
          <p:nvPr/>
        </p:nvSpPr>
        <p:spPr>
          <a:xfrm>
            <a:off x="2072812" y="1812747"/>
            <a:ext cx="184731" cy="300082"/>
          </a:xfrm>
          <a:prstGeom prst="rect">
            <a:avLst/>
          </a:prstGeom>
          <a:noFill/>
        </p:spPr>
        <p:txBody>
          <a:bodyPr wrap="none" rtlCol="0">
            <a:spAutoFit/>
          </a:bodyPr>
          <a:lstStyle/>
          <a:p>
            <a:endParaRPr lang="ja-JP" altLang="en-US" sz="1350" dirty="0"/>
          </a:p>
        </p:txBody>
      </p:sp>
      <p:sp>
        <p:nvSpPr>
          <p:cNvPr id="6" name="正方形/長方形 5">
            <a:extLst>
              <a:ext uri="{FF2B5EF4-FFF2-40B4-BE49-F238E27FC236}">
                <a16:creationId xmlns:a16="http://schemas.microsoft.com/office/drawing/2014/main" id="{F9C4D767-BC6A-D59E-5446-99230B6B47D3}"/>
              </a:ext>
            </a:extLst>
          </p:cNvPr>
          <p:cNvSpPr/>
          <p:nvPr/>
        </p:nvSpPr>
        <p:spPr>
          <a:xfrm>
            <a:off x="79841" y="634946"/>
            <a:ext cx="8977530" cy="5253381"/>
          </a:xfrm>
          <a:prstGeom prst="rect">
            <a:avLst/>
          </a:prstGeom>
        </p:spPr>
        <p:style>
          <a:lnRef idx="2">
            <a:schemeClr val="accent6"/>
          </a:lnRef>
          <a:fillRef idx="1">
            <a:schemeClr val="lt1"/>
          </a:fillRef>
          <a:effectRef idx="0">
            <a:schemeClr val="accent6"/>
          </a:effectRef>
          <a:fontRef idx="minor">
            <a:schemeClr val="dk1"/>
          </a:fontRef>
        </p:style>
        <p:txBody>
          <a:bodyPr rIns="0" rtlCol="0" anchor="t" anchorCtr="0"/>
          <a:lstStyle/>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・「人権教育指導資料　コンパス</a:t>
            </a:r>
            <a:r>
              <a:rPr lang="en-US" altLang="ja-JP" sz="1650" dirty="0">
                <a:latin typeface="HG丸ｺﾞｼｯｸM-PRO" panose="020F0600000000000000" pitchFamily="50" charset="-128"/>
                <a:ea typeface="HG丸ｺﾞｼｯｸM-PRO" panose="020F0600000000000000" pitchFamily="50" charset="-128"/>
              </a:rPr>
              <a:t>Ⅰ</a:t>
            </a:r>
            <a:r>
              <a:rPr lang="ja-JP" altLang="en-US" sz="1650" dirty="0">
                <a:latin typeface="HG丸ｺﾞｼｯｸM-PRO" panose="020F0600000000000000" pitchFamily="50" charset="-128"/>
                <a:ea typeface="HG丸ｺﾞｼｯｸM-PRO" panose="020F0600000000000000" pitchFamily="50" charset="-128"/>
              </a:rPr>
              <a:t>」</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hlinkClick r:id="rId3"/>
              </a:rPr>
              <a:t>https://www.pref.tochigi.lg.jp/m01/jinken/jinkencompass1.html</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・「人権に関する文集</a:t>
            </a:r>
            <a:r>
              <a:rPr lang="en-US" altLang="ja-JP" sz="1650" dirty="0">
                <a:latin typeface="HG丸ｺﾞｼｯｸM-PRO" panose="020F0600000000000000" pitchFamily="50" charset="-128"/>
                <a:ea typeface="HG丸ｺﾞｼｯｸM-PRO" panose="020F0600000000000000" pitchFamily="50" charset="-128"/>
              </a:rPr>
              <a:t>『</a:t>
            </a:r>
            <a:r>
              <a:rPr lang="ja-JP" altLang="en-US" sz="1650" dirty="0">
                <a:latin typeface="HG丸ｺﾞｼｯｸM-PRO" panose="020F0600000000000000" pitchFamily="50" charset="-128"/>
                <a:ea typeface="HG丸ｺﾞｼｯｸM-PRO" panose="020F0600000000000000" pitchFamily="50" charset="-128"/>
              </a:rPr>
              <a:t>あすへのびる</a:t>
            </a:r>
            <a:r>
              <a:rPr lang="en-US" altLang="ja-JP" sz="1650" dirty="0">
                <a:latin typeface="HG丸ｺﾞｼｯｸM-PRO" panose="020F0600000000000000" pitchFamily="50" charset="-128"/>
                <a:ea typeface="HG丸ｺﾞｼｯｸM-PRO" panose="020F0600000000000000" pitchFamily="50" charset="-128"/>
              </a:rPr>
              <a:t>』</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rPr>
              <a:t>※</a:t>
            </a:r>
            <a:r>
              <a:rPr lang="ja-JP" altLang="en-US" sz="1650" dirty="0">
                <a:latin typeface="HG丸ｺﾞｼｯｸM-PRO" panose="020F0600000000000000" pitchFamily="50" charset="-128"/>
                <a:ea typeface="HG丸ｺﾞｼｯｸM-PRO" panose="020F0600000000000000" pitchFamily="50" charset="-128"/>
              </a:rPr>
              <a:t>各学校へ配付済</a:t>
            </a:r>
          </a:p>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・「人権の窓」（小</a:t>
            </a:r>
            <a:r>
              <a:rPr lang="en-US" altLang="ja-JP" sz="1650" dirty="0">
                <a:latin typeface="HG丸ｺﾞｼｯｸM-PRO" panose="020F0600000000000000" pitchFamily="50" charset="-128"/>
                <a:ea typeface="HG丸ｺﾞｼｯｸM-PRO" panose="020F0600000000000000" pitchFamily="50" charset="-128"/>
              </a:rPr>
              <a:t>(</a:t>
            </a:r>
            <a:r>
              <a:rPr lang="ja-JP" altLang="en-US" sz="1650" dirty="0">
                <a:latin typeface="HG丸ｺﾞｼｯｸM-PRO" panose="020F0600000000000000" pitchFamily="50" charset="-128"/>
                <a:ea typeface="HG丸ｺﾞｼｯｸM-PRO" panose="020F0600000000000000" pitchFamily="50" charset="-128"/>
              </a:rPr>
              <a:t>上学年</a:t>
            </a:r>
            <a:r>
              <a:rPr lang="en-US" altLang="ja-JP" sz="1650" dirty="0">
                <a:latin typeface="HG丸ｺﾞｼｯｸM-PRO" panose="020F0600000000000000" pitchFamily="50" charset="-128"/>
                <a:ea typeface="HG丸ｺﾞｼｯｸM-PRO" panose="020F0600000000000000" pitchFamily="50" charset="-128"/>
              </a:rPr>
              <a:t>)</a:t>
            </a:r>
            <a:r>
              <a:rPr lang="ja-JP" altLang="en-US" sz="1650" dirty="0">
                <a:latin typeface="HG丸ｺﾞｼｯｸM-PRO" panose="020F0600000000000000" pitchFamily="50" charset="-128"/>
                <a:ea typeface="HG丸ｺﾞｼｯｸM-PRO" panose="020F0600000000000000" pitchFamily="50" charset="-128"/>
              </a:rPr>
              <a:t>・中・高　児童生徒用学習資料、保護者用啓発資料）</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hlinkClick r:id="rId4"/>
              </a:rPr>
              <a:t>https://www.pref.tochigi.lg.jp/m01/jinken-mado.html</a:t>
            </a:r>
            <a:r>
              <a:rPr lang="ja-JP" altLang="en-US" sz="1650" dirty="0">
                <a:latin typeface="HG丸ｺﾞｼｯｸM-PRO" panose="020F0600000000000000" pitchFamily="50" charset="-128"/>
                <a:ea typeface="HG丸ｺﾞｼｯｸM-PRO" panose="020F0600000000000000" pitchFamily="50" charset="-128"/>
              </a:rPr>
              <a:t>　</a:t>
            </a:r>
          </a:p>
          <a:p>
            <a:pPr>
              <a:lnSpc>
                <a:spcPts val="2500"/>
              </a:lnSpc>
            </a:pPr>
            <a:r>
              <a:rPr lang="ja-JP" altLang="en-US" sz="1650" dirty="0">
                <a:latin typeface="HG丸ｺﾞｼｯｸM-PRO" panose="020F0600000000000000" pitchFamily="50" charset="-128"/>
                <a:ea typeface="HG丸ｺﾞｼｯｸM-PRO" panose="020F0600000000000000" pitchFamily="50" charset="-128"/>
              </a:rPr>
              <a:t>・「小・中学校人権教育指導資料」</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hlinkClick r:id="rId5"/>
              </a:rPr>
              <a:t>https://www.pref.tochigi.lg.jp/m03/jinken/jinnkenkyouikusiryou.html</a:t>
            </a:r>
            <a:r>
              <a:rPr lang="ja-JP" altLang="en-US" sz="1650" dirty="0">
                <a:latin typeface="HG丸ｺﾞｼｯｸM-PRO" panose="020F0600000000000000" pitchFamily="50" charset="-128"/>
                <a:ea typeface="HG丸ｺﾞｼｯｸM-PRO" panose="020F0600000000000000" pitchFamily="50" charset="-128"/>
              </a:rPr>
              <a:t>　</a:t>
            </a:r>
          </a:p>
          <a:p>
            <a:pPr>
              <a:lnSpc>
                <a:spcPts val="2500"/>
              </a:lnSpc>
            </a:pPr>
            <a:r>
              <a:rPr lang="ja-JP" altLang="en-US" sz="1650" dirty="0">
                <a:latin typeface="HG丸ｺﾞｼｯｸM-PRO" panose="020F0600000000000000" pitchFamily="50" charset="-128"/>
                <a:ea typeface="HG丸ｺﾞｼｯｸM-PRO" panose="020F0600000000000000" pitchFamily="50" charset="-128"/>
              </a:rPr>
              <a:t>・「県立学校人権教育関係資料」</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hlinkClick r:id="rId6"/>
              </a:rPr>
              <a:t>https://www.pref.tochigi.lg.jp/m04/r07/jinkenkyoikukankei.html</a:t>
            </a:r>
            <a:r>
              <a:rPr lang="ja-JP" altLang="en-US" sz="1650" dirty="0">
                <a:latin typeface="HG丸ｺﾞｼｯｸM-PRO" panose="020F0600000000000000" pitchFamily="50" charset="-128"/>
                <a:ea typeface="HG丸ｺﾞｼｯｸM-PRO" panose="020F0600000000000000" pitchFamily="50" charset="-128"/>
              </a:rPr>
              <a:t>　</a:t>
            </a:r>
          </a:p>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・「人権に関する社会教育指導資料」</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hlinkClick r:id="rId7"/>
              </a:rPr>
              <a:t>https://www.pref.tochigi.lg.jp/m06/education/shougai/suishinjigyou/jinken-guide-top.html</a:t>
            </a:r>
            <a:r>
              <a:rPr lang="ja-JP" altLang="en-US" sz="1200" dirty="0">
                <a:latin typeface="HG丸ｺﾞｼｯｸM-PRO" panose="020F0600000000000000" pitchFamily="50" charset="-128"/>
                <a:ea typeface="HG丸ｺﾞｼｯｸM-PRO" panose="020F0600000000000000" pitchFamily="50" charset="-128"/>
              </a:rPr>
              <a:t>　</a:t>
            </a:r>
          </a:p>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・「人権教育だより」</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400" dirty="0">
                <a:latin typeface="HG丸ｺﾞｼｯｸM-PRO" panose="020F0600000000000000" pitchFamily="50" charset="-128"/>
                <a:ea typeface="HG丸ｺﾞｼｯｸM-PRO" panose="020F0600000000000000" pitchFamily="50" charset="-128"/>
                <a:hlinkClick r:id="rId8"/>
              </a:rPr>
              <a:t>https://www.pref.tochigi.lg.jp/m01/education/jinken/kyouiku/jinkenkyouikudayori.html</a:t>
            </a:r>
            <a:endParaRPr lang="en-US" altLang="ja-JP" sz="140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・「人権教育実践事例」</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hlinkClick r:id="rId9"/>
              </a:rPr>
              <a:t>https://www.pref.tochigi.lg.jp/m01/jinken-jissen.html</a:t>
            </a:r>
            <a:r>
              <a:rPr lang="ja-JP" altLang="en-US" sz="1650" dirty="0">
                <a:latin typeface="HG丸ｺﾞｼｯｸM-PRO" panose="020F0600000000000000" pitchFamily="50" charset="-128"/>
                <a:ea typeface="HG丸ｺﾞｼｯｸM-PRO" panose="020F0600000000000000" pitchFamily="50" charset="-128"/>
              </a:rPr>
              <a:t>　</a:t>
            </a:r>
          </a:p>
        </p:txBody>
      </p:sp>
      <p:sp>
        <p:nvSpPr>
          <p:cNvPr id="7" name="テキスト ボックス 6">
            <a:extLst>
              <a:ext uri="{FF2B5EF4-FFF2-40B4-BE49-F238E27FC236}">
                <a16:creationId xmlns:a16="http://schemas.microsoft.com/office/drawing/2014/main" id="{CA7810BB-BCD4-50D6-0A55-399601B579A5}"/>
              </a:ext>
            </a:extLst>
          </p:cNvPr>
          <p:cNvSpPr txBox="1"/>
          <p:nvPr/>
        </p:nvSpPr>
        <p:spPr>
          <a:xfrm>
            <a:off x="178935" y="6065391"/>
            <a:ext cx="7563289" cy="415498"/>
          </a:xfrm>
          <a:prstGeom prst="rect">
            <a:avLst/>
          </a:prstGeom>
          <a:noFill/>
        </p:spPr>
        <p:txBody>
          <a:bodyPr wrap="none" rtlCol="0">
            <a:spAutoFit/>
          </a:bodyPr>
          <a:lstStyle/>
          <a:p>
            <a:r>
              <a:rPr lang="en-US" altLang="ja-JP" sz="2100" dirty="0">
                <a:latin typeface="HG丸ｺﾞｼｯｸM-PRO" panose="020F0600000000000000" pitchFamily="50" charset="-128"/>
                <a:ea typeface="HG丸ｺﾞｼｯｸM-PRO" panose="020F0600000000000000" pitchFamily="50" charset="-128"/>
              </a:rPr>
              <a:t>※</a:t>
            </a:r>
            <a:r>
              <a:rPr lang="ja-JP" altLang="en-US" sz="2100" dirty="0">
                <a:latin typeface="HG丸ｺﾞｼｯｸM-PRO" panose="020F0600000000000000" pitchFamily="50" charset="-128"/>
                <a:ea typeface="HG丸ｺﾞｼｯｸM-PRO" panose="020F0600000000000000" pitchFamily="50" charset="-128"/>
              </a:rPr>
              <a:t>手引</a:t>
            </a:r>
            <a:r>
              <a:rPr lang="en-US" altLang="ja-JP" sz="2100" dirty="0">
                <a:latin typeface="HG丸ｺﾞｼｯｸM-PRO" panose="020F0600000000000000" pitchFamily="50" charset="-128"/>
                <a:ea typeface="HG丸ｺﾞｼｯｸM-PRO" panose="020F0600000000000000" pitchFamily="50" charset="-128"/>
              </a:rPr>
              <a:t>P27</a:t>
            </a:r>
            <a:r>
              <a:rPr lang="ja-JP" altLang="en-US" sz="2100" dirty="0">
                <a:latin typeface="HG丸ｺﾞｼｯｸM-PRO" panose="020F0600000000000000" pitchFamily="50" charset="-128"/>
                <a:ea typeface="HG丸ｺﾞｼｯｸM-PRO" panose="020F0600000000000000" pitchFamily="50" charset="-128"/>
              </a:rPr>
              <a:t>の二次元コード及び</a:t>
            </a:r>
            <a:r>
              <a:rPr lang="en-US" altLang="ja-JP" sz="2100" dirty="0">
                <a:latin typeface="HG丸ｺﾞｼｯｸM-PRO" panose="020F0600000000000000" pitchFamily="50" charset="-128"/>
                <a:ea typeface="HG丸ｺﾞｼｯｸM-PRO" panose="020F0600000000000000" pitchFamily="50" charset="-128"/>
              </a:rPr>
              <a:t>URL</a:t>
            </a:r>
            <a:r>
              <a:rPr lang="ja-JP" altLang="en-US" sz="2100" dirty="0">
                <a:latin typeface="HG丸ｺﾞｼｯｸM-PRO" panose="020F0600000000000000" pitchFamily="50" charset="-128"/>
                <a:ea typeface="HG丸ｺﾞｼｯｸM-PRO" panose="020F0600000000000000" pitchFamily="50" charset="-128"/>
              </a:rPr>
              <a:t>より御活用ください。</a:t>
            </a:r>
          </a:p>
        </p:txBody>
      </p:sp>
    </p:spTree>
    <p:extLst>
      <p:ext uri="{BB962C8B-B14F-4D97-AF65-F5344CB8AC3E}">
        <p14:creationId xmlns:p14="http://schemas.microsoft.com/office/powerpoint/2010/main" val="1210546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2E6EE7F-596F-4F47-AC63-DA73DE6E3604}"/>
              </a:ext>
            </a:extLst>
          </p:cNvPr>
          <p:cNvSpPr txBox="1"/>
          <p:nvPr/>
        </p:nvSpPr>
        <p:spPr>
          <a:xfrm>
            <a:off x="332573" y="544055"/>
            <a:ext cx="7879080" cy="553998"/>
          </a:xfrm>
          <a:prstGeom prst="rect">
            <a:avLst/>
          </a:prstGeom>
          <a:solidFill>
            <a:srgbClr val="CCFFCC"/>
          </a:solidFill>
          <a:ln w="28575">
            <a:noFill/>
            <a:prstDash val="solid"/>
          </a:ln>
        </p:spPr>
        <p:txBody>
          <a:bodyPr wrap="none" rtlCol="0">
            <a:spAutoFit/>
          </a:bodyPr>
          <a:lstStyle/>
          <a:p>
            <a:r>
              <a:rPr lang="ja-JP" altLang="en-US" sz="3000" dirty="0">
                <a:solidFill>
                  <a:srgbClr val="002060"/>
                </a:solidFill>
                <a:latin typeface="HG丸ｺﾞｼｯｸM-PRO" panose="020F0600000000000000" pitchFamily="50" charset="-128"/>
                <a:ea typeface="HG丸ｺﾞｼｯｸM-PRO" panose="020F0600000000000000" pitchFamily="50" charset="-128"/>
              </a:rPr>
              <a:t>人権教育推進の手引・研修用振り返りシート</a:t>
            </a:r>
          </a:p>
        </p:txBody>
      </p:sp>
      <p:sp>
        <p:nvSpPr>
          <p:cNvPr id="6" name="テキスト ボックス 5">
            <a:extLst>
              <a:ext uri="{FF2B5EF4-FFF2-40B4-BE49-F238E27FC236}">
                <a16:creationId xmlns:a16="http://schemas.microsoft.com/office/drawing/2014/main" id="{F138C63A-6E8C-4F56-A588-2ADB5224D961}"/>
              </a:ext>
            </a:extLst>
          </p:cNvPr>
          <p:cNvSpPr txBox="1"/>
          <p:nvPr/>
        </p:nvSpPr>
        <p:spPr>
          <a:xfrm>
            <a:off x="256430" y="1290910"/>
            <a:ext cx="8494633" cy="553998"/>
          </a:xfrm>
          <a:prstGeom prst="rect">
            <a:avLst/>
          </a:prstGeom>
          <a:noFill/>
          <a:ln w="28575">
            <a:noFill/>
            <a:prstDash val="solid"/>
          </a:ln>
        </p:spPr>
        <p:txBody>
          <a:bodyPr wrap="none" rtlCol="0">
            <a:spAutoFit/>
          </a:bodyPr>
          <a:lstStyle/>
          <a:p>
            <a:r>
              <a:rPr lang="ja-JP" altLang="en-US" sz="1500" dirty="0">
                <a:latin typeface="HG丸ｺﾞｼｯｸM-PRO" panose="020F0600000000000000" pitchFamily="50" charset="-128"/>
                <a:ea typeface="HG丸ｺﾞｼｯｸM-PRO" panose="020F0600000000000000" pitchFamily="50" charset="-128"/>
              </a:rPr>
              <a:t>　以下の</a:t>
            </a:r>
            <a:r>
              <a:rPr lang="en-US" altLang="ja-JP" sz="1500" dirty="0">
                <a:latin typeface="HG丸ｺﾞｼｯｸM-PRO" panose="020F0600000000000000" pitchFamily="50" charset="-128"/>
                <a:ea typeface="HG丸ｺﾞｼｯｸM-PRO" panose="020F0600000000000000" pitchFamily="50" charset="-128"/>
              </a:rPr>
              <a:t>URL</a:t>
            </a:r>
            <a:r>
              <a:rPr lang="ja-JP" altLang="en-US" sz="1500">
                <a:latin typeface="HG丸ｺﾞｼｯｸM-PRO" panose="020F0600000000000000" pitchFamily="50" charset="-128"/>
                <a:ea typeface="HG丸ｺﾞｼｯｸM-PRO" panose="020F0600000000000000" pitchFamily="50" charset="-128"/>
              </a:rPr>
              <a:t>及び二次元コード</a:t>
            </a:r>
            <a:r>
              <a:rPr lang="ja-JP" altLang="en-US" sz="1500" dirty="0">
                <a:latin typeface="HG丸ｺﾞｼｯｸM-PRO" panose="020F0600000000000000" pitchFamily="50" charset="-128"/>
                <a:ea typeface="HG丸ｺﾞｼｯｸM-PRO" panose="020F0600000000000000" pitchFamily="50" charset="-128"/>
              </a:rPr>
              <a:t>から、本スライドを通して確認した内容について、振り返って</a:t>
            </a:r>
            <a:endParaRPr lang="en-US" altLang="ja-JP" sz="1500" dirty="0">
              <a:latin typeface="HG丸ｺﾞｼｯｸM-PRO" panose="020F0600000000000000" pitchFamily="50" charset="-128"/>
              <a:ea typeface="HG丸ｺﾞｼｯｸM-PRO" panose="020F06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みましょう。</a:t>
            </a:r>
          </a:p>
        </p:txBody>
      </p:sp>
      <p:sp>
        <p:nvSpPr>
          <p:cNvPr id="7" name="動作設定ボタン: 進む/次へ 6">
            <a:hlinkClick r:id="" action="ppaction://hlinkshowjump?jump=nextslide" highlightClick="1"/>
            <a:extLst>
              <a:ext uri="{FF2B5EF4-FFF2-40B4-BE49-F238E27FC236}">
                <a16:creationId xmlns:a16="http://schemas.microsoft.com/office/drawing/2014/main" id="{C642F1B4-3AC1-4868-8836-F4C8588B3924}"/>
              </a:ext>
            </a:extLst>
          </p:cNvPr>
          <p:cNvSpPr/>
          <p:nvPr/>
        </p:nvSpPr>
        <p:spPr>
          <a:xfrm>
            <a:off x="7208876" y="5858810"/>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3" name="テキスト ボックス 2">
            <a:hlinkClick r:id="rId3" highlightClick="1"/>
            <a:hlinkHover r:id="" action="ppaction://noaction" highlightClick="1"/>
            <a:extLst>
              <a:ext uri="{FF2B5EF4-FFF2-40B4-BE49-F238E27FC236}">
                <a16:creationId xmlns:a16="http://schemas.microsoft.com/office/drawing/2014/main" id="{E324DD14-0CB6-F5DC-107C-FF61BFD8D753}"/>
              </a:ext>
            </a:extLst>
          </p:cNvPr>
          <p:cNvSpPr txBox="1"/>
          <p:nvPr/>
        </p:nvSpPr>
        <p:spPr>
          <a:xfrm>
            <a:off x="1834855" y="2101895"/>
            <a:ext cx="4769145" cy="369332"/>
          </a:xfrm>
          <a:prstGeom prst="rect">
            <a:avLst/>
          </a:prstGeom>
          <a:solidFill>
            <a:srgbClr val="FFCCFF"/>
          </a:solidFill>
          <a:ln w="28575">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altLang="ja-JP" b="1" dirty="0">
                <a:solidFill>
                  <a:srgbClr val="0070C0"/>
                </a:solidFill>
                <a:hlinkClick r:id="rId4"/>
              </a:rPr>
              <a:t>https://forms.office.com/r/ePaJLqBzh0</a:t>
            </a:r>
            <a:r>
              <a:rPr lang="en-US" altLang="ja-JP" b="1" dirty="0">
                <a:solidFill>
                  <a:srgbClr val="0070C0"/>
                </a:solidFill>
              </a:rPr>
              <a:t> </a:t>
            </a:r>
            <a:endParaRPr lang="ja-JP" altLang="en-US" b="1" dirty="0">
              <a:solidFill>
                <a:srgbClr val="0070C0"/>
              </a:solidFill>
            </a:endParaRPr>
          </a:p>
        </p:txBody>
      </p:sp>
      <p:pic>
        <p:nvPicPr>
          <p:cNvPr id="9" name="図 8" descr="QR コード&#10;&#10;AI 生成コンテンツは誤りを含む可能性があります。">
            <a:extLst>
              <a:ext uri="{FF2B5EF4-FFF2-40B4-BE49-F238E27FC236}">
                <a16:creationId xmlns:a16="http://schemas.microsoft.com/office/drawing/2014/main" id="{4BEA8A62-12C2-4D9C-6F81-DD52706475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291" y="2728214"/>
            <a:ext cx="3724564" cy="3724564"/>
          </a:xfrm>
          <a:prstGeom prst="rect">
            <a:avLst/>
          </a:prstGeom>
        </p:spPr>
      </p:pic>
    </p:spTree>
    <p:extLst>
      <p:ext uri="{BB962C8B-B14F-4D97-AF65-F5344CB8AC3E}">
        <p14:creationId xmlns:p14="http://schemas.microsoft.com/office/powerpoint/2010/main" val="4184952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49412ED9-B550-449A-805E-397CBD2048F3}"/>
              </a:ext>
            </a:extLst>
          </p:cNvPr>
          <p:cNvSpPr/>
          <p:nvPr/>
        </p:nvSpPr>
        <p:spPr>
          <a:xfrm>
            <a:off x="302453" y="314647"/>
            <a:ext cx="6404770" cy="51631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HG丸ｺﾞｼｯｸM-PRO" panose="020F0600000000000000" pitchFamily="50" charset="-128"/>
                <a:ea typeface="HG丸ｺﾞｼｯｸM-PRO" panose="020F0600000000000000" pitchFamily="50" charset="-128"/>
              </a:rPr>
              <a:t>人権教育研修に取り組んでいただきありがとうございます。</a:t>
            </a:r>
          </a:p>
        </p:txBody>
      </p:sp>
      <p:pic>
        <p:nvPicPr>
          <p:cNvPr id="9" name="図 8" descr="アイコン が含まれている画像&#10;&#10;自動的に生成された説明">
            <a:extLst>
              <a:ext uri="{FF2B5EF4-FFF2-40B4-BE49-F238E27FC236}">
                <a16:creationId xmlns:a16="http://schemas.microsoft.com/office/drawing/2014/main" id="{07BEE51B-F2A4-4A17-8BE0-56F7209D4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009" y="3861381"/>
            <a:ext cx="1567630" cy="1567630"/>
          </a:xfrm>
          <a:prstGeom prst="rect">
            <a:avLst/>
          </a:prstGeom>
        </p:spPr>
      </p:pic>
      <p:sp>
        <p:nvSpPr>
          <p:cNvPr id="17" name="動作設定ボタン: 進む/次へ 16">
            <a:hlinkClick r:id="" action="ppaction://hlinkshowjump?jump=endshow" highlightClick="1"/>
            <a:extLst>
              <a:ext uri="{FF2B5EF4-FFF2-40B4-BE49-F238E27FC236}">
                <a16:creationId xmlns:a16="http://schemas.microsoft.com/office/drawing/2014/main" id="{7748C03C-BA8E-46A6-8141-1AC702FBB4D9}"/>
              </a:ext>
            </a:extLst>
          </p:cNvPr>
          <p:cNvSpPr/>
          <p:nvPr/>
        </p:nvSpPr>
        <p:spPr>
          <a:xfrm>
            <a:off x="7149639" y="5785425"/>
            <a:ext cx="1508760" cy="624878"/>
          </a:xfrm>
          <a:prstGeom prst="actionButtonForwardNext">
            <a:avLst/>
          </a:prstGeom>
          <a:solidFill>
            <a:srgbClr val="CC66FF"/>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ctr" defTabSz="685800">
              <a:defRPr/>
            </a:pPr>
            <a:r>
              <a:rPr kumimoji="0" lang="ja-JP" altLang="en-US" sz="3000" kern="0" dirty="0">
                <a:solidFill>
                  <a:prstClr val="white"/>
                </a:solidFill>
                <a:latin typeface="HGPｺﾞｼｯｸE" panose="020B0900000000000000" pitchFamily="50" charset="-128"/>
                <a:ea typeface="HGPｺﾞｼｯｸE" panose="020B0900000000000000" pitchFamily="50" charset="-128"/>
              </a:rPr>
              <a:t>終了</a:t>
            </a:r>
          </a:p>
        </p:txBody>
      </p:sp>
      <p:sp>
        <p:nvSpPr>
          <p:cNvPr id="5" name="吹き出し: 角を丸めた四角形 4">
            <a:extLst>
              <a:ext uri="{FF2B5EF4-FFF2-40B4-BE49-F238E27FC236}">
                <a16:creationId xmlns:a16="http://schemas.microsoft.com/office/drawing/2014/main" id="{3AAB1F36-3CE0-4B9F-90E3-916CFECE185C}"/>
              </a:ext>
            </a:extLst>
          </p:cNvPr>
          <p:cNvSpPr/>
          <p:nvPr/>
        </p:nvSpPr>
        <p:spPr>
          <a:xfrm>
            <a:off x="4969783" y="2024400"/>
            <a:ext cx="3768047" cy="1567630"/>
          </a:xfrm>
          <a:prstGeom prst="wedgeRoundRectCallout">
            <a:avLst>
              <a:gd name="adj1" fmla="val 781"/>
              <a:gd name="adj2" fmla="val 6344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2700" dirty="0">
                <a:solidFill>
                  <a:prstClr val="black"/>
                </a:solidFill>
                <a:latin typeface="HG丸ｺﾞｼｯｸM-PRO" panose="020F0600000000000000" pitchFamily="50" charset="-128"/>
                <a:ea typeface="HG丸ｺﾞｼｯｸM-PRO" panose="020F0600000000000000" pitchFamily="50" charset="-128"/>
              </a:rPr>
              <a:t>　これからも栃木県の人権教育を一緒に推進していこうまる！</a:t>
            </a:r>
            <a:endParaRPr lang="ja-JP" altLang="en-US" sz="1350" dirty="0"/>
          </a:p>
        </p:txBody>
      </p:sp>
      <p:pic>
        <p:nvPicPr>
          <p:cNvPr id="2" name="図 1" descr="背景パターン&#10;&#10;AI 生成コンテンツは誤りを含む可能性があります。">
            <a:extLst>
              <a:ext uri="{FF2B5EF4-FFF2-40B4-BE49-F238E27FC236}">
                <a16:creationId xmlns:a16="http://schemas.microsoft.com/office/drawing/2014/main" id="{FDDA82BE-4268-288E-98C5-604E463E4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06" y="1039649"/>
            <a:ext cx="3893894" cy="54981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5160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テキスト ボックス 1"/>
          <p:cNvSpPr txBox="1"/>
          <p:nvPr/>
        </p:nvSpPr>
        <p:spPr>
          <a:xfrm>
            <a:off x="1096434" y="1732162"/>
            <a:ext cx="6941974" cy="1338828"/>
          </a:xfrm>
          <a:prstGeom prst="rect">
            <a:avLst/>
          </a:prstGeom>
          <a:solidFill>
            <a:srgbClr val="002060"/>
          </a:solidFill>
        </p:spPr>
        <p:txBody>
          <a:bodyPr wrap="square" rtlCol="0">
            <a:spAutoFit/>
          </a:bodyPr>
          <a:lstStyle/>
          <a:p>
            <a:pPr defTabSz="685800">
              <a:defRPr/>
            </a:pPr>
            <a:r>
              <a:rPr lang="ja-JP" altLang="en-US" sz="4050" dirty="0">
                <a:solidFill>
                  <a:prstClr val="white"/>
                </a:solidFill>
                <a:latin typeface="HG丸ｺﾞｼｯｸM-PRO" panose="020F0600000000000000" pitchFamily="50" charset="-128"/>
                <a:ea typeface="HG丸ｺﾞｼｯｸM-PRO" panose="020F0600000000000000" pitchFamily="50" charset="-128"/>
              </a:rPr>
              <a:t>全ての教育活動のベースに</a:t>
            </a:r>
            <a:endParaRPr lang="en-US" altLang="ja-JP" sz="4050" dirty="0">
              <a:solidFill>
                <a:prstClr val="white"/>
              </a:solidFill>
              <a:latin typeface="HG丸ｺﾞｼｯｸM-PRO" panose="020F0600000000000000" pitchFamily="50" charset="-128"/>
              <a:ea typeface="HG丸ｺﾞｼｯｸM-PRO" panose="020F0600000000000000" pitchFamily="50" charset="-128"/>
            </a:endParaRPr>
          </a:p>
          <a:p>
            <a:pPr defTabSz="685800">
              <a:defRPr/>
            </a:pPr>
            <a:r>
              <a:rPr lang="ja-JP" altLang="en-US" sz="4050" b="1" dirty="0">
                <a:solidFill>
                  <a:srgbClr val="FFFF00"/>
                </a:solidFill>
                <a:latin typeface="HG丸ｺﾞｼｯｸM-PRO" panose="020F0600000000000000" pitchFamily="50" charset="-128"/>
                <a:ea typeface="HG丸ｺﾞｼｯｸM-PRO" panose="020F0600000000000000" pitchFamily="50" charset="-128"/>
              </a:rPr>
              <a:t>人権教育</a:t>
            </a:r>
            <a:r>
              <a:rPr lang="ja-JP" altLang="en-US" sz="4050" dirty="0">
                <a:solidFill>
                  <a:prstClr val="white"/>
                </a:solidFill>
                <a:latin typeface="HG丸ｺﾞｼｯｸM-PRO" panose="020F0600000000000000" pitchFamily="50" charset="-128"/>
                <a:ea typeface="HG丸ｺﾞｼｯｸM-PRO" panose="020F0600000000000000" pitchFamily="50" charset="-128"/>
              </a:rPr>
              <a:t>があります。</a:t>
            </a:r>
          </a:p>
        </p:txBody>
      </p:sp>
      <p:sp>
        <p:nvSpPr>
          <p:cNvPr id="5" name="コンテンツ プレースホルダー 2"/>
          <p:cNvSpPr txBox="1">
            <a:spLocks/>
          </p:cNvSpPr>
          <p:nvPr/>
        </p:nvSpPr>
        <p:spPr>
          <a:xfrm>
            <a:off x="529641" y="422925"/>
            <a:ext cx="615670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342900">
              <a:spcBef>
                <a:spcPts val="750"/>
              </a:spcBef>
              <a:buClr>
                <a:srgbClr val="4472C4"/>
              </a:buClr>
              <a:buNone/>
              <a:defRPr/>
            </a:pPr>
            <a:r>
              <a:rPr lang="ja-JP" altLang="en-US" sz="3000" b="1" dirty="0">
                <a:solidFill>
                  <a:srgbClr val="0070C0"/>
                </a:solidFill>
                <a:latin typeface="HGPｺﾞｼｯｸE" panose="020B0900000000000000" pitchFamily="50" charset="-128"/>
                <a:ea typeface="HGPｺﾞｼｯｸE" panose="020B0900000000000000" pitchFamily="50" charset="-128"/>
              </a:rPr>
              <a:t>●　人権教育の推進について</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8" name="動作設定ボタン: 進む/次へ 7">
            <a:hlinkClick r:id="" action="ppaction://hlinkshowjump?jump=nextslide" highlightClick="1"/>
            <a:extLst>
              <a:ext uri="{FF2B5EF4-FFF2-40B4-BE49-F238E27FC236}">
                <a16:creationId xmlns:a16="http://schemas.microsoft.com/office/drawing/2014/main" id="{E76A2ADF-914A-EA3F-0015-23AC7897AB6A}"/>
              </a:ext>
            </a:extLst>
          </p:cNvPr>
          <p:cNvSpPr/>
          <p:nvPr/>
        </p:nvSpPr>
        <p:spPr>
          <a:xfrm>
            <a:off x="7357809" y="6066957"/>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pic>
        <p:nvPicPr>
          <p:cNvPr id="4" name="図 3" descr="ロゴ&#10;&#10;中程度の精度で自動的に生成された説明">
            <a:extLst>
              <a:ext uri="{FF2B5EF4-FFF2-40B4-BE49-F238E27FC236}">
                <a16:creationId xmlns:a16="http://schemas.microsoft.com/office/drawing/2014/main" id="{E7CCB5B5-3257-4A9A-8E71-516A55F3E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600" y="3857344"/>
            <a:ext cx="1842808" cy="1842808"/>
          </a:xfrm>
          <a:prstGeom prst="rect">
            <a:avLst/>
          </a:prstGeom>
        </p:spPr>
      </p:pic>
      <p:sp>
        <p:nvSpPr>
          <p:cNvPr id="3" name="四角形: 角を丸くする 2">
            <a:extLst>
              <a:ext uri="{FF2B5EF4-FFF2-40B4-BE49-F238E27FC236}">
                <a16:creationId xmlns:a16="http://schemas.microsoft.com/office/drawing/2014/main" id="{EA9AC80D-C96E-DEFD-D1D5-AD21118D9D96}"/>
              </a:ext>
            </a:extLst>
          </p:cNvPr>
          <p:cNvSpPr/>
          <p:nvPr/>
        </p:nvSpPr>
        <p:spPr>
          <a:xfrm>
            <a:off x="1903614" y="3928721"/>
            <a:ext cx="3836866" cy="703638"/>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とても大切なことです。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955466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テキスト ボックス 1"/>
          <p:cNvSpPr txBox="1"/>
          <p:nvPr/>
        </p:nvSpPr>
        <p:spPr>
          <a:xfrm>
            <a:off x="1421054" y="1682246"/>
            <a:ext cx="6451099" cy="1338828"/>
          </a:xfrm>
          <a:prstGeom prst="rect">
            <a:avLst/>
          </a:prstGeom>
          <a:solidFill>
            <a:srgbClr val="002060"/>
          </a:solidFill>
        </p:spPr>
        <p:txBody>
          <a:bodyPr wrap="square" rtlCol="0">
            <a:spAutoFit/>
          </a:bodyPr>
          <a:lstStyle/>
          <a:p>
            <a:pPr defTabSz="685800">
              <a:defRPr/>
            </a:pPr>
            <a:r>
              <a:rPr lang="ja-JP" altLang="en-US" sz="4050" dirty="0">
                <a:solidFill>
                  <a:prstClr val="white"/>
                </a:solidFill>
                <a:latin typeface="HG丸ｺﾞｼｯｸM-PRO" panose="020F0600000000000000" pitchFamily="50" charset="-128"/>
                <a:ea typeface="HG丸ｺﾞｼｯｸM-PRO" panose="020F0600000000000000" pitchFamily="50" charset="-128"/>
              </a:rPr>
              <a:t>差別解消を図るための</a:t>
            </a:r>
            <a:endParaRPr lang="en-US" altLang="ja-JP" sz="4050" dirty="0">
              <a:solidFill>
                <a:prstClr val="white"/>
              </a:solidFill>
              <a:latin typeface="HG丸ｺﾞｼｯｸM-PRO" panose="020F0600000000000000" pitchFamily="50" charset="-128"/>
              <a:ea typeface="HG丸ｺﾞｼｯｸM-PRO" panose="020F0600000000000000" pitchFamily="50" charset="-128"/>
            </a:endParaRPr>
          </a:p>
          <a:p>
            <a:pPr defTabSz="685800">
              <a:defRPr/>
            </a:pPr>
            <a:r>
              <a:rPr lang="ja-JP" altLang="en-US" sz="4050" dirty="0">
                <a:solidFill>
                  <a:prstClr val="white"/>
                </a:solidFill>
                <a:latin typeface="HG丸ｺﾞｼｯｸM-PRO" panose="020F0600000000000000" pitchFamily="50" charset="-128"/>
                <a:ea typeface="HG丸ｺﾞｼｯｸM-PRO" panose="020F0600000000000000" pitchFamily="50" charset="-128"/>
              </a:rPr>
              <a:t>資質・能力を育成します。</a:t>
            </a:r>
          </a:p>
        </p:txBody>
      </p:sp>
      <p:sp>
        <p:nvSpPr>
          <p:cNvPr id="5" name="コンテンツ プレースホルダー 2"/>
          <p:cNvSpPr txBox="1">
            <a:spLocks/>
          </p:cNvSpPr>
          <p:nvPr/>
        </p:nvSpPr>
        <p:spPr>
          <a:xfrm>
            <a:off x="403866" y="321099"/>
            <a:ext cx="615670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342900">
              <a:spcBef>
                <a:spcPts val="750"/>
              </a:spcBef>
              <a:buClr>
                <a:srgbClr val="4472C4"/>
              </a:buClr>
              <a:buNone/>
              <a:defRPr/>
            </a:pPr>
            <a:r>
              <a:rPr lang="ja-JP" altLang="en-US" sz="3000" b="1" dirty="0">
                <a:solidFill>
                  <a:srgbClr val="0070C0"/>
                </a:solidFill>
                <a:latin typeface="HGPｺﾞｼｯｸE" panose="020B0900000000000000" pitchFamily="50" charset="-128"/>
                <a:ea typeface="HGPｺﾞｼｯｸE" panose="020B0900000000000000" pitchFamily="50" charset="-128"/>
              </a:rPr>
              <a:t>●　人権教育の推進について</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8" name="動作設定ボタン: 進む/次へ 7">
            <a:hlinkClick r:id="" action="ppaction://hlinkshowjump?jump=nextslide" highlightClick="1"/>
            <a:extLst>
              <a:ext uri="{FF2B5EF4-FFF2-40B4-BE49-F238E27FC236}">
                <a16:creationId xmlns:a16="http://schemas.microsoft.com/office/drawing/2014/main" id="{E76A2ADF-914A-EA3F-0015-23AC7897AB6A}"/>
              </a:ext>
            </a:extLst>
          </p:cNvPr>
          <p:cNvSpPr/>
          <p:nvPr/>
        </p:nvSpPr>
        <p:spPr>
          <a:xfrm>
            <a:off x="7299619" y="5917328"/>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pic>
        <p:nvPicPr>
          <p:cNvPr id="4" name="図 3" descr="ロゴ&#10;&#10;中程度の精度で自動的に生成された説明">
            <a:extLst>
              <a:ext uri="{FF2B5EF4-FFF2-40B4-BE49-F238E27FC236}">
                <a16:creationId xmlns:a16="http://schemas.microsoft.com/office/drawing/2014/main" id="{E7CCB5B5-3257-4A9A-8E71-516A55F3E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592" y="3781207"/>
            <a:ext cx="1942561" cy="1942561"/>
          </a:xfrm>
          <a:prstGeom prst="rect">
            <a:avLst/>
          </a:prstGeom>
        </p:spPr>
      </p:pic>
      <p:sp>
        <p:nvSpPr>
          <p:cNvPr id="3" name="四角形: 角を丸くする 2">
            <a:extLst>
              <a:ext uri="{FF2B5EF4-FFF2-40B4-BE49-F238E27FC236}">
                <a16:creationId xmlns:a16="http://schemas.microsoft.com/office/drawing/2014/main" id="{D0BC4FBB-E747-35EC-9054-AB864978C5C0}"/>
              </a:ext>
            </a:extLst>
          </p:cNvPr>
          <p:cNvSpPr/>
          <p:nvPr/>
        </p:nvSpPr>
        <p:spPr>
          <a:xfrm>
            <a:off x="1421054" y="3730564"/>
            <a:ext cx="4580855" cy="703638"/>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人権教育は、</a:t>
            </a:r>
            <a:r>
              <a:rPr kumimoji="1" lang="ja-JP" altLang="en-US" sz="2100" b="0" i="0" u="none" strike="noStrike" kern="1200" cap="none" spc="0" normalizeH="0" baseline="0" noProof="0" dirty="0">
                <a:ln>
                  <a:noFill/>
                </a:ln>
                <a:solidFill>
                  <a:prstClr val="black"/>
                </a:solidFill>
                <a:effectLst/>
                <a:highlight>
                  <a:srgbClr val="FFFF00"/>
                </a:highlight>
                <a:uLnTx/>
                <a:uFillTx/>
                <a:latin typeface="HG丸ｺﾞｼｯｸM-PRO" panose="020F0600000000000000" pitchFamily="50" charset="-128"/>
                <a:ea typeface="HG丸ｺﾞｼｯｸM-PRO" panose="020F0600000000000000" pitchFamily="50" charset="-128"/>
                <a:cs typeface="+mn-cs"/>
              </a:rPr>
              <a:t>様々な人権問題の解決に大きな役割</a:t>
            </a:r>
            <a:r>
              <a:rPr kumimoji="1" lang="ja-JP" altLang="en-US"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をもちます。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四角形: 角を丸くする 5">
            <a:extLst>
              <a:ext uri="{FF2B5EF4-FFF2-40B4-BE49-F238E27FC236}">
                <a16:creationId xmlns:a16="http://schemas.microsoft.com/office/drawing/2014/main" id="{77D622E7-766E-996C-BFB3-71C241655DE4}"/>
              </a:ext>
            </a:extLst>
          </p:cNvPr>
          <p:cNvSpPr/>
          <p:nvPr/>
        </p:nvSpPr>
        <p:spPr>
          <a:xfrm>
            <a:off x="1421054" y="4754755"/>
            <a:ext cx="4580855" cy="703638"/>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defTabSz="685800">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　続いて、根拠となる法律について確認していきましょう。</a:t>
            </a:r>
          </a:p>
        </p:txBody>
      </p:sp>
    </p:spTree>
    <p:extLst>
      <p:ext uri="{BB962C8B-B14F-4D97-AF65-F5344CB8AC3E}">
        <p14:creationId xmlns:p14="http://schemas.microsoft.com/office/powerpoint/2010/main" val="2690580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432260" y="485490"/>
            <a:ext cx="524013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●人権教育の根拠となる法律</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正方形/長方形 2"/>
          <p:cNvSpPr/>
          <p:nvPr/>
        </p:nvSpPr>
        <p:spPr>
          <a:xfrm>
            <a:off x="432260" y="1388439"/>
            <a:ext cx="8268054" cy="1569660"/>
          </a:xfrm>
          <a:prstGeom prst="rect">
            <a:avLst/>
          </a:prstGeom>
        </p:spPr>
        <p:txBody>
          <a:bodyPr wrap="square">
            <a:spAutoFit/>
          </a:bodyPr>
          <a:lstStyle/>
          <a:p>
            <a:pPr algn="just"/>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36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人権教育啓発推進法</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の施行</a:t>
            </a:r>
            <a:endParaRPr lang="en-US" altLang="ja-JP" sz="36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人権教育</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及び人権</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啓発</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の</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推進</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に関する法律</a:t>
            </a:r>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平成</a:t>
            </a:r>
            <a:r>
              <a:rPr lang="en-US" altLang="ja-JP"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12(2000)</a:t>
            </a:r>
            <a:r>
              <a:rPr lang="ja-JP" altLang="ja-JP"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lang="ja-JP" altLang="ja-JP"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月 ６日</a:t>
            </a:r>
            <a:endParaRPr lang="ja-JP" altLang="en-US"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6" name="図 5" descr="ロゴ&#10;&#10;中程度の精度で自動的に生成された説明">
            <a:extLst>
              <a:ext uri="{FF2B5EF4-FFF2-40B4-BE49-F238E27FC236}">
                <a16:creationId xmlns:a16="http://schemas.microsoft.com/office/drawing/2014/main" id="{2238420E-AF23-4D1D-BACE-23A5EA534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397" y="3429000"/>
            <a:ext cx="2041955" cy="2041955"/>
          </a:xfrm>
          <a:prstGeom prst="rect">
            <a:avLst/>
          </a:prstGeom>
        </p:spPr>
      </p:pic>
      <p:sp>
        <p:nvSpPr>
          <p:cNvPr id="7" name="動作設定ボタン: 進む/次へ 6">
            <a:hlinkClick r:id="" action="ppaction://hlinkshowjump?jump=nextslide" highlightClick="1"/>
            <a:extLst>
              <a:ext uri="{FF2B5EF4-FFF2-40B4-BE49-F238E27FC236}">
                <a16:creationId xmlns:a16="http://schemas.microsoft.com/office/drawing/2014/main" id="{1BB8F74F-AAB0-4C25-81A5-CCA132AC7A0E}"/>
              </a:ext>
            </a:extLst>
          </p:cNvPr>
          <p:cNvSpPr/>
          <p:nvPr/>
        </p:nvSpPr>
        <p:spPr>
          <a:xfrm>
            <a:off x="7191554" y="5942266"/>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5" name="四角形: 角を丸くする 4">
            <a:extLst>
              <a:ext uri="{FF2B5EF4-FFF2-40B4-BE49-F238E27FC236}">
                <a16:creationId xmlns:a16="http://schemas.microsoft.com/office/drawing/2014/main" id="{0017D091-8F99-ED32-F2B3-8ECDC8F0A13D}"/>
              </a:ext>
            </a:extLst>
          </p:cNvPr>
          <p:cNvSpPr/>
          <p:nvPr/>
        </p:nvSpPr>
        <p:spPr>
          <a:xfrm>
            <a:off x="779454" y="3460326"/>
            <a:ext cx="5009321" cy="1497523"/>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defTabSz="685800">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400" b="1" i="0" u="sng" strike="noStrike" kern="1200" cap="none" spc="0" normalizeH="0" baseline="0" noProof="0" dirty="0">
                <a:ln>
                  <a:noFill/>
                </a:ln>
                <a:solidFill>
                  <a:prstClr val="black"/>
                </a:solidFill>
                <a:effectLst/>
                <a:highlight>
                  <a:srgbClr val="FFFF00"/>
                </a:highlight>
                <a:uLnTx/>
                <a:uFillTx/>
                <a:latin typeface="HG丸ｺﾞｼｯｸM-PRO" panose="020F0600000000000000" pitchFamily="50" charset="-128"/>
                <a:ea typeface="HG丸ｺﾞｼｯｸM-PRO" panose="020F0600000000000000" pitchFamily="50" charset="-128"/>
                <a:cs typeface="+mn-cs"/>
              </a:rPr>
              <a:t>法律</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”により実施が義務付けられている、というところに人権教育の</a:t>
            </a:r>
            <a:r>
              <a:rPr kumimoji="1" lang="ja-JP" altLang="en-US" sz="2400" b="1" i="0" u="sng" strike="noStrike" kern="1200" cap="none" spc="0" normalizeH="0" baseline="0" noProof="0" dirty="0">
                <a:ln>
                  <a:noFill/>
                </a:ln>
                <a:solidFill>
                  <a:prstClr val="black"/>
                </a:solidFill>
                <a:effectLst/>
                <a:highlight>
                  <a:srgbClr val="FFFF00"/>
                </a:highlight>
                <a:uLnTx/>
                <a:uFillTx/>
                <a:latin typeface="HG丸ｺﾞｼｯｸM-PRO" panose="020F0600000000000000" pitchFamily="50" charset="-128"/>
                <a:ea typeface="HG丸ｺﾞｼｯｸM-PRO" panose="020F0600000000000000" pitchFamily="50" charset="-128"/>
                <a:cs typeface="+mn-cs"/>
              </a:rPr>
              <a:t>特殊性・重要性</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があります。</a:t>
            </a:r>
            <a:endParaRPr lang="ja-JP" altLang="en-US" sz="21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58390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299421" y="420852"/>
            <a:ext cx="4170749"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●人権教育の基本方針</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正方形/長方形 2"/>
          <p:cNvSpPr/>
          <p:nvPr/>
        </p:nvSpPr>
        <p:spPr>
          <a:xfrm>
            <a:off x="299421" y="1490174"/>
            <a:ext cx="8428942" cy="646331"/>
          </a:xfrm>
          <a:prstGeom prst="rect">
            <a:avLst/>
          </a:prstGeom>
        </p:spPr>
        <p:txBody>
          <a:bodyPr wrap="square">
            <a:spAutoFit/>
          </a:bodyPr>
          <a:lstStyle/>
          <a:p>
            <a:pPr algn="just"/>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36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栃木県人権教育基本方針</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pic>
        <p:nvPicPr>
          <p:cNvPr id="6" name="図 5" descr="ロゴ&#10;&#10;中程度の精度で自動的に生成された説明">
            <a:extLst>
              <a:ext uri="{FF2B5EF4-FFF2-40B4-BE49-F238E27FC236}">
                <a16:creationId xmlns:a16="http://schemas.microsoft.com/office/drawing/2014/main" id="{2238420E-AF23-4D1D-BACE-23A5EA534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596" y="3429000"/>
            <a:ext cx="2235085" cy="2235085"/>
          </a:xfrm>
          <a:prstGeom prst="rect">
            <a:avLst/>
          </a:prstGeom>
        </p:spPr>
      </p:pic>
      <p:sp>
        <p:nvSpPr>
          <p:cNvPr id="7" name="動作設定ボタン: 進む/次へ 6">
            <a:hlinkClick r:id="" action="ppaction://hlinkshowjump?jump=nextslide" highlightClick="1"/>
            <a:extLst>
              <a:ext uri="{FF2B5EF4-FFF2-40B4-BE49-F238E27FC236}">
                <a16:creationId xmlns:a16="http://schemas.microsoft.com/office/drawing/2014/main" id="{2251BDB1-93CD-49F5-B6DF-8C452029D4A8}"/>
              </a:ext>
            </a:extLst>
          </p:cNvPr>
          <p:cNvSpPr/>
          <p:nvPr/>
        </p:nvSpPr>
        <p:spPr>
          <a:xfrm>
            <a:off x="7316245" y="5942266"/>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graphicFrame>
        <p:nvGraphicFramePr>
          <p:cNvPr id="8" name="表 7">
            <a:extLst>
              <a:ext uri="{FF2B5EF4-FFF2-40B4-BE49-F238E27FC236}">
                <a16:creationId xmlns:a16="http://schemas.microsoft.com/office/drawing/2014/main" id="{E731D6AB-43B7-C875-6035-8ABA8EFFBDBE}"/>
              </a:ext>
            </a:extLst>
          </p:cNvPr>
          <p:cNvGraphicFramePr>
            <a:graphicFrameLocks noGrp="1"/>
          </p:cNvGraphicFramePr>
          <p:nvPr>
            <p:extLst>
              <p:ext uri="{D42A27DB-BD31-4B8C-83A1-F6EECF244321}">
                <p14:modId xmlns:p14="http://schemas.microsoft.com/office/powerpoint/2010/main" val="2142029996"/>
              </p:ext>
            </p:extLst>
          </p:nvPr>
        </p:nvGraphicFramePr>
        <p:xfrm>
          <a:off x="1620981" y="2213502"/>
          <a:ext cx="7107382" cy="1158240"/>
        </p:xfrm>
        <a:graphic>
          <a:graphicData uri="http://schemas.openxmlformats.org/drawingml/2006/table">
            <a:tbl>
              <a:tblPr firstRow="1" bandRow="1">
                <a:tableStyleId>{5C22544A-7EE6-4342-B048-85BDC9FD1C3A}</a:tableStyleId>
              </a:tblPr>
              <a:tblGrid>
                <a:gridCol w="3541223">
                  <a:extLst>
                    <a:ext uri="{9D8B030D-6E8A-4147-A177-3AD203B41FA5}">
                      <a16:colId xmlns:a16="http://schemas.microsoft.com/office/drawing/2014/main" val="3475060803"/>
                    </a:ext>
                  </a:extLst>
                </a:gridCol>
                <a:gridCol w="1197032">
                  <a:extLst>
                    <a:ext uri="{9D8B030D-6E8A-4147-A177-3AD203B41FA5}">
                      <a16:colId xmlns:a16="http://schemas.microsoft.com/office/drawing/2014/main" val="2562791675"/>
                    </a:ext>
                  </a:extLst>
                </a:gridCol>
                <a:gridCol w="1163782">
                  <a:extLst>
                    <a:ext uri="{9D8B030D-6E8A-4147-A177-3AD203B41FA5}">
                      <a16:colId xmlns:a16="http://schemas.microsoft.com/office/drawing/2014/main" val="3443978315"/>
                    </a:ext>
                  </a:extLst>
                </a:gridCol>
                <a:gridCol w="1205345">
                  <a:extLst>
                    <a:ext uri="{9D8B030D-6E8A-4147-A177-3AD203B41FA5}">
                      <a16:colId xmlns:a16="http://schemas.microsoft.com/office/drawing/2014/main" val="2781512448"/>
                    </a:ext>
                  </a:extLst>
                </a:gridCol>
              </a:tblGrid>
              <a:tr h="370840">
                <a:tc>
                  <a:txBody>
                    <a:bodyPr/>
                    <a:lstStyle/>
                    <a:p>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平成</a:t>
                      </a:r>
                      <a:r>
                        <a:rPr kumimoji="1" lang="en-US" altLang="ja-JP" sz="3200" b="0" dirty="0">
                          <a:solidFill>
                            <a:schemeClr val="tx1"/>
                          </a:solidFill>
                          <a:latin typeface="HG丸ｺﾞｼｯｸM-PRO" panose="020F0600000000000000" pitchFamily="50" charset="-128"/>
                          <a:ea typeface="HG丸ｺﾞｼｯｸM-PRO" panose="020F0600000000000000" pitchFamily="50" charset="-128"/>
                        </a:rPr>
                        <a:t>13(2001)</a:t>
                      </a:r>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年</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kumimoji="1" lang="en-US" altLang="ja-JP" sz="3200" b="0" dirty="0">
                          <a:solidFill>
                            <a:schemeClr val="tx1"/>
                          </a:solidFill>
                          <a:latin typeface="HG丸ｺﾞｼｯｸM-PRO" panose="020F0600000000000000" pitchFamily="50" charset="-128"/>
                          <a:ea typeface="HG丸ｺﾞｼｯｸM-PRO" panose="020F0600000000000000" pitchFamily="50" charset="-128"/>
                        </a:rPr>
                        <a:t>11</a:t>
                      </a:r>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月</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６日</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決定</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6764607"/>
                  </a:ext>
                </a:extLst>
              </a:tr>
              <a:tr h="370840">
                <a:tc>
                  <a:txBody>
                    <a:bodyPr/>
                    <a:lstStyle/>
                    <a:p>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平成</a:t>
                      </a:r>
                      <a:r>
                        <a:rPr kumimoji="1" lang="en-US" altLang="ja-JP" sz="3200" b="0" dirty="0">
                          <a:solidFill>
                            <a:schemeClr val="tx1"/>
                          </a:solidFill>
                          <a:latin typeface="HG丸ｺﾞｼｯｸM-PRO" panose="020F0600000000000000" pitchFamily="50" charset="-128"/>
                          <a:ea typeface="HG丸ｺﾞｼｯｸM-PRO" panose="020F0600000000000000" pitchFamily="50" charset="-128"/>
                        </a:rPr>
                        <a:t>14(2002)</a:t>
                      </a:r>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年</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４月</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１日</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実施</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4146226"/>
                  </a:ext>
                </a:extLst>
              </a:tr>
            </a:tbl>
          </a:graphicData>
        </a:graphic>
      </p:graphicFrame>
      <p:sp>
        <p:nvSpPr>
          <p:cNvPr id="5" name="四角形: 角を丸くする 4">
            <a:extLst>
              <a:ext uri="{FF2B5EF4-FFF2-40B4-BE49-F238E27FC236}">
                <a16:creationId xmlns:a16="http://schemas.microsoft.com/office/drawing/2014/main" id="{2A549BA2-2D48-6C59-BADF-57821185C6C7}"/>
              </a:ext>
            </a:extLst>
          </p:cNvPr>
          <p:cNvSpPr/>
          <p:nvPr/>
        </p:nvSpPr>
        <p:spPr>
          <a:xfrm>
            <a:off x="828744" y="4151043"/>
            <a:ext cx="5009321" cy="1011921"/>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法律制定の翌年に、栃木県でも基本方針を策定しました。</a:t>
            </a:r>
            <a:endParaRPr lang="ja-JP" altLang="en-US" sz="21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15694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052038DC-0B20-428B-A8B1-90B3406343B6}"/>
              </a:ext>
            </a:extLst>
          </p:cNvPr>
          <p:cNvSpPr txBox="1">
            <a:spLocks/>
          </p:cNvSpPr>
          <p:nvPr/>
        </p:nvSpPr>
        <p:spPr>
          <a:xfrm>
            <a:off x="238872" y="383420"/>
            <a:ext cx="4447898" cy="424625"/>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●栃木県人権教育基本方針</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テキスト ボックス 2"/>
          <p:cNvSpPr txBox="1"/>
          <p:nvPr/>
        </p:nvSpPr>
        <p:spPr>
          <a:xfrm>
            <a:off x="1788773" y="2429165"/>
            <a:ext cx="6957354" cy="715581"/>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4050" b="1" dirty="0">
                <a:solidFill>
                  <a:srgbClr val="0033CC"/>
                </a:solidFill>
                <a:latin typeface="HG丸ｺﾞｼｯｸM-PRO" panose="020F0600000000000000" pitchFamily="50" charset="-128"/>
                <a:ea typeface="HG丸ｺﾞｼｯｸM-PRO" panose="020F0600000000000000" pitchFamily="50" charset="-128"/>
              </a:rPr>
              <a:t>すべての学校すべての地域で</a:t>
            </a:r>
            <a:endParaRPr lang="en-US" altLang="ja-JP" sz="405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662819" y="1034184"/>
            <a:ext cx="7383753" cy="600164"/>
          </a:xfrm>
          <a:prstGeom prst="rect">
            <a:avLst/>
          </a:prstGeom>
          <a:noFill/>
        </p:spPr>
        <p:txBody>
          <a:bodyPr wrap="none" rtlCol="0">
            <a:spAutoFit/>
          </a:bodyPr>
          <a:lstStyle/>
          <a:p>
            <a:r>
              <a:rPr lang="ja-JP" altLang="en-US" sz="3300" dirty="0">
                <a:solidFill>
                  <a:srgbClr val="00B050"/>
                </a:solidFill>
                <a:latin typeface="HGｺﾞｼｯｸE" panose="020B0909000000000000" pitchFamily="49" charset="-128"/>
                <a:ea typeface="HGｺﾞｼｯｸE" panose="020B0909000000000000" pitchFamily="49" charset="-128"/>
              </a:rPr>
              <a:t>・人権教育は</a:t>
            </a:r>
            <a:r>
              <a:rPr lang="ja-JP" altLang="en-US" sz="3300" b="1" dirty="0">
                <a:solidFill>
                  <a:srgbClr val="FF0000"/>
                </a:solidFill>
                <a:latin typeface="HGｺﾞｼｯｸE" panose="020B0909000000000000" pitchFamily="49" charset="-128"/>
                <a:ea typeface="HGｺﾞｼｯｸE" panose="020B0909000000000000" pitchFamily="49" charset="-128"/>
              </a:rPr>
              <a:t>どこで</a:t>
            </a:r>
            <a:r>
              <a:rPr lang="ja-JP" altLang="en-US" sz="3300" dirty="0">
                <a:solidFill>
                  <a:srgbClr val="00B050"/>
                </a:solidFill>
                <a:latin typeface="HGｺﾞｼｯｸE" panose="020B0909000000000000" pitchFamily="49" charset="-128"/>
                <a:ea typeface="HGｺﾞｼｯｸE" panose="020B0909000000000000" pitchFamily="49" charset="-128"/>
              </a:rPr>
              <a:t>実施されますか？</a:t>
            </a:r>
            <a:endParaRPr lang="en-US" altLang="ja-JP" sz="3300" dirty="0">
              <a:solidFill>
                <a:srgbClr val="00B050"/>
              </a:solidFill>
              <a:latin typeface="HGｺﾞｼｯｸE" panose="020B0909000000000000" pitchFamily="49" charset="-128"/>
              <a:ea typeface="HGｺﾞｼｯｸE" panose="020B0909000000000000" pitchFamily="49" charset="-128"/>
            </a:endParaRP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777159" y="3501037"/>
            <a:ext cx="5915402" cy="715581"/>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4050" b="1" dirty="0">
                <a:solidFill>
                  <a:srgbClr val="0033CC"/>
                </a:solidFill>
                <a:latin typeface="HG丸ｺﾞｼｯｸM-PRO" panose="020F0600000000000000" pitchFamily="50" charset="-128"/>
                <a:ea typeface="HG丸ｺﾞｼｯｸM-PRO" panose="020F0600000000000000" pitchFamily="50" charset="-128"/>
              </a:rPr>
              <a:t>特定の学校や指定地域で</a:t>
            </a:r>
            <a:endParaRPr lang="en-US" altLang="ja-JP" sz="405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9349B88-B5F9-4515-AF46-529753FCCECD}"/>
              </a:ext>
            </a:extLst>
          </p:cNvPr>
          <p:cNvSpPr txBox="1"/>
          <p:nvPr/>
        </p:nvSpPr>
        <p:spPr>
          <a:xfrm>
            <a:off x="549321" y="4783590"/>
            <a:ext cx="8263801" cy="784830"/>
          </a:xfrm>
          <a:prstGeom prst="rect">
            <a:avLst/>
          </a:prstGeom>
          <a:solidFill>
            <a:schemeClr val="accent4">
              <a:lumMod val="20000"/>
              <a:lumOff val="80000"/>
            </a:schemeClr>
          </a:solidFill>
        </p:spPr>
        <p:txBody>
          <a:bodyPr wrap="none" rtlCol="0">
            <a:spAutoFit/>
          </a:bodyPr>
          <a:lstStyle/>
          <a:p>
            <a:r>
              <a:rPr lang="ja-JP" altLang="en-US" sz="1500" dirty="0"/>
              <a:t>栃木県人権教育基本方針</a:t>
            </a:r>
            <a:endParaRPr lang="en-US" altLang="ja-JP" sz="1500" dirty="0"/>
          </a:p>
          <a:p>
            <a:r>
              <a:rPr lang="ja-JP" altLang="en-US" sz="1500" dirty="0"/>
              <a:t>１　</a:t>
            </a:r>
            <a:r>
              <a:rPr lang="ja-JP" altLang="en-US" sz="1500" b="1" dirty="0">
                <a:solidFill>
                  <a:srgbClr val="FF0000"/>
                </a:solidFill>
              </a:rPr>
              <a:t>すべての学校すべての地域</a:t>
            </a:r>
            <a:r>
              <a:rPr lang="ja-JP" altLang="en-US" sz="1500" dirty="0"/>
              <a:t>において、人権尊重の精神の涵養を目的に、組織的、計画的に</a:t>
            </a:r>
            <a:endParaRPr lang="en-US" altLang="ja-JP" sz="1500" dirty="0"/>
          </a:p>
          <a:p>
            <a:r>
              <a:rPr lang="ja-JP" altLang="en-US" sz="1500" dirty="0"/>
              <a:t>　推進されるよう、推進体制の整備・充実を図り、積極的な推進に努める。</a:t>
            </a:r>
          </a:p>
        </p:txBody>
      </p:sp>
      <p:sp>
        <p:nvSpPr>
          <p:cNvPr id="11" name="楕円 10">
            <a:extLst>
              <a:ext uri="{FF2B5EF4-FFF2-40B4-BE49-F238E27FC236}">
                <a16:creationId xmlns:a16="http://schemas.microsoft.com/office/drawing/2014/main" id="{4CD3F599-2042-4453-A46B-D8FC116A175B}"/>
              </a:ext>
            </a:extLst>
          </p:cNvPr>
          <p:cNvSpPr/>
          <p:nvPr/>
        </p:nvSpPr>
        <p:spPr>
          <a:xfrm>
            <a:off x="549321" y="2326124"/>
            <a:ext cx="810491" cy="8440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02ED1DEF-28A4-4905-A2AB-C48C1BB48412}"/>
              </a:ext>
            </a:extLst>
          </p:cNvPr>
          <p:cNvSpPr txBox="1"/>
          <p:nvPr/>
        </p:nvSpPr>
        <p:spPr>
          <a:xfrm>
            <a:off x="554870" y="4786832"/>
            <a:ext cx="8263801" cy="784830"/>
          </a:xfrm>
          <a:prstGeom prst="rect">
            <a:avLst/>
          </a:prstGeom>
          <a:solidFill>
            <a:schemeClr val="accent4">
              <a:lumMod val="20000"/>
              <a:lumOff val="80000"/>
            </a:schemeClr>
          </a:solidFill>
        </p:spPr>
        <p:txBody>
          <a:bodyPr wrap="none" rtlCol="0">
            <a:spAutoFit/>
          </a:bodyPr>
          <a:lstStyle/>
          <a:p>
            <a:r>
              <a:rPr lang="ja-JP" altLang="en-US" sz="1500" dirty="0"/>
              <a:t>栃木県人権教育基本方針</a:t>
            </a:r>
            <a:endParaRPr lang="en-US" altLang="ja-JP" sz="1500" dirty="0"/>
          </a:p>
          <a:p>
            <a:r>
              <a:rPr lang="ja-JP" altLang="en-US" sz="1500" dirty="0"/>
              <a:t>１　</a:t>
            </a:r>
            <a:r>
              <a:rPr lang="ja-JP" altLang="en-US" sz="1500" b="1" dirty="0">
                <a:solidFill>
                  <a:srgbClr val="FF0000"/>
                </a:solidFill>
              </a:rPr>
              <a:t>すべての学校すべての地域</a:t>
            </a:r>
            <a:r>
              <a:rPr lang="ja-JP" altLang="en-US" sz="1500" dirty="0"/>
              <a:t>において、人権尊重の精神の涵養を目的に、組織的、計画的に</a:t>
            </a:r>
            <a:endParaRPr lang="en-US" altLang="ja-JP" sz="1500" dirty="0"/>
          </a:p>
          <a:p>
            <a:r>
              <a:rPr lang="ja-JP" altLang="en-US" sz="1500" dirty="0"/>
              <a:t>　推進されるよう、推進体制の整備・充実を図り、積極的な推進に努める。</a:t>
            </a: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309911" y="5922669"/>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2" name="テキスト ボックス 11">
            <a:extLst>
              <a:ext uri="{FF2B5EF4-FFF2-40B4-BE49-F238E27FC236}">
                <a16:creationId xmlns:a16="http://schemas.microsoft.com/office/drawing/2014/main" id="{5CDD61B3-6AE1-4115-9CB0-822861DB3E12}"/>
              </a:ext>
            </a:extLst>
          </p:cNvPr>
          <p:cNvSpPr txBox="1"/>
          <p:nvPr/>
        </p:nvSpPr>
        <p:spPr>
          <a:xfrm>
            <a:off x="1985549" y="1751246"/>
            <a:ext cx="5707012" cy="323165"/>
          </a:xfrm>
          <a:prstGeom prst="rect">
            <a:avLst/>
          </a:prstGeom>
          <a:noFill/>
        </p:spPr>
        <p:txBody>
          <a:bodyPr wrap="none" rtlCol="0">
            <a:spAutoFit/>
          </a:bodyPr>
          <a:lstStyle/>
          <a:p>
            <a:r>
              <a:rPr lang="ja-JP" altLang="en-US" sz="1500" b="1" dirty="0">
                <a:latin typeface="HG丸ｺﾞｼｯｸM-PRO" panose="020F0600000000000000" pitchFamily="50" charset="-128"/>
                <a:ea typeface="HG丸ｺﾞｼｯｸM-PRO" panose="020F0600000000000000" pitchFamily="50" charset="-128"/>
              </a:rPr>
              <a:t>↓　手引</a:t>
            </a:r>
            <a:r>
              <a:rPr lang="en-US" altLang="ja-JP" sz="1500" b="1" dirty="0">
                <a:latin typeface="HG丸ｺﾞｼｯｸM-PRO" panose="020F0600000000000000" pitchFamily="50" charset="-128"/>
                <a:ea typeface="HG丸ｺﾞｼｯｸM-PRO" panose="020F0600000000000000" pitchFamily="50" charset="-128"/>
              </a:rPr>
              <a:t>P</a:t>
            </a:r>
            <a:r>
              <a:rPr lang="ja-JP" altLang="en-US" sz="1500" b="1" dirty="0">
                <a:latin typeface="HG丸ｺﾞｼｯｸM-PRO" panose="020F0600000000000000" pitchFamily="50" charset="-128"/>
                <a:ea typeface="HG丸ｺﾞｼｯｸM-PRO" panose="020F0600000000000000" pitchFamily="50" charset="-128"/>
              </a:rPr>
              <a:t>１を確認し、正しいと思う方をクリックしましょう。</a:t>
            </a:r>
          </a:p>
        </p:txBody>
      </p:sp>
      <p:sp>
        <p:nvSpPr>
          <p:cNvPr id="5" name="乗算記号 4">
            <a:extLst>
              <a:ext uri="{FF2B5EF4-FFF2-40B4-BE49-F238E27FC236}">
                <a16:creationId xmlns:a16="http://schemas.microsoft.com/office/drawing/2014/main" id="{E7CF1AFE-B784-9D56-2A2F-34BBACF7C316}"/>
              </a:ext>
            </a:extLst>
          </p:cNvPr>
          <p:cNvSpPr>
            <a:spLocks noChangeAspect="1"/>
          </p:cNvSpPr>
          <p:nvPr/>
        </p:nvSpPr>
        <p:spPr>
          <a:xfrm>
            <a:off x="336966" y="3273192"/>
            <a:ext cx="1235199" cy="1235199"/>
          </a:xfrm>
          <a:prstGeom prst="mathMultiply">
            <a:avLst>
              <a:gd name="adj1" fmla="val 7205"/>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2157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nextCondLst>
                <p:cond evt="onClick" delay="0">
                  <p:tgtEl>
                    <p:spTgt spid="10"/>
                  </p:tgtEl>
                </p:cond>
              </p:nextCondLst>
            </p:seq>
          </p:childTnLst>
        </p:cTn>
      </p:par>
    </p:tnLst>
    <p:bldLst>
      <p:bldP spid="2" grpId="0" animBg="1"/>
      <p:bldP spid="11" grpId="0" animBg="1"/>
      <p:bldP spid="1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052038DC-0B20-428B-A8B1-90B3406343B6}"/>
              </a:ext>
            </a:extLst>
          </p:cNvPr>
          <p:cNvSpPr txBox="1">
            <a:spLocks/>
          </p:cNvSpPr>
          <p:nvPr/>
        </p:nvSpPr>
        <p:spPr>
          <a:xfrm>
            <a:off x="237016" y="367080"/>
            <a:ext cx="4539338" cy="424625"/>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●栃木県人権教育基本方針</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テキスト ボックス 2"/>
          <p:cNvSpPr txBox="1"/>
          <p:nvPr/>
        </p:nvSpPr>
        <p:spPr>
          <a:xfrm>
            <a:off x="1861316" y="3536191"/>
            <a:ext cx="6957354" cy="715581"/>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4050" b="1" dirty="0">
                <a:solidFill>
                  <a:srgbClr val="0033CC"/>
                </a:solidFill>
                <a:latin typeface="HG丸ｺﾞｼｯｸM-PRO" panose="020F0600000000000000" pitchFamily="50" charset="-128"/>
                <a:ea typeface="HG丸ｺﾞｼｯｸM-PRO" panose="020F0600000000000000" pitchFamily="50" charset="-128"/>
              </a:rPr>
              <a:t>生涯にわたって様々な機会で</a:t>
            </a:r>
            <a:endParaRPr lang="en-US" altLang="ja-JP" sz="405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1092522" y="896369"/>
            <a:ext cx="6958956" cy="600164"/>
          </a:xfrm>
          <a:prstGeom prst="rect">
            <a:avLst/>
          </a:prstGeom>
          <a:noFill/>
        </p:spPr>
        <p:txBody>
          <a:bodyPr wrap="none" rtlCol="0">
            <a:spAutoFit/>
          </a:bodyPr>
          <a:lstStyle/>
          <a:p>
            <a:r>
              <a:rPr lang="ja-JP" altLang="en-US" sz="3300" dirty="0">
                <a:solidFill>
                  <a:srgbClr val="00B050"/>
                </a:solidFill>
                <a:latin typeface="HGｺﾞｼｯｸE" panose="020B0909000000000000" pitchFamily="49" charset="-128"/>
                <a:ea typeface="HGｺﾞｼｯｸE" panose="020B0909000000000000" pitchFamily="49" charset="-128"/>
              </a:rPr>
              <a:t>・人権教育は</a:t>
            </a:r>
            <a:r>
              <a:rPr lang="ja-JP" altLang="en-US" sz="3300" b="1" dirty="0">
                <a:solidFill>
                  <a:srgbClr val="FF0000"/>
                </a:solidFill>
                <a:latin typeface="HGｺﾞｼｯｸE" panose="020B0909000000000000" pitchFamily="49" charset="-128"/>
                <a:ea typeface="HGｺﾞｼｯｸE" panose="020B0909000000000000" pitchFamily="49" charset="-128"/>
              </a:rPr>
              <a:t>いつ</a:t>
            </a:r>
            <a:r>
              <a:rPr lang="ja-JP" altLang="en-US" sz="3300" dirty="0">
                <a:solidFill>
                  <a:srgbClr val="00B050"/>
                </a:solidFill>
                <a:latin typeface="HGｺﾞｼｯｸE" panose="020B0909000000000000" pitchFamily="49" charset="-128"/>
                <a:ea typeface="HGｺﾞｼｯｸE" panose="020B0909000000000000" pitchFamily="49" charset="-128"/>
              </a:rPr>
              <a:t>実施されますか？</a:t>
            </a:r>
            <a:endParaRPr lang="en-US" altLang="ja-JP" sz="3300" dirty="0">
              <a:solidFill>
                <a:srgbClr val="00B050"/>
              </a:solidFill>
              <a:latin typeface="HGｺﾞｼｯｸE" panose="020B0909000000000000" pitchFamily="49" charset="-128"/>
              <a:ea typeface="HGｺﾞｼｯｸE" panose="020B0909000000000000" pitchFamily="49" charset="-128"/>
            </a:endParaRP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849334" y="2488092"/>
            <a:ext cx="3310522" cy="715581"/>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4050" b="1" dirty="0">
                <a:solidFill>
                  <a:srgbClr val="0033CC"/>
                </a:solidFill>
                <a:latin typeface="HG丸ｺﾞｼｯｸM-PRO" panose="020F0600000000000000" pitchFamily="50" charset="-128"/>
                <a:ea typeface="HG丸ｺﾞｼｯｸM-PRO" panose="020F0600000000000000" pitchFamily="50" charset="-128"/>
              </a:rPr>
              <a:t>学校教育のみ</a:t>
            </a:r>
            <a:endParaRPr lang="en-US" altLang="ja-JP" sz="405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4CD3F599-2042-4453-A46B-D8FC116A175B}"/>
              </a:ext>
            </a:extLst>
          </p:cNvPr>
          <p:cNvSpPr/>
          <p:nvPr/>
        </p:nvSpPr>
        <p:spPr>
          <a:xfrm>
            <a:off x="623086" y="3505041"/>
            <a:ext cx="810491" cy="8440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02ED1DEF-28A4-4905-A2AB-C48C1BB48412}"/>
              </a:ext>
            </a:extLst>
          </p:cNvPr>
          <p:cNvSpPr txBox="1"/>
          <p:nvPr/>
        </p:nvSpPr>
        <p:spPr>
          <a:xfrm>
            <a:off x="724541" y="4850916"/>
            <a:ext cx="8094129" cy="784830"/>
          </a:xfrm>
          <a:prstGeom prst="rect">
            <a:avLst/>
          </a:prstGeom>
          <a:solidFill>
            <a:schemeClr val="accent4">
              <a:lumMod val="20000"/>
              <a:lumOff val="80000"/>
            </a:schemeClr>
          </a:solidFill>
        </p:spPr>
        <p:txBody>
          <a:bodyPr wrap="square" rtlCol="0">
            <a:spAutoFit/>
          </a:bodyPr>
          <a:lstStyle/>
          <a:p>
            <a:r>
              <a:rPr lang="ja-JP" altLang="en-US" sz="1500" dirty="0"/>
              <a:t>栃木県人権教育基本方針</a:t>
            </a:r>
            <a:endParaRPr lang="en-US" altLang="ja-JP" sz="1500" dirty="0"/>
          </a:p>
          <a:p>
            <a:r>
              <a:rPr lang="ja-JP" altLang="en-US" sz="1500" dirty="0"/>
              <a:t>３　社会教育においては、</a:t>
            </a:r>
            <a:r>
              <a:rPr lang="ja-JP" altLang="en-US" sz="1500" b="1" dirty="0">
                <a:solidFill>
                  <a:srgbClr val="FF0000"/>
                </a:solidFill>
              </a:rPr>
              <a:t>生涯にわたって人権に関する多様な学習機会を提供</a:t>
            </a:r>
            <a:r>
              <a:rPr lang="ja-JP" altLang="en-US" sz="1500" dirty="0"/>
              <a:t>し、人権尊重の理念について理解を深めるように努める。</a:t>
            </a: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372356" y="600581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6" name="テキスト ボックス 15">
            <a:extLst>
              <a:ext uri="{FF2B5EF4-FFF2-40B4-BE49-F238E27FC236}">
                <a16:creationId xmlns:a16="http://schemas.microsoft.com/office/drawing/2014/main" id="{A6C871D1-5611-4DBF-B087-B51CA8758774}"/>
              </a:ext>
            </a:extLst>
          </p:cNvPr>
          <p:cNvSpPr txBox="1"/>
          <p:nvPr/>
        </p:nvSpPr>
        <p:spPr>
          <a:xfrm>
            <a:off x="724540" y="4850916"/>
            <a:ext cx="8094129" cy="784830"/>
          </a:xfrm>
          <a:prstGeom prst="rect">
            <a:avLst/>
          </a:prstGeom>
          <a:solidFill>
            <a:schemeClr val="accent4">
              <a:lumMod val="20000"/>
              <a:lumOff val="80000"/>
            </a:schemeClr>
          </a:solidFill>
        </p:spPr>
        <p:txBody>
          <a:bodyPr wrap="square" rtlCol="0">
            <a:spAutoFit/>
          </a:bodyPr>
          <a:lstStyle/>
          <a:p>
            <a:r>
              <a:rPr lang="ja-JP" altLang="en-US" sz="1500" dirty="0"/>
              <a:t>栃木県人権教育基本方針</a:t>
            </a:r>
            <a:endParaRPr lang="en-US" altLang="ja-JP" sz="1500" dirty="0"/>
          </a:p>
          <a:p>
            <a:r>
              <a:rPr lang="ja-JP" altLang="en-US" sz="1500" dirty="0"/>
              <a:t>３　社会教育においては、</a:t>
            </a:r>
            <a:r>
              <a:rPr lang="ja-JP" altLang="en-US" sz="1500" b="1" dirty="0">
                <a:solidFill>
                  <a:srgbClr val="FF0000"/>
                </a:solidFill>
              </a:rPr>
              <a:t>生涯にわたって人権に関する多様な学習機会を提供</a:t>
            </a:r>
            <a:r>
              <a:rPr lang="ja-JP" altLang="en-US" sz="1500" dirty="0"/>
              <a:t>し、人権尊重の理念について理解を深めるように努める。</a:t>
            </a:r>
          </a:p>
        </p:txBody>
      </p:sp>
      <p:sp>
        <p:nvSpPr>
          <p:cNvPr id="17" name="テキスト ボックス 16">
            <a:extLst>
              <a:ext uri="{FF2B5EF4-FFF2-40B4-BE49-F238E27FC236}">
                <a16:creationId xmlns:a16="http://schemas.microsoft.com/office/drawing/2014/main" id="{7E94133A-8A26-4B57-999E-35FB7C5D394C}"/>
              </a:ext>
            </a:extLst>
          </p:cNvPr>
          <p:cNvSpPr txBox="1"/>
          <p:nvPr/>
        </p:nvSpPr>
        <p:spPr>
          <a:xfrm>
            <a:off x="2040559" y="1726164"/>
            <a:ext cx="5707012" cy="323165"/>
          </a:xfrm>
          <a:prstGeom prst="rect">
            <a:avLst/>
          </a:prstGeom>
          <a:noFill/>
        </p:spPr>
        <p:txBody>
          <a:bodyPr wrap="none" rtlCol="0">
            <a:spAutoFit/>
          </a:bodyPr>
          <a:lstStyle/>
          <a:p>
            <a:r>
              <a:rPr lang="ja-JP" altLang="en-US" sz="1500" b="1" dirty="0">
                <a:latin typeface="HG丸ｺﾞｼｯｸM-PRO" panose="020F0600000000000000" pitchFamily="50" charset="-128"/>
                <a:ea typeface="HG丸ｺﾞｼｯｸM-PRO" panose="020F0600000000000000" pitchFamily="50" charset="-128"/>
              </a:rPr>
              <a:t>↓　手引</a:t>
            </a:r>
            <a:r>
              <a:rPr lang="en-US" altLang="ja-JP" sz="1500" b="1" dirty="0">
                <a:latin typeface="HG丸ｺﾞｼｯｸM-PRO" panose="020F0600000000000000" pitchFamily="50" charset="-128"/>
                <a:ea typeface="HG丸ｺﾞｼｯｸM-PRO" panose="020F0600000000000000" pitchFamily="50" charset="-128"/>
              </a:rPr>
              <a:t>P</a:t>
            </a:r>
            <a:r>
              <a:rPr lang="ja-JP" altLang="en-US" sz="1500" b="1" dirty="0">
                <a:latin typeface="HG丸ｺﾞｼｯｸM-PRO" panose="020F0600000000000000" pitchFamily="50" charset="-128"/>
                <a:ea typeface="HG丸ｺﾞｼｯｸM-PRO" panose="020F0600000000000000" pitchFamily="50" charset="-128"/>
              </a:rPr>
              <a:t>１を確認し、正しいと思う方をクリックしましょう。</a:t>
            </a:r>
          </a:p>
        </p:txBody>
      </p:sp>
      <p:sp>
        <p:nvSpPr>
          <p:cNvPr id="2" name="乗算記号 1">
            <a:extLst>
              <a:ext uri="{FF2B5EF4-FFF2-40B4-BE49-F238E27FC236}">
                <a16:creationId xmlns:a16="http://schemas.microsoft.com/office/drawing/2014/main" id="{B6CEA02B-FE4A-43A1-6ECF-9CC44527264F}"/>
              </a:ext>
            </a:extLst>
          </p:cNvPr>
          <p:cNvSpPr>
            <a:spLocks noChangeAspect="1"/>
          </p:cNvSpPr>
          <p:nvPr/>
        </p:nvSpPr>
        <p:spPr>
          <a:xfrm>
            <a:off x="410731" y="2228282"/>
            <a:ext cx="1235199" cy="1235199"/>
          </a:xfrm>
          <a:prstGeom prst="mathMultiply">
            <a:avLst>
              <a:gd name="adj1" fmla="val 7205"/>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8786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nextCondLst>
                <p:cond evt="onClick" delay="0">
                  <p:tgtEl>
                    <p:spTgt spid="10"/>
                  </p:tgtEl>
                </p:cond>
              </p:nextCondLst>
            </p:seq>
          </p:childTnLst>
        </p:cTn>
      </p:par>
    </p:tnLst>
    <p:bldLst>
      <p:bldP spid="11" grpId="0" animBg="1"/>
      <p:bldP spid="13" grpId="0" animBg="1"/>
      <p:bldP spid="1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052038DC-0B20-428B-A8B1-90B3406343B6}"/>
              </a:ext>
            </a:extLst>
          </p:cNvPr>
          <p:cNvSpPr txBox="1">
            <a:spLocks/>
          </p:cNvSpPr>
          <p:nvPr/>
        </p:nvSpPr>
        <p:spPr>
          <a:xfrm>
            <a:off x="286893" y="286375"/>
            <a:ext cx="4503271" cy="424625"/>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●栃木県人権教育基本方針</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219712" y="815362"/>
            <a:ext cx="8821646" cy="830997"/>
          </a:xfrm>
          <a:prstGeom prst="rect">
            <a:avLst/>
          </a:prstGeom>
          <a:noFill/>
        </p:spPr>
        <p:txBody>
          <a:bodyPr wrap="none" rtlCol="0">
            <a:spAutoFit/>
          </a:bodyPr>
          <a:lstStyle/>
          <a:p>
            <a:r>
              <a:rPr lang="ja-JP" altLang="en-US" sz="2400" dirty="0">
                <a:solidFill>
                  <a:srgbClr val="00B050"/>
                </a:solidFill>
                <a:latin typeface="HGｺﾞｼｯｸE" panose="020B0909000000000000" pitchFamily="49" charset="-128"/>
                <a:ea typeface="HGｺﾞｼｯｸE" panose="020B0909000000000000" pitchFamily="49" charset="-128"/>
              </a:rPr>
              <a:t>・人権教育の</a:t>
            </a:r>
            <a:r>
              <a:rPr lang="ja-JP" altLang="en-US" sz="2400" b="1" dirty="0">
                <a:solidFill>
                  <a:srgbClr val="FF0000"/>
                </a:solidFill>
                <a:latin typeface="HGｺﾞｼｯｸE" panose="020B0909000000000000" pitchFamily="49" charset="-128"/>
                <a:ea typeface="HGｺﾞｼｯｸE" panose="020B0909000000000000" pitchFamily="49" charset="-128"/>
              </a:rPr>
              <a:t>目的</a:t>
            </a:r>
            <a:r>
              <a:rPr lang="ja-JP" altLang="en-US" sz="2400" dirty="0">
                <a:solidFill>
                  <a:srgbClr val="00B050"/>
                </a:solidFill>
                <a:latin typeface="HGｺﾞｼｯｸE" panose="020B0909000000000000" pitchFamily="49" charset="-128"/>
                <a:ea typeface="HGｺﾞｼｯｸE" panose="020B0909000000000000" pitchFamily="49" charset="-128"/>
              </a:rPr>
              <a:t>は「</a:t>
            </a:r>
            <a:r>
              <a:rPr lang="ja-JP" altLang="en-US" sz="2400" b="1" dirty="0">
                <a:solidFill>
                  <a:srgbClr val="FF0000"/>
                </a:solidFill>
                <a:latin typeface="HGｺﾞｼｯｸE" panose="020B0909000000000000" pitchFamily="49" charset="-128"/>
                <a:ea typeface="HGｺﾞｼｯｸE" panose="020B0909000000000000" pitchFamily="49" charset="-128"/>
              </a:rPr>
              <a:t>人権尊重の精神の涵養</a:t>
            </a:r>
            <a:r>
              <a:rPr lang="ja-JP" altLang="en-US" sz="2400" dirty="0">
                <a:solidFill>
                  <a:srgbClr val="00B050"/>
                </a:solidFill>
                <a:latin typeface="HGｺﾞｼｯｸE" panose="020B0909000000000000" pitchFamily="49" charset="-128"/>
                <a:ea typeface="HGｺﾞｼｯｸE" panose="020B0909000000000000" pitchFamily="49" charset="-128"/>
              </a:rPr>
              <a:t>」とありますが、</a:t>
            </a:r>
            <a:endParaRPr lang="en-US" altLang="ja-JP" sz="2400" dirty="0">
              <a:solidFill>
                <a:srgbClr val="00B050"/>
              </a:solidFill>
              <a:latin typeface="HGｺﾞｼｯｸE" panose="020B0909000000000000" pitchFamily="49" charset="-128"/>
              <a:ea typeface="HGｺﾞｼｯｸE" panose="020B0909000000000000" pitchFamily="49" charset="-128"/>
            </a:endParaRPr>
          </a:p>
          <a:p>
            <a:r>
              <a:rPr lang="ja-JP" altLang="en-US" sz="2400" dirty="0">
                <a:solidFill>
                  <a:srgbClr val="00B050"/>
                </a:solidFill>
                <a:latin typeface="HGｺﾞｼｯｸE" panose="020B0909000000000000" pitchFamily="49" charset="-128"/>
                <a:ea typeface="HGｺﾞｼｯｸE" panose="020B0909000000000000" pitchFamily="49" charset="-128"/>
              </a:rPr>
              <a:t>　その意味として近い文章はどちらでしょう。</a:t>
            </a:r>
            <a:endParaRPr lang="en-US" altLang="ja-JP" sz="2400" dirty="0">
              <a:solidFill>
                <a:srgbClr val="00B050"/>
              </a:solidFill>
              <a:latin typeface="HGｺﾞｼｯｸE" panose="020B0909000000000000" pitchFamily="49" charset="-128"/>
              <a:ea typeface="HGｺﾞｼｯｸE" panose="020B0909000000000000" pitchFamily="49" charset="-128"/>
            </a:endParaRP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682721" y="2555385"/>
            <a:ext cx="6675859" cy="738664"/>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児童生徒の中に人権尊重の精神をじっくりと養い育てるための取組を実施する。</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4CD3F599-2042-4453-A46B-D8FC116A175B}"/>
              </a:ext>
            </a:extLst>
          </p:cNvPr>
          <p:cNvSpPr/>
          <p:nvPr/>
        </p:nvSpPr>
        <p:spPr>
          <a:xfrm>
            <a:off x="554870" y="2528588"/>
            <a:ext cx="810491" cy="8440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397294" y="6042638"/>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2" name="テキスト ボックス 11">
            <a:extLst>
              <a:ext uri="{FF2B5EF4-FFF2-40B4-BE49-F238E27FC236}">
                <a16:creationId xmlns:a16="http://schemas.microsoft.com/office/drawing/2014/main" id="{32FB2130-FE3A-40B2-9038-CC4007465D3B}"/>
              </a:ext>
            </a:extLst>
          </p:cNvPr>
          <p:cNvSpPr txBox="1"/>
          <p:nvPr/>
        </p:nvSpPr>
        <p:spPr>
          <a:xfrm>
            <a:off x="1691035" y="3653003"/>
            <a:ext cx="6675859" cy="738664"/>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児童生徒の中に人権尊重の精神を急激に高めるための取組を実施する。</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4079289E-9CD5-4F6B-A94E-BA9D8F2461A5}"/>
              </a:ext>
            </a:extLst>
          </p:cNvPr>
          <p:cNvSpPr txBox="1"/>
          <p:nvPr/>
        </p:nvSpPr>
        <p:spPr>
          <a:xfrm>
            <a:off x="506948" y="4904002"/>
            <a:ext cx="8263801" cy="784830"/>
          </a:xfrm>
          <a:prstGeom prst="rect">
            <a:avLst/>
          </a:prstGeom>
          <a:solidFill>
            <a:schemeClr val="accent4">
              <a:lumMod val="20000"/>
              <a:lumOff val="80000"/>
            </a:schemeClr>
          </a:solidFill>
        </p:spPr>
        <p:txBody>
          <a:bodyPr wrap="none" rtlCol="0">
            <a:spAutoFit/>
          </a:bodyPr>
          <a:lstStyle/>
          <a:p>
            <a:r>
              <a:rPr lang="ja-JP" altLang="en-US" sz="1500" dirty="0"/>
              <a:t>栃木県人権教育基本方針</a:t>
            </a:r>
            <a:endParaRPr lang="en-US" altLang="ja-JP" sz="1500" dirty="0"/>
          </a:p>
          <a:p>
            <a:r>
              <a:rPr lang="ja-JP" altLang="en-US" sz="1500" dirty="0"/>
              <a:t>１　すべての学校すべての地域において、</a:t>
            </a:r>
            <a:r>
              <a:rPr lang="ja-JP" altLang="en-US" sz="1500" b="1" dirty="0">
                <a:solidFill>
                  <a:srgbClr val="FF0000"/>
                </a:solidFill>
              </a:rPr>
              <a:t>人権尊重の精神の涵養を目的に</a:t>
            </a:r>
            <a:r>
              <a:rPr lang="ja-JP" altLang="en-US" sz="1500" dirty="0"/>
              <a:t>、組織的、計画的に</a:t>
            </a:r>
            <a:endParaRPr lang="en-US" altLang="ja-JP" sz="1500" dirty="0"/>
          </a:p>
          <a:p>
            <a:r>
              <a:rPr lang="ja-JP" altLang="en-US" sz="1500" dirty="0"/>
              <a:t>　推進されるよう、推進体制の整備・充実を図り、積極的な推進に努める。</a:t>
            </a:r>
          </a:p>
        </p:txBody>
      </p:sp>
      <p:sp>
        <p:nvSpPr>
          <p:cNvPr id="2" name="テキスト ボックス 1">
            <a:extLst>
              <a:ext uri="{FF2B5EF4-FFF2-40B4-BE49-F238E27FC236}">
                <a16:creationId xmlns:a16="http://schemas.microsoft.com/office/drawing/2014/main" id="{5F2E7DD4-728C-4E96-AFFD-DC3402551287}"/>
              </a:ext>
            </a:extLst>
          </p:cNvPr>
          <p:cNvSpPr txBox="1"/>
          <p:nvPr/>
        </p:nvSpPr>
        <p:spPr>
          <a:xfrm>
            <a:off x="554869" y="6266305"/>
            <a:ext cx="4339650" cy="300082"/>
          </a:xfrm>
          <a:prstGeom prst="rect">
            <a:avLst/>
          </a:prstGeom>
          <a:noFill/>
        </p:spPr>
        <p:txBody>
          <a:bodyPr wrap="none" rtlCol="0">
            <a:spAutoFit/>
          </a:bodyPr>
          <a:lstStyle/>
          <a:p>
            <a:r>
              <a:rPr lang="en-US" altLang="ja-JP" sz="1350" dirty="0"/>
              <a:t>※</a:t>
            </a:r>
            <a:r>
              <a:rPr lang="ja-JP" altLang="en-US" sz="1350" dirty="0"/>
              <a:t>涵養</a:t>
            </a:r>
            <a:r>
              <a:rPr lang="en-US" altLang="ja-JP" sz="1350" dirty="0"/>
              <a:t>…</a:t>
            </a:r>
            <a:r>
              <a:rPr lang="ja-JP" altLang="en-US" sz="1350" dirty="0"/>
              <a:t>水が土に染みこむように、徐々にじっくりと</a:t>
            </a:r>
          </a:p>
        </p:txBody>
      </p:sp>
      <p:sp>
        <p:nvSpPr>
          <p:cNvPr id="18" name="テキスト ボックス 17">
            <a:extLst>
              <a:ext uri="{FF2B5EF4-FFF2-40B4-BE49-F238E27FC236}">
                <a16:creationId xmlns:a16="http://schemas.microsoft.com/office/drawing/2014/main" id="{0AF81398-2B0C-4B37-8333-2F459CBC8236}"/>
              </a:ext>
            </a:extLst>
          </p:cNvPr>
          <p:cNvSpPr txBox="1"/>
          <p:nvPr/>
        </p:nvSpPr>
        <p:spPr>
          <a:xfrm>
            <a:off x="498634" y="4897838"/>
            <a:ext cx="8263801" cy="784830"/>
          </a:xfrm>
          <a:prstGeom prst="rect">
            <a:avLst/>
          </a:prstGeom>
          <a:solidFill>
            <a:schemeClr val="accent4">
              <a:lumMod val="20000"/>
              <a:lumOff val="80000"/>
            </a:schemeClr>
          </a:solidFill>
        </p:spPr>
        <p:txBody>
          <a:bodyPr wrap="none" rtlCol="0">
            <a:spAutoFit/>
          </a:bodyPr>
          <a:lstStyle/>
          <a:p>
            <a:r>
              <a:rPr lang="ja-JP" altLang="en-US" sz="1500" dirty="0"/>
              <a:t>栃木県人権教育基本方針</a:t>
            </a:r>
            <a:endParaRPr lang="en-US" altLang="ja-JP" sz="1500" dirty="0"/>
          </a:p>
          <a:p>
            <a:r>
              <a:rPr lang="ja-JP" altLang="en-US" sz="1500" dirty="0"/>
              <a:t>１　すべての学校すべての地域において、</a:t>
            </a:r>
            <a:r>
              <a:rPr lang="ja-JP" altLang="en-US" sz="1500" b="1" dirty="0">
                <a:solidFill>
                  <a:srgbClr val="FF0000"/>
                </a:solidFill>
              </a:rPr>
              <a:t>人権尊重の精神の涵養を目的に</a:t>
            </a:r>
            <a:r>
              <a:rPr lang="ja-JP" altLang="en-US" sz="1500" dirty="0"/>
              <a:t>、組織的、計画的に</a:t>
            </a:r>
            <a:endParaRPr lang="en-US" altLang="ja-JP" sz="1500" dirty="0"/>
          </a:p>
          <a:p>
            <a:r>
              <a:rPr lang="ja-JP" altLang="en-US" sz="1500" dirty="0"/>
              <a:t>　推進されるよう、推進体制の整備・充実を図り、積極的な推進に努める。</a:t>
            </a:r>
          </a:p>
        </p:txBody>
      </p:sp>
      <p:sp>
        <p:nvSpPr>
          <p:cNvPr id="19" name="テキスト ボックス 18">
            <a:extLst>
              <a:ext uri="{FF2B5EF4-FFF2-40B4-BE49-F238E27FC236}">
                <a16:creationId xmlns:a16="http://schemas.microsoft.com/office/drawing/2014/main" id="{FCE86636-2BC4-4558-B87B-5D3F9823626A}"/>
              </a:ext>
            </a:extLst>
          </p:cNvPr>
          <p:cNvSpPr txBox="1"/>
          <p:nvPr/>
        </p:nvSpPr>
        <p:spPr>
          <a:xfrm>
            <a:off x="554869" y="6267105"/>
            <a:ext cx="4339650" cy="300082"/>
          </a:xfrm>
          <a:prstGeom prst="rect">
            <a:avLst/>
          </a:prstGeom>
          <a:noFill/>
        </p:spPr>
        <p:txBody>
          <a:bodyPr wrap="none" rtlCol="0">
            <a:spAutoFit/>
          </a:bodyPr>
          <a:lstStyle/>
          <a:p>
            <a:r>
              <a:rPr lang="en-US" altLang="ja-JP" sz="1350" dirty="0"/>
              <a:t>※</a:t>
            </a:r>
            <a:r>
              <a:rPr lang="ja-JP" altLang="en-US" sz="1350" dirty="0"/>
              <a:t>涵養</a:t>
            </a:r>
            <a:r>
              <a:rPr lang="en-US" altLang="ja-JP" sz="1350" dirty="0"/>
              <a:t>…</a:t>
            </a:r>
            <a:r>
              <a:rPr lang="ja-JP" altLang="en-US" sz="1350" dirty="0"/>
              <a:t>水が土に染みこむように、徐々にじっくりと</a:t>
            </a:r>
          </a:p>
        </p:txBody>
      </p:sp>
      <p:sp>
        <p:nvSpPr>
          <p:cNvPr id="13" name="テキスト ボックス 12">
            <a:extLst>
              <a:ext uri="{FF2B5EF4-FFF2-40B4-BE49-F238E27FC236}">
                <a16:creationId xmlns:a16="http://schemas.microsoft.com/office/drawing/2014/main" id="{E924ABEB-7152-42F0-8E91-E53F3BB8625D}"/>
              </a:ext>
            </a:extLst>
          </p:cNvPr>
          <p:cNvSpPr txBox="1"/>
          <p:nvPr/>
        </p:nvSpPr>
        <p:spPr>
          <a:xfrm>
            <a:off x="1690282" y="1921861"/>
            <a:ext cx="5707012" cy="323165"/>
          </a:xfrm>
          <a:prstGeom prst="rect">
            <a:avLst/>
          </a:prstGeom>
          <a:noFill/>
        </p:spPr>
        <p:txBody>
          <a:bodyPr wrap="none" rtlCol="0">
            <a:spAutoFit/>
          </a:bodyPr>
          <a:lstStyle/>
          <a:p>
            <a:r>
              <a:rPr lang="ja-JP" altLang="en-US" sz="1500" b="1" dirty="0">
                <a:latin typeface="HG丸ｺﾞｼｯｸM-PRO" panose="020F0600000000000000" pitchFamily="50" charset="-128"/>
                <a:ea typeface="HG丸ｺﾞｼｯｸM-PRO" panose="020F0600000000000000" pitchFamily="50" charset="-128"/>
              </a:rPr>
              <a:t>↓　手引</a:t>
            </a:r>
            <a:r>
              <a:rPr lang="en-US" altLang="ja-JP" sz="1500" b="1" dirty="0">
                <a:latin typeface="HG丸ｺﾞｼｯｸM-PRO" panose="020F0600000000000000" pitchFamily="50" charset="-128"/>
                <a:ea typeface="HG丸ｺﾞｼｯｸM-PRO" panose="020F0600000000000000" pitchFamily="50" charset="-128"/>
              </a:rPr>
              <a:t>P</a:t>
            </a:r>
            <a:r>
              <a:rPr lang="ja-JP" altLang="en-US" sz="1500" b="1" dirty="0">
                <a:latin typeface="HG丸ｺﾞｼｯｸM-PRO" panose="020F0600000000000000" pitchFamily="50" charset="-128"/>
                <a:ea typeface="HG丸ｺﾞｼｯｸM-PRO" panose="020F0600000000000000" pitchFamily="50" charset="-128"/>
              </a:rPr>
              <a:t>１を確認し、正しいと思う方をクリックしましょう。</a:t>
            </a:r>
          </a:p>
        </p:txBody>
      </p:sp>
      <p:sp>
        <p:nvSpPr>
          <p:cNvPr id="3" name="乗算記号 2">
            <a:extLst>
              <a:ext uri="{FF2B5EF4-FFF2-40B4-BE49-F238E27FC236}">
                <a16:creationId xmlns:a16="http://schemas.microsoft.com/office/drawing/2014/main" id="{5560E1A6-84EA-AE2E-DC7A-EBCDF0B7658A}"/>
              </a:ext>
            </a:extLst>
          </p:cNvPr>
          <p:cNvSpPr>
            <a:spLocks noChangeAspect="1"/>
          </p:cNvSpPr>
          <p:nvPr/>
        </p:nvSpPr>
        <p:spPr>
          <a:xfrm>
            <a:off x="342515" y="3373902"/>
            <a:ext cx="1235199" cy="1235199"/>
          </a:xfrm>
          <a:prstGeom prst="mathMultiply">
            <a:avLst>
              <a:gd name="adj1" fmla="val 7205"/>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5281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nextCondLst>
                <p:cond evt="onClick" delay="0">
                  <p:tgtEl>
                    <p:spTgt spid="10"/>
                  </p:tgtEl>
                </p:cond>
              </p:nextCondLst>
            </p:seq>
          </p:childTnLst>
        </p:cTn>
      </p:par>
    </p:tnLst>
    <p:bldLst>
      <p:bldP spid="11" grpId="0" animBg="1"/>
      <p:bldP spid="17" grpId="0" animBg="1"/>
      <p:bldP spid="2" grpId="0"/>
      <p:bldP spid="18" grpId="0" animBg="1"/>
      <p:bldP spid="19" grpId="0"/>
      <p:bldP spid="3"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2027</Words>
  <Application>Microsoft Office PowerPoint</Application>
  <PresentationFormat>画面に合わせる (4:3)</PresentationFormat>
  <Paragraphs>239</Paragraphs>
  <Slides>22</Slides>
  <Notes>19</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22</vt:i4>
      </vt:variant>
    </vt:vector>
  </HeadingPairs>
  <TitlesOfParts>
    <vt:vector size="35" baseType="lpstr">
      <vt:lpstr>HGPｺﾞｼｯｸE</vt:lpstr>
      <vt:lpstr>HGSｺﾞｼｯｸE</vt:lpstr>
      <vt:lpstr>HGｺﾞｼｯｸE</vt:lpstr>
      <vt:lpstr>HG丸ｺﾞｼｯｸM-PRO</vt:lpstr>
      <vt:lpstr>ＭＳ ゴシック</vt:lpstr>
      <vt:lpstr>游ゴシック</vt:lpstr>
      <vt:lpstr>游明朝</vt:lpstr>
      <vt:lpstr>Arial</vt:lpstr>
      <vt:lpstr>Calibri</vt:lpstr>
      <vt:lpstr>Calibri Light</vt:lpstr>
      <vt:lpstr>Century</vt:lpstr>
      <vt:lpstr>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首藤　さくら</dc:creator>
  <cp:lastModifiedBy>佐藤　美香</cp:lastModifiedBy>
  <cp:revision>78</cp:revision>
  <cp:lastPrinted>2026-04-20T07:11:36Z</cp:lastPrinted>
  <dcterms:created xsi:type="dcterms:W3CDTF">2023-03-27T09:42:34Z</dcterms:created>
  <dcterms:modified xsi:type="dcterms:W3CDTF">2026-04-21T06:43:14Z</dcterms:modified>
</cp:coreProperties>
</file>