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99" r:id="rId2"/>
    <p:sldMasterId id="2147483711" r:id="rId3"/>
  </p:sldMasterIdLst>
  <p:notesMasterIdLst>
    <p:notesMasterId r:id="rId50"/>
  </p:notesMasterIdLst>
  <p:sldIdLst>
    <p:sldId id="256" r:id="rId4"/>
    <p:sldId id="272" r:id="rId5"/>
    <p:sldId id="405" r:id="rId6"/>
    <p:sldId id="404" r:id="rId7"/>
    <p:sldId id="262" r:id="rId8"/>
    <p:sldId id="268" r:id="rId9"/>
    <p:sldId id="263" r:id="rId10"/>
    <p:sldId id="270" r:id="rId11"/>
    <p:sldId id="271" r:id="rId12"/>
    <p:sldId id="273" r:id="rId13"/>
    <p:sldId id="275" r:id="rId14"/>
    <p:sldId id="276" r:id="rId15"/>
    <p:sldId id="277" r:id="rId16"/>
    <p:sldId id="278" r:id="rId17"/>
    <p:sldId id="279" r:id="rId18"/>
    <p:sldId id="280" r:id="rId19"/>
    <p:sldId id="281" r:id="rId20"/>
    <p:sldId id="287" r:id="rId21"/>
    <p:sldId id="265" r:id="rId22"/>
    <p:sldId id="400" r:id="rId23"/>
    <p:sldId id="288" r:id="rId24"/>
    <p:sldId id="335" r:id="rId25"/>
    <p:sldId id="257" r:id="rId26"/>
    <p:sldId id="407" r:id="rId27"/>
    <p:sldId id="408" r:id="rId28"/>
    <p:sldId id="413" r:id="rId29"/>
    <p:sldId id="414" r:id="rId30"/>
    <p:sldId id="406" r:id="rId31"/>
    <p:sldId id="409" r:id="rId32"/>
    <p:sldId id="282" r:id="rId33"/>
    <p:sldId id="283" r:id="rId34"/>
    <p:sldId id="284" r:id="rId35"/>
    <p:sldId id="285" r:id="rId36"/>
    <p:sldId id="286" r:id="rId37"/>
    <p:sldId id="410" r:id="rId38"/>
    <p:sldId id="411" r:id="rId39"/>
    <p:sldId id="337" r:id="rId40"/>
    <p:sldId id="415" r:id="rId41"/>
    <p:sldId id="416" r:id="rId42"/>
    <p:sldId id="338" r:id="rId43"/>
    <p:sldId id="339" r:id="rId44"/>
    <p:sldId id="340" r:id="rId45"/>
    <p:sldId id="367" r:id="rId46"/>
    <p:sldId id="402" r:id="rId47"/>
    <p:sldId id="412" r:id="rId48"/>
    <p:sldId id="401" r:id="rId4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99FF"/>
    <a:srgbClr val="CCFFFF"/>
    <a:srgbClr val="FFCCFF"/>
    <a:srgbClr val="66FF99"/>
    <a:srgbClr val="FF9933"/>
    <a:srgbClr val="0033CC"/>
    <a:srgbClr val="CC66FF"/>
    <a:srgbClr val="CC99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703" autoAdjust="0"/>
    <p:restoredTop sz="84026" autoAdjust="0"/>
  </p:normalViewPr>
  <p:slideViewPr>
    <p:cSldViewPr snapToGrid="0">
      <p:cViewPr varScale="1">
        <p:scale>
          <a:sx n="89" d="100"/>
          <a:sy n="89" d="100"/>
        </p:scale>
        <p:origin x="1758" y="66"/>
      </p:cViewPr>
      <p:guideLst/>
    </p:cSldViewPr>
  </p:slideViewPr>
  <p:notesTextViewPr>
    <p:cViewPr>
      <p:scale>
        <a:sx n="1" d="1"/>
        <a:sy n="1" d="1"/>
      </p:scale>
      <p:origin x="0" y="0"/>
    </p:cViewPr>
  </p:notesTextViewPr>
  <p:notesViewPr>
    <p:cSldViewPr snapToGrid="0">
      <p:cViewPr varScale="1">
        <p:scale>
          <a:sx n="86" d="100"/>
          <a:sy n="86" d="100"/>
        </p:scale>
        <p:origin x="386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CBC66BAC-6281-4C2F-8E04-EA2BE5A11391}" type="datetimeFigureOut">
              <a:rPr kumimoji="1" lang="ja-JP" altLang="en-US" smtClean="0"/>
              <a:t>2026/5/22</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14E70931-7572-4299-8C55-3D7C96B4B337}" type="slidenum">
              <a:rPr kumimoji="1" lang="ja-JP" altLang="en-US" smtClean="0"/>
              <a:t>‹#›</a:t>
            </a:fld>
            <a:endParaRPr kumimoji="1" lang="ja-JP" altLang="en-US"/>
          </a:p>
        </p:txBody>
      </p:sp>
    </p:spTree>
    <p:extLst>
      <p:ext uri="{BB962C8B-B14F-4D97-AF65-F5344CB8AC3E}">
        <p14:creationId xmlns:p14="http://schemas.microsoft.com/office/powerpoint/2010/main" val="29093826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8688" y="488950"/>
            <a:ext cx="2806700" cy="2105025"/>
          </a:xfrm>
        </p:spPr>
      </p:sp>
      <p:sp>
        <p:nvSpPr>
          <p:cNvPr id="4" name="スライド番号プレースホルダー 3"/>
          <p:cNvSpPr>
            <a:spLocks noGrp="1"/>
          </p:cNvSpPr>
          <p:nvPr>
            <p:ph type="sldNum" sz="quarter" idx="10"/>
          </p:nvPr>
        </p:nvSpPr>
        <p:spPr>
          <a:xfrm>
            <a:off x="3850528" y="10214637"/>
            <a:ext cx="2906249" cy="58921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D27301-BA75-4A47-9F0C-5F9CB5F1C00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2487804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95350" y="509588"/>
            <a:ext cx="2552700" cy="1916112"/>
          </a:xfrm>
        </p:spPr>
      </p:sp>
      <p:sp>
        <p:nvSpPr>
          <p:cNvPr id="4" name="スライド番号プレースホルダー 3"/>
          <p:cNvSpPr>
            <a:spLocks noGrp="1"/>
          </p:cNvSpPr>
          <p:nvPr>
            <p:ph type="sldNum" sz="quarter" idx="10"/>
          </p:nvPr>
        </p:nvSpPr>
        <p:spPr>
          <a:xfrm>
            <a:off x="3728620" y="9859294"/>
            <a:ext cx="2841938" cy="756396"/>
          </a:xfrm>
          <a:prstGeom prst="rect">
            <a:avLst/>
          </a:prstGeom>
        </p:spPr>
        <p:txBody>
          <a:bodyPr/>
          <a:lstStyle/>
          <a:p>
            <a:fld id="{924A2B77-CF2C-49CA-A45E-719AC17714E1}" type="slidenum">
              <a:rPr kumimoji="1" lang="ja-JP" altLang="en-US" smtClean="0"/>
              <a:t>13</a:t>
            </a:fld>
            <a:endParaRPr kumimoji="1" lang="ja-JP" altLang="en-US" dirty="0"/>
          </a:p>
        </p:txBody>
      </p:sp>
      <p:sp>
        <p:nvSpPr>
          <p:cNvPr id="3" name="ノート プレースホルダー 2"/>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950378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95350" y="509588"/>
            <a:ext cx="2552700" cy="1916112"/>
          </a:xfrm>
        </p:spPr>
      </p:sp>
      <p:sp>
        <p:nvSpPr>
          <p:cNvPr id="4" name="スライド番号プレースホルダー 3"/>
          <p:cNvSpPr>
            <a:spLocks noGrp="1"/>
          </p:cNvSpPr>
          <p:nvPr>
            <p:ph type="sldNum" sz="quarter" idx="10"/>
          </p:nvPr>
        </p:nvSpPr>
        <p:spPr>
          <a:xfrm>
            <a:off x="3728620" y="9859294"/>
            <a:ext cx="2841938" cy="756396"/>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4A2B77-CF2C-49CA-A45E-719AC17714E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ノート プレースホルダー 2"/>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859927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4" name="スライド番号プレースホルダー 3"/>
          <p:cNvSpPr>
            <a:spLocks noGrp="1"/>
          </p:cNvSpPr>
          <p:nvPr>
            <p:ph type="sldNum" sz="quarter" idx="10"/>
          </p:nvPr>
        </p:nvSpPr>
        <p:spPr>
          <a:xfrm>
            <a:off x="3827277" y="10193255"/>
            <a:ext cx="2906249" cy="58921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5B4C46-5D8D-4E4C-8F54-E62A7786372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ノート プレースホルダー 2"/>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732600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4" name="スライド番号プレースホルダー 3"/>
          <p:cNvSpPr>
            <a:spLocks noGrp="1"/>
          </p:cNvSpPr>
          <p:nvPr>
            <p:ph type="sldNum" sz="quarter" idx="10"/>
          </p:nvPr>
        </p:nvSpPr>
        <p:spPr>
          <a:xfrm>
            <a:off x="3827277" y="10193255"/>
            <a:ext cx="2906249" cy="589217"/>
          </a:xfrm>
        </p:spPr>
        <p:txBody>
          <a:bodyPr/>
          <a:lstStyle/>
          <a:p>
            <a:fld id="{D15B4C46-5D8D-4E4C-8F54-E62A77863727}" type="slidenum">
              <a:rPr kumimoji="1" lang="ja-JP" altLang="en-US" smtClean="0"/>
              <a:t>17</a:t>
            </a:fld>
            <a:endParaRPr kumimoji="1" lang="ja-JP" altLang="en-US"/>
          </a:p>
        </p:txBody>
      </p:sp>
      <p:sp>
        <p:nvSpPr>
          <p:cNvPr id="3" name="ノート プレースホルダー 2"/>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106484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4" name="スライド番号プレースホルダー 3"/>
          <p:cNvSpPr>
            <a:spLocks noGrp="1"/>
          </p:cNvSpPr>
          <p:nvPr>
            <p:ph type="sldNum" sz="quarter" idx="10"/>
          </p:nvPr>
        </p:nvSpPr>
        <p:spPr>
          <a:xfrm>
            <a:off x="3827277" y="10193255"/>
            <a:ext cx="2906249" cy="58921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5B4C46-5D8D-4E4C-8F54-E62A7786372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ノート プレースホルダー 2"/>
          <p:cNvSpPr>
            <a:spLocks noGrp="1"/>
          </p:cNvSpPr>
          <p:nvPr>
            <p:ph type="body" sz="quarter" idx="11"/>
          </p:nvPr>
        </p:nvSpPr>
        <p:spPr/>
        <p:txBody>
          <a:bodyPr/>
          <a:lstStyle/>
          <a:p>
            <a:endParaRPr kumimoji="1" lang="ja-JP" altLang="en-US" dirty="0"/>
          </a:p>
        </p:txBody>
      </p:sp>
    </p:spTree>
    <p:extLst>
      <p:ext uri="{BB962C8B-B14F-4D97-AF65-F5344CB8AC3E}">
        <p14:creationId xmlns:p14="http://schemas.microsoft.com/office/powerpoint/2010/main" val="4004809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442913"/>
            <a:ext cx="3173413" cy="2381250"/>
          </a:xfrm>
        </p:spPr>
      </p:sp>
      <p:sp>
        <p:nvSpPr>
          <p:cNvPr id="4" name="スライド番号プレースホルダー 3"/>
          <p:cNvSpPr>
            <a:spLocks noGrp="1"/>
          </p:cNvSpPr>
          <p:nvPr>
            <p:ph type="sldNum" sz="quarter" idx="10"/>
          </p:nvPr>
        </p:nvSpPr>
        <p:spPr>
          <a:xfrm>
            <a:off x="3731698" y="9766667"/>
            <a:ext cx="2841938" cy="756396"/>
          </a:xfrm>
          <a:prstGeom prst="rect">
            <a:avLst/>
          </a:prstGeom>
        </p:spPr>
        <p:txBody>
          <a:bodyPr/>
          <a:lstStyle/>
          <a:p>
            <a:fld id="{924A2B77-CF2C-49CA-A45E-719AC17714E1}" type="slidenum">
              <a:rPr kumimoji="1" lang="ja-JP" altLang="en-US" smtClean="0"/>
              <a:t>19</a:t>
            </a:fld>
            <a:endParaRPr kumimoji="1" lang="ja-JP" altLang="en-US" dirty="0"/>
          </a:p>
        </p:txBody>
      </p:sp>
      <p:sp>
        <p:nvSpPr>
          <p:cNvPr id="3" name="ノート プレースホルダー 2"/>
          <p:cNvSpPr>
            <a:spLocks noGrp="1"/>
          </p:cNvSpPr>
          <p:nvPr>
            <p:ph type="body" sz="quarter" idx="11"/>
          </p:nvPr>
        </p:nvSpPr>
        <p:spPr/>
        <p:txBody>
          <a:bodyPr/>
          <a:lstStyle/>
          <a:p>
            <a:endParaRPr kumimoji="1" lang="ja-JP" altLang="en-US" dirty="0"/>
          </a:p>
        </p:txBody>
      </p:sp>
    </p:spTree>
    <p:extLst>
      <p:ext uri="{BB962C8B-B14F-4D97-AF65-F5344CB8AC3E}">
        <p14:creationId xmlns:p14="http://schemas.microsoft.com/office/powerpoint/2010/main" val="402925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4" name="スライド番号プレースホルダー 3"/>
          <p:cNvSpPr>
            <a:spLocks noGrp="1"/>
          </p:cNvSpPr>
          <p:nvPr>
            <p:ph type="sldNum" sz="quarter" idx="10"/>
          </p:nvPr>
        </p:nvSpPr>
        <p:spPr>
          <a:xfrm>
            <a:off x="3827277" y="10193255"/>
            <a:ext cx="2906249" cy="58921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5B4C46-5D8D-4E4C-8F54-E62A7786372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ノート プレースホルダー 2"/>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276118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9450" y="442913"/>
            <a:ext cx="3173413" cy="2381250"/>
          </a:xfrm>
        </p:spPr>
      </p:sp>
      <p:sp>
        <p:nvSpPr>
          <p:cNvPr id="4" name="スライド番号プレースホルダー 3"/>
          <p:cNvSpPr>
            <a:spLocks noGrp="1"/>
          </p:cNvSpPr>
          <p:nvPr>
            <p:ph type="sldNum" sz="quarter" idx="10"/>
          </p:nvPr>
        </p:nvSpPr>
        <p:spPr>
          <a:xfrm>
            <a:off x="3731698" y="9766667"/>
            <a:ext cx="2841938" cy="756396"/>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4A2B77-CF2C-49CA-A45E-719AC17714E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ノート プレースホルダー 2"/>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259313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49DC3A-1B9B-4F35-B524-E882460CA07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ノート プレースホルダー 5">
            <a:extLst>
              <a:ext uri="{FF2B5EF4-FFF2-40B4-BE49-F238E27FC236}">
                <a16:creationId xmlns:a16="http://schemas.microsoft.com/office/drawing/2014/main" id="{EED0270C-DC45-48AC-B82E-BB90B67ED389}"/>
              </a:ext>
            </a:extLst>
          </p:cNvPr>
          <p:cNvSpPr>
            <a:spLocks noGrp="1"/>
          </p:cNvSpPr>
          <p:nvPr>
            <p:ph type="body" sz="quarter" idx="3"/>
          </p:nvPr>
        </p:nvSpPr>
        <p:spPr/>
        <p:txBody>
          <a:bodyPr/>
          <a:lstStyle/>
          <a:p>
            <a:endParaRPr lang="ja-JP" altLang="en-US"/>
          </a:p>
        </p:txBody>
      </p:sp>
    </p:spTree>
    <p:extLst>
      <p:ext uri="{BB962C8B-B14F-4D97-AF65-F5344CB8AC3E}">
        <p14:creationId xmlns:p14="http://schemas.microsoft.com/office/powerpoint/2010/main" val="2969394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4E70931-7572-4299-8C55-3D7C96B4B337}" type="slidenum">
              <a:rPr kumimoji="1" lang="ja-JP" altLang="en-US" smtClean="0"/>
              <a:t>23</a:t>
            </a:fld>
            <a:endParaRPr kumimoji="1" lang="ja-JP" altLang="en-US"/>
          </a:p>
        </p:txBody>
      </p:sp>
    </p:spTree>
    <p:extLst>
      <p:ext uri="{BB962C8B-B14F-4D97-AF65-F5344CB8AC3E}">
        <p14:creationId xmlns:p14="http://schemas.microsoft.com/office/powerpoint/2010/main" val="1231170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8688" y="488950"/>
            <a:ext cx="2806700" cy="2105025"/>
          </a:xfrm>
        </p:spPr>
      </p:sp>
      <p:sp>
        <p:nvSpPr>
          <p:cNvPr id="4" name="スライド番号プレースホルダー 3"/>
          <p:cNvSpPr>
            <a:spLocks noGrp="1"/>
          </p:cNvSpPr>
          <p:nvPr>
            <p:ph type="sldNum" sz="quarter" idx="10"/>
          </p:nvPr>
        </p:nvSpPr>
        <p:spPr>
          <a:xfrm>
            <a:off x="3850528" y="10214637"/>
            <a:ext cx="2906249" cy="58921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D27301-BA75-4A47-9F0C-5F9CB5F1C00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221015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4E70931-7572-4299-8C55-3D7C96B4B337}" type="slidenum">
              <a:rPr kumimoji="1" lang="ja-JP" altLang="en-US" smtClean="0"/>
              <a:t>24</a:t>
            </a:fld>
            <a:endParaRPr kumimoji="1" lang="ja-JP" altLang="en-US"/>
          </a:p>
        </p:txBody>
      </p:sp>
    </p:spTree>
    <p:extLst>
      <p:ext uri="{BB962C8B-B14F-4D97-AF65-F5344CB8AC3E}">
        <p14:creationId xmlns:p14="http://schemas.microsoft.com/office/powerpoint/2010/main" val="2462273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4E70931-7572-4299-8C55-3D7C96B4B337}" type="slidenum">
              <a:rPr kumimoji="1" lang="ja-JP" altLang="en-US" smtClean="0"/>
              <a:t>25</a:t>
            </a:fld>
            <a:endParaRPr kumimoji="1" lang="ja-JP" altLang="en-US"/>
          </a:p>
        </p:txBody>
      </p:sp>
    </p:spTree>
    <p:extLst>
      <p:ext uri="{BB962C8B-B14F-4D97-AF65-F5344CB8AC3E}">
        <p14:creationId xmlns:p14="http://schemas.microsoft.com/office/powerpoint/2010/main" val="3729565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4E70931-7572-4299-8C55-3D7C96B4B337}" type="slidenum">
              <a:rPr kumimoji="1" lang="ja-JP" altLang="en-US" smtClean="0"/>
              <a:t>26</a:t>
            </a:fld>
            <a:endParaRPr kumimoji="1" lang="ja-JP" altLang="en-US"/>
          </a:p>
        </p:txBody>
      </p:sp>
    </p:spTree>
    <p:extLst>
      <p:ext uri="{BB962C8B-B14F-4D97-AF65-F5344CB8AC3E}">
        <p14:creationId xmlns:p14="http://schemas.microsoft.com/office/powerpoint/2010/main" val="151778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4E70931-7572-4299-8C55-3D7C96B4B337}" type="slidenum">
              <a:rPr kumimoji="1" lang="ja-JP" altLang="en-US" smtClean="0"/>
              <a:t>27</a:t>
            </a:fld>
            <a:endParaRPr kumimoji="1" lang="ja-JP" altLang="en-US"/>
          </a:p>
        </p:txBody>
      </p:sp>
    </p:spTree>
    <p:extLst>
      <p:ext uri="{BB962C8B-B14F-4D97-AF65-F5344CB8AC3E}">
        <p14:creationId xmlns:p14="http://schemas.microsoft.com/office/powerpoint/2010/main" val="197979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4E70931-7572-4299-8C55-3D7C96B4B337}" type="slidenum">
              <a:rPr kumimoji="1" lang="ja-JP" altLang="en-US" smtClean="0"/>
              <a:t>28</a:t>
            </a:fld>
            <a:endParaRPr kumimoji="1" lang="ja-JP" altLang="en-US"/>
          </a:p>
        </p:txBody>
      </p:sp>
    </p:spTree>
    <p:extLst>
      <p:ext uri="{BB962C8B-B14F-4D97-AF65-F5344CB8AC3E}">
        <p14:creationId xmlns:p14="http://schemas.microsoft.com/office/powerpoint/2010/main" val="3456558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4E70931-7572-4299-8C55-3D7C96B4B337}" type="slidenum">
              <a:rPr kumimoji="1" lang="ja-JP" altLang="en-US" smtClean="0"/>
              <a:t>29</a:t>
            </a:fld>
            <a:endParaRPr kumimoji="1" lang="ja-JP" altLang="en-US"/>
          </a:p>
        </p:txBody>
      </p:sp>
    </p:spTree>
    <p:extLst>
      <p:ext uri="{BB962C8B-B14F-4D97-AF65-F5344CB8AC3E}">
        <p14:creationId xmlns:p14="http://schemas.microsoft.com/office/powerpoint/2010/main" val="2122515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4E70931-7572-4299-8C55-3D7C96B4B337}" type="slidenum">
              <a:rPr kumimoji="1" lang="ja-JP" altLang="en-US" smtClean="0"/>
              <a:t>30</a:t>
            </a:fld>
            <a:endParaRPr kumimoji="1" lang="ja-JP" altLang="en-US"/>
          </a:p>
        </p:txBody>
      </p:sp>
    </p:spTree>
    <p:extLst>
      <p:ext uri="{BB962C8B-B14F-4D97-AF65-F5344CB8AC3E}">
        <p14:creationId xmlns:p14="http://schemas.microsoft.com/office/powerpoint/2010/main" val="19049392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4E70931-7572-4299-8C55-3D7C96B4B337}" type="slidenum">
              <a:rPr kumimoji="1" lang="ja-JP" altLang="en-US" smtClean="0"/>
              <a:t>31</a:t>
            </a:fld>
            <a:endParaRPr kumimoji="1" lang="ja-JP" altLang="en-US"/>
          </a:p>
        </p:txBody>
      </p:sp>
    </p:spTree>
    <p:extLst>
      <p:ext uri="{BB962C8B-B14F-4D97-AF65-F5344CB8AC3E}">
        <p14:creationId xmlns:p14="http://schemas.microsoft.com/office/powerpoint/2010/main" val="2640050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4E70931-7572-4299-8C55-3D7C96B4B337}" type="slidenum">
              <a:rPr kumimoji="1" lang="ja-JP" altLang="en-US" smtClean="0"/>
              <a:t>32</a:t>
            </a:fld>
            <a:endParaRPr kumimoji="1" lang="ja-JP" altLang="en-US"/>
          </a:p>
        </p:txBody>
      </p:sp>
    </p:spTree>
    <p:extLst>
      <p:ext uri="{BB962C8B-B14F-4D97-AF65-F5344CB8AC3E}">
        <p14:creationId xmlns:p14="http://schemas.microsoft.com/office/powerpoint/2010/main" val="7302277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4E70931-7572-4299-8C55-3D7C96B4B337}" type="slidenum">
              <a:rPr kumimoji="1" lang="ja-JP" altLang="en-US" smtClean="0"/>
              <a:t>33</a:t>
            </a:fld>
            <a:endParaRPr kumimoji="1" lang="ja-JP" altLang="en-US"/>
          </a:p>
        </p:txBody>
      </p:sp>
    </p:spTree>
    <p:extLst>
      <p:ext uri="{BB962C8B-B14F-4D97-AF65-F5344CB8AC3E}">
        <p14:creationId xmlns:p14="http://schemas.microsoft.com/office/powerpoint/2010/main" val="144389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4" name="スライド番号プレースホルダー 3"/>
          <p:cNvSpPr>
            <a:spLocks noGrp="1"/>
          </p:cNvSpPr>
          <p:nvPr>
            <p:ph type="sldNum" sz="quarter" idx="10"/>
          </p:nvPr>
        </p:nvSpPr>
        <p:spPr>
          <a:xfrm>
            <a:off x="3827277" y="10193255"/>
            <a:ext cx="2906249" cy="589217"/>
          </a:xfrm>
        </p:spPr>
        <p:txBody>
          <a:bodyPr/>
          <a:lstStyle/>
          <a:p>
            <a:fld id="{D15B4C46-5D8D-4E4C-8F54-E62A77863727}" type="slidenum">
              <a:rPr kumimoji="1" lang="ja-JP" altLang="en-US" smtClean="0"/>
              <a:t>5</a:t>
            </a:fld>
            <a:endParaRPr kumimoji="1" lang="ja-JP" altLang="en-US"/>
          </a:p>
        </p:txBody>
      </p:sp>
      <p:sp>
        <p:nvSpPr>
          <p:cNvPr id="3" name="ノート プレースホルダー 2"/>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5627045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4E70931-7572-4299-8C55-3D7C96B4B337}" type="slidenum">
              <a:rPr kumimoji="1" lang="ja-JP" altLang="en-US" smtClean="0"/>
              <a:t>34</a:t>
            </a:fld>
            <a:endParaRPr kumimoji="1" lang="ja-JP" altLang="en-US"/>
          </a:p>
        </p:txBody>
      </p:sp>
    </p:spTree>
    <p:extLst>
      <p:ext uri="{BB962C8B-B14F-4D97-AF65-F5344CB8AC3E}">
        <p14:creationId xmlns:p14="http://schemas.microsoft.com/office/powerpoint/2010/main" val="24801206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4E70931-7572-4299-8C55-3D7C96B4B337}" type="slidenum">
              <a:rPr kumimoji="1" lang="ja-JP" altLang="en-US" smtClean="0"/>
              <a:t>35</a:t>
            </a:fld>
            <a:endParaRPr kumimoji="1" lang="ja-JP" altLang="en-US"/>
          </a:p>
        </p:txBody>
      </p:sp>
    </p:spTree>
    <p:extLst>
      <p:ext uri="{BB962C8B-B14F-4D97-AF65-F5344CB8AC3E}">
        <p14:creationId xmlns:p14="http://schemas.microsoft.com/office/powerpoint/2010/main" val="6483066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4E70931-7572-4299-8C55-3D7C96B4B337}" type="slidenum">
              <a:rPr kumimoji="1" lang="ja-JP" altLang="en-US" smtClean="0"/>
              <a:t>36</a:t>
            </a:fld>
            <a:endParaRPr kumimoji="1" lang="ja-JP" altLang="en-US"/>
          </a:p>
        </p:txBody>
      </p:sp>
    </p:spTree>
    <p:extLst>
      <p:ext uri="{BB962C8B-B14F-4D97-AF65-F5344CB8AC3E}">
        <p14:creationId xmlns:p14="http://schemas.microsoft.com/office/powerpoint/2010/main" val="1427546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4E70931-7572-4299-8C55-3D7C96B4B337}" type="slidenum">
              <a:rPr kumimoji="1" lang="ja-JP" altLang="en-US" smtClean="0"/>
              <a:t>37</a:t>
            </a:fld>
            <a:endParaRPr kumimoji="1" lang="ja-JP" altLang="en-US"/>
          </a:p>
        </p:txBody>
      </p:sp>
    </p:spTree>
    <p:extLst>
      <p:ext uri="{BB962C8B-B14F-4D97-AF65-F5344CB8AC3E}">
        <p14:creationId xmlns:p14="http://schemas.microsoft.com/office/powerpoint/2010/main" val="9451368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BFC3C-E40F-2D71-DEBD-5BB2076EF4B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A7B47F8-2F01-D5CB-1167-BF54997DCD75}"/>
              </a:ext>
            </a:extLst>
          </p:cNvPr>
          <p:cNvSpPr>
            <a:spLocks noGrp="1" noRot="1" noChangeAspect="1"/>
          </p:cNvSpPr>
          <p:nvPr>
            <p:ph type="sldImg"/>
          </p:nvPr>
        </p:nvSpPr>
        <p:spPr>
          <a:xfrm>
            <a:off x="1168400" y="1243013"/>
            <a:ext cx="4470400" cy="3354387"/>
          </a:xfrm>
        </p:spPr>
      </p:sp>
      <p:sp>
        <p:nvSpPr>
          <p:cNvPr id="3" name="ノート プレースホルダー 2">
            <a:extLst>
              <a:ext uri="{FF2B5EF4-FFF2-40B4-BE49-F238E27FC236}">
                <a16:creationId xmlns:a16="http://schemas.microsoft.com/office/drawing/2014/main" id="{EC16FAAF-4045-ACC8-36DB-D6C6A30C38E2}"/>
              </a:ext>
            </a:extLst>
          </p:cNvPr>
          <p:cNvSpPr>
            <a:spLocks noGrp="1"/>
          </p:cNvSpPr>
          <p:nvPr>
            <p:ph type="body" idx="1"/>
          </p:nvPr>
        </p:nvSpPr>
        <p:spPr/>
        <p:txBody>
          <a:bodyPr/>
          <a:lstStyle/>
          <a:p>
            <a:endParaRPr lang="ja-JP" altLang="en-US" dirty="0">
              <a:ea typeface="游ゴシック"/>
            </a:endParaRPr>
          </a:p>
        </p:txBody>
      </p:sp>
      <p:sp>
        <p:nvSpPr>
          <p:cNvPr id="4" name="スライド番号プレースホルダー 3">
            <a:extLst>
              <a:ext uri="{FF2B5EF4-FFF2-40B4-BE49-F238E27FC236}">
                <a16:creationId xmlns:a16="http://schemas.microsoft.com/office/drawing/2014/main" id="{426D9D52-0C8E-6527-FCB3-1F7D9BBBFB86}"/>
              </a:ext>
            </a:extLst>
          </p:cNvPr>
          <p:cNvSpPr>
            <a:spLocks noGrp="1"/>
          </p:cNvSpPr>
          <p:nvPr>
            <p:ph type="sldNum" sz="quarter" idx="5"/>
          </p:nvPr>
        </p:nvSpPr>
        <p:spPr/>
        <p:txBody>
          <a:bodyPr/>
          <a:lstStyle/>
          <a:p>
            <a:fld id="{14E70931-7572-4299-8C55-3D7C96B4B337}" type="slidenum">
              <a:rPr kumimoji="1" lang="ja-JP" altLang="en-US" smtClean="0"/>
              <a:t>38</a:t>
            </a:fld>
            <a:endParaRPr kumimoji="1" lang="ja-JP" altLang="en-US"/>
          </a:p>
        </p:txBody>
      </p:sp>
    </p:spTree>
    <p:extLst>
      <p:ext uri="{BB962C8B-B14F-4D97-AF65-F5344CB8AC3E}">
        <p14:creationId xmlns:p14="http://schemas.microsoft.com/office/powerpoint/2010/main" val="11680967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15084-93E6-10A8-CAE0-F0562939AF2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7EE5C71-9CA3-09A6-99A7-6D308F6FA412}"/>
              </a:ext>
            </a:extLst>
          </p:cNvPr>
          <p:cNvSpPr>
            <a:spLocks noGrp="1" noRot="1" noChangeAspect="1"/>
          </p:cNvSpPr>
          <p:nvPr>
            <p:ph type="sldImg"/>
          </p:nvPr>
        </p:nvSpPr>
        <p:spPr>
          <a:xfrm>
            <a:off x="1168400" y="1243013"/>
            <a:ext cx="4470400" cy="3354387"/>
          </a:xfrm>
        </p:spPr>
      </p:sp>
      <p:sp>
        <p:nvSpPr>
          <p:cNvPr id="3" name="ノート プレースホルダー 2">
            <a:extLst>
              <a:ext uri="{FF2B5EF4-FFF2-40B4-BE49-F238E27FC236}">
                <a16:creationId xmlns:a16="http://schemas.microsoft.com/office/drawing/2014/main" id="{CA893F76-ACBA-B403-BED2-27953B1E48E0}"/>
              </a:ext>
            </a:extLst>
          </p:cNvPr>
          <p:cNvSpPr>
            <a:spLocks noGrp="1"/>
          </p:cNvSpPr>
          <p:nvPr>
            <p:ph type="body" idx="1"/>
          </p:nvPr>
        </p:nvSpPr>
        <p:spPr/>
        <p:txBody>
          <a:bodyPr/>
          <a:lstStyle/>
          <a:p>
            <a:endParaRPr lang="ja-JP" altLang="en-US" dirty="0">
              <a:ea typeface="游ゴシック"/>
            </a:endParaRPr>
          </a:p>
        </p:txBody>
      </p:sp>
      <p:sp>
        <p:nvSpPr>
          <p:cNvPr id="4" name="スライド番号プレースホルダー 3">
            <a:extLst>
              <a:ext uri="{FF2B5EF4-FFF2-40B4-BE49-F238E27FC236}">
                <a16:creationId xmlns:a16="http://schemas.microsoft.com/office/drawing/2014/main" id="{B83E8BC2-76D6-EDA7-5A14-5B87A84EE7EC}"/>
              </a:ext>
            </a:extLst>
          </p:cNvPr>
          <p:cNvSpPr>
            <a:spLocks noGrp="1"/>
          </p:cNvSpPr>
          <p:nvPr>
            <p:ph type="sldNum" sz="quarter" idx="5"/>
          </p:nvPr>
        </p:nvSpPr>
        <p:spPr/>
        <p:txBody>
          <a:bodyPr/>
          <a:lstStyle/>
          <a:p>
            <a:fld id="{14E70931-7572-4299-8C55-3D7C96B4B337}" type="slidenum">
              <a:rPr kumimoji="1" lang="ja-JP" altLang="en-US" smtClean="0"/>
              <a:t>39</a:t>
            </a:fld>
            <a:endParaRPr kumimoji="1" lang="ja-JP" altLang="en-US"/>
          </a:p>
        </p:txBody>
      </p:sp>
    </p:spTree>
    <p:extLst>
      <p:ext uri="{BB962C8B-B14F-4D97-AF65-F5344CB8AC3E}">
        <p14:creationId xmlns:p14="http://schemas.microsoft.com/office/powerpoint/2010/main" val="25999514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4E70931-7572-4299-8C55-3D7C96B4B337}" type="slidenum">
              <a:rPr kumimoji="1" lang="ja-JP" altLang="en-US" smtClean="0"/>
              <a:t>40</a:t>
            </a:fld>
            <a:endParaRPr kumimoji="1" lang="ja-JP" altLang="en-US"/>
          </a:p>
        </p:txBody>
      </p:sp>
    </p:spTree>
    <p:extLst>
      <p:ext uri="{BB962C8B-B14F-4D97-AF65-F5344CB8AC3E}">
        <p14:creationId xmlns:p14="http://schemas.microsoft.com/office/powerpoint/2010/main" val="2490393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4E70931-7572-4299-8C55-3D7C96B4B337}" type="slidenum">
              <a:rPr kumimoji="1" lang="ja-JP" altLang="en-US" smtClean="0"/>
              <a:t>41</a:t>
            </a:fld>
            <a:endParaRPr kumimoji="1" lang="ja-JP" altLang="en-US"/>
          </a:p>
        </p:txBody>
      </p:sp>
    </p:spTree>
    <p:extLst>
      <p:ext uri="{BB962C8B-B14F-4D97-AF65-F5344CB8AC3E}">
        <p14:creationId xmlns:p14="http://schemas.microsoft.com/office/powerpoint/2010/main" val="21511495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4E70931-7572-4299-8C55-3D7C96B4B337}" type="slidenum">
              <a:rPr kumimoji="1" lang="ja-JP" altLang="en-US" smtClean="0"/>
              <a:t>42</a:t>
            </a:fld>
            <a:endParaRPr kumimoji="1" lang="ja-JP" altLang="en-US"/>
          </a:p>
        </p:txBody>
      </p:sp>
    </p:spTree>
    <p:extLst>
      <p:ext uri="{BB962C8B-B14F-4D97-AF65-F5344CB8AC3E}">
        <p14:creationId xmlns:p14="http://schemas.microsoft.com/office/powerpoint/2010/main" val="14899661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4E70931-7572-4299-8C55-3D7C96B4B337}" type="slidenum">
              <a:rPr kumimoji="1" lang="ja-JP" altLang="en-US" smtClean="0"/>
              <a:t>43</a:t>
            </a:fld>
            <a:endParaRPr kumimoji="1" lang="ja-JP" altLang="en-US"/>
          </a:p>
        </p:txBody>
      </p:sp>
    </p:spTree>
    <p:extLst>
      <p:ext uri="{BB962C8B-B14F-4D97-AF65-F5344CB8AC3E}">
        <p14:creationId xmlns:p14="http://schemas.microsoft.com/office/powerpoint/2010/main" val="2720892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4" name="スライド番号プレースホルダー 3"/>
          <p:cNvSpPr>
            <a:spLocks noGrp="1"/>
          </p:cNvSpPr>
          <p:nvPr>
            <p:ph type="sldNum" sz="quarter" idx="10"/>
          </p:nvPr>
        </p:nvSpPr>
        <p:spPr>
          <a:xfrm>
            <a:off x="3827277" y="10193255"/>
            <a:ext cx="2906249" cy="589217"/>
          </a:xfrm>
        </p:spPr>
        <p:txBody>
          <a:bodyPr/>
          <a:lstStyle/>
          <a:p>
            <a:fld id="{D15B4C46-5D8D-4E4C-8F54-E62A77863727}" type="slidenum">
              <a:rPr kumimoji="1" lang="ja-JP" altLang="en-US" smtClean="0"/>
              <a:t>6</a:t>
            </a:fld>
            <a:endParaRPr kumimoji="1" lang="ja-JP" altLang="en-US"/>
          </a:p>
        </p:txBody>
      </p:sp>
      <p:sp>
        <p:nvSpPr>
          <p:cNvPr id="3" name="ノート プレースホルダー 2"/>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9316623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14E70931-7572-4299-8C55-3D7C96B4B337}" type="slidenum">
              <a:rPr kumimoji="1" lang="ja-JP" altLang="en-US" smtClean="0"/>
              <a:t>44</a:t>
            </a:fld>
            <a:endParaRPr kumimoji="1" lang="ja-JP" altLang="en-US"/>
          </a:p>
        </p:txBody>
      </p:sp>
    </p:spTree>
    <p:extLst>
      <p:ext uri="{BB962C8B-B14F-4D97-AF65-F5344CB8AC3E}">
        <p14:creationId xmlns:p14="http://schemas.microsoft.com/office/powerpoint/2010/main" val="39362879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4E70931-7572-4299-8C55-3D7C96B4B337}" type="slidenum">
              <a:rPr kumimoji="1" lang="ja-JP" altLang="en-US" smtClean="0"/>
              <a:t>45</a:t>
            </a:fld>
            <a:endParaRPr kumimoji="1" lang="ja-JP" altLang="en-US"/>
          </a:p>
        </p:txBody>
      </p:sp>
    </p:spTree>
    <p:extLst>
      <p:ext uri="{BB962C8B-B14F-4D97-AF65-F5344CB8AC3E}">
        <p14:creationId xmlns:p14="http://schemas.microsoft.com/office/powerpoint/2010/main" val="29269636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4E70931-7572-4299-8C55-3D7C96B4B337}" type="slidenum">
              <a:rPr kumimoji="1" lang="ja-JP" altLang="en-US" smtClean="0"/>
              <a:t>46</a:t>
            </a:fld>
            <a:endParaRPr kumimoji="1" lang="ja-JP" altLang="en-US"/>
          </a:p>
        </p:txBody>
      </p:sp>
    </p:spTree>
    <p:extLst>
      <p:ext uri="{BB962C8B-B14F-4D97-AF65-F5344CB8AC3E}">
        <p14:creationId xmlns:p14="http://schemas.microsoft.com/office/powerpoint/2010/main" val="3158684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95350" y="509588"/>
            <a:ext cx="2552700" cy="1916112"/>
          </a:xfrm>
        </p:spPr>
      </p:sp>
      <p:sp>
        <p:nvSpPr>
          <p:cNvPr id="4" name="スライド番号プレースホルダー 3"/>
          <p:cNvSpPr>
            <a:spLocks noGrp="1"/>
          </p:cNvSpPr>
          <p:nvPr>
            <p:ph type="sldNum" sz="quarter" idx="10"/>
          </p:nvPr>
        </p:nvSpPr>
        <p:spPr>
          <a:xfrm>
            <a:off x="3728620" y="9859294"/>
            <a:ext cx="2841938" cy="756396"/>
          </a:xfrm>
          <a:prstGeom prst="rect">
            <a:avLst/>
          </a:prstGeom>
        </p:spPr>
        <p:txBody>
          <a:bodyPr/>
          <a:lstStyle/>
          <a:p>
            <a:fld id="{924A2B77-CF2C-49CA-A45E-719AC17714E1}" type="slidenum">
              <a:rPr kumimoji="1" lang="ja-JP" altLang="en-US" smtClean="0"/>
              <a:t>7</a:t>
            </a:fld>
            <a:endParaRPr kumimoji="1" lang="ja-JP" altLang="en-US" dirty="0"/>
          </a:p>
        </p:txBody>
      </p:sp>
      <p:sp>
        <p:nvSpPr>
          <p:cNvPr id="3" name="ノート プレースホルダー 2"/>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284319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95350" y="509588"/>
            <a:ext cx="2552700" cy="1916112"/>
          </a:xfrm>
        </p:spPr>
      </p:sp>
      <p:sp>
        <p:nvSpPr>
          <p:cNvPr id="4" name="スライド番号プレースホルダー 3"/>
          <p:cNvSpPr>
            <a:spLocks noGrp="1"/>
          </p:cNvSpPr>
          <p:nvPr>
            <p:ph type="sldNum" sz="quarter" idx="10"/>
          </p:nvPr>
        </p:nvSpPr>
        <p:spPr>
          <a:xfrm>
            <a:off x="3728620" y="9859294"/>
            <a:ext cx="2841938" cy="756396"/>
          </a:xfrm>
          <a:prstGeom prst="rect">
            <a:avLst/>
          </a:prstGeom>
        </p:spPr>
        <p:txBody>
          <a:bodyPr/>
          <a:lstStyle/>
          <a:p>
            <a:fld id="{924A2B77-CF2C-49CA-A45E-719AC17714E1}" type="slidenum">
              <a:rPr kumimoji="1" lang="ja-JP" altLang="en-US" smtClean="0"/>
              <a:t>8</a:t>
            </a:fld>
            <a:endParaRPr kumimoji="1" lang="ja-JP" altLang="en-US" dirty="0"/>
          </a:p>
        </p:txBody>
      </p:sp>
      <p:sp>
        <p:nvSpPr>
          <p:cNvPr id="3" name="ノート プレースホルダー 2"/>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810553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95350" y="509588"/>
            <a:ext cx="2552700" cy="1916112"/>
          </a:xfrm>
        </p:spPr>
      </p:sp>
      <p:sp>
        <p:nvSpPr>
          <p:cNvPr id="4" name="スライド番号プレースホルダー 3"/>
          <p:cNvSpPr>
            <a:spLocks noGrp="1"/>
          </p:cNvSpPr>
          <p:nvPr>
            <p:ph type="sldNum" sz="quarter" idx="10"/>
          </p:nvPr>
        </p:nvSpPr>
        <p:spPr>
          <a:xfrm>
            <a:off x="3728620" y="9859294"/>
            <a:ext cx="2841938" cy="756396"/>
          </a:xfrm>
          <a:prstGeom prst="rect">
            <a:avLst/>
          </a:prstGeom>
        </p:spPr>
        <p:txBody>
          <a:bodyPr/>
          <a:lstStyle/>
          <a:p>
            <a:fld id="{924A2B77-CF2C-49CA-A45E-719AC17714E1}" type="slidenum">
              <a:rPr kumimoji="1" lang="ja-JP" altLang="en-US" smtClean="0"/>
              <a:t>9</a:t>
            </a:fld>
            <a:endParaRPr kumimoji="1" lang="ja-JP" altLang="en-US" dirty="0"/>
          </a:p>
        </p:txBody>
      </p:sp>
      <p:sp>
        <p:nvSpPr>
          <p:cNvPr id="3" name="ノート プレースホルダー 2"/>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879591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0400" cy="3354387"/>
          </a:xfrm>
        </p:spPr>
      </p:sp>
      <p:sp>
        <p:nvSpPr>
          <p:cNvPr id="4" name="スライド番号プレースホルダー 3"/>
          <p:cNvSpPr>
            <a:spLocks noGrp="1"/>
          </p:cNvSpPr>
          <p:nvPr>
            <p:ph type="sldNum" sz="quarter" idx="10"/>
          </p:nvPr>
        </p:nvSpPr>
        <p:spPr>
          <a:xfrm>
            <a:off x="3827277" y="10193255"/>
            <a:ext cx="2906249" cy="589217"/>
          </a:xfrm>
        </p:spPr>
        <p:txBody>
          <a:bodyPr/>
          <a:lstStyle/>
          <a:p>
            <a:fld id="{D15B4C46-5D8D-4E4C-8F54-E62A77863727}" type="slidenum">
              <a:rPr kumimoji="1" lang="ja-JP" altLang="en-US" smtClean="0"/>
              <a:t>11</a:t>
            </a:fld>
            <a:endParaRPr kumimoji="1" lang="ja-JP" altLang="en-US"/>
          </a:p>
        </p:txBody>
      </p:sp>
      <p:sp>
        <p:nvSpPr>
          <p:cNvPr id="3" name="ノート プレースホルダー 2"/>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2293931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95350" y="509588"/>
            <a:ext cx="2552700" cy="1916112"/>
          </a:xfrm>
        </p:spPr>
      </p:sp>
      <p:sp>
        <p:nvSpPr>
          <p:cNvPr id="4" name="スライド番号プレースホルダー 3"/>
          <p:cNvSpPr>
            <a:spLocks noGrp="1"/>
          </p:cNvSpPr>
          <p:nvPr>
            <p:ph type="sldNum" sz="quarter" idx="10"/>
          </p:nvPr>
        </p:nvSpPr>
        <p:spPr>
          <a:xfrm>
            <a:off x="3728620" y="9859294"/>
            <a:ext cx="2841938" cy="756396"/>
          </a:xfrm>
          <a:prstGeom prst="rect">
            <a:avLst/>
          </a:prstGeom>
        </p:spPr>
        <p:txBody>
          <a:bodyPr/>
          <a:lstStyle/>
          <a:p>
            <a:fld id="{924A2B77-CF2C-49CA-A45E-719AC17714E1}" type="slidenum">
              <a:rPr kumimoji="1" lang="ja-JP" altLang="en-US" smtClean="0"/>
              <a:t>12</a:t>
            </a:fld>
            <a:endParaRPr kumimoji="1" lang="ja-JP" altLang="en-US" dirty="0"/>
          </a:p>
        </p:txBody>
      </p:sp>
      <p:sp>
        <p:nvSpPr>
          <p:cNvPr id="3" name="ノート プレースホルダー 2"/>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416091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2127D0F-C132-4BF1-B348-C23DE82D034D}" type="datetimeFigureOut">
              <a:rPr kumimoji="1" lang="ja-JP" altLang="en-US" smtClean="0"/>
              <a:t>2026/5/22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3D3723-11EB-4F44-B9C8-ABE3A5921AD1}" type="slidenum">
              <a:rPr kumimoji="1" lang="ja-JP" altLang="en-US" smtClean="0"/>
              <a:t>‹#›</a:t>
            </a:fld>
            <a:endParaRPr kumimoji="1" lang="ja-JP" altLang="en-US"/>
          </a:p>
        </p:txBody>
      </p:sp>
    </p:spTree>
    <p:extLst>
      <p:ext uri="{BB962C8B-B14F-4D97-AF65-F5344CB8AC3E}">
        <p14:creationId xmlns:p14="http://schemas.microsoft.com/office/powerpoint/2010/main" val="2500779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2127D0F-C132-4BF1-B348-C23DE82D034D}" type="datetimeFigureOut">
              <a:rPr kumimoji="1" lang="ja-JP" altLang="en-US" smtClean="0"/>
              <a:t>2026/5/22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3D3723-11EB-4F44-B9C8-ABE3A5921AD1}" type="slidenum">
              <a:rPr kumimoji="1" lang="ja-JP" altLang="en-US" smtClean="0"/>
              <a:t>‹#›</a:t>
            </a:fld>
            <a:endParaRPr kumimoji="1" lang="ja-JP" altLang="en-US"/>
          </a:p>
        </p:txBody>
      </p:sp>
    </p:spTree>
    <p:extLst>
      <p:ext uri="{BB962C8B-B14F-4D97-AF65-F5344CB8AC3E}">
        <p14:creationId xmlns:p14="http://schemas.microsoft.com/office/powerpoint/2010/main" val="2446809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2127D0F-C132-4BF1-B348-C23DE82D034D}" type="datetimeFigureOut">
              <a:rPr kumimoji="1" lang="ja-JP" altLang="en-US" smtClean="0"/>
              <a:t>2026/5/22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3D3723-11EB-4F44-B9C8-ABE3A5921AD1}" type="slidenum">
              <a:rPr kumimoji="1" lang="ja-JP" altLang="en-US" smtClean="0"/>
              <a:t>‹#›</a:t>
            </a:fld>
            <a:endParaRPr kumimoji="1" lang="ja-JP" altLang="en-US"/>
          </a:p>
        </p:txBody>
      </p:sp>
    </p:spTree>
    <p:extLst>
      <p:ext uri="{BB962C8B-B14F-4D97-AF65-F5344CB8AC3E}">
        <p14:creationId xmlns:p14="http://schemas.microsoft.com/office/powerpoint/2010/main" val="3399301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31063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B292BB9-17B1-4AFE-93B5-B8DF8322CC1E}" type="datetimeFigureOut">
              <a:rPr kumimoji="1" lang="ja-JP" altLang="en-US" smtClean="0"/>
              <a:t>2026/5/22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6F69A7-8215-4ED4-BDE3-46055FEB8019}" type="slidenum">
              <a:rPr kumimoji="1" lang="ja-JP" altLang="en-US" smtClean="0"/>
              <a:t>‹#›</a:t>
            </a:fld>
            <a:endParaRPr kumimoji="1" lang="ja-JP" altLang="en-US"/>
          </a:p>
        </p:txBody>
      </p:sp>
    </p:spTree>
    <p:extLst>
      <p:ext uri="{BB962C8B-B14F-4D97-AF65-F5344CB8AC3E}">
        <p14:creationId xmlns:p14="http://schemas.microsoft.com/office/powerpoint/2010/main" val="587440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B292BB9-17B1-4AFE-93B5-B8DF8322CC1E}" type="datetimeFigureOut">
              <a:rPr kumimoji="1" lang="ja-JP" altLang="en-US" smtClean="0"/>
              <a:t>2026/5/22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6F69A7-8215-4ED4-BDE3-46055FEB8019}" type="slidenum">
              <a:rPr kumimoji="1" lang="ja-JP" altLang="en-US" smtClean="0"/>
              <a:t>‹#›</a:t>
            </a:fld>
            <a:endParaRPr kumimoji="1" lang="ja-JP" altLang="en-US"/>
          </a:p>
        </p:txBody>
      </p:sp>
    </p:spTree>
    <p:extLst>
      <p:ext uri="{BB962C8B-B14F-4D97-AF65-F5344CB8AC3E}">
        <p14:creationId xmlns:p14="http://schemas.microsoft.com/office/powerpoint/2010/main" val="1883468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B292BB9-17B1-4AFE-93B5-B8DF8322CC1E}" type="datetimeFigureOut">
              <a:rPr kumimoji="1" lang="ja-JP" altLang="en-US" smtClean="0"/>
              <a:t>2026/5/22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6F69A7-8215-4ED4-BDE3-46055FEB8019}" type="slidenum">
              <a:rPr kumimoji="1" lang="ja-JP" altLang="en-US" smtClean="0"/>
              <a:t>‹#›</a:t>
            </a:fld>
            <a:endParaRPr kumimoji="1" lang="ja-JP" altLang="en-US"/>
          </a:p>
        </p:txBody>
      </p:sp>
    </p:spTree>
    <p:extLst>
      <p:ext uri="{BB962C8B-B14F-4D97-AF65-F5344CB8AC3E}">
        <p14:creationId xmlns:p14="http://schemas.microsoft.com/office/powerpoint/2010/main" val="3549923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B292BB9-17B1-4AFE-93B5-B8DF8322CC1E}" type="datetimeFigureOut">
              <a:rPr kumimoji="1" lang="ja-JP" altLang="en-US" smtClean="0"/>
              <a:t>2026/5/22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6F69A7-8215-4ED4-BDE3-46055FEB8019}" type="slidenum">
              <a:rPr kumimoji="1" lang="ja-JP" altLang="en-US" smtClean="0"/>
              <a:t>‹#›</a:t>
            </a:fld>
            <a:endParaRPr kumimoji="1" lang="ja-JP" altLang="en-US"/>
          </a:p>
        </p:txBody>
      </p:sp>
    </p:spTree>
    <p:extLst>
      <p:ext uri="{BB962C8B-B14F-4D97-AF65-F5344CB8AC3E}">
        <p14:creationId xmlns:p14="http://schemas.microsoft.com/office/powerpoint/2010/main" val="3746290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B292BB9-17B1-4AFE-93B5-B8DF8322CC1E}" type="datetimeFigureOut">
              <a:rPr kumimoji="1" lang="ja-JP" altLang="en-US" smtClean="0"/>
              <a:t>2026/5/22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E6F69A7-8215-4ED4-BDE3-46055FEB8019}" type="slidenum">
              <a:rPr kumimoji="1" lang="ja-JP" altLang="en-US" smtClean="0"/>
              <a:t>‹#›</a:t>
            </a:fld>
            <a:endParaRPr kumimoji="1" lang="ja-JP" altLang="en-US"/>
          </a:p>
        </p:txBody>
      </p:sp>
    </p:spTree>
    <p:extLst>
      <p:ext uri="{BB962C8B-B14F-4D97-AF65-F5344CB8AC3E}">
        <p14:creationId xmlns:p14="http://schemas.microsoft.com/office/powerpoint/2010/main" val="1988585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B292BB9-17B1-4AFE-93B5-B8DF8322CC1E}" type="datetimeFigureOut">
              <a:rPr kumimoji="1" lang="ja-JP" altLang="en-US" smtClean="0"/>
              <a:t>2026/5/22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E6F69A7-8215-4ED4-BDE3-46055FEB8019}" type="slidenum">
              <a:rPr kumimoji="1" lang="ja-JP" altLang="en-US" smtClean="0"/>
              <a:t>‹#›</a:t>
            </a:fld>
            <a:endParaRPr kumimoji="1" lang="ja-JP" altLang="en-US"/>
          </a:p>
        </p:txBody>
      </p:sp>
    </p:spTree>
    <p:extLst>
      <p:ext uri="{BB962C8B-B14F-4D97-AF65-F5344CB8AC3E}">
        <p14:creationId xmlns:p14="http://schemas.microsoft.com/office/powerpoint/2010/main" val="1843846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292BB9-17B1-4AFE-93B5-B8DF8322CC1E}" type="datetimeFigureOut">
              <a:rPr kumimoji="1" lang="ja-JP" altLang="en-US" smtClean="0"/>
              <a:t>2026/5/22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E6F69A7-8215-4ED4-BDE3-46055FEB8019}" type="slidenum">
              <a:rPr kumimoji="1" lang="ja-JP" altLang="en-US" smtClean="0"/>
              <a:t>‹#›</a:t>
            </a:fld>
            <a:endParaRPr kumimoji="1" lang="ja-JP" altLang="en-US"/>
          </a:p>
        </p:txBody>
      </p:sp>
    </p:spTree>
    <p:extLst>
      <p:ext uri="{BB962C8B-B14F-4D97-AF65-F5344CB8AC3E}">
        <p14:creationId xmlns:p14="http://schemas.microsoft.com/office/powerpoint/2010/main" val="1311874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2127D0F-C132-4BF1-B348-C23DE82D034D}" type="datetimeFigureOut">
              <a:rPr kumimoji="1" lang="ja-JP" altLang="en-US" smtClean="0"/>
              <a:t>2026/5/22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3D3723-11EB-4F44-B9C8-ABE3A5921AD1}" type="slidenum">
              <a:rPr kumimoji="1" lang="ja-JP" altLang="en-US" smtClean="0"/>
              <a:t>‹#›</a:t>
            </a:fld>
            <a:endParaRPr kumimoji="1" lang="ja-JP" altLang="en-US"/>
          </a:p>
        </p:txBody>
      </p:sp>
    </p:spTree>
    <p:extLst>
      <p:ext uri="{BB962C8B-B14F-4D97-AF65-F5344CB8AC3E}">
        <p14:creationId xmlns:p14="http://schemas.microsoft.com/office/powerpoint/2010/main" val="1431408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B292BB9-17B1-4AFE-93B5-B8DF8322CC1E}" type="datetimeFigureOut">
              <a:rPr kumimoji="1" lang="ja-JP" altLang="en-US" smtClean="0"/>
              <a:t>2026/5/22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6F69A7-8215-4ED4-BDE3-46055FEB8019}" type="slidenum">
              <a:rPr kumimoji="1" lang="ja-JP" altLang="en-US" smtClean="0"/>
              <a:t>‹#›</a:t>
            </a:fld>
            <a:endParaRPr kumimoji="1" lang="ja-JP" altLang="en-US"/>
          </a:p>
        </p:txBody>
      </p:sp>
    </p:spTree>
    <p:extLst>
      <p:ext uri="{BB962C8B-B14F-4D97-AF65-F5344CB8AC3E}">
        <p14:creationId xmlns:p14="http://schemas.microsoft.com/office/powerpoint/2010/main" val="372052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B292BB9-17B1-4AFE-93B5-B8DF8322CC1E}" type="datetimeFigureOut">
              <a:rPr kumimoji="1" lang="ja-JP" altLang="en-US" smtClean="0"/>
              <a:t>2026/5/22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6F69A7-8215-4ED4-BDE3-46055FEB8019}" type="slidenum">
              <a:rPr kumimoji="1" lang="ja-JP" altLang="en-US" smtClean="0"/>
              <a:t>‹#›</a:t>
            </a:fld>
            <a:endParaRPr kumimoji="1" lang="ja-JP" altLang="en-US"/>
          </a:p>
        </p:txBody>
      </p:sp>
    </p:spTree>
    <p:extLst>
      <p:ext uri="{BB962C8B-B14F-4D97-AF65-F5344CB8AC3E}">
        <p14:creationId xmlns:p14="http://schemas.microsoft.com/office/powerpoint/2010/main" val="42680701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B292BB9-17B1-4AFE-93B5-B8DF8322CC1E}" type="datetimeFigureOut">
              <a:rPr kumimoji="1" lang="ja-JP" altLang="en-US" smtClean="0"/>
              <a:t>2026/5/22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6F69A7-8215-4ED4-BDE3-46055FEB8019}" type="slidenum">
              <a:rPr kumimoji="1" lang="ja-JP" altLang="en-US" smtClean="0"/>
              <a:t>‹#›</a:t>
            </a:fld>
            <a:endParaRPr kumimoji="1" lang="ja-JP" altLang="en-US"/>
          </a:p>
        </p:txBody>
      </p:sp>
    </p:spTree>
    <p:extLst>
      <p:ext uri="{BB962C8B-B14F-4D97-AF65-F5344CB8AC3E}">
        <p14:creationId xmlns:p14="http://schemas.microsoft.com/office/powerpoint/2010/main" val="3211094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B292BB9-17B1-4AFE-93B5-B8DF8322CC1E}" type="datetimeFigureOut">
              <a:rPr kumimoji="1" lang="ja-JP" altLang="en-US" smtClean="0"/>
              <a:t>2026/5/22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6F69A7-8215-4ED4-BDE3-46055FEB8019}" type="slidenum">
              <a:rPr kumimoji="1" lang="ja-JP" altLang="en-US" smtClean="0"/>
              <a:t>‹#›</a:t>
            </a:fld>
            <a:endParaRPr kumimoji="1" lang="ja-JP" altLang="en-US"/>
          </a:p>
        </p:txBody>
      </p:sp>
    </p:spTree>
    <p:extLst>
      <p:ext uri="{BB962C8B-B14F-4D97-AF65-F5344CB8AC3E}">
        <p14:creationId xmlns:p14="http://schemas.microsoft.com/office/powerpoint/2010/main" val="1300122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909749A-8604-440B-B1E1-B091B80D09D8}" type="datetimeFigureOut">
              <a:rPr kumimoji="1" lang="ja-JP" altLang="en-US" smtClean="0"/>
              <a:t>2026/5/22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86099C2-AB16-4CB3-92A0-F77B1985852C}" type="slidenum">
              <a:rPr kumimoji="1" lang="ja-JP" altLang="en-US" smtClean="0"/>
              <a:t>‹#›</a:t>
            </a:fld>
            <a:endParaRPr kumimoji="1" lang="ja-JP" altLang="en-US"/>
          </a:p>
        </p:txBody>
      </p:sp>
    </p:spTree>
    <p:extLst>
      <p:ext uri="{BB962C8B-B14F-4D97-AF65-F5344CB8AC3E}">
        <p14:creationId xmlns:p14="http://schemas.microsoft.com/office/powerpoint/2010/main" val="33364706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909749A-8604-440B-B1E1-B091B80D09D8}" type="datetimeFigureOut">
              <a:rPr kumimoji="1" lang="ja-JP" altLang="en-US" smtClean="0"/>
              <a:t>2026/5/22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86099C2-AB16-4CB3-92A0-F77B1985852C}" type="slidenum">
              <a:rPr kumimoji="1" lang="ja-JP" altLang="en-US" smtClean="0"/>
              <a:t>‹#›</a:t>
            </a:fld>
            <a:endParaRPr kumimoji="1" lang="ja-JP" altLang="en-US"/>
          </a:p>
        </p:txBody>
      </p:sp>
    </p:spTree>
    <p:extLst>
      <p:ext uri="{BB962C8B-B14F-4D97-AF65-F5344CB8AC3E}">
        <p14:creationId xmlns:p14="http://schemas.microsoft.com/office/powerpoint/2010/main" val="1461107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909749A-8604-440B-B1E1-B091B80D09D8}" type="datetimeFigureOut">
              <a:rPr kumimoji="1" lang="ja-JP" altLang="en-US" smtClean="0"/>
              <a:t>2026/5/22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86099C2-AB16-4CB3-92A0-F77B1985852C}" type="slidenum">
              <a:rPr kumimoji="1" lang="ja-JP" altLang="en-US" smtClean="0"/>
              <a:t>‹#›</a:t>
            </a:fld>
            <a:endParaRPr kumimoji="1" lang="ja-JP" altLang="en-US"/>
          </a:p>
        </p:txBody>
      </p:sp>
    </p:spTree>
    <p:extLst>
      <p:ext uri="{BB962C8B-B14F-4D97-AF65-F5344CB8AC3E}">
        <p14:creationId xmlns:p14="http://schemas.microsoft.com/office/powerpoint/2010/main" val="16841376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909749A-8604-440B-B1E1-B091B80D09D8}" type="datetimeFigureOut">
              <a:rPr kumimoji="1" lang="ja-JP" altLang="en-US" smtClean="0"/>
              <a:t>2026/5/22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86099C2-AB16-4CB3-92A0-F77B1985852C}" type="slidenum">
              <a:rPr kumimoji="1" lang="ja-JP" altLang="en-US" smtClean="0"/>
              <a:t>‹#›</a:t>
            </a:fld>
            <a:endParaRPr kumimoji="1" lang="ja-JP" altLang="en-US"/>
          </a:p>
        </p:txBody>
      </p:sp>
    </p:spTree>
    <p:extLst>
      <p:ext uri="{BB962C8B-B14F-4D97-AF65-F5344CB8AC3E}">
        <p14:creationId xmlns:p14="http://schemas.microsoft.com/office/powerpoint/2010/main" val="1316753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909749A-8604-440B-B1E1-B091B80D09D8}" type="datetimeFigureOut">
              <a:rPr kumimoji="1" lang="ja-JP" altLang="en-US" smtClean="0"/>
              <a:t>2026/5/22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86099C2-AB16-4CB3-92A0-F77B1985852C}" type="slidenum">
              <a:rPr kumimoji="1" lang="ja-JP" altLang="en-US" smtClean="0"/>
              <a:t>‹#›</a:t>
            </a:fld>
            <a:endParaRPr kumimoji="1" lang="ja-JP" altLang="en-US"/>
          </a:p>
        </p:txBody>
      </p:sp>
    </p:spTree>
    <p:extLst>
      <p:ext uri="{BB962C8B-B14F-4D97-AF65-F5344CB8AC3E}">
        <p14:creationId xmlns:p14="http://schemas.microsoft.com/office/powerpoint/2010/main" val="6274770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909749A-8604-440B-B1E1-B091B80D09D8}" type="datetimeFigureOut">
              <a:rPr kumimoji="1" lang="ja-JP" altLang="en-US" smtClean="0"/>
              <a:t>2026/5/22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86099C2-AB16-4CB3-92A0-F77B1985852C}" type="slidenum">
              <a:rPr kumimoji="1" lang="ja-JP" altLang="en-US" smtClean="0"/>
              <a:t>‹#›</a:t>
            </a:fld>
            <a:endParaRPr kumimoji="1" lang="ja-JP" altLang="en-US"/>
          </a:p>
        </p:txBody>
      </p:sp>
    </p:spTree>
    <p:extLst>
      <p:ext uri="{BB962C8B-B14F-4D97-AF65-F5344CB8AC3E}">
        <p14:creationId xmlns:p14="http://schemas.microsoft.com/office/powerpoint/2010/main" val="2762209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2127D0F-C132-4BF1-B348-C23DE82D034D}" type="datetimeFigureOut">
              <a:rPr kumimoji="1" lang="ja-JP" altLang="en-US" smtClean="0"/>
              <a:t>2026/5/22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3D3723-11EB-4F44-B9C8-ABE3A5921AD1}" type="slidenum">
              <a:rPr kumimoji="1" lang="ja-JP" altLang="en-US" smtClean="0"/>
              <a:t>‹#›</a:t>
            </a:fld>
            <a:endParaRPr kumimoji="1" lang="ja-JP" altLang="en-US"/>
          </a:p>
        </p:txBody>
      </p:sp>
    </p:spTree>
    <p:extLst>
      <p:ext uri="{BB962C8B-B14F-4D97-AF65-F5344CB8AC3E}">
        <p14:creationId xmlns:p14="http://schemas.microsoft.com/office/powerpoint/2010/main" val="21704737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09749A-8604-440B-B1E1-B091B80D09D8}" type="datetimeFigureOut">
              <a:rPr kumimoji="1" lang="ja-JP" altLang="en-US" smtClean="0"/>
              <a:t>2026/5/22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86099C2-AB16-4CB3-92A0-F77B1985852C}" type="slidenum">
              <a:rPr kumimoji="1" lang="ja-JP" altLang="en-US" smtClean="0"/>
              <a:t>‹#›</a:t>
            </a:fld>
            <a:endParaRPr kumimoji="1" lang="ja-JP" altLang="en-US"/>
          </a:p>
        </p:txBody>
      </p:sp>
    </p:spTree>
    <p:extLst>
      <p:ext uri="{BB962C8B-B14F-4D97-AF65-F5344CB8AC3E}">
        <p14:creationId xmlns:p14="http://schemas.microsoft.com/office/powerpoint/2010/main" val="7543260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909749A-8604-440B-B1E1-B091B80D09D8}" type="datetimeFigureOut">
              <a:rPr kumimoji="1" lang="ja-JP" altLang="en-US" smtClean="0"/>
              <a:t>2026/5/22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86099C2-AB16-4CB3-92A0-F77B1985852C}" type="slidenum">
              <a:rPr kumimoji="1" lang="ja-JP" altLang="en-US" smtClean="0"/>
              <a:t>‹#›</a:t>
            </a:fld>
            <a:endParaRPr kumimoji="1" lang="ja-JP" altLang="en-US"/>
          </a:p>
        </p:txBody>
      </p:sp>
    </p:spTree>
    <p:extLst>
      <p:ext uri="{BB962C8B-B14F-4D97-AF65-F5344CB8AC3E}">
        <p14:creationId xmlns:p14="http://schemas.microsoft.com/office/powerpoint/2010/main" val="34082634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909749A-8604-440B-B1E1-B091B80D09D8}" type="datetimeFigureOut">
              <a:rPr kumimoji="1" lang="ja-JP" altLang="en-US" smtClean="0"/>
              <a:t>2026/5/22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86099C2-AB16-4CB3-92A0-F77B1985852C}" type="slidenum">
              <a:rPr kumimoji="1" lang="ja-JP" altLang="en-US" smtClean="0"/>
              <a:t>‹#›</a:t>
            </a:fld>
            <a:endParaRPr kumimoji="1" lang="ja-JP" altLang="en-US"/>
          </a:p>
        </p:txBody>
      </p:sp>
    </p:spTree>
    <p:extLst>
      <p:ext uri="{BB962C8B-B14F-4D97-AF65-F5344CB8AC3E}">
        <p14:creationId xmlns:p14="http://schemas.microsoft.com/office/powerpoint/2010/main" val="41259572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909749A-8604-440B-B1E1-B091B80D09D8}" type="datetimeFigureOut">
              <a:rPr kumimoji="1" lang="ja-JP" altLang="en-US" smtClean="0"/>
              <a:t>2026/5/22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86099C2-AB16-4CB3-92A0-F77B1985852C}" type="slidenum">
              <a:rPr kumimoji="1" lang="ja-JP" altLang="en-US" smtClean="0"/>
              <a:t>‹#›</a:t>
            </a:fld>
            <a:endParaRPr kumimoji="1" lang="ja-JP" altLang="en-US"/>
          </a:p>
        </p:txBody>
      </p:sp>
    </p:spTree>
    <p:extLst>
      <p:ext uri="{BB962C8B-B14F-4D97-AF65-F5344CB8AC3E}">
        <p14:creationId xmlns:p14="http://schemas.microsoft.com/office/powerpoint/2010/main" val="19090901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909749A-8604-440B-B1E1-B091B80D09D8}" type="datetimeFigureOut">
              <a:rPr kumimoji="1" lang="ja-JP" altLang="en-US" smtClean="0"/>
              <a:t>2026/5/22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86099C2-AB16-4CB3-92A0-F77B1985852C}" type="slidenum">
              <a:rPr kumimoji="1" lang="ja-JP" altLang="en-US" smtClean="0"/>
              <a:t>‹#›</a:t>
            </a:fld>
            <a:endParaRPr kumimoji="1" lang="ja-JP" altLang="en-US"/>
          </a:p>
        </p:txBody>
      </p:sp>
    </p:spTree>
    <p:extLst>
      <p:ext uri="{BB962C8B-B14F-4D97-AF65-F5344CB8AC3E}">
        <p14:creationId xmlns:p14="http://schemas.microsoft.com/office/powerpoint/2010/main" val="435445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2127D0F-C132-4BF1-B348-C23DE82D034D}" type="datetimeFigureOut">
              <a:rPr kumimoji="1" lang="ja-JP" altLang="en-US" smtClean="0"/>
              <a:t>2026/5/22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3D3723-11EB-4F44-B9C8-ABE3A5921AD1}" type="slidenum">
              <a:rPr kumimoji="1" lang="ja-JP" altLang="en-US" smtClean="0"/>
              <a:t>‹#›</a:t>
            </a:fld>
            <a:endParaRPr kumimoji="1" lang="ja-JP" altLang="en-US"/>
          </a:p>
        </p:txBody>
      </p:sp>
    </p:spTree>
    <p:extLst>
      <p:ext uri="{BB962C8B-B14F-4D97-AF65-F5344CB8AC3E}">
        <p14:creationId xmlns:p14="http://schemas.microsoft.com/office/powerpoint/2010/main" val="1569841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2127D0F-C132-4BF1-B348-C23DE82D034D}" type="datetimeFigureOut">
              <a:rPr kumimoji="1" lang="ja-JP" altLang="en-US" smtClean="0"/>
              <a:t>2026/5/22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A3D3723-11EB-4F44-B9C8-ABE3A5921AD1}" type="slidenum">
              <a:rPr kumimoji="1" lang="ja-JP" altLang="en-US" smtClean="0"/>
              <a:t>‹#›</a:t>
            </a:fld>
            <a:endParaRPr kumimoji="1" lang="ja-JP" altLang="en-US"/>
          </a:p>
        </p:txBody>
      </p:sp>
    </p:spTree>
    <p:extLst>
      <p:ext uri="{BB962C8B-B14F-4D97-AF65-F5344CB8AC3E}">
        <p14:creationId xmlns:p14="http://schemas.microsoft.com/office/powerpoint/2010/main" val="2488371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2127D0F-C132-4BF1-B348-C23DE82D034D}" type="datetimeFigureOut">
              <a:rPr kumimoji="1" lang="ja-JP" altLang="en-US" smtClean="0"/>
              <a:t>2026/5/22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A3D3723-11EB-4F44-B9C8-ABE3A5921AD1}" type="slidenum">
              <a:rPr kumimoji="1" lang="ja-JP" altLang="en-US" smtClean="0"/>
              <a:t>‹#›</a:t>
            </a:fld>
            <a:endParaRPr kumimoji="1" lang="ja-JP" altLang="en-US"/>
          </a:p>
        </p:txBody>
      </p:sp>
    </p:spTree>
    <p:extLst>
      <p:ext uri="{BB962C8B-B14F-4D97-AF65-F5344CB8AC3E}">
        <p14:creationId xmlns:p14="http://schemas.microsoft.com/office/powerpoint/2010/main" val="3490559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127D0F-C132-4BF1-B348-C23DE82D034D}" type="datetimeFigureOut">
              <a:rPr kumimoji="1" lang="ja-JP" altLang="en-US" smtClean="0"/>
              <a:t>2026/5/22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A3D3723-11EB-4F44-B9C8-ABE3A5921AD1}" type="slidenum">
              <a:rPr kumimoji="1" lang="ja-JP" altLang="en-US" smtClean="0"/>
              <a:t>‹#›</a:t>
            </a:fld>
            <a:endParaRPr kumimoji="1" lang="ja-JP" altLang="en-US"/>
          </a:p>
        </p:txBody>
      </p:sp>
    </p:spTree>
    <p:extLst>
      <p:ext uri="{BB962C8B-B14F-4D97-AF65-F5344CB8AC3E}">
        <p14:creationId xmlns:p14="http://schemas.microsoft.com/office/powerpoint/2010/main" val="2143818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2127D0F-C132-4BF1-B348-C23DE82D034D}" type="datetimeFigureOut">
              <a:rPr kumimoji="1" lang="ja-JP" altLang="en-US" smtClean="0"/>
              <a:t>2026/5/22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3D3723-11EB-4F44-B9C8-ABE3A5921AD1}" type="slidenum">
              <a:rPr kumimoji="1" lang="ja-JP" altLang="en-US" smtClean="0"/>
              <a:t>‹#›</a:t>
            </a:fld>
            <a:endParaRPr kumimoji="1" lang="ja-JP" altLang="en-US"/>
          </a:p>
        </p:txBody>
      </p:sp>
    </p:spTree>
    <p:extLst>
      <p:ext uri="{BB962C8B-B14F-4D97-AF65-F5344CB8AC3E}">
        <p14:creationId xmlns:p14="http://schemas.microsoft.com/office/powerpoint/2010/main" val="3816022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2127D0F-C132-4BF1-B348-C23DE82D034D}" type="datetimeFigureOut">
              <a:rPr kumimoji="1" lang="ja-JP" altLang="en-US" smtClean="0"/>
              <a:t>2026/5/22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3D3723-11EB-4F44-B9C8-ABE3A5921AD1}" type="slidenum">
              <a:rPr kumimoji="1" lang="ja-JP" altLang="en-US" smtClean="0"/>
              <a:t>‹#›</a:t>
            </a:fld>
            <a:endParaRPr kumimoji="1" lang="ja-JP" altLang="en-US"/>
          </a:p>
        </p:txBody>
      </p:sp>
    </p:spTree>
    <p:extLst>
      <p:ext uri="{BB962C8B-B14F-4D97-AF65-F5344CB8AC3E}">
        <p14:creationId xmlns:p14="http://schemas.microsoft.com/office/powerpoint/2010/main" val="895811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127D0F-C132-4BF1-B348-C23DE82D034D}" type="datetimeFigureOut">
              <a:rPr kumimoji="1" lang="ja-JP" altLang="en-US" smtClean="0"/>
              <a:t>2026/5/22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3D3723-11EB-4F44-B9C8-ABE3A5921AD1}" type="slidenum">
              <a:rPr kumimoji="1" lang="ja-JP" altLang="en-US" smtClean="0"/>
              <a:t>‹#›</a:t>
            </a:fld>
            <a:endParaRPr kumimoji="1" lang="ja-JP" altLang="en-US"/>
          </a:p>
        </p:txBody>
      </p:sp>
    </p:spTree>
    <p:extLst>
      <p:ext uri="{BB962C8B-B14F-4D97-AF65-F5344CB8AC3E}">
        <p14:creationId xmlns:p14="http://schemas.microsoft.com/office/powerpoint/2010/main" val="337035346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92BB9-17B1-4AFE-93B5-B8DF8322CC1E}" type="datetimeFigureOut">
              <a:rPr kumimoji="1" lang="ja-JP" altLang="en-US" smtClean="0"/>
              <a:t>2026/5/22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6F69A7-8215-4ED4-BDE3-46055FEB8019}" type="slidenum">
              <a:rPr kumimoji="1" lang="ja-JP" altLang="en-US" smtClean="0"/>
              <a:t>‹#›</a:t>
            </a:fld>
            <a:endParaRPr kumimoji="1" lang="ja-JP" altLang="en-US"/>
          </a:p>
        </p:txBody>
      </p:sp>
    </p:spTree>
    <p:extLst>
      <p:ext uri="{BB962C8B-B14F-4D97-AF65-F5344CB8AC3E}">
        <p14:creationId xmlns:p14="http://schemas.microsoft.com/office/powerpoint/2010/main" val="265794911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9749A-8604-440B-B1E1-B091B80D09D8}" type="datetimeFigureOut">
              <a:rPr kumimoji="1" lang="ja-JP" altLang="en-US" smtClean="0"/>
              <a:t>2026/5/22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6099C2-AB16-4CB3-92A0-F77B1985852C}" type="slidenum">
              <a:rPr kumimoji="1" lang="ja-JP" altLang="en-US" smtClean="0"/>
              <a:t>‹#›</a:t>
            </a:fld>
            <a:endParaRPr kumimoji="1" lang="ja-JP" altLang="en-US"/>
          </a:p>
        </p:txBody>
      </p:sp>
    </p:spTree>
    <p:extLst>
      <p:ext uri="{BB962C8B-B14F-4D97-AF65-F5344CB8AC3E}">
        <p14:creationId xmlns:p14="http://schemas.microsoft.com/office/powerpoint/2010/main" val="157254402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3.png"/></Relationships>
</file>

<file path=ppt/slides/_rels/slide42.xml.rels><?xml version="1.0" encoding="UTF-8" standalone="yes"?>
<Relationships xmlns="http://schemas.openxmlformats.org/package/2006/relationships"><Relationship Id="rId8" Type="http://schemas.openxmlformats.org/officeDocument/2006/relationships/hyperlink" Target="https://www.pref.tochigi.lg.jp/m01/education/jinken/kyouiku/jinkenkyouikudayori.html" TargetMode="External"/><Relationship Id="rId3" Type="http://schemas.openxmlformats.org/officeDocument/2006/relationships/hyperlink" Target="https://www.pref.tochigi.lg.jp/m01/jinken/jinkencompass1.html" TargetMode="External"/><Relationship Id="rId7" Type="http://schemas.openxmlformats.org/officeDocument/2006/relationships/hyperlink" Target="https://www.pref.tochigi.lg.jp/m06/education/shougai/suishinjigyou/jinken-guide-top.html"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hyperlink" Target="https://www.pref.tochigi.lg.jp/m04/r07/jinkenkyoikukankei.html" TargetMode="External"/><Relationship Id="rId5" Type="http://schemas.openxmlformats.org/officeDocument/2006/relationships/hyperlink" Target="https://www.pref.tochigi.lg.jp/m03/jinken/jinnkenkyouikusiryou.html" TargetMode="External"/><Relationship Id="rId4" Type="http://schemas.openxmlformats.org/officeDocument/2006/relationships/hyperlink" Target="https://www.pref.tochigi.lg.jp/m01/jinken-mado.html" TargetMode="External"/><Relationship Id="rId9" Type="http://schemas.openxmlformats.org/officeDocument/2006/relationships/hyperlink" Target="https://www.pref.tochigi.lg.jp/m01/jinken-jissen.html"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pref.tochigi.lg.jp/m01/h29-3jinkensakubun.html" TargetMode="External"/><Relationship Id="rId2" Type="http://schemas.openxmlformats.org/officeDocument/2006/relationships/notesSlide" Target="../notesSlides/notesSlide39.xml"/><Relationship Id="rId1" Type="http://schemas.openxmlformats.org/officeDocument/2006/relationships/slideLayout" Target="../slideLayouts/slideLayout30.xml"/><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hyperlink" Target="https://forms.office.com/r/yUttMx85Bc" TargetMode="External"/><Relationship Id="rId2" Type="http://schemas.openxmlformats.org/officeDocument/2006/relationships/notesSlide" Target="../notesSlides/notesSlide40.xml"/><Relationship Id="rId1" Type="http://schemas.openxmlformats.org/officeDocument/2006/relationships/slideLayout" Target="../slideLayouts/slideLayout30.xml"/><Relationship Id="rId5" Type="http://schemas.openxmlformats.org/officeDocument/2006/relationships/image" Target="../media/image18.png"/><Relationship Id="rId4" Type="http://schemas.openxmlformats.org/officeDocument/2006/relationships/hyperlink" Target="https://forms.office.com/r/Da8KPYc0R3"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forms.office.com/r/DpfGN1nztR" TargetMode="External"/><Relationship Id="rId2" Type="http://schemas.openxmlformats.org/officeDocument/2006/relationships/notesSlide" Target="../notesSlides/notesSlide41.xml"/><Relationship Id="rId1" Type="http://schemas.openxmlformats.org/officeDocument/2006/relationships/slideLayout" Target="../slideLayouts/slideLayout3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s://forms.office.com/r/3gwhK38MwU"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30.xml"/><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D63C45D-C0F2-4B2B-8E72-2F343B8BA681}"/>
              </a:ext>
            </a:extLst>
          </p:cNvPr>
          <p:cNvSpPr txBox="1"/>
          <p:nvPr/>
        </p:nvSpPr>
        <p:spPr>
          <a:xfrm>
            <a:off x="0" y="380494"/>
            <a:ext cx="9419909" cy="1631216"/>
          </a:xfrm>
          <a:prstGeom prst="rect">
            <a:avLst/>
          </a:prstGeom>
          <a:noFill/>
        </p:spPr>
        <p:txBody>
          <a:bodyPr wrap="square" rtlCol="0">
            <a:spAutoFit/>
          </a:bodyPr>
          <a:lstStyle/>
          <a:p>
            <a:pPr algn="ctr"/>
            <a:r>
              <a:rPr lang="ja-JP" altLang="en-US" sz="3000" b="1" dirty="0">
                <a:ln w="22225">
                  <a:solidFill>
                    <a:srgbClr val="00B050"/>
                  </a:solidFill>
                  <a:prstDash val="solid"/>
                </a:ln>
                <a:solidFill>
                  <a:srgbClr val="92D050"/>
                </a:solidFill>
                <a:latin typeface="ＭＳ ゴシック" panose="020B0609070205080204" pitchFamily="49" charset="-128"/>
                <a:ea typeface="ＭＳ ゴシック" panose="020B0609070205080204" pitchFamily="49" charset="-128"/>
              </a:rPr>
              <a:t>令和８</a:t>
            </a:r>
            <a:r>
              <a:rPr lang="en-US" altLang="ja-JP" sz="3000" b="1" dirty="0">
                <a:ln w="22225">
                  <a:solidFill>
                    <a:srgbClr val="00B050"/>
                  </a:solidFill>
                  <a:prstDash val="solid"/>
                </a:ln>
                <a:solidFill>
                  <a:srgbClr val="92D050"/>
                </a:solidFill>
                <a:latin typeface="ＭＳ ゴシック" panose="020B0609070205080204" pitchFamily="49" charset="-128"/>
                <a:ea typeface="ＭＳ ゴシック" panose="020B0609070205080204" pitchFamily="49" charset="-128"/>
              </a:rPr>
              <a:t>(2026)</a:t>
            </a:r>
            <a:r>
              <a:rPr lang="ja-JP" altLang="en-US" sz="3000" b="1" dirty="0">
                <a:ln w="22225">
                  <a:solidFill>
                    <a:srgbClr val="00B050"/>
                  </a:solidFill>
                  <a:prstDash val="solid"/>
                </a:ln>
                <a:solidFill>
                  <a:srgbClr val="92D050"/>
                </a:solidFill>
                <a:latin typeface="ＭＳ ゴシック" panose="020B0609070205080204" pitchFamily="49" charset="-128"/>
                <a:ea typeface="ＭＳ ゴシック" panose="020B0609070205080204" pitchFamily="49" charset="-128"/>
              </a:rPr>
              <a:t>年度</a:t>
            </a:r>
            <a:endParaRPr lang="en-US" altLang="ja-JP" sz="3000" b="1" dirty="0">
              <a:ln w="22225">
                <a:solidFill>
                  <a:srgbClr val="00B050"/>
                </a:solidFill>
                <a:prstDash val="solid"/>
              </a:ln>
              <a:solidFill>
                <a:srgbClr val="92D050"/>
              </a:solidFill>
              <a:latin typeface="ＭＳ ゴシック" panose="020B0609070205080204" pitchFamily="49" charset="-128"/>
              <a:ea typeface="ＭＳ ゴシック" panose="020B0609070205080204" pitchFamily="49" charset="-128"/>
            </a:endParaRPr>
          </a:p>
          <a:p>
            <a:pPr algn="ctr"/>
            <a:r>
              <a:rPr lang="ja-JP" altLang="en-US" sz="4000" b="1" dirty="0">
                <a:ln w="22225">
                  <a:solidFill>
                    <a:srgbClr val="00B050"/>
                  </a:solidFill>
                  <a:prstDash val="solid"/>
                </a:ln>
                <a:solidFill>
                  <a:srgbClr val="92D050"/>
                </a:solidFill>
                <a:latin typeface="ＭＳ ゴシック" panose="020B0609070205080204" pitchFamily="49" charset="-128"/>
                <a:ea typeface="ＭＳ ゴシック" panose="020B0609070205080204" pitchFamily="49" charset="-128"/>
              </a:rPr>
              <a:t>人権教育推進の手引（研修用補助資料）</a:t>
            </a:r>
            <a:endParaRPr lang="en-US" altLang="ja-JP" sz="4000" b="1" dirty="0">
              <a:ln w="22225">
                <a:solidFill>
                  <a:srgbClr val="00B050"/>
                </a:solidFill>
                <a:prstDash val="solid"/>
              </a:ln>
              <a:solidFill>
                <a:srgbClr val="92D050"/>
              </a:solidFill>
              <a:latin typeface="ＭＳ ゴシック" panose="020B0609070205080204" pitchFamily="49" charset="-128"/>
              <a:ea typeface="ＭＳ ゴシック" panose="020B0609070205080204" pitchFamily="49" charset="-128"/>
            </a:endParaRPr>
          </a:p>
          <a:p>
            <a:pPr algn="ctr"/>
            <a:r>
              <a:rPr lang="en-US" altLang="ja-JP" sz="3000" b="1" dirty="0">
                <a:ln w="22225">
                  <a:solidFill>
                    <a:schemeClr val="accent5">
                      <a:lumMod val="50000"/>
                    </a:schemeClr>
                  </a:solidFill>
                  <a:prstDash val="solid"/>
                </a:ln>
                <a:solidFill>
                  <a:srgbClr val="0070C0"/>
                </a:solidFill>
                <a:latin typeface="ＭＳ ゴシック" panose="020B0609070205080204" pitchFamily="49" charset="-128"/>
                <a:ea typeface="ＭＳ ゴシック" panose="020B0609070205080204" pitchFamily="49" charset="-128"/>
              </a:rPr>
              <a:t>【</a:t>
            </a:r>
            <a:r>
              <a:rPr lang="ja-JP" altLang="en-US" sz="3000" b="1" dirty="0">
                <a:ln w="22225">
                  <a:solidFill>
                    <a:schemeClr val="accent5">
                      <a:lumMod val="50000"/>
                    </a:schemeClr>
                  </a:solidFill>
                  <a:prstDash val="solid"/>
                </a:ln>
                <a:solidFill>
                  <a:srgbClr val="0070C0"/>
                </a:solidFill>
                <a:latin typeface="ＭＳ ゴシック" panose="020B0609070205080204" pitchFamily="49" charset="-128"/>
                <a:ea typeface="ＭＳ ゴシック" panose="020B0609070205080204" pitchFamily="49" charset="-128"/>
              </a:rPr>
              <a:t>学校教育</a:t>
            </a:r>
            <a:r>
              <a:rPr lang="en-US" altLang="ja-JP" sz="3000" b="1" dirty="0">
                <a:ln w="22225">
                  <a:solidFill>
                    <a:schemeClr val="accent5">
                      <a:lumMod val="50000"/>
                    </a:schemeClr>
                  </a:solidFill>
                  <a:prstDash val="solid"/>
                </a:ln>
                <a:solidFill>
                  <a:srgbClr val="0070C0"/>
                </a:solidFill>
                <a:latin typeface="ＭＳ ゴシック" panose="020B0609070205080204" pitchFamily="49" charset="-128"/>
                <a:ea typeface="ＭＳ ゴシック" panose="020B0609070205080204" pitchFamily="49" charset="-128"/>
              </a:rPr>
              <a:t>】</a:t>
            </a:r>
            <a:endParaRPr lang="ja-JP" altLang="en-US" sz="4050" b="1" dirty="0">
              <a:ln w="22225">
                <a:solidFill>
                  <a:schemeClr val="accent5">
                    <a:lumMod val="50000"/>
                  </a:schemeClr>
                </a:solidFill>
                <a:prstDash val="solid"/>
              </a:ln>
              <a:solidFill>
                <a:srgbClr val="0070C0"/>
              </a:solidFill>
              <a:latin typeface="ＭＳ ゴシック" panose="020B0609070205080204" pitchFamily="49" charset="-128"/>
              <a:ea typeface="ＭＳ ゴシック" panose="020B0609070205080204" pitchFamily="49" charset="-128"/>
            </a:endParaRPr>
          </a:p>
        </p:txBody>
      </p:sp>
      <p:sp>
        <p:nvSpPr>
          <p:cNvPr id="2" name="動作設定ボタン: 進む/次へ 1">
            <a:hlinkClick r:id="" action="ppaction://hlinkshowjump?jump=nextslide" highlightClick="1"/>
            <a:extLst>
              <a:ext uri="{FF2B5EF4-FFF2-40B4-BE49-F238E27FC236}">
                <a16:creationId xmlns:a16="http://schemas.microsoft.com/office/drawing/2014/main" id="{391E157B-C5EE-DA2C-0E38-ABD296791D8D}"/>
              </a:ext>
            </a:extLst>
          </p:cNvPr>
          <p:cNvSpPr/>
          <p:nvPr/>
        </p:nvSpPr>
        <p:spPr>
          <a:xfrm>
            <a:off x="7040504" y="5765153"/>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000" dirty="0">
                <a:solidFill>
                  <a:schemeClr val="bg1"/>
                </a:solidFill>
                <a:latin typeface="HGPｺﾞｼｯｸE" panose="020B0900000000000000" pitchFamily="50" charset="-128"/>
                <a:ea typeface="HGPｺﾞｼｯｸE" panose="020B0900000000000000" pitchFamily="50" charset="-128"/>
              </a:rPr>
              <a:t>スタート</a:t>
            </a:r>
          </a:p>
        </p:txBody>
      </p:sp>
      <p:sp>
        <p:nvSpPr>
          <p:cNvPr id="3" name="テキスト ボックス 2">
            <a:extLst>
              <a:ext uri="{FF2B5EF4-FFF2-40B4-BE49-F238E27FC236}">
                <a16:creationId xmlns:a16="http://schemas.microsoft.com/office/drawing/2014/main" id="{8F77789B-6D32-4032-B2CC-98A778AD38F9}"/>
              </a:ext>
            </a:extLst>
          </p:cNvPr>
          <p:cNvSpPr txBox="1"/>
          <p:nvPr/>
        </p:nvSpPr>
        <p:spPr>
          <a:xfrm>
            <a:off x="4487333" y="3197703"/>
            <a:ext cx="4061931" cy="1200329"/>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　こちらは「人権教育推進の手引」の内容を一部抜粋した、研修用の資料になります。各種研修等でぜひ御活用ください。</a:t>
            </a:r>
          </a:p>
        </p:txBody>
      </p:sp>
      <p:pic>
        <p:nvPicPr>
          <p:cNvPr id="6" name="図 5" descr="子供の写真のコラージュ&#10;&#10;AI 生成コンテンツは誤りを含む可能性があります。">
            <a:extLst>
              <a:ext uri="{FF2B5EF4-FFF2-40B4-BE49-F238E27FC236}">
                <a16:creationId xmlns:a16="http://schemas.microsoft.com/office/drawing/2014/main" id="{7B6D6138-565C-02B8-859D-83A22586B3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088" y="2155053"/>
            <a:ext cx="3179276" cy="4485958"/>
          </a:xfrm>
          <a:prstGeom prst="rect">
            <a:avLst/>
          </a:prstGeom>
        </p:spPr>
      </p:pic>
    </p:spTree>
    <p:extLst>
      <p:ext uri="{BB962C8B-B14F-4D97-AF65-F5344CB8AC3E}">
        <p14:creationId xmlns:p14="http://schemas.microsoft.com/office/powerpoint/2010/main" val="8291031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65A93AA-EC22-41FE-A715-0261293EF199}"/>
              </a:ext>
            </a:extLst>
          </p:cNvPr>
          <p:cNvSpPr txBox="1">
            <a:spLocks/>
          </p:cNvSpPr>
          <p:nvPr/>
        </p:nvSpPr>
        <p:spPr>
          <a:xfrm>
            <a:off x="485030" y="460501"/>
            <a:ext cx="6156707" cy="63438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000" b="1" dirty="0">
                <a:solidFill>
                  <a:srgbClr val="0070C0"/>
                </a:solidFill>
                <a:latin typeface="HGPｺﾞｼｯｸE" panose="020B0900000000000000" pitchFamily="50" charset="-128"/>
                <a:ea typeface="HGPｺﾞｼｯｸE" panose="020B0900000000000000" pitchFamily="50" charset="-128"/>
              </a:rPr>
              <a:t>２　人権教育推進の内容について</a:t>
            </a:r>
            <a:endParaRPr lang="en-US" altLang="ja-JP" sz="3000" b="1" dirty="0">
              <a:solidFill>
                <a:srgbClr val="0070C0"/>
              </a:solidFill>
              <a:latin typeface="HGPｺﾞｼｯｸE" panose="020B0900000000000000" pitchFamily="50" charset="-128"/>
              <a:ea typeface="HGPｺﾞｼｯｸE" panose="020B0900000000000000" pitchFamily="50" charset="-128"/>
            </a:endParaRPr>
          </a:p>
        </p:txBody>
      </p:sp>
      <p:sp>
        <p:nvSpPr>
          <p:cNvPr id="7" name="動作設定ボタン: 進む/次へ 6">
            <a:hlinkClick r:id="" action="ppaction://hlinkshowjump?jump=nextslide" highlightClick="1"/>
            <a:extLst>
              <a:ext uri="{FF2B5EF4-FFF2-40B4-BE49-F238E27FC236}">
                <a16:creationId xmlns:a16="http://schemas.microsoft.com/office/drawing/2014/main" id="{E62D23C6-43F2-496C-A308-FECB41D5D7CD}"/>
              </a:ext>
            </a:extLst>
          </p:cNvPr>
          <p:cNvSpPr/>
          <p:nvPr/>
        </p:nvSpPr>
        <p:spPr>
          <a:xfrm>
            <a:off x="7258056" y="5983830"/>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000" dirty="0">
                <a:solidFill>
                  <a:schemeClr val="bg1"/>
                </a:solidFill>
                <a:latin typeface="HGPｺﾞｼｯｸE" panose="020B0900000000000000" pitchFamily="50" charset="-128"/>
                <a:ea typeface="HGPｺﾞｼｯｸE" panose="020B0900000000000000" pitchFamily="50" charset="-128"/>
              </a:rPr>
              <a:t>次へ</a:t>
            </a:r>
          </a:p>
        </p:txBody>
      </p:sp>
      <p:sp>
        <p:nvSpPr>
          <p:cNvPr id="6" name="テキスト ボックス 5">
            <a:extLst>
              <a:ext uri="{FF2B5EF4-FFF2-40B4-BE49-F238E27FC236}">
                <a16:creationId xmlns:a16="http://schemas.microsoft.com/office/drawing/2014/main" id="{8F7CA05A-8F26-4986-8BE5-4AF7BE474E05}"/>
              </a:ext>
            </a:extLst>
          </p:cNvPr>
          <p:cNvSpPr txBox="1"/>
          <p:nvPr/>
        </p:nvSpPr>
        <p:spPr>
          <a:xfrm>
            <a:off x="65798" y="1528211"/>
            <a:ext cx="9012404" cy="507831"/>
          </a:xfrm>
          <a:prstGeom prst="rect">
            <a:avLst/>
          </a:prstGeom>
          <a:noFill/>
        </p:spPr>
        <p:txBody>
          <a:bodyPr wrap="none" rtlCol="0">
            <a:spAutoFit/>
          </a:bodyPr>
          <a:lstStyle/>
          <a:p>
            <a:r>
              <a:rPr lang="en-US" altLang="ja-JP" sz="2700" dirty="0">
                <a:latin typeface="HG丸ｺﾞｼｯｸM-PRO" panose="020F0600000000000000" pitchFamily="50" charset="-128"/>
                <a:ea typeface="HG丸ｺﾞｼｯｸM-PRO" panose="020F0600000000000000" pitchFamily="50" charset="-128"/>
              </a:rPr>
              <a:t>Q</a:t>
            </a:r>
            <a:r>
              <a:rPr lang="ja-JP" altLang="en-US" sz="2700" dirty="0">
                <a:latin typeface="HG丸ｺﾞｼｯｸM-PRO" panose="020F0600000000000000" pitchFamily="50" charset="-128"/>
                <a:ea typeface="HG丸ｺﾞｼｯｸM-PRO" panose="020F0600000000000000" pitchFamily="50" charset="-128"/>
              </a:rPr>
              <a:t>．</a:t>
            </a:r>
            <a:r>
              <a:rPr lang="ja-JP" altLang="en-US" sz="1725" dirty="0">
                <a:latin typeface="HG丸ｺﾞｼｯｸM-PRO" panose="020F0600000000000000" pitchFamily="50" charset="-128"/>
                <a:ea typeface="HG丸ｺﾞｼｯｸM-PRO" panose="020F0600000000000000" pitchFamily="50" charset="-128"/>
              </a:rPr>
              <a:t>人権教育の目的を達成するために、どのような内容を指導すればよいのでしょう？</a:t>
            </a:r>
          </a:p>
        </p:txBody>
      </p:sp>
      <p:pic>
        <p:nvPicPr>
          <p:cNvPr id="4" name="図 3" descr="アイコン が含まれている画像&#10;&#10;自動的に生成された説明">
            <a:extLst>
              <a:ext uri="{FF2B5EF4-FFF2-40B4-BE49-F238E27FC236}">
                <a16:creationId xmlns:a16="http://schemas.microsoft.com/office/drawing/2014/main" id="{C90F6D92-7B3B-1B5F-73C8-4CC14CF38A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291" y="3117209"/>
            <a:ext cx="2991881" cy="2991881"/>
          </a:xfrm>
          <a:prstGeom prst="rect">
            <a:avLst/>
          </a:prstGeom>
        </p:spPr>
      </p:pic>
      <p:sp>
        <p:nvSpPr>
          <p:cNvPr id="2" name="楕円 1">
            <a:extLst>
              <a:ext uri="{FF2B5EF4-FFF2-40B4-BE49-F238E27FC236}">
                <a16:creationId xmlns:a16="http://schemas.microsoft.com/office/drawing/2014/main" id="{B6E47E40-896F-5ED1-322B-E4BF979492EE}"/>
              </a:ext>
            </a:extLst>
          </p:cNvPr>
          <p:cNvSpPr/>
          <p:nvPr/>
        </p:nvSpPr>
        <p:spPr>
          <a:xfrm>
            <a:off x="4713316" y="2639290"/>
            <a:ext cx="3391593" cy="1579419"/>
          </a:xfrm>
          <a:prstGeom prst="ellipse">
            <a:avLst/>
          </a:prstGeom>
          <a:ln w="19050"/>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a:t>
            </a:r>
            <a:r>
              <a:rPr kumimoji="1" lang="ja-JP" altLang="en-US" sz="2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700" b="1" i="0" u="sng"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手引Ｐ４</a:t>
            </a:r>
            <a:endParaRPr kumimoji="1" lang="en-US" altLang="ja-JP" sz="2700" b="1" i="0" u="sng"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i="0"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を見て確認しましょう</a:t>
            </a:r>
            <a:endParaRPr kumimoji="1" lang="en-US" altLang="ja-JP" sz="1600" i="0"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endParaRPr>
          </a:p>
          <a:p>
            <a:pPr algn="ctr"/>
            <a:endParaRPr kumimoji="1" lang="ja-JP" altLang="en-US" dirty="0"/>
          </a:p>
        </p:txBody>
      </p:sp>
    </p:spTree>
    <p:extLst>
      <p:ext uri="{BB962C8B-B14F-4D97-AF65-F5344CB8AC3E}">
        <p14:creationId xmlns:p14="http://schemas.microsoft.com/office/powerpoint/2010/main" val="36697932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432260" y="295703"/>
            <a:ext cx="5240137" cy="63438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000" b="1" dirty="0">
                <a:solidFill>
                  <a:srgbClr val="0070C0"/>
                </a:solidFill>
                <a:latin typeface="HGPｺﾞｼｯｸE" panose="020B0900000000000000" pitchFamily="50" charset="-128"/>
                <a:ea typeface="HGPｺﾞｼｯｸE" panose="020B0900000000000000" pitchFamily="50" charset="-128"/>
              </a:rPr>
              <a:t>●人権教育の三つの内容</a:t>
            </a:r>
            <a:endParaRPr lang="en-US" altLang="ja-JP" sz="3000" b="1" dirty="0">
              <a:solidFill>
                <a:srgbClr val="0070C0"/>
              </a:solidFill>
              <a:latin typeface="HGPｺﾞｼｯｸE" panose="020B0900000000000000" pitchFamily="50" charset="-128"/>
              <a:ea typeface="HGPｺﾞｼｯｸE" panose="020B0900000000000000" pitchFamily="50" charset="-128"/>
            </a:endParaRPr>
          </a:p>
        </p:txBody>
      </p:sp>
      <p:sp>
        <p:nvSpPr>
          <p:cNvPr id="3" name="正方形/長方形 2"/>
          <p:cNvSpPr/>
          <p:nvPr/>
        </p:nvSpPr>
        <p:spPr>
          <a:xfrm>
            <a:off x="322851" y="1681595"/>
            <a:ext cx="8498297" cy="2076531"/>
          </a:xfrm>
          <a:prstGeom prst="rect">
            <a:avLst/>
          </a:prstGeom>
        </p:spPr>
        <p:txBody>
          <a:bodyPr wrap="square">
            <a:spAutoFit/>
          </a:bodyPr>
          <a:lstStyle/>
          <a:p>
            <a:pPr marL="514350" indent="-514350" algn="just">
              <a:lnSpc>
                <a:spcPct val="150000"/>
              </a:lnSpc>
              <a:buAutoNum type="arabicParenBoth"/>
            </a:pP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人権が尊重された</a:t>
            </a:r>
            <a:r>
              <a:rPr lang="ja-JP" altLang="en-US" sz="30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雰囲気</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や</a:t>
            </a:r>
            <a:r>
              <a:rPr lang="ja-JP" altLang="en-US" sz="30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環境</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に関すること</a:t>
            </a:r>
            <a:endPar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endParaRPr>
          </a:p>
          <a:p>
            <a:pPr algn="just">
              <a:lnSpc>
                <a:spcPct val="150000"/>
              </a:lnSpc>
            </a:pPr>
            <a:r>
              <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(2)</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 豊かな</a:t>
            </a:r>
            <a:r>
              <a:rPr lang="ja-JP" altLang="en-US" sz="30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人間性</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に関すること</a:t>
            </a:r>
            <a:endPar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endParaRPr>
          </a:p>
          <a:p>
            <a:pPr algn="just">
              <a:lnSpc>
                <a:spcPct val="150000"/>
              </a:lnSpc>
            </a:pPr>
            <a:r>
              <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(3)</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 </a:t>
            </a:r>
            <a:r>
              <a:rPr lang="ja-JP" altLang="en-US" sz="30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人権意識</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に関すること</a:t>
            </a:r>
            <a:r>
              <a:rPr lang="ja-JP"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　　　　　　　　　　　　　　　</a:t>
            </a:r>
            <a:endPar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endParaRPr>
          </a:p>
        </p:txBody>
      </p:sp>
      <p:pic>
        <p:nvPicPr>
          <p:cNvPr id="6" name="図 5" descr="ロゴ&#10;&#10;中程度の精度で自動的に生成された説明">
            <a:extLst>
              <a:ext uri="{FF2B5EF4-FFF2-40B4-BE49-F238E27FC236}">
                <a16:creationId xmlns:a16="http://schemas.microsoft.com/office/drawing/2014/main" id="{2238420E-AF23-4D1D-BACE-23A5EA534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2150" y="4041493"/>
            <a:ext cx="1882833" cy="1882833"/>
          </a:xfrm>
          <a:prstGeom prst="rect">
            <a:avLst/>
          </a:prstGeom>
        </p:spPr>
      </p:pic>
      <p:sp>
        <p:nvSpPr>
          <p:cNvPr id="7" name="動作設定ボタン: 進む/次へ 6">
            <a:hlinkClick r:id="" action="ppaction://hlinkshowjump?jump=nextslide" highlightClick="1"/>
            <a:extLst>
              <a:ext uri="{FF2B5EF4-FFF2-40B4-BE49-F238E27FC236}">
                <a16:creationId xmlns:a16="http://schemas.microsoft.com/office/drawing/2014/main" id="{1BB8F74F-AAB0-4C25-81A5-CCA132AC7A0E}"/>
              </a:ext>
            </a:extLst>
          </p:cNvPr>
          <p:cNvSpPr/>
          <p:nvPr/>
        </p:nvSpPr>
        <p:spPr>
          <a:xfrm>
            <a:off x="7312388" y="5909015"/>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000" dirty="0">
                <a:solidFill>
                  <a:schemeClr val="bg1"/>
                </a:solidFill>
                <a:latin typeface="HGPｺﾞｼｯｸE" panose="020B0900000000000000" pitchFamily="50" charset="-128"/>
                <a:ea typeface="HGPｺﾞｼｯｸE" panose="020B0900000000000000" pitchFamily="50" charset="-128"/>
              </a:rPr>
              <a:t>次へ</a:t>
            </a:r>
          </a:p>
        </p:txBody>
      </p:sp>
      <p:sp>
        <p:nvSpPr>
          <p:cNvPr id="5" name="四角形: 角を丸くする 4">
            <a:extLst>
              <a:ext uri="{FF2B5EF4-FFF2-40B4-BE49-F238E27FC236}">
                <a16:creationId xmlns:a16="http://schemas.microsoft.com/office/drawing/2014/main" id="{17DE6E68-BCFE-EBEE-DA8B-10707EB3C5AA}"/>
              </a:ext>
            </a:extLst>
          </p:cNvPr>
          <p:cNvSpPr/>
          <p:nvPr/>
        </p:nvSpPr>
        <p:spPr>
          <a:xfrm>
            <a:off x="1167861" y="4311627"/>
            <a:ext cx="4407979" cy="1342563"/>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内容として押さえてほしいポイントは、</a:t>
            </a:r>
            <a:r>
              <a:rPr kumimoji="1" lang="ja-JP" altLang="en-US" sz="2400" b="0" i="0" u="none" strike="noStrike" kern="1200" cap="none" spc="0" normalizeH="0" baseline="0" noProof="0" dirty="0">
                <a:ln>
                  <a:noFill/>
                </a:ln>
                <a:solidFill>
                  <a:prstClr val="black"/>
                </a:solidFill>
                <a:effectLst/>
                <a:highlight>
                  <a:srgbClr val="FFFF00"/>
                </a:highlight>
                <a:uLnTx/>
                <a:uFillTx/>
                <a:latin typeface="HG丸ｺﾞｼｯｸM-PRO" panose="020F0600000000000000" pitchFamily="50" charset="-128"/>
                <a:ea typeface="HG丸ｺﾞｼｯｸM-PRO" panose="020F0600000000000000" pitchFamily="50" charset="-128"/>
                <a:cs typeface="+mn-cs"/>
              </a:rPr>
              <a:t>３つ</a:t>
            </a: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です。</a:t>
            </a:r>
            <a:endParaRPr kumimoji="1" lang="en-US" altLang="ja-JP" sz="2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3528825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テキスト ボックス 3"/>
          <p:cNvSpPr txBox="1"/>
          <p:nvPr/>
        </p:nvSpPr>
        <p:spPr>
          <a:xfrm>
            <a:off x="163248" y="1270509"/>
            <a:ext cx="9110186" cy="830997"/>
          </a:xfrm>
          <a:prstGeom prst="rect">
            <a:avLst/>
          </a:prstGeom>
          <a:noFill/>
        </p:spPr>
        <p:txBody>
          <a:bodyPr wrap="none" rtlCol="0">
            <a:spAutoFit/>
          </a:bodyPr>
          <a:lstStyle/>
          <a:p>
            <a:r>
              <a:rPr lang="ja-JP" altLang="en-US" sz="2400" dirty="0">
                <a:solidFill>
                  <a:srgbClr val="00B050"/>
                </a:solidFill>
                <a:latin typeface="HGｺﾞｼｯｸE" panose="020B0909000000000000" pitchFamily="49" charset="-128"/>
                <a:ea typeface="HGｺﾞｼｯｸE" panose="020B0909000000000000" pitchFamily="49" charset="-128"/>
              </a:rPr>
              <a:t>・一人一人を大切にした雰囲気や環境をつくることが大切です。</a:t>
            </a:r>
            <a:endParaRPr lang="en-US" altLang="ja-JP" sz="2400" dirty="0">
              <a:solidFill>
                <a:srgbClr val="00B050"/>
              </a:solidFill>
              <a:latin typeface="HGｺﾞｼｯｸE" panose="020B0909000000000000" pitchFamily="49" charset="-128"/>
              <a:ea typeface="HGｺﾞｼｯｸE" panose="020B0909000000000000" pitchFamily="49" charset="-128"/>
            </a:endParaRPr>
          </a:p>
          <a:p>
            <a:r>
              <a:rPr lang="ja-JP" altLang="en-US" sz="2400" dirty="0">
                <a:solidFill>
                  <a:srgbClr val="00B050"/>
                </a:solidFill>
                <a:latin typeface="HGｺﾞｼｯｸE" panose="020B0909000000000000" pitchFamily="49" charset="-128"/>
                <a:ea typeface="HGｺﾞｼｯｸE" panose="020B0909000000000000" pitchFamily="49" charset="-128"/>
              </a:rPr>
              <a:t>　具体例として適切なものを全て選びましょう。</a:t>
            </a:r>
            <a:endParaRPr lang="en-US" altLang="ja-JP" sz="2400" dirty="0">
              <a:solidFill>
                <a:srgbClr val="00B050"/>
              </a:solidFill>
              <a:latin typeface="HGｺﾞｼｯｸE" panose="020B0909000000000000" pitchFamily="49" charset="-128"/>
              <a:ea typeface="HGｺﾞｼｯｸE" panose="020B0909000000000000" pitchFamily="49" charset="-128"/>
            </a:endParaRPr>
          </a:p>
        </p:txBody>
      </p:sp>
      <p:sp>
        <p:nvSpPr>
          <p:cNvPr id="10" name="テキスト ボックス 9">
            <a:extLst>
              <a:ext uri="{FF2B5EF4-FFF2-40B4-BE49-F238E27FC236}">
                <a16:creationId xmlns:a16="http://schemas.microsoft.com/office/drawing/2014/main" id="{48A5563F-BAA7-42F9-A367-3E075311A59F}"/>
              </a:ext>
            </a:extLst>
          </p:cNvPr>
          <p:cNvSpPr txBox="1"/>
          <p:nvPr/>
        </p:nvSpPr>
        <p:spPr>
          <a:xfrm>
            <a:off x="1051072" y="2773086"/>
            <a:ext cx="7770076" cy="415498"/>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2100" b="1" dirty="0">
                <a:solidFill>
                  <a:srgbClr val="0033CC"/>
                </a:solidFill>
                <a:latin typeface="HG丸ｺﾞｼｯｸM-PRO" panose="020F0600000000000000" pitchFamily="50" charset="-128"/>
                <a:ea typeface="HG丸ｺﾞｼｯｸM-PRO" panose="020F0600000000000000" pitchFamily="50" charset="-128"/>
              </a:rPr>
              <a:t>気になる落書き等がないか校内の掲示物や黒板をチェックする</a:t>
            </a:r>
            <a:endParaRPr lang="en-US" altLang="ja-JP" sz="2100" b="1" dirty="0">
              <a:solidFill>
                <a:srgbClr val="0033CC"/>
              </a:solidFill>
              <a:latin typeface="HG丸ｺﾞｼｯｸM-PRO" panose="020F0600000000000000" pitchFamily="50" charset="-128"/>
              <a:ea typeface="HG丸ｺﾞｼｯｸM-PRO" panose="020F0600000000000000" pitchFamily="50" charset="-128"/>
            </a:endParaRPr>
          </a:p>
        </p:txBody>
      </p:sp>
      <p:sp>
        <p:nvSpPr>
          <p:cNvPr id="11" name="楕円 10">
            <a:extLst>
              <a:ext uri="{FF2B5EF4-FFF2-40B4-BE49-F238E27FC236}">
                <a16:creationId xmlns:a16="http://schemas.microsoft.com/office/drawing/2014/main" id="{4CD3F599-2042-4453-A46B-D8FC116A175B}"/>
              </a:ext>
            </a:extLst>
          </p:cNvPr>
          <p:cNvSpPr/>
          <p:nvPr/>
        </p:nvSpPr>
        <p:spPr>
          <a:xfrm>
            <a:off x="397621" y="2699886"/>
            <a:ext cx="457201" cy="44746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sp>
        <p:nvSpPr>
          <p:cNvPr id="14" name="動作設定ボタン: 進む/次へ 13">
            <a:hlinkClick r:id="" action="ppaction://hlinkshowjump?jump=nextslide" highlightClick="1"/>
            <a:extLst>
              <a:ext uri="{FF2B5EF4-FFF2-40B4-BE49-F238E27FC236}">
                <a16:creationId xmlns:a16="http://schemas.microsoft.com/office/drawing/2014/main" id="{FC00497C-CE3B-4F49-852D-5A564D73A4D4}"/>
              </a:ext>
            </a:extLst>
          </p:cNvPr>
          <p:cNvSpPr/>
          <p:nvPr/>
        </p:nvSpPr>
        <p:spPr>
          <a:xfrm>
            <a:off x="7312388" y="5948186"/>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000" dirty="0">
                <a:solidFill>
                  <a:schemeClr val="bg1"/>
                </a:solidFill>
                <a:latin typeface="HGPｺﾞｼｯｸE" panose="020B0900000000000000" pitchFamily="50" charset="-128"/>
                <a:ea typeface="HGPｺﾞｼｯｸE" panose="020B0900000000000000" pitchFamily="50" charset="-128"/>
              </a:rPr>
              <a:t>次へ</a:t>
            </a:r>
          </a:p>
        </p:txBody>
      </p:sp>
      <p:sp>
        <p:nvSpPr>
          <p:cNvPr id="12" name="テキスト ボックス 11">
            <a:extLst>
              <a:ext uri="{FF2B5EF4-FFF2-40B4-BE49-F238E27FC236}">
                <a16:creationId xmlns:a16="http://schemas.microsoft.com/office/drawing/2014/main" id="{32FB2130-FE3A-40B2-9038-CC4007465D3B}"/>
              </a:ext>
            </a:extLst>
          </p:cNvPr>
          <p:cNvSpPr txBox="1"/>
          <p:nvPr/>
        </p:nvSpPr>
        <p:spPr>
          <a:xfrm>
            <a:off x="1051073" y="3699884"/>
            <a:ext cx="5319175" cy="415498"/>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2100" b="1" dirty="0">
                <a:solidFill>
                  <a:srgbClr val="0033CC"/>
                </a:solidFill>
                <a:latin typeface="HG丸ｺﾞｼｯｸM-PRO" panose="020F0600000000000000" pitchFamily="50" charset="-128"/>
                <a:ea typeface="HG丸ｺﾞｼｯｸM-PRO" panose="020F0600000000000000" pitchFamily="50" charset="-128"/>
              </a:rPr>
              <a:t>いつでも相談されるような信頼関係を築く</a:t>
            </a:r>
            <a:endParaRPr lang="en-US" altLang="ja-JP" sz="2100" b="1" dirty="0">
              <a:solidFill>
                <a:srgbClr val="0033CC"/>
              </a:solidFill>
              <a:latin typeface="HG丸ｺﾞｼｯｸM-PRO" panose="020F0600000000000000" pitchFamily="50" charset="-128"/>
              <a:ea typeface="HG丸ｺﾞｼｯｸM-PRO" panose="020F0600000000000000" pitchFamily="50" charset="-128"/>
            </a:endParaRPr>
          </a:p>
        </p:txBody>
      </p:sp>
      <p:sp>
        <p:nvSpPr>
          <p:cNvPr id="15" name="楕円 14">
            <a:extLst>
              <a:ext uri="{FF2B5EF4-FFF2-40B4-BE49-F238E27FC236}">
                <a16:creationId xmlns:a16="http://schemas.microsoft.com/office/drawing/2014/main" id="{9D9AF870-3CDF-46D0-AEB2-11AFDF6B6D2E}"/>
              </a:ext>
            </a:extLst>
          </p:cNvPr>
          <p:cNvSpPr/>
          <p:nvPr/>
        </p:nvSpPr>
        <p:spPr>
          <a:xfrm>
            <a:off x="396238" y="3610002"/>
            <a:ext cx="457201" cy="44746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sp>
        <p:nvSpPr>
          <p:cNvPr id="18" name="楕円 17">
            <a:extLst>
              <a:ext uri="{FF2B5EF4-FFF2-40B4-BE49-F238E27FC236}">
                <a16:creationId xmlns:a16="http://schemas.microsoft.com/office/drawing/2014/main" id="{AEF48764-96E8-459E-8931-2FF99F311E21}"/>
              </a:ext>
            </a:extLst>
          </p:cNvPr>
          <p:cNvSpPr/>
          <p:nvPr/>
        </p:nvSpPr>
        <p:spPr>
          <a:xfrm>
            <a:off x="396238" y="4535316"/>
            <a:ext cx="457201" cy="44746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sp>
        <p:nvSpPr>
          <p:cNvPr id="19" name="テキスト ボックス 18">
            <a:extLst>
              <a:ext uri="{FF2B5EF4-FFF2-40B4-BE49-F238E27FC236}">
                <a16:creationId xmlns:a16="http://schemas.microsoft.com/office/drawing/2014/main" id="{A45340B1-DBDF-484F-B16A-84AB168E2E89}"/>
              </a:ext>
            </a:extLst>
          </p:cNvPr>
          <p:cNvSpPr txBox="1"/>
          <p:nvPr/>
        </p:nvSpPr>
        <p:spPr>
          <a:xfrm>
            <a:off x="1051072" y="4625197"/>
            <a:ext cx="6686446" cy="415498"/>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2100" b="1" dirty="0">
                <a:solidFill>
                  <a:srgbClr val="0033CC"/>
                </a:solidFill>
                <a:latin typeface="HG丸ｺﾞｼｯｸM-PRO" panose="020F0600000000000000" pitchFamily="50" charset="-128"/>
                <a:ea typeface="HG丸ｺﾞｼｯｸM-PRO" panose="020F0600000000000000" pitchFamily="50" charset="-128"/>
              </a:rPr>
              <a:t>偏見や差別を助長するような雰囲気や言動を許さない</a:t>
            </a:r>
            <a:endParaRPr lang="en-US" altLang="ja-JP" sz="2100" b="1" dirty="0">
              <a:solidFill>
                <a:srgbClr val="0033CC"/>
              </a:solidFill>
              <a:latin typeface="HG丸ｺﾞｼｯｸM-PRO" panose="020F0600000000000000" pitchFamily="50" charset="-128"/>
              <a:ea typeface="HG丸ｺﾞｼｯｸM-PRO" panose="020F0600000000000000" pitchFamily="50" charset="-128"/>
            </a:endParaRPr>
          </a:p>
        </p:txBody>
      </p:sp>
      <p:sp>
        <p:nvSpPr>
          <p:cNvPr id="16" name="正方形/長方形 15">
            <a:extLst>
              <a:ext uri="{FF2B5EF4-FFF2-40B4-BE49-F238E27FC236}">
                <a16:creationId xmlns:a16="http://schemas.microsoft.com/office/drawing/2014/main" id="{1216B1F1-4962-414F-ADD8-43D689982A83}"/>
              </a:ext>
            </a:extLst>
          </p:cNvPr>
          <p:cNvSpPr/>
          <p:nvPr/>
        </p:nvSpPr>
        <p:spPr>
          <a:xfrm>
            <a:off x="322851" y="432268"/>
            <a:ext cx="8498297" cy="553998"/>
          </a:xfrm>
          <a:prstGeom prst="rect">
            <a:avLst/>
          </a:prstGeom>
          <a:ln w="28575">
            <a:solidFill>
              <a:srgbClr val="0033CC"/>
            </a:solidFill>
          </a:ln>
        </p:spPr>
        <p:txBody>
          <a:bodyPr wrap="square">
            <a:spAutoFit/>
          </a:bodyPr>
          <a:lstStyle/>
          <a:p>
            <a:pPr algn="just"/>
            <a:r>
              <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(1)</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 人権が尊重された</a:t>
            </a:r>
            <a:r>
              <a:rPr lang="ja-JP" altLang="en-US" sz="30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雰囲気</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や</a:t>
            </a:r>
            <a:r>
              <a:rPr lang="ja-JP" altLang="en-US" sz="30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環境</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に関すること</a:t>
            </a:r>
            <a:r>
              <a:rPr lang="ja-JP"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　　　　　　</a:t>
            </a:r>
            <a:endPar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24795230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nextCondLst>
                <p:cond evt="onClick" delay="0">
                  <p:tgtEl>
                    <p:spTgt spid="19"/>
                  </p:tgtEl>
                </p:cond>
              </p:nextCondLst>
            </p:seq>
          </p:childTnLst>
        </p:cTn>
      </p:par>
    </p:tnLst>
    <p:bldLst>
      <p:bldP spid="11" grpId="0" animBg="1"/>
      <p:bldP spid="15"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テキスト ボックス 3"/>
          <p:cNvSpPr txBox="1"/>
          <p:nvPr/>
        </p:nvSpPr>
        <p:spPr>
          <a:xfrm>
            <a:off x="211766" y="1148713"/>
            <a:ext cx="8494633" cy="830997"/>
          </a:xfrm>
          <a:prstGeom prst="rect">
            <a:avLst/>
          </a:prstGeom>
          <a:noFill/>
        </p:spPr>
        <p:txBody>
          <a:bodyPr wrap="none" rtlCol="0">
            <a:spAutoFit/>
          </a:bodyPr>
          <a:lstStyle/>
          <a:p>
            <a:r>
              <a:rPr lang="ja-JP" altLang="en-US" sz="2400" dirty="0">
                <a:solidFill>
                  <a:srgbClr val="00B050"/>
                </a:solidFill>
                <a:latin typeface="HGｺﾞｼｯｸE" panose="020B0909000000000000" pitchFamily="49" charset="-128"/>
                <a:ea typeface="HGｺﾞｼｯｸE" panose="020B0909000000000000" pitchFamily="49" charset="-128"/>
              </a:rPr>
              <a:t>・豊かな人間性を育む取組として、ふさわしい活動を次から</a:t>
            </a:r>
            <a:endParaRPr lang="en-US" altLang="ja-JP" sz="2400" dirty="0">
              <a:solidFill>
                <a:srgbClr val="00B050"/>
              </a:solidFill>
              <a:latin typeface="HGｺﾞｼｯｸE" panose="020B0909000000000000" pitchFamily="49" charset="-128"/>
              <a:ea typeface="HGｺﾞｼｯｸE" panose="020B0909000000000000" pitchFamily="49" charset="-128"/>
            </a:endParaRPr>
          </a:p>
          <a:p>
            <a:r>
              <a:rPr lang="ja-JP" altLang="en-US" sz="2400" dirty="0">
                <a:solidFill>
                  <a:srgbClr val="00B050"/>
                </a:solidFill>
                <a:latin typeface="HGｺﾞｼｯｸE" panose="020B0909000000000000" pitchFamily="49" charset="-128"/>
                <a:ea typeface="HGｺﾞｼｯｸE" panose="020B0909000000000000" pitchFamily="49" charset="-128"/>
              </a:rPr>
              <a:t>　全て選びましょう。</a:t>
            </a:r>
            <a:endParaRPr lang="en-US" altLang="ja-JP" sz="2400" dirty="0">
              <a:solidFill>
                <a:srgbClr val="00B050"/>
              </a:solidFill>
              <a:latin typeface="HGｺﾞｼｯｸE" panose="020B0909000000000000" pitchFamily="49" charset="-128"/>
              <a:ea typeface="HGｺﾞｼｯｸE" panose="020B0909000000000000" pitchFamily="49" charset="-128"/>
            </a:endParaRPr>
          </a:p>
        </p:txBody>
      </p:sp>
      <p:sp>
        <p:nvSpPr>
          <p:cNvPr id="14" name="動作設定ボタン: 進む/次へ 13">
            <a:hlinkClick r:id="" action="ppaction://hlinkshowjump?jump=nextslide" highlightClick="1"/>
            <a:extLst>
              <a:ext uri="{FF2B5EF4-FFF2-40B4-BE49-F238E27FC236}">
                <a16:creationId xmlns:a16="http://schemas.microsoft.com/office/drawing/2014/main" id="{FC00497C-CE3B-4F49-852D-5A564D73A4D4}"/>
              </a:ext>
            </a:extLst>
          </p:cNvPr>
          <p:cNvSpPr/>
          <p:nvPr/>
        </p:nvSpPr>
        <p:spPr>
          <a:xfrm>
            <a:off x="7397294" y="6025667"/>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000" dirty="0">
                <a:solidFill>
                  <a:schemeClr val="bg1"/>
                </a:solidFill>
                <a:latin typeface="HGPｺﾞｼｯｸE" panose="020B0900000000000000" pitchFamily="50" charset="-128"/>
                <a:ea typeface="HGPｺﾞｼｯｸE" panose="020B0900000000000000" pitchFamily="50" charset="-128"/>
              </a:rPr>
              <a:t>次へ</a:t>
            </a:r>
          </a:p>
        </p:txBody>
      </p:sp>
      <p:sp>
        <p:nvSpPr>
          <p:cNvPr id="10" name="テキスト ボックス 9">
            <a:extLst>
              <a:ext uri="{FF2B5EF4-FFF2-40B4-BE49-F238E27FC236}">
                <a16:creationId xmlns:a16="http://schemas.microsoft.com/office/drawing/2014/main" id="{48A5563F-BAA7-42F9-A367-3E075311A59F}"/>
              </a:ext>
            </a:extLst>
          </p:cNvPr>
          <p:cNvSpPr txBox="1"/>
          <p:nvPr/>
        </p:nvSpPr>
        <p:spPr>
          <a:xfrm>
            <a:off x="1237008" y="2710923"/>
            <a:ext cx="2351926" cy="415498"/>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2100" b="1" dirty="0">
                <a:solidFill>
                  <a:srgbClr val="0033CC"/>
                </a:solidFill>
                <a:latin typeface="HG丸ｺﾞｼｯｸM-PRO" panose="020F0600000000000000" pitchFamily="50" charset="-128"/>
                <a:ea typeface="HG丸ｺﾞｼｯｸM-PRO" panose="020F0600000000000000" pitchFamily="50" charset="-128"/>
              </a:rPr>
              <a:t>ボランティア活動</a:t>
            </a:r>
            <a:endParaRPr lang="en-US" altLang="ja-JP" sz="2100" b="1" dirty="0">
              <a:solidFill>
                <a:srgbClr val="0033CC"/>
              </a:solidFill>
              <a:latin typeface="HG丸ｺﾞｼｯｸM-PRO" panose="020F0600000000000000" pitchFamily="50" charset="-128"/>
              <a:ea typeface="HG丸ｺﾞｼｯｸM-PRO" panose="020F0600000000000000" pitchFamily="50" charset="-128"/>
            </a:endParaRPr>
          </a:p>
        </p:txBody>
      </p:sp>
      <p:sp>
        <p:nvSpPr>
          <p:cNvPr id="11" name="楕円 10">
            <a:extLst>
              <a:ext uri="{FF2B5EF4-FFF2-40B4-BE49-F238E27FC236}">
                <a16:creationId xmlns:a16="http://schemas.microsoft.com/office/drawing/2014/main" id="{4CD3F599-2042-4453-A46B-D8FC116A175B}"/>
              </a:ext>
            </a:extLst>
          </p:cNvPr>
          <p:cNvSpPr/>
          <p:nvPr/>
        </p:nvSpPr>
        <p:spPr>
          <a:xfrm>
            <a:off x="489758" y="2683401"/>
            <a:ext cx="457201" cy="44746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32FB2130-FE3A-40B2-9038-CC4007465D3B}"/>
              </a:ext>
            </a:extLst>
          </p:cNvPr>
          <p:cNvSpPr txBox="1"/>
          <p:nvPr/>
        </p:nvSpPr>
        <p:spPr>
          <a:xfrm>
            <a:off x="1237009" y="3407074"/>
            <a:ext cx="1880034" cy="415498"/>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2100" b="1" dirty="0">
                <a:solidFill>
                  <a:srgbClr val="0033CC"/>
                </a:solidFill>
                <a:latin typeface="HG丸ｺﾞｼｯｸM-PRO" panose="020F0600000000000000" pitchFamily="50" charset="-128"/>
                <a:ea typeface="HG丸ｺﾞｼｯｸM-PRO" panose="020F0600000000000000" pitchFamily="50" charset="-128"/>
              </a:rPr>
              <a:t>自然体験活動</a:t>
            </a:r>
            <a:endParaRPr lang="en-US" altLang="ja-JP" sz="2100" b="1" dirty="0">
              <a:solidFill>
                <a:srgbClr val="0033CC"/>
              </a:solidFill>
              <a:latin typeface="HG丸ｺﾞｼｯｸM-PRO" panose="020F0600000000000000" pitchFamily="50" charset="-128"/>
              <a:ea typeface="HG丸ｺﾞｼｯｸM-PRO" panose="020F0600000000000000" pitchFamily="50" charset="-128"/>
            </a:endParaRPr>
          </a:p>
        </p:txBody>
      </p:sp>
      <p:sp>
        <p:nvSpPr>
          <p:cNvPr id="13" name="テキスト ボックス 12">
            <a:extLst>
              <a:ext uri="{FF2B5EF4-FFF2-40B4-BE49-F238E27FC236}">
                <a16:creationId xmlns:a16="http://schemas.microsoft.com/office/drawing/2014/main" id="{DB858DC9-B7EB-449F-8923-9EC4EFE1C808}"/>
              </a:ext>
            </a:extLst>
          </p:cNvPr>
          <p:cNvSpPr txBox="1"/>
          <p:nvPr/>
        </p:nvSpPr>
        <p:spPr>
          <a:xfrm>
            <a:off x="1237009" y="4121821"/>
            <a:ext cx="3977371" cy="415498"/>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2100" b="1" dirty="0">
                <a:solidFill>
                  <a:srgbClr val="0033CC"/>
                </a:solidFill>
                <a:latin typeface="HG丸ｺﾞｼｯｸM-PRO" panose="020F0600000000000000" pitchFamily="50" charset="-128"/>
                <a:ea typeface="HG丸ｺﾞｼｯｸM-PRO" panose="020F0600000000000000" pitchFamily="50" charset="-128"/>
              </a:rPr>
              <a:t>高齢者や障害者等との交流活動</a:t>
            </a:r>
            <a:endParaRPr lang="en-US" altLang="ja-JP" sz="2100" b="1" dirty="0">
              <a:solidFill>
                <a:srgbClr val="0033CC"/>
              </a:solidFill>
              <a:latin typeface="HG丸ｺﾞｼｯｸM-PRO" panose="020F0600000000000000" pitchFamily="50" charset="-128"/>
              <a:ea typeface="HG丸ｺﾞｼｯｸM-PRO" panose="020F0600000000000000" pitchFamily="50" charset="-128"/>
            </a:endParaRPr>
          </a:p>
        </p:txBody>
      </p:sp>
      <p:sp>
        <p:nvSpPr>
          <p:cNvPr id="15" name="楕円 14">
            <a:extLst>
              <a:ext uri="{FF2B5EF4-FFF2-40B4-BE49-F238E27FC236}">
                <a16:creationId xmlns:a16="http://schemas.microsoft.com/office/drawing/2014/main" id="{9D9AF870-3CDF-46D0-AEB2-11AFDF6B6D2E}"/>
              </a:ext>
            </a:extLst>
          </p:cNvPr>
          <p:cNvSpPr/>
          <p:nvPr/>
        </p:nvSpPr>
        <p:spPr>
          <a:xfrm>
            <a:off x="489757" y="3388217"/>
            <a:ext cx="457201" cy="44746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sp>
        <p:nvSpPr>
          <p:cNvPr id="17" name="楕円 16">
            <a:extLst>
              <a:ext uri="{FF2B5EF4-FFF2-40B4-BE49-F238E27FC236}">
                <a16:creationId xmlns:a16="http://schemas.microsoft.com/office/drawing/2014/main" id="{273F31F3-CACE-43AC-8A21-EBE5B6856CAF}"/>
              </a:ext>
            </a:extLst>
          </p:cNvPr>
          <p:cNvSpPr/>
          <p:nvPr/>
        </p:nvSpPr>
        <p:spPr>
          <a:xfrm>
            <a:off x="489757" y="4093033"/>
            <a:ext cx="457201" cy="44746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sp>
        <p:nvSpPr>
          <p:cNvPr id="18" name="楕円 17">
            <a:extLst>
              <a:ext uri="{FF2B5EF4-FFF2-40B4-BE49-F238E27FC236}">
                <a16:creationId xmlns:a16="http://schemas.microsoft.com/office/drawing/2014/main" id="{AEF48764-96E8-459E-8931-2FF99F311E21}"/>
              </a:ext>
            </a:extLst>
          </p:cNvPr>
          <p:cNvSpPr/>
          <p:nvPr/>
        </p:nvSpPr>
        <p:spPr>
          <a:xfrm>
            <a:off x="489757" y="4797849"/>
            <a:ext cx="457201" cy="44746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sp>
        <p:nvSpPr>
          <p:cNvPr id="19" name="テキスト ボックス 18">
            <a:extLst>
              <a:ext uri="{FF2B5EF4-FFF2-40B4-BE49-F238E27FC236}">
                <a16:creationId xmlns:a16="http://schemas.microsoft.com/office/drawing/2014/main" id="{A45340B1-DBDF-484F-B16A-84AB168E2E89}"/>
              </a:ext>
            </a:extLst>
          </p:cNvPr>
          <p:cNvSpPr txBox="1"/>
          <p:nvPr/>
        </p:nvSpPr>
        <p:spPr>
          <a:xfrm>
            <a:off x="1237008" y="4852894"/>
            <a:ext cx="2351926" cy="415498"/>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2100" b="1" dirty="0">
                <a:solidFill>
                  <a:srgbClr val="0033CC"/>
                </a:solidFill>
                <a:latin typeface="HG丸ｺﾞｼｯｸM-PRO" panose="020F0600000000000000" pitchFamily="50" charset="-128"/>
                <a:ea typeface="HG丸ｺﾞｼｯｸM-PRO" panose="020F0600000000000000" pitchFamily="50" charset="-128"/>
              </a:rPr>
              <a:t>コミュニティ活動</a:t>
            </a:r>
            <a:endParaRPr lang="en-US" altLang="ja-JP" sz="2100" b="1" dirty="0">
              <a:solidFill>
                <a:srgbClr val="0033CC"/>
              </a:solidFill>
              <a:latin typeface="HG丸ｺﾞｼｯｸM-PRO" panose="020F0600000000000000" pitchFamily="50" charset="-128"/>
              <a:ea typeface="HG丸ｺﾞｼｯｸM-PRO" panose="020F0600000000000000" pitchFamily="50" charset="-128"/>
            </a:endParaRPr>
          </a:p>
        </p:txBody>
      </p:sp>
      <p:pic>
        <p:nvPicPr>
          <p:cNvPr id="5" name="図 4" descr="ロゴ が含まれている画像&#10;&#10;自動的に生成された説明">
            <a:extLst>
              <a:ext uri="{FF2B5EF4-FFF2-40B4-BE49-F238E27FC236}">
                <a16:creationId xmlns:a16="http://schemas.microsoft.com/office/drawing/2014/main" id="{497CDD68-E9F8-4A67-A9E5-A8FBCE30D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3793" y="4779346"/>
            <a:ext cx="1706902" cy="1706902"/>
          </a:xfrm>
          <a:prstGeom prst="rect">
            <a:avLst/>
          </a:prstGeom>
        </p:spPr>
      </p:pic>
      <p:sp>
        <p:nvSpPr>
          <p:cNvPr id="6" name="テキスト ボックス 5">
            <a:extLst>
              <a:ext uri="{FF2B5EF4-FFF2-40B4-BE49-F238E27FC236}">
                <a16:creationId xmlns:a16="http://schemas.microsoft.com/office/drawing/2014/main" id="{597FA37A-D1BC-4E97-B13E-47CA02B35C17}"/>
              </a:ext>
            </a:extLst>
          </p:cNvPr>
          <p:cNvSpPr txBox="1"/>
          <p:nvPr/>
        </p:nvSpPr>
        <p:spPr>
          <a:xfrm>
            <a:off x="489757" y="2221885"/>
            <a:ext cx="5570756" cy="323165"/>
          </a:xfrm>
          <a:prstGeom prst="rect">
            <a:avLst/>
          </a:prstGeom>
          <a:noFill/>
        </p:spPr>
        <p:txBody>
          <a:bodyPr wrap="none" rtlCol="0">
            <a:spAutoFit/>
          </a:bodyPr>
          <a:lstStyle/>
          <a:p>
            <a:r>
              <a:rPr lang="en-US" altLang="ja-JP" sz="1500" dirty="0">
                <a:latin typeface="HG丸ｺﾞｼｯｸM-PRO" panose="020F0600000000000000" pitchFamily="50" charset="-128"/>
                <a:ea typeface="HG丸ｺﾞｼｯｸM-PRO" panose="020F0600000000000000" pitchFamily="50" charset="-128"/>
              </a:rPr>
              <a:t>※</a:t>
            </a:r>
            <a:r>
              <a:rPr lang="ja-JP" altLang="en-US" sz="1500" dirty="0">
                <a:latin typeface="HG丸ｺﾞｼｯｸM-PRO" panose="020F0600000000000000" pitchFamily="50" charset="-128"/>
                <a:ea typeface="HG丸ｺﾞｼｯｸM-PRO" panose="020F0600000000000000" pitchFamily="50" charset="-128"/>
              </a:rPr>
              <a:t>道徳教育との関連を重視し、社会教育との連携を図ります。</a:t>
            </a:r>
          </a:p>
        </p:txBody>
      </p:sp>
      <p:sp>
        <p:nvSpPr>
          <p:cNvPr id="16" name="正方形/長方形 15">
            <a:extLst>
              <a:ext uri="{FF2B5EF4-FFF2-40B4-BE49-F238E27FC236}">
                <a16:creationId xmlns:a16="http://schemas.microsoft.com/office/drawing/2014/main" id="{3814DB79-DA37-4524-8EBA-345CF0099463}"/>
              </a:ext>
            </a:extLst>
          </p:cNvPr>
          <p:cNvSpPr/>
          <p:nvPr/>
        </p:nvSpPr>
        <p:spPr>
          <a:xfrm>
            <a:off x="274755" y="396903"/>
            <a:ext cx="5462489" cy="553998"/>
          </a:xfrm>
          <a:prstGeom prst="rect">
            <a:avLst/>
          </a:prstGeom>
          <a:ln w="28575">
            <a:solidFill>
              <a:srgbClr val="0033CC"/>
            </a:solidFill>
          </a:ln>
        </p:spPr>
        <p:txBody>
          <a:bodyPr wrap="square">
            <a:spAutoFit/>
          </a:bodyPr>
          <a:lstStyle/>
          <a:p>
            <a:pPr algn="just"/>
            <a:r>
              <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(2)</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 豊かな</a:t>
            </a:r>
            <a:r>
              <a:rPr lang="ja-JP" altLang="en-US" sz="30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人間性</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に関すること</a:t>
            </a:r>
            <a:r>
              <a:rPr lang="ja-JP"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　　　　　　</a:t>
            </a:r>
            <a:endPar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endParaRPr>
          </a:p>
        </p:txBody>
      </p:sp>
      <p:sp>
        <p:nvSpPr>
          <p:cNvPr id="3" name="四角形: 角を丸くする 2">
            <a:extLst>
              <a:ext uri="{FF2B5EF4-FFF2-40B4-BE49-F238E27FC236}">
                <a16:creationId xmlns:a16="http://schemas.microsoft.com/office/drawing/2014/main" id="{C29FC0DD-8D79-13ED-F555-1058B5DD3F19}"/>
              </a:ext>
            </a:extLst>
          </p:cNvPr>
          <p:cNvSpPr/>
          <p:nvPr/>
        </p:nvSpPr>
        <p:spPr>
          <a:xfrm>
            <a:off x="5847926" y="2545050"/>
            <a:ext cx="2689013" cy="1906293"/>
          </a:xfrm>
          <a:prstGeom prst="roundRect">
            <a:avLst/>
          </a:prstGeom>
          <a:ln w="19050"/>
        </p:spPr>
        <p:style>
          <a:lnRef idx="2">
            <a:schemeClr val="accent6"/>
          </a:lnRef>
          <a:fillRef idx="1">
            <a:schemeClr val="lt1"/>
          </a:fillRef>
          <a:effectRef idx="0">
            <a:schemeClr val="accent6"/>
          </a:effectRef>
          <a:fontRef idx="minor">
            <a:schemeClr val="dk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豊かな人間性には、</a:t>
            </a:r>
            <a:endParaRPr kumimoji="1" lang="en-US" altLang="ja-JP" sz="13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・生命を尊重する心</a:t>
            </a:r>
            <a:endParaRPr kumimoji="1" lang="en-US" altLang="ja-JP" sz="1350" b="0"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・他人を思いやる心</a:t>
            </a:r>
            <a:endParaRPr kumimoji="1" lang="en-US" altLang="ja-JP" sz="1350" b="0"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・正義感や公正さを重んじる心</a:t>
            </a:r>
            <a:endParaRPr kumimoji="1" lang="en-US" altLang="ja-JP" sz="1350" b="0"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・個性を認め合う心</a:t>
            </a:r>
            <a:endParaRPr kumimoji="1" lang="en-US" altLang="ja-JP" sz="1350" b="0"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・他者との共生や異質なものへ　</a:t>
            </a:r>
            <a:endParaRPr kumimoji="1" lang="en-US" altLang="ja-JP" sz="1350" b="0"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　の寛容性</a:t>
            </a:r>
            <a:endParaRPr kumimoji="1" lang="en-US" altLang="ja-JP" sz="1350" b="0"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などがあります。</a:t>
            </a:r>
            <a:endParaRPr kumimoji="1" lang="en-US" altLang="ja-JP" sz="2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7790758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nextCondLst>
                <p:cond evt="onClick" delay="0">
                  <p:tgtEl>
                    <p:spTgt spid="19"/>
                  </p:tgtEl>
                </p:cond>
              </p:nextCondLst>
            </p:seq>
          </p:childTnLst>
        </p:cTn>
      </p:par>
    </p:tnLst>
    <p:bldLst>
      <p:bldP spid="11" grpId="0" animBg="1"/>
      <p:bldP spid="15"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テキスト ボックス 3"/>
          <p:cNvSpPr txBox="1"/>
          <p:nvPr/>
        </p:nvSpPr>
        <p:spPr>
          <a:xfrm>
            <a:off x="26071" y="1288281"/>
            <a:ext cx="9099958" cy="461665"/>
          </a:xfrm>
          <a:prstGeom prst="rect">
            <a:avLst/>
          </a:prstGeom>
          <a:noFill/>
        </p:spPr>
        <p:txBody>
          <a:bodyPr wrap="square" rtlCol="0">
            <a:spAutoFit/>
          </a:bodyPr>
          <a:lstStyle/>
          <a:p>
            <a:pPr defTabSz="685800">
              <a:defRPr/>
            </a:pPr>
            <a:r>
              <a:rPr lang="ja-JP" altLang="en-US" sz="2400" dirty="0">
                <a:solidFill>
                  <a:srgbClr val="00B050"/>
                </a:solidFill>
                <a:latin typeface="HGｺﾞｼｯｸE" panose="020B0909000000000000" pitchFamily="49" charset="-128"/>
                <a:ea typeface="HGｺﾞｼｯｸE" panose="020B0909000000000000" pitchFamily="49" charset="-128"/>
              </a:rPr>
              <a:t>・学習者の人権意識を高める学習内容を次から全て選びましょう。</a:t>
            </a:r>
            <a:endParaRPr lang="en-US" altLang="ja-JP" sz="2400" dirty="0">
              <a:solidFill>
                <a:srgbClr val="00B050"/>
              </a:solidFill>
              <a:latin typeface="HGｺﾞｼｯｸE" panose="020B0909000000000000" pitchFamily="49" charset="-128"/>
              <a:ea typeface="HGｺﾞｼｯｸE" panose="020B0909000000000000" pitchFamily="49" charset="-128"/>
            </a:endParaRPr>
          </a:p>
        </p:txBody>
      </p:sp>
      <p:sp>
        <p:nvSpPr>
          <p:cNvPr id="14" name="動作設定ボタン: 進む/次へ 13">
            <a:hlinkClick r:id="" action="ppaction://hlinkshowjump?jump=nextslide" highlightClick="1"/>
            <a:extLst>
              <a:ext uri="{FF2B5EF4-FFF2-40B4-BE49-F238E27FC236}">
                <a16:creationId xmlns:a16="http://schemas.microsoft.com/office/drawing/2014/main" id="{FC00497C-CE3B-4F49-852D-5A564D73A4D4}"/>
              </a:ext>
            </a:extLst>
          </p:cNvPr>
          <p:cNvSpPr/>
          <p:nvPr/>
        </p:nvSpPr>
        <p:spPr>
          <a:xfrm>
            <a:off x="7422232" y="6014688"/>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sp>
        <p:nvSpPr>
          <p:cNvPr id="10" name="テキスト ボックス 9">
            <a:extLst>
              <a:ext uri="{FF2B5EF4-FFF2-40B4-BE49-F238E27FC236}">
                <a16:creationId xmlns:a16="http://schemas.microsoft.com/office/drawing/2014/main" id="{48A5563F-BAA7-42F9-A367-3E075311A59F}"/>
              </a:ext>
            </a:extLst>
          </p:cNvPr>
          <p:cNvSpPr txBox="1"/>
          <p:nvPr/>
        </p:nvSpPr>
        <p:spPr>
          <a:xfrm>
            <a:off x="1237008" y="2165436"/>
            <a:ext cx="5331909" cy="415498"/>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none" rtlCol="0">
            <a:spAutoFit/>
          </a:bodyPr>
          <a:lstStyle/>
          <a:p>
            <a:pPr defTabSz="685800">
              <a:defRPr/>
            </a:pPr>
            <a:r>
              <a:rPr lang="ja-JP" altLang="en-US" sz="2100" b="1" dirty="0">
                <a:solidFill>
                  <a:srgbClr val="0033CC"/>
                </a:solidFill>
                <a:latin typeface="HG丸ｺﾞｼｯｸM-PRO" panose="020F0600000000000000" pitchFamily="50" charset="-128"/>
                <a:ea typeface="HG丸ｺﾞｼｯｸM-PRO" panose="020F0600000000000000" pitchFamily="50" charset="-128"/>
              </a:rPr>
              <a:t>自由権、平等権などの基本的人権について</a:t>
            </a:r>
            <a:endParaRPr lang="en-US" altLang="ja-JP" sz="2100" b="1" dirty="0">
              <a:solidFill>
                <a:srgbClr val="0033CC"/>
              </a:solidFill>
              <a:latin typeface="HG丸ｺﾞｼｯｸM-PRO" panose="020F0600000000000000" pitchFamily="50" charset="-128"/>
              <a:ea typeface="HG丸ｺﾞｼｯｸM-PRO" panose="020F0600000000000000" pitchFamily="50" charset="-128"/>
            </a:endParaRPr>
          </a:p>
        </p:txBody>
      </p:sp>
      <p:sp>
        <p:nvSpPr>
          <p:cNvPr id="11" name="楕円 10">
            <a:extLst>
              <a:ext uri="{FF2B5EF4-FFF2-40B4-BE49-F238E27FC236}">
                <a16:creationId xmlns:a16="http://schemas.microsoft.com/office/drawing/2014/main" id="{4CD3F599-2042-4453-A46B-D8FC116A175B}"/>
              </a:ext>
            </a:extLst>
          </p:cNvPr>
          <p:cNvSpPr/>
          <p:nvPr/>
        </p:nvSpPr>
        <p:spPr>
          <a:xfrm>
            <a:off x="509150" y="2149455"/>
            <a:ext cx="457201" cy="44746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32FB2130-FE3A-40B2-9038-CC4007465D3B}"/>
              </a:ext>
            </a:extLst>
          </p:cNvPr>
          <p:cNvSpPr txBox="1"/>
          <p:nvPr/>
        </p:nvSpPr>
        <p:spPr>
          <a:xfrm>
            <a:off x="1237009" y="3083101"/>
            <a:ext cx="2603471" cy="415498"/>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rtlCol="0">
            <a:spAutoFit/>
          </a:bodyPr>
          <a:lstStyle/>
          <a:p>
            <a:pPr defTabSz="685800">
              <a:defRPr/>
            </a:pPr>
            <a:r>
              <a:rPr lang="ja-JP" altLang="en-US" sz="2100" b="1" dirty="0">
                <a:solidFill>
                  <a:srgbClr val="0033CC"/>
                </a:solidFill>
                <a:latin typeface="HG丸ｺﾞｼｯｸM-PRO" panose="020F0600000000000000" pitchFamily="50" charset="-128"/>
                <a:ea typeface="HG丸ｺﾞｼｯｸM-PRO" panose="020F0600000000000000" pitchFamily="50" charset="-128"/>
              </a:rPr>
              <a:t>個人の尊重について</a:t>
            </a:r>
            <a:endParaRPr lang="en-US" altLang="ja-JP" sz="2100" b="1" dirty="0">
              <a:solidFill>
                <a:srgbClr val="0033CC"/>
              </a:solidFill>
              <a:latin typeface="HG丸ｺﾞｼｯｸM-PRO" panose="020F0600000000000000" pitchFamily="50" charset="-128"/>
              <a:ea typeface="HG丸ｺﾞｼｯｸM-PRO" panose="020F0600000000000000" pitchFamily="50" charset="-128"/>
            </a:endParaRPr>
          </a:p>
        </p:txBody>
      </p:sp>
      <p:sp>
        <p:nvSpPr>
          <p:cNvPr id="13" name="テキスト ボックス 12">
            <a:extLst>
              <a:ext uri="{FF2B5EF4-FFF2-40B4-BE49-F238E27FC236}">
                <a16:creationId xmlns:a16="http://schemas.microsoft.com/office/drawing/2014/main" id="{DB858DC9-B7EB-449F-8923-9EC4EFE1C808}"/>
              </a:ext>
            </a:extLst>
          </p:cNvPr>
          <p:cNvSpPr txBox="1"/>
          <p:nvPr/>
        </p:nvSpPr>
        <p:spPr>
          <a:xfrm>
            <a:off x="1237008" y="4000766"/>
            <a:ext cx="3164649" cy="415498"/>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none" rtlCol="0">
            <a:spAutoFit/>
          </a:bodyPr>
          <a:lstStyle/>
          <a:p>
            <a:pPr defTabSz="685800">
              <a:defRPr/>
            </a:pPr>
            <a:r>
              <a:rPr lang="ja-JP" altLang="en-US" sz="2100" b="1" dirty="0">
                <a:solidFill>
                  <a:srgbClr val="0033CC"/>
                </a:solidFill>
                <a:latin typeface="HG丸ｺﾞｼｯｸM-PRO" panose="020F0600000000000000" pitchFamily="50" charset="-128"/>
                <a:ea typeface="HG丸ｺﾞｼｯｸM-PRO" panose="020F0600000000000000" pitchFamily="50" charset="-128"/>
              </a:rPr>
              <a:t>人権獲得の歴史について</a:t>
            </a:r>
            <a:endParaRPr lang="en-US" altLang="ja-JP" sz="2100" b="1" dirty="0">
              <a:solidFill>
                <a:srgbClr val="0033CC"/>
              </a:solidFill>
              <a:latin typeface="HG丸ｺﾞｼｯｸM-PRO" panose="020F0600000000000000" pitchFamily="50" charset="-128"/>
              <a:ea typeface="HG丸ｺﾞｼｯｸM-PRO" panose="020F0600000000000000" pitchFamily="50" charset="-128"/>
            </a:endParaRPr>
          </a:p>
        </p:txBody>
      </p:sp>
      <p:sp>
        <p:nvSpPr>
          <p:cNvPr id="15" name="楕円 14">
            <a:extLst>
              <a:ext uri="{FF2B5EF4-FFF2-40B4-BE49-F238E27FC236}">
                <a16:creationId xmlns:a16="http://schemas.microsoft.com/office/drawing/2014/main" id="{9D9AF870-3CDF-46D0-AEB2-11AFDF6B6D2E}"/>
              </a:ext>
            </a:extLst>
          </p:cNvPr>
          <p:cNvSpPr/>
          <p:nvPr/>
        </p:nvSpPr>
        <p:spPr>
          <a:xfrm>
            <a:off x="509150" y="3067120"/>
            <a:ext cx="457201" cy="44746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sp>
        <p:nvSpPr>
          <p:cNvPr id="17" name="楕円 16">
            <a:extLst>
              <a:ext uri="{FF2B5EF4-FFF2-40B4-BE49-F238E27FC236}">
                <a16:creationId xmlns:a16="http://schemas.microsoft.com/office/drawing/2014/main" id="{273F31F3-CACE-43AC-8A21-EBE5B6856CAF}"/>
              </a:ext>
            </a:extLst>
          </p:cNvPr>
          <p:cNvSpPr/>
          <p:nvPr/>
        </p:nvSpPr>
        <p:spPr>
          <a:xfrm>
            <a:off x="509150" y="3984785"/>
            <a:ext cx="457201" cy="44746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sp>
        <p:nvSpPr>
          <p:cNvPr id="18" name="楕円 17">
            <a:extLst>
              <a:ext uri="{FF2B5EF4-FFF2-40B4-BE49-F238E27FC236}">
                <a16:creationId xmlns:a16="http://schemas.microsoft.com/office/drawing/2014/main" id="{AEF48764-96E8-459E-8931-2FF99F311E21}"/>
              </a:ext>
            </a:extLst>
          </p:cNvPr>
          <p:cNvSpPr/>
          <p:nvPr/>
        </p:nvSpPr>
        <p:spPr>
          <a:xfrm>
            <a:off x="509150" y="4902450"/>
            <a:ext cx="457201" cy="44746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sp>
        <p:nvSpPr>
          <p:cNvPr id="19" name="テキスト ボックス 18">
            <a:extLst>
              <a:ext uri="{FF2B5EF4-FFF2-40B4-BE49-F238E27FC236}">
                <a16:creationId xmlns:a16="http://schemas.microsoft.com/office/drawing/2014/main" id="{A45340B1-DBDF-484F-B16A-84AB168E2E89}"/>
              </a:ext>
            </a:extLst>
          </p:cNvPr>
          <p:cNvSpPr txBox="1"/>
          <p:nvPr/>
        </p:nvSpPr>
        <p:spPr>
          <a:xfrm>
            <a:off x="1237008" y="4918431"/>
            <a:ext cx="7228261" cy="415498"/>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none" rtlCol="0">
            <a:spAutoFit/>
          </a:bodyPr>
          <a:lstStyle/>
          <a:p>
            <a:pPr defTabSz="685800">
              <a:defRPr/>
            </a:pPr>
            <a:r>
              <a:rPr lang="ja-JP" altLang="en-US" sz="2100" b="1" dirty="0">
                <a:solidFill>
                  <a:srgbClr val="0033CC"/>
                </a:solidFill>
                <a:latin typeface="HG丸ｺﾞｼｯｸM-PRO" panose="020F0600000000000000" pitchFamily="50" charset="-128"/>
                <a:ea typeface="HG丸ｺﾞｼｯｸM-PRO" panose="020F0600000000000000" pitchFamily="50" charset="-128"/>
              </a:rPr>
              <a:t>こどもの権利、障害者の人権など個別の人権問題について</a:t>
            </a:r>
            <a:endParaRPr lang="en-US" altLang="ja-JP" sz="2100" b="1" dirty="0">
              <a:solidFill>
                <a:srgbClr val="0033CC"/>
              </a:solidFill>
              <a:latin typeface="HG丸ｺﾞｼｯｸM-PRO" panose="020F0600000000000000" pitchFamily="50" charset="-128"/>
              <a:ea typeface="HG丸ｺﾞｼｯｸM-PRO" panose="020F0600000000000000" pitchFamily="50" charset="-128"/>
            </a:endParaRPr>
          </a:p>
        </p:txBody>
      </p:sp>
      <p:sp>
        <p:nvSpPr>
          <p:cNvPr id="16" name="正方形/長方形 15">
            <a:extLst>
              <a:ext uri="{FF2B5EF4-FFF2-40B4-BE49-F238E27FC236}">
                <a16:creationId xmlns:a16="http://schemas.microsoft.com/office/drawing/2014/main" id="{4F6E1493-08E6-421C-A0A0-F10BB8252843}"/>
              </a:ext>
            </a:extLst>
          </p:cNvPr>
          <p:cNvSpPr/>
          <p:nvPr/>
        </p:nvSpPr>
        <p:spPr>
          <a:xfrm>
            <a:off x="367836" y="371173"/>
            <a:ext cx="4681536" cy="553998"/>
          </a:xfrm>
          <a:prstGeom prst="rect">
            <a:avLst/>
          </a:prstGeom>
          <a:ln w="28575">
            <a:solidFill>
              <a:srgbClr val="0033CC"/>
            </a:solidFill>
          </a:ln>
        </p:spPr>
        <p:txBody>
          <a:bodyPr wrap="square">
            <a:spAutoFit/>
          </a:bodyPr>
          <a:lstStyle/>
          <a:p>
            <a:pPr algn="just"/>
            <a:r>
              <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(3)</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 </a:t>
            </a:r>
            <a:r>
              <a:rPr lang="ja-JP" altLang="en-US" sz="30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人権意識</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に関すること</a:t>
            </a:r>
            <a:r>
              <a:rPr lang="ja-JP"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　　　　　　</a:t>
            </a:r>
            <a:endPar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2418233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nextCondLst>
                <p:cond evt="onClick" delay="0">
                  <p:tgtEl>
                    <p:spTgt spid="19"/>
                  </p:tgtEl>
                </p:cond>
              </p:nextCondLst>
            </p:seq>
          </p:childTnLst>
        </p:cTn>
      </p:par>
    </p:tnLst>
    <p:bldLst>
      <p:bldP spid="11" grpId="0" animBg="1"/>
      <p:bldP spid="15"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243310" y="245379"/>
            <a:ext cx="6692628" cy="634385"/>
          </a:xfrm>
          <a:prstGeom prst="rect">
            <a:avLst/>
          </a:prstGeom>
        </p:spPr>
        <p:txBody>
          <a:bodyPr>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defTabSz="342900">
              <a:spcBef>
                <a:spcPts val="750"/>
              </a:spcBef>
              <a:buClr>
                <a:srgbClr val="4472C4"/>
              </a:buClr>
              <a:buNone/>
              <a:defRPr/>
            </a:pPr>
            <a:r>
              <a:rPr lang="ja-JP" altLang="en-US" sz="3000" b="1" dirty="0">
                <a:solidFill>
                  <a:srgbClr val="0070C0"/>
                </a:solidFill>
                <a:latin typeface="HGPｺﾞｼｯｸE" panose="020B0900000000000000" pitchFamily="50" charset="-128"/>
                <a:ea typeface="HGPｺﾞｼｯｸE" panose="020B0900000000000000" pitchFamily="50" charset="-128"/>
              </a:rPr>
              <a:t>●人権教育の三つの内容をまとめると</a:t>
            </a:r>
            <a:r>
              <a:rPr lang="en-US" altLang="ja-JP" sz="3000" b="1" dirty="0">
                <a:solidFill>
                  <a:srgbClr val="0070C0"/>
                </a:solidFill>
                <a:latin typeface="HGPｺﾞｼｯｸE" panose="020B0900000000000000" pitchFamily="50" charset="-128"/>
                <a:ea typeface="HGPｺﾞｼｯｸE" panose="020B0900000000000000" pitchFamily="50" charset="-128"/>
              </a:rPr>
              <a:t>…</a:t>
            </a:r>
          </a:p>
        </p:txBody>
      </p:sp>
      <p:sp>
        <p:nvSpPr>
          <p:cNvPr id="3" name="正方形/長方形 2"/>
          <p:cNvSpPr/>
          <p:nvPr/>
        </p:nvSpPr>
        <p:spPr>
          <a:xfrm>
            <a:off x="322851" y="1236044"/>
            <a:ext cx="8498297" cy="461665"/>
          </a:xfrm>
          <a:prstGeom prst="rect">
            <a:avLst/>
          </a:prstGeom>
        </p:spPr>
        <p:txBody>
          <a:bodyPr wrap="square">
            <a:spAutoFit/>
          </a:bodyPr>
          <a:lstStyle/>
          <a:p>
            <a:pPr algn="just" defTabSz="685800">
              <a:defRPr/>
            </a:pPr>
            <a:r>
              <a:rPr lang="en-US" altLang="ja-JP" sz="2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(1)</a:t>
            </a:r>
            <a:r>
              <a:rPr lang="ja-JP" altLang="en-US" sz="2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 人権が尊重された</a:t>
            </a:r>
            <a:r>
              <a:rPr lang="ja-JP" altLang="en-US" sz="24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雰囲気</a:t>
            </a:r>
            <a:r>
              <a:rPr lang="ja-JP" altLang="en-US" sz="2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や</a:t>
            </a:r>
            <a:r>
              <a:rPr lang="ja-JP" altLang="en-US" sz="24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環境</a:t>
            </a:r>
            <a:r>
              <a:rPr lang="ja-JP" altLang="en-US" sz="2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に関すること</a:t>
            </a:r>
            <a:r>
              <a:rPr lang="ja-JP" altLang="ja-JP" sz="2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　　　　　　</a:t>
            </a:r>
            <a:endParaRPr lang="en-US" altLang="ja-JP" sz="2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endParaRPr>
          </a:p>
        </p:txBody>
      </p:sp>
      <p:sp>
        <p:nvSpPr>
          <p:cNvPr id="7" name="動作設定ボタン: 進む/次へ 6">
            <a:hlinkClick r:id="" action="ppaction://hlinkshowjump?jump=nextslide" highlightClick="1"/>
            <a:extLst>
              <a:ext uri="{FF2B5EF4-FFF2-40B4-BE49-F238E27FC236}">
                <a16:creationId xmlns:a16="http://schemas.microsoft.com/office/drawing/2014/main" id="{1BB8F74F-AAB0-4C25-81A5-CCA132AC7A0E}"/>
              </a:ext>
            </a:extLst>
          </p:cNvPr>
          <p:cNvSpPr/>
          <p:nvPr/>
        </p:nvSpPr>
        <p:spPr>
          <a:xfrm>
            <a:off x="7312388" y="5917808"/>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sp>
        <p:nvSpPr>
          <p:cNvPr id="8" name="正方形/長方形 7">
            <a:extLst>
              <a:ext uri="{FF2B5EF4-FFF2-40B4-BE49-F238E27FC236}">
                <a16:creationId xmlns:a16="http://schemas.microsoft.com/office/drawing/2014/main" id="{794670E5-FB3A-4DED-BC6E-AE211CCE7A9A}"/>
              </a:ext>
            </a:extLst>
          </p:cNvPr>
          <p:cNvSpPr/>
          <p:nvPr/>
        </p:nvSpPr>
        <p:spPr>
          <a:xfrm>
            <a:off x="322851" y="2967335"/>
            <a:ext cx="8498297" cy="461665"/>
          </a:xfrm>
          <a:prstGeom prst="rect">
            <a:avLst/>
          </a:prstGeom>
        </p:spPr>
        <p:txBody>
          <a:bodyPr wrap="square">
            <a:spAutoFit/>
          </a:bodyPr>
          <a:lstStyle/>
          <a:p>
            <a:pPr algn="just" defTabSz="685800">
              <a:defRPr/>
            </a:pPr>
            <a:r>
              <a:rPr lang="en-US" altLang="ja-JP" sz="2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(2)</a:t>
            </a:r>
            <a:r>
              <a:rPr lang="ja-JP" altLang="en-US" sz="2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 豊かな</a:t>
            </a:r>
            <a:r>
              <a:rPr lang="ja-JP" altLang="en-US" sz="24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人間性</a:t>
            </a:r>
            <a:r>
              <a:rPr lang="ja-JP" altLang="en-US" sz="2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に関すること</a:t>
            </a:r>
            <a:r>
              <a:rPr lang="ja-JP" altLang="ja-JP" sz="2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　　　　　　</a:t>
            </a:r>
            <a:endParaRPr lang="en-US" altLang="ja-JP" sz="2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62EF569B-CEA5-43DF-88B0-5DF77CAB0DAD}"/>
              </a:ext>
            </a:extLst>
          </p:cNvPr>
          <p:cNvSpPr/>
          <p:nvPr/>
        </p:nvSpPr>
        <p:spPr>
          <a:xfrm>
            <a:off x="322851" y="4590122"/>
            <a:ext cx="4537894" cy="461665"/>
          </a:xfrm>
          <a:prstGeom prst="rect">
            <a:avLst/>
          </a:prstGeom>
        </p:spPr>
        <p:txBody>
          <a:bodyPr wrap="square">
            <a:spAutoFit/>
          </a:bodyPr>
          <a:lstStyle/>
          <a:p>
            <a:pPr algn="just" defTabSz="685800">
              <a:defRPr/>
            </a:pPr>
            <a:r>
              <a:rPr lang="en-US" altLang="ja-JP" sz="2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(3)</a:t>
            </a:r>
            <a:r>
              <a:rPr lang="ja-JP" altLang="en-US" sz="2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 </a:t>
            </a:r>
            <a:r>
              <a:rPr lang="ja-JP" altLang="en-US" sz="24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人権意識</a:t>
            </a:r>
            <a:r>
              <a:rPr lang="ja-JP" altLang="en-US" sz="2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に関すること</a:t>
            </a:r>
            <a:r>
              <a:rPr lang="ja-JP" altLang="ja-JP" sz="2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rPr>
              <a:t>　　　　　　</a:t>
            </a:r>
            <a:endParaRPr lang="en-US" altLang="ja-JP" sz="2400" kern="100" dirty="0">
              <a:solidFill>
                <a:prstClr val="black"/>
              </a:solidFill>
              <a:latin typeface="Century" panose="02040604050505020304" pitchFamily="18" charset="0"/>
              <a:ea typeface="HG丸ｺﾞｼｯｸM-PRO" panose="020F0600000000000000" pitchFamily="50" charset="-128"/>
              <a:cs typeface="Times New Roman" panose="02020603050405020304" pitchFamily="18" charset="0"/>
            </a:endParaRPr>
          </a:p>
        </p:txBody>
      </p:sp>
      <p:pic>
        <p:nvPicPr>
          <p:cNvPr id="5" name="図 4" descr="挿絵, ウィンドウ が含まれている画像&#10;&#10;自動的に生成された説明">
            <a:extLst>
              <a:ext uri="{FF2B5EF4-FFF2-40B4-BE49-F238E27FC236}">
                <a16:creationId xmlns:a16="http://schemas.microsoft.com/office/drawing/2014/main" id="{33B3EFE3-D79D-46F0-A507-3E99FE6994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249" y="1786118"/>
            <a:ext cx="1097575" cy="1097575"/>
          </a:xfrm>
          <a:prstGeom prst="rect">
            <a:avLst/>
          </a:prstGeom>
        </p:spPr>
      </p:pic>
      <p:pic>
        <p:nvPicPr>
          <p:cNvPr id="4" name="図 3" descr="挿絵, ウィンドウ が含まれている画像&#10;&#10;自動的に生成された説明">
            <a:extLst>
              <a:ext uri="{FF2B5EF4-FFF2-40B4-BE49-F238E27FC236}">
                <a16:creationId xmlns:a16="http://schemas.microsoft.com/office/drawing/2014/main" id="{2D4CE27B-B056-A21D-7145-B973E61395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249" y="3460773"/>
            <a:ext cx="1097575" cy="1097575"/>
          </a:xfrm>
          <a:prstGeom prst="rect">
            <a:avLst/>
          </a:prstGeom>
        </p:spPr>
      </p:pic>
      <p:pic>
        <p:nvPicPr>
          <p:cNvPr id="6" name="図 5" descr="挿絵, ウィンドウ が含まれている画像&#10;&#10;自動的に生成された説明">
            <a:extLst>
              <a:ext uri="{FF2B5EF4-FFF2-40B4-BE49-F238E27FC236}">
                <a16:creationId xmlns:a16="http://schemas.microsoft.com/office/drawing/2014/main" id="{64A4A89D-9AEA-1D80-B02A-1418F34517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248" y="5139277"/>
            <a:ext cx="1097575" cy="1097575"/>
          </a:xfrm>
          <a:prstGeom prst="rect">
            <a:avLst/>
          </a:prstGeom>
        </p:spPr>
      </p:pic>
      <p:sp>
        <p:nvSpPr>
          <p:cNvPr id="10" name="四角形: 角を丸くする 9">
            <a:extLst>
              <a:ext uri="{FF2B5EF4-FFF2-40B4-BE49-F238E27FC236}">
                <a16:creationId xmlns:a16="http://schemas.microsoft.com/office/drawing/2014/main" id="{BC739F4A-E3AE-30E4-BED7-EAEF40BF68A2}"/>
              </a:ext>
            </a:extLst>
          </p:cNvPr>
          <p:cNvSpPr/>
          <p:nvPr/>
        </p:nvSpPr>
        <p:spPr>
          <a:xfrm>
            <a:off x="1947046" y="2077243"/>
            <a:ext cx="2689013" cy="550488"/>
          </a:xfrm>
          <a:prstGeom prst="roundRect">
            <a:avLst/>
          </a:prstGeom>
          <a:ln w="19050"/>
        </p:spPr>
        <p:style>
          <a:lnRef idx="2">
            <a:schemeClr val="accent6"/>
          </a:lnRef>
          <a:fillRef idx="1">
            <a:schemeClr val="lt1"/>
          </a:fillRef>
          <a:effectRef idx="0">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環境をつくります。</a:t>
            </a:r>
            <a:endParaRPr kumimoji="1" lang="en-US" altLang="ja-JP" sz="2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 name="四角形: 角を丸くする 11">
            <a:extLst>
              <a:ext uri="{FF2B5EF4-FFF2-40B4-BE49-F238E27FC236}">
                <a16:creationId xmlns:a16="http://schemas.microsoft.com/office/drawing/2014/main" id="{A638C0BE-5BE1-64E6-CA76-9F5A2822805D}"/>
              </a:ext>
            </a:extLst>
          </p:cNvPr>
          <p:cNvSpPr/>
          <p:nvPr/>
        </p:nvSpPr>
        <p:spPr>
          <a:xfrm>
            <a:off x="1947046" y="3718755"/>
            <a:ext cx="2689013" cy="550488"/>
          </a:xfrm>
          <a:prstGeom prst="roundRect">
            <a:avLst/>
          </a:prstGeom>
          <a:ln w="19050"/>
        </p:spPr>
        <p:style>
          <a:lnRef idx="2">
            <a:schemeClr val="accent6"/>
          </a:lnRef>
          <a:fillRef idx="1">
            <a:schemeClr val="lt1"/>
          </a:fillRef>
          <a:effectRef idx="0">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心を育てます。</a:t>
            </a:r>
            <a:endParaRPr kumimoji="1" lang="en-US" altLang="ja-JP" sz="2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3" name="四角形: 角を丸くする 12">
            <a:extLst>
              <a:ext uri="{FF2B5EF4-FFF2-40B4-BE49-F238E27FC236}">
                <a16:creationId xmlns:a16="http://schemas.microsoft.com/office/drawing/2014/main" id="{A8864E9C-947C-F602-E5DA-ED4470AFC0C4}"/>
              </a:ext>
            </a:extLst>
          </p:cNvPr>
          <p:cNvSpPr/>
          <p:nvPr/>
        </p:nvSpPr>
        <p:spPr>
          <a:xfrm>
            <a:off x="1947046" y="5372666"/>
            <a:ext cx="2689013" cy="550488"/>
          </a:xfrm>
          <a:prstGeom prst="roundRect">
            <a:avLst/>
          </a:prstGeom>
          <a:ln w="19050"/>
        </p:spPr>
        <p:style>
          <a:lnRef idx="2">
            <a:schemeClr val="accent6"/>
          </a:lnRef>
          <a:fillRef idx="1">
            <a:schemeClr val="lt1"/>
          </a:fillRef>
          <a:effectRef idx="0">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意識を高めます。</a:t>
            </a:r>
            <a:endParaRPr kumimoji="1" lang="en-US" altLang="ja-JP" sz="2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7041830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65A93AA-EC22-41FE-A715-0261293EF199}"/>
              </a:ext>
            </a:extLst>
          </p:cNvPr>
          <p:cNvSpPr txBox="1">
            <a:spLocks/>
          </p:cNvSpPr>
          <p:nvPr/>
        </p:nvSpPr>
        <p:spPr>
          <a:xfrm>
            <a:off x="268898" y="360748"/>
            <a:ext cx="6156707" cy="63438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000" b="1" dirty="0">
                <a:solidFill>
                  <a:srgbClr val="0070C0"/>
                </a:solidFill>
                <a:latin typeface="HGPｺﾞｼｯｸE" panose="020B0900000000000000" pitchFamily="50" charset="-128"/>
                <a:ea typeface="HGPｺﾞｼｯｸE" panose="020B0900000000000000" pitchFamily="50" charset="-128"/>
              </a:rPr>
              <a:t>３　人権教育推進の具体策について</a:t>
            </a:r>
            <a:endParaRPr lang="en-US" altLang="ja-JP" sz="3000" b="1" dirty="0">
              <a:solidFill>
                <a:srgbClr val="0070C0"/>
              </a:solidFill>
              <a:latin typeface="HGPｺﾞｼｯｸE" panose="020B0900000000000000" pitchFamily="50" charset="-128"/>
              <a:ea typeface="HGPｺﾞｼｯｸE" panose="020B0900000000000000" pitchFamily="50" charset="-128"/>
            </a:endParaRPr>
          </a:p>
        </p:txBody>
      </p:sp>
      <p:sp>
        <p:nvSpPr>
          <p:cNvPr id="7" name="動作設定ボタン: 進む/次へ 6">
            <a:hlinkClick r:id="" action="ppaction://hlinkshowjump?jump=nextslide" highlightClick="1"/>
            <a:extLst>
              <a:ext uri="{FF2B5EF4-FFF2-40B4-BE49-F238E27FC236}">
                <a16:creationId xmlns:a16="http://schemas.microsoft.com/office/drawing/2014/main" id="{E62D23C6-43F2-496C-A308-FECB41D5D7CD}"/>
              </a:ext>
            </a:extLst>
          </p:cNvPr>
          <p:cNvSpPr/>
          <p:nvPr/>
        </p:nvSpPr>
        <p:spPr>
          <a:xfrm>
            <a:off x="7291307" y="5992142"/>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000" dirty="0">
                <a:solidFill>
                  <a:schemeClr val="bg1"/>
                </a:solidFill>
                <a:latin typeface="HGPｺﾞｼｯｸE" panose="020B0900000000000000" pitchFamily="50" charset="-128"/>
                <a:ea typeface="HGPｺﾞｼｯｸE" panose="020B0900000000000000" pitchFamily="50" charset="-128"/>
              </a:rPr>
              <a:t>次へ</a:t>
            </a:r>
          </a:p>
        </p:txBody>
      </p:sp>
      <p:sp>
        <p:nvSpPr>
          <p:cNvPr id="6" name="テキスト ボックス 5">
            <a:extLst>
              <a:ext uri="{FF2B5EF4-FFF2-40B4-BE49-F238E27FC236}">
                <a16:creationId xmlns:a16="http://schemas.microsoft.com/office/drawing/2014/main" id="{8F7CA05A-8F26-4986-8BE5-4AF7BE474E05}"/>
              </a:ext>
            </a:extLst>
          </p:cNvPr>
          <p:cNvSpPr txBox="1"/>
          <p:nvPr/>
        </p:nvSpPr>
        <p:spPr>
          <a:xfrm>
            <a:off x="519486" y="1337369"/>
            <a:ext cx="7213834" cy="507831"/>
          </a:xfrm>
          <a:prstGeom prst="rect">
            <a:avLst/>
          </a:prstGeom>
          <a:noFill/>
        </p:spPr>
        <p:txBody>
          <a:bodyPr wrap="none" rtlCol="0">
            <a:spAutoFit/>
          </a:bodyPr>
          <a:lstStyle/>
          <a:p>
            <a:r>
              <a:rPr lang="en-US" altLang="ja-JP" sz="2700" dirty="0">
                <a:latin typeface="HG丸ｺﾞｼｯｸM-PRO" panose="020F0600000000000000" pitchFamily="50" charset="-128"/>
                <a:ea typeface="HG丸ｺﾞｼｯｸM-PRO" panose="020F0600000000000000" pitchFamily="50" charset="-128"/>
              </a:rPr>
              <a:t>Q</a:t>
            </a:r>
            <a:r>
              <a:rPr lang="ja-JP" altLang="en-US" sz="2100" dirty="0">
                <a:latin typeface="HG丸ｺﾞｼｯｸM-PRO" panose="020F0600000000000000" pitchFamily="50" charset="-128"/>
                <a:ea typeface="HG丸ｺﾞｼｯｸM-PRO" panose="020F0600000000000000" pitchFamily="50" charset="-128"/>
              </a:rPr>
              <a:t>．三つの内容はどのように指導すればよいのでしょう？</a:t>
            </a:r>
            <a:endParaRPr lang="ja-JP" altLang="en-US" sz="1350" dirty="0">
              <a:latin typeface="HG丸ｺﾞｼｯｸM-PRO" panose="020F0600000000000000" pitchFamily="50" charset="-128"/>
              <a:ea typeface="HG丸ｺﾞｼｯｸM-PRO" panose="020F0600000000000000" pitchFamily="50" charset="-128"/>
            </a:endParaRPr>
          </a:p>
        </p:txBody>
      </p:sp>
      <p:pic>
        <p:nvPicPr>
          <p:cNvPr id="2" name="図 1" descr="アイコン が含まれている画像&#10;&#10;自動的に生成された説明">
            <a:extLst>
              <a:ext uri="{FF2B5EF4-FFF2-40B4-BE49-F238E27FC236}">
                <a16:creationId xmlns:a16="http://schemas.microsoft.com/office/drawing/2014/main" id="{4E457E3E-C15A-5780-6603-A316CD89D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291" y="3117209"/>
            <a:ext cx="2991881" cy="2991881"/>
          </a:xfrm>
          <a:prstGeom prst="rect">
            <a:avLst/>
          </a:prstGeom>
        </p:spPr>
      </p:pic>
      <p:sp>
        <p:nvSpPr>
          <p:cNvPr id="4" name="楕円 3">
            <a:extLst>
              <a:ext uri="{FF2B5EF4-FFF2-40B4-BE49-F238E27FC236}">
                <a16:creationId xmlns:a16="http://schemas.microsoft.com/office/drawing/2014/main" id="{AE5515F4-E3C6-AAC4-9F21-F7B7E3AD4822}"/>
              </a:ext>
            </a:extLst>
          </p:cNvPr>
          <p:cNvSpPr/>
          <p:nvPr/>
        </p:nvSpPr>
        <p:spPr>
          <a:xfrm>
            <a:off x="4995948" y="2834415"/>
            <a:ext cx="3391593" cy="1579419"/>
          </a:xfrm>
          <a:prstGeom prst="ellipse">
            <a:avLst/>
          </a:prstGeom>
          <a:ln w="19050"/>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a:t>
            </a:r>
            <a:r>
              <a:rPr kumimoji="1" lang="ja-JP" altLang="en-US" sz="2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700" b="1" i="0" u="sng"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手引Ｐ６</a:t>
            </a:r>
            <a:endParaRPr kumimoji="1" lang="en-US" altLang="ja-JP" sz="2700" b="1" i="0" u="sng"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i="0"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を見て確認しましょう</a:t>
            </a:r>
            <a:endParaRPr kumimoji="1" lang="en-US" altLang="ja-JP" sz="1600" i="0"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endParaRPr>
          </a:p>
          <a:p>
            <a:pPr algn="ctr"/>
            <a:endParaRPr kumimoji="1" lang="ja-JP" altLang="en-US" dirty="0"/>
          </a:p>
        </p:txBody>
      </p:sp>
    </p:spTree>
    <p:extLst>
      <p:ext uri="{BB962C8B-B14F-4D97-AF65-F5344CB8AC3E}">
        <p14:creationId xmlns:p14="http://schemas.microsoft.com/office/powerpoint/2010/main" val="28953062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322851" y="395913"/>
            <a:ext cx="5240137" cy="63438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000" b="1" dirty="0">
                <a:solidFill>
                  <a:srgbClr val="0070C0"/>
                </a:solidFill>
                <a:latin typeface="HGPｺﾞｼｯｸE" panose="020B0900000000000000" pitchFamily="50" charset="-128"/>
                <a:ea typeface="HGPｺﾞｼｯｸE" panose="020B0900000000000000" pitchFamily="50" charset="-128"/>
              </a:rPr>
              <a:t>●人権教育の３つの指導方法</a:t>
            </a:r>
            <a:endParaRPr lang="en-US" altLang="ja-JP" sz="3000" b="1" dirty="0">
              <a:solidFill>
                <a:srgbClr val="0070C0"/>
              </a:solidFill>
              <a:latin typeface="HGPｺﾞｼｯｸE" panose="020B0900000000000000" pitchFamily="50" charset="-128"/>
              <a:ea typeface="HGPｺﾞｼｯｸE" panose="020B0900000000000000" pitchFamily="50" charset="-128"/>
            </a:endParaRPr>
          </a:p>
        </p:txBody>
      </p:sp>
      <p:sp>
        <p:nvSpPr>
          <p:cNvPr id="3" name="正方形/長方形 2"/>
          <p:cNvSpPr/>
          <p:nvPr/>
        </p:nvSpPr>
        <p:spPr>
          <a:xfrm>
            <a:off x="1037746" y="1368572"/>
            <a:ext cx="3900013" cy="553998"/>
          </a:xfrm>
          <a:prstGeom prst="rect">
            <a:avLst/>
          </a:prstGeom>
        </p:spPr>
        <p:txBody>
          <a:bodyPr wrap="square">
            <a:spAutoFit/>
          </a:bodyPr>
          <a:lstStyle/>
          <a:p>
            <a:pPr algn="just"/>
            <a:r>
              <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(1)</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 </a:t>
            </a:r>
            <a:r>
              <a:rPr lang="ja-JP" altLang="en-US" sz="30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基底的指導</a:t>
            </a:r>
            <a:r>
              <a:rPr lang="ja-JP" altLang="ja-JP" sz="30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　　　　　　</a:t>
            </a:r>
            <a:endParaRPr lang="en-US" altLang="ja-JP" sz="30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endParaRPr>
          </a:p>
        </p:txBody>
      </p:sp>
      <p:pic>
        <p:nvPicPr>
          <p:cNvPr id="6" name="図 5" descr="ロゴ&#10;&#10;中程度の精度で自動的に生成された説明">
            <a:extLst>
              <a:ext uri="{FF2B5EF4-FFF2-40B4-BE49-F238E27FC236}">
                <a16:creationId xmlns:a16="http://schemas.microsoft.com/office/drawing/2014/main" id="{2238420E-AF23-4D1D-BACE-23A5EA534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8748" y="1922570"/>
            <a:ext cx="1882833" cy="1882833"/>
          </a:xfrm>
          <a:prstGeom prst="rect">
            <a:avLst/>
          </a:prstGeom>
        </p:spPr>
      </p:pic>
      <p:sp>
        <p:nvSpPr>
          <p:cNvPr id="7" name="動作設定ボタン: 進む/次へ 6">
            <a:hlinkClick r:id="" action="ppaction://hlinkshowjump?jump=nextslide" highlightClick="1"/>
            <a:extLst>
              <a:ext uri="{FF2B5EF4-FFF2-40B4-BE49-F238E27FC236}">
                <a16:creationId xmlns:a16="http://schemas.microsoft.com/office/drawing/2014/main" id="{1BB8F74F-AAB0-4C25-81A5-CCA132AC7A0E}"/>
              </a:ext>
            </a:extLst>
          </p:cNvPr>
          <p:cNvSpPr/>
          <p:nvPr/>
        </p:nvSpPr>
        <p:spPr>
          <a:xfrm>
            <a:off x="7249743" y="5875764"/>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000" dirty="0">
                <a:solidFill>
                  <a:schemeClr val="bg1"/>
                </a:solidFill>
                <a:latin typeface="HGPｺﾞｼｯｸE" panose="020B0900000000000000" pitchFamily="50" charset="-128"/>
                <a:ea typeface="HGPｺﾞｼｯｸE" panose="020B0900000000000000" pitchFamily="50" charset="-128"/>
              </a:rPr>
              <a:t>次へ</a:t>
            </a:r>
          </a:p>
        </p:txBody>
      </p:sp>
      <p:sp>
        <p:nvSpPr>
          <p:cNvPr id="8" name="正方形/長方形 7">
            <a:extLst>
              <a:ext uri="{FF2B5EF4-FFF2-40B4-BE49-F238E27FC236}">
                <a16:creationId xmlns:a16="http://schemas.microsoft.com/office/drawing/2014/main" id="{794670E5-FB3A-4DED-BC6E-AE211CCE7A9A}"/>
              </a:ext>
            </a:extLst>
          </p:cNvPr>
          <p:cNvSpPr/>
          <p:nvPr/>
        </p:nvSpPr>
        <p:spPr>
          <a:xfrm>
            <a:off x="1037746" y="2206696"/>
            <a:ext cx="3318123" cy="553998"/>
          </a:xfrm>
          <a:prstGeom prst="rect">
            <a:avLst/>
          </a:prstGeom>
        </p:spPr>
        <p:txBody>
          <a:bodyPr wrap="square">
            <a:spAutoFit/>
          </a:bodyPr>
          <a:lstStyle/>
          <a:p>
            <a:pPr algn="just"/>
            <a:r>
              <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(2)</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 </a:t>
            </a:r>
            <a:r>
              <a:rPr lang="ja-JP" altLang="en-US" sz="30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直接的指導</a:t>
            </a:r>
            <a:r>
              <a:rPr lang="ja-JP"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　　　　　　</a:t>
            </a:r>
            <a:endPar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62EF569B-CEA5-43DF-88B0-5DF77CAB0DAD}"/>
              </a:ext>
            </a:extLst>
          </p:cNvPr>
          <p:cNvSpPr/>
          <p:nvPr/>
        </p:nvSpPr>
        <p:spPr>
          <a:xfrm>
            <a:off x="1037746" y="3044820"/>
            <a:ext cx="3384624" cy="553998"/>
          </a:xfrm>
          <a:prstGeom prst="rect">
            <a:avLst/>
          </a:prstGeom>
        </p:spPr>
        <p:txBody>
          <a:bodyPr wrap="square">
            <a:spAutoFit/>
          </a:bodyPr>
          <a:lstStyle/>
          <a:p>
            <a:pPr algn="just"/>
            <a:r>
              <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(3)</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 </a:t>
            </a:r>
            <a:r>
              <a:rPr lang="ja-JP" altLang="en-US" sz="30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間接的指導</a:t>
            </a:r>
            <a:r>
              <a:rPr lang="ja-JP" altLang="ja-JP" sz="30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　　　　　　</a:t>
            </a:r>
            <a:endParaRPr lang="en-US" altLang="ja-JP" sz="30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endParaRPr>
          </a:p>
        </p:txBody>
      </p:sp>
      <p:sp>
        <p:nvSpPr>
          <p:cNvPr id="5" name="四角形: 角を丸くする 4">
            <a:extLst>
              <a:ext uri="{FF2B5EF4-FFF2-40B4-BE49-F238E27FC236}">
                <a16:creationId xmlns:a16="http://schemas.microsoft.com/office/drawing/2014/main" id="{C17D8A70-CC7A-9A35-D123-6377834A8E96}"/>
              </a:ext>
            </a:extLst>
          </p:cNvPr>
          <p:cNvSpPr/>
          <p:nvPr/>
        </p:nvSpPr>
        <p:spPr>
          <a:xfrm>
            <a:off x="1412781" y="4504735"/>
            <a:ext cx="5091623" cy="1342563"/>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指導方法も</a:t>
            </a:r>
            <a:r>
              <a:rPr kumimoji="1" lang="ja-JP" altLang="en-US" sz="2400" b="0" i="0" u="none" strike="noStrike" kern="1200" cap="none" spc="0" normalizeH="0" baseline="0" noProof="0" dirty="0">
                <a:ln>
                  <a:noFill/>
                </a:ln>
                <a:solidFill>
                  <a:prstClr val="black"/>
                </a:solidFill>
                <a:effectLst/>
                <a:highlight>
                  <a:srgbClr val="FFFF00"/>
                </a:highlight>
                <a:uLnTx/>
                <a:uFillTx/>
                <a:latin typeface="HG丸ｺﾞｼｯｸM-PRO" panose="020F0600000000000000" pitchFamily="50" charset="-128"/>
                <a:ea typeface="HG丸ｺﾞｼｯｸM-PRO" panose="020F0600000000000000" pitchFamily="50" charset="-128"/>
                <a:cs typeface="+mn-cs"/>
              </a:rPr>
              <a:t>３つ</a:t>
            </a: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です。</a:t>
            </a:r>
            <a:endPar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それぞれが機能し、互いに補完し合うことで効果的になります。</a:t>
            </a:r>
          </a:p>
        </p:txBody>
      </p:sp>
    </p:spTree>
    <p:extLst>
      <p:ext uri="{BB962C8B-B14F-4D97-AF65-F5344CB8AC3E}">
        <p14:creationId xmlns:p14="http://schemas.microsoft.com/office/powerpoint/2010/main" val="20008188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307439" y="381319"/>
            <a:ext cx="5935265" cy="63438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defTabSz="342900">
              <a:spcBef>
                <a:spcPts val="750"/>
              </a:spcBef>
              <a:buClr>
                <a:srgbClr val="4472C4"/>
              </a:buClr>
              <a:buNone/>
              <a:defRPr/>
            </a:pPr>
            <a:r>
              <a:rPr lang="ja-JP" altLang="en-US" sz="3000" b="1" dirty="0">
                <a:solidFill>
                  <a:srgbClr val="0070C0"/>
                </a:solidFill>
                <a:latin typeface="HGPｺﾞｼｯｸE" panose="020B0900000000000000" pitchFamily="50" charset="-128"/>
                <a:ea typeface="HGPｺﾞｼｯｸE" panose="020B0900000000000000" pitchFamily="50" charset="-128"/>
              </a:rPr>
              <a:t>●人権教育の３つの指導方法は</a:t>
            </a:r>
            <a:r>
              <a:rPr lang="en-US" altLang="ja-JP" sz="3000" b="1" dirty="0">
                <a:solidFill>
                  <a:srgbClr val="0070C0"/>
                </a:solidFill>
                <a:latin typeface="HGPｺﾞｼｯｸE" panose="020B0900000000000000" pitchFamily="50" charset="-128"/>
                <a:ea typeface="HGPｺﾞｼｯｸE" panose="020B0900000000000000" pitchFamily="50" charset="-128"/>
              </a:rPr>
              <a:t>…</a:t>
            </a:r>
          </a:p>
        </p:txBody>
      </p:sp>
      <p:sp>
        <p:nvSpPr>
          <p:cNvPr id="7" name="動作設定ボタン: 進む/次へ 6">
            <a:hlinkClick r:id="" action="ppaction://hlinkshowjump?jump=nextslide" highlightClick="1"/>
            <a:extLst>
              <a:ext uri="{FF2B5EF4-FFF2-40B4-BE49-F238E27FC236}">
                <a16:creationId xmlns:a16="http://schemas.microsoft.com/office/drawing/2014/main" id="{1BB8F74F-AAB0-4C25-81A5-CCA132AC7A0E}"/>
              </a:ext>
            </a:extLst>
          </p:cNvPr>
          <p:cNvSpPr/>
          <p:nvPr/>
        </p:nvSpPr>
        <p:spPr>
          <a:xfrm>
            <a:off x="7467752" y="6126424"/>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grpSp>
        <p:nvGrpSpPr>
          <p:cNvPr id="6" name="グループ化 5">
            <a:extLst>
              <a:ext uri="{FF2B5EF4-FFF2-40B4-BE49-F238E27FC236}">
                <a16:creationId xmlns:a16="http://schemas.microsoft.com/office/drawing/2014/main" id="{23F96C6B-2E71-32D4-1395-080A94E746D0}"/>
              </a:ext>
            </a:extLst>
          </p:cNvPr>
          <p:cNvGrpSpPr/>
          <p:nvPr/>
        </p:nvGrpSpPr>
        <p:grpSpPr>
          <a:xfrm>
            <a:off x="481333" y="909891"/>
            <a:ext cx="8181333" cy="4686620"/>
            <a:chOff x="0" y="0"/>
            <a:chExt cx="6191250" cy="2988944"/>
          </a:xfrm>
        </p:grpSpPr>
        <p:sp>
          <p:nvSpPr>
            <p:cNvPr id="13" name="四角形: 角を丸くする 12">
              <a:extLst>
                <a:ext uri="{FF2B5EF4-FFF2-40B4-BE49-F238E27FC236}">
                  <a16:creationId xmlns:a16="http://schemas.microsoft.com/office/drawing/2014/main" id="{76750D19-61B9-4840-738B-455265E005F4}"/>
                </a:ext>
              </a:extLst>
            </p:cNvPr>
            <p:cNvSpPr/>
            <p:nvPr/>
          </p:nvSpPr>
          <p:spPr>
            <a:xfrm>
              <a:off x="0" y="0"/>
              <a:ext cx="6191250" cy="2393245"/>
            </a:xfrm>
            <a:prstGeom prst="roundRect">
              <a:avLst>
                <a:gd name="adj" fmla="val 11367"/>
              </a:avLst>
            </a:prstGeom>
            <a:solidFill>
              <a:srgbClr val="FBE5D6"/>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ts val="1700"/>
                </a:lnSpc>
                <a:spcBef>
                  <a:spcPts val="0"/>
                </a:spcBef>
                <a:spcAft>
                  <a:spcPts val="0"/>
                </a:spcAft>
                <a:buClrTx/>
                <a:buSzTx/>
                <a:buFontTx/>
                <a:buNone/>
                <a:tabLst/>
                <a:defRPr/>
              </a:pPr>
              <a:r>
                <a:rPr kumimoji="0" lang="en-US" sz="1600" b="0" i="0" u="none" strike="noStrike" kern="100" cap="none" spc="0" normalizeH="0" baseline="0" noProof="0" dirty="0">
                  <a:ln>
                    <a:noFill/>
                  </a:ln>
                  <a:solidFill>
                    <a:sysClr val="windowText" lastClr="000000"/>
                  </a:solidFill>
                  <a:effectLst/>
                  <a:uLnTx/>
                  <a:uFillTx/>
                  <a:latin typeface="Meiryo UI" panose="020B0604030504040204" pitchFamily="50" charset="-128"/>
                  <a:ea typeface="游明朝" panose="02020400000000000000" pitchFamily="18" charset="-128"/>
                  <a:cs typeface="Times New Roman" panose="02020603050405020304" pitchFamily="18" charset="0"/>
                </a:rPr>
                <a:t> </a:t>
              </a:r>
              <a:endParaRPr kumimoji="0" lang="ja-JP" altLang="en-US" sz="1050" b="0" i="0" u="none" strike="noStrike" kern="100" cap="none" spc="0" normalizeH="0" baseline="0" noProof="0">
                <a:ln>
                  <a:noFill/>
                </a:ln>
                <a:solidFill>
                  <a:sysClr val="windowText" lastClr="000000"/>
                </a:solidFill>
                <a:effectLst/>
                <a:uLnTx/>
                <a:uFillTx/>
                <a:latin typeface="游明朝"/>
                <a:ea typeface="游明朝" panose="02020400000000000000" pitchFamily="18" charset="-128"/>
                <a:cs typeface="Times New Roman" panose="02020603050405020304" pitchFamily="18" charset="0"/>
              </a:endParaRPr>
            </a:p>
          </p:txBody>
        </p:sp>
        <p:sp>
          <p:nvSpPr>
            <p:cNvPr id="15" name="四角形: 角を丸くする 14">
              <a:extLst>
                <a:ext uri="{FF2B5EF4-FFF2-40B4-BE49-F238E27FC236}">
                  <a16:creationId xmlns:a16="http://schemas.microsoft.com/office/drawing/2014/main" id="{6C503C62-CFAB-1933-113C-2F0549A8EAAC}"/>
                </a:ext>
              </a:extLst>
            </p:cNvPr>
            <p:cNvSpPr/>
            <p:nvPr/>
          </p:nvSpPr>
          <p:spPr>
            <a:xfrm>
              <a:off x="4018164" y="60781"/>
              <a:ext cx="1473200" cy="361950"/>
            </a:xfrm>
            <a:prstGeom prst="roundRect">
              <a:avLst/>
            </a:prstGeom>
            <a:solidFill>
              <a:srgbClr val="FFFF00"/>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ts val="3000"/>
                </a:lnSpc>
                <a:spcBef>
                  <a:spcPts val="0"/>
                </a:spcBef>
                <a:spcAft>
                  <a:spcPts val="0"/>
                </a:spcAft>
                <a:buClrTx/>
                <a:buSzTx/>
                <a:buFontTx/>
                <a:buNone/>
                <a:tabLst/>
                <a:defRPr/>
              </a:pPr>
              <a:r>
                <a:rPr kumimoji="0" lang="ja-JP" altLang="en-US" sz="2400" b="1" i="0" u="none" strike="noStrike" kern="100" cap="none" spc="0" normalizeH="0" baseline="0" noProof="0" dirty="0">
                  <a:ln>
                    <a:noFill/>
                  </a:ln>
                  <a:solidFill>
                    <a:srgbClr val="FF0000"/>
                  </a:solidFill>
                  <a:effectLst/>
                  <a:uLnTx/>
                  <a:uFillTx/>
                  <a:latin typeface="游明朝"/>
                  <a:ea typeface="Meiryo UI" panose="020B0604030504040204" pitchFamily="50" charset="-128"/>
                  <a:cs typeface="Times New Roman" panose="02020603050405020304" pitchFamily="18" charset="0"/>
                </a:rPr>
                <a:t>間接的指導</a:t>
              </a:r>
              <a:endParaRPr kumimoji="0" lang="ja-JP" altLang="en-US" sz="1400" b="0" i="0" u="none" strike="noStrike" kern="100" cap="none" spc="0" normalizeH="0" baseline="0" noProof="0" dirty="0">
                <a:ln>
                  <a:noFill/>
                </a:ln>
                <a:solidFill>
                  <a:sysClr val="windowText" lastClr="000000"/>
                </a:solidFill>
                <a:effectLst/>
                <a:uLnTx/>
                <a:uFillTx/>
                <a:latin typeface="游明朝"/>
                <a:ea typeface="游明朝" panose="02020400000000000000" pitchFamily="18" charset="-128"/>
                <a:cs typeface="Times New Roman" panose="02020603050405020304" pitchFamily="18" charset="0"/>
              </a:endParaRPr>
            </a:p>
          </p:txBody>
        </p:sp>
        <p:sp>
          <p:nvSpPr>
            <p:cNvPr id="16" name="四角形: 角を丸くする 15">
              <a:extLst>
                <a:ext uri="{FF2B5EF4-FFF2-40B4-BE49-F238E27FC236}">
                  <a16:creationId xmlns:a16="http://schemas.microsoft.com/office/drawing/2014/main" id="{9B2A93EC-F897-B522-AB0D-474AAB720416}"/>
                </a:ext>
              </a:extLst>
            </p:cNvPr>
            <p:cNvSpPr/>
            <p:nvPr/>
          </p:nvSpPr>
          <p:spPr>
            <a:xfrm>
              <a:off x="722923" y="50278"/>
              <a:ext cx="1473200" cy="361950"/>
            </a:xfrm>
            <a:prstGeom prst="roundRect">
              <a:avLst/>
            </a:prstGeom>
            <a:solidFill>
              <a:srgbClr val="FFFF00"/>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ts val="3000"/>
                </a:lnSpc>
                <a:spcBef>
                  <a:spcPts val="0"/>
                </a:spcBef>
                <a:spcAft>
                  <a:spcPts val="0"/>
                </a:spcAft>
                <a:buClrTx/>
                <a:buSzTx/>
                <a:buFontTx/>
                <a:buNone/>
                <a:tabLst/>
                <a:defRPr/>
              </a:pPr>
              <a:r>
                <a:rPr kumimoji="0" lang="ja-JP" altLang="en-US" sz="2400" b="1" i="0" u="none" strike="noStrike" kern="100" cap="none" spc="0" normalizeH="0" baseline="0" noProof="0" dirty="0">
                  <a:ln>
                    <a:noFill/>
                  </a:ln>
                  <a:solidFill>
                    <a:srgbClr val="FF0000"/>
                  </a:solidFill>
                  <a:effectLst/>
                  <a:uLnTx/>
                  <a:uFillTx/>
                  <a:latin typeface="游明朝"/>
                  <a:ea typeface="Meiryo UI" panose="020B0604030504040204" pitchFamily="50" charset="-128"/>
                  <a:cs typeface="Times New Roman" panose="02020603050405020304" pitchFamily="18" charset="0"/>
                </a:rPr>
                <a:t>直接的指導</a:t>
              </a:r>
              <a:endParaRPr kumimoji="0" lang="ja-JP" altLang="en-US" sz="1400" b="0" i="0" u="none" strike="noStrike" kern="100" cap="none" spc="0" normalizeH="0" baseline="0" noProof="0" dirty="0">
                <a:ln>
                  <a:noFill/>
                </a:ln>
                <a:solidFill>
                  <a:sysClr val="windowText" lastClr="000000"/>
                </a:solidFill>
                <a:effectLst/>
                <a:uLnTx/>
                <a:uFillTx/>
                <a:latin typeface="游明朝"/>
                <a:ea typeface="游明朝" panose="02020400000000000000" pitchFamily="18" charset="-128"/>
                <a:cs typeface="Times New Roman" panose="02020603050405020304" pitchFamily="18" charset="0"/>
              </a:endParaRPr>
            </a:p>
          </p:txBody>
        </p:sp>
        <p:sp>
          <p:nvSpPr>
            <p:cNvPr id="17" name="テキスト ボックス 2">
              <a:extLst>
                <a:ext uri="{FF2B5EF4-FFF2-40B4-BE49-F238E27FC236}">
                  <a16:creationId xmlns:a16="http://schemas.microsoft.com/office/drawing/2014/main" id="{DA84192F-DDEF-EBB2-8398-AE8E4016F4F0}"/>
                </a:ext>
              </a:extLst>
            </p:cNvPr>
            <p:cNvSpPr txBox="1"/>
            <p:nvPr/>
          </p:nvSpPr>
          <p:spPr>
            <a:xfrm>
              <a:off x="2790192" y="722761"/>
              <a:ext cx="542925" cy="1095375"/>
            </a:xfrm>
            <a:prstGeom prst="rect">
              <a:avLst/>
            </a:prstGeom>
            <a:solidFill>
              <a:srgbClr val="F7C5A3"/>
            </a:solidFill>
            <a:ln w="57150">
              <a:solidFill>
                <a:srgbClr val="F1A069"/>
              </a:solidFill>
            </a:ln>
          </p:spPr>
          <p:txBody>
            <a:bodyPr rot="0" spcFirstLastPara="0" vert="eaVert" wrap="square" lIns="0" tIns="45720" rIns="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ts val="3600"/>
                </a:lnSpc>
                <a:spcBef>
                  <a:spcPts val="0"/>
                </a:spcBef>
                <a:spcAft>
                  <a:spcPts val="0"/>
                </a:spcAft>
                <a:buClrTx/>
                <a:buSzTx/>
                <a:buFontTx/>
                <a:buNone/>
                <a:tabLst/>
                <a:defRPr/>
              </a:pPr>
              <a:r>
                <a:rPr kumimoji="0" lang="ja-JP" altLang="en-US" sz="3200" b="0" i="0" u="none" strike="noStrike" kern="100" cap="none" spc="0" normalizeH="0" baseline="0" noProof="0" dirty="0">
                  <a:ln>
                    <a:noFill/>
                  </a:ln>
                  <a:solidFill>
                    <a:sysClr val="windowText" lastClr="000000"/>
                  </a:solidFill>
                  <a:effectLst/>
                  <a:uLnTx/>
                  <a:uFillTx/>
                  <a:latin typeface="游明朝" panose="02020400000000000000" pitchFamily="18" charset="-128"/>
                  <a:ea typeface="Meiryo UI" panose="020B0604030504040204" pitchFamily="50" charset="-128"/>
                  <a:cs typeface="Times New Roman" panose="02020603050405020304" pitchFamily="18" charset="0"/>
                </a:rPr>
                <a:t>授 業</a:t>
              </a:r>
              <a:endParaRPr kumimoji="0" lang="ja-JP" altLang="en-US" b="0" i="0" u="none" strike="noStrike" kern="100" cap="none" spc="0" normalizeH="0" baseline="0" noProof="0" dirty="0">
                <a:ln>
                  <a:noFill/>
                </a:ln>
                <a:solidFill>
                  <a:sysClr val="windowText" lastClr="00000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 name="テキスト ボックス 3">
              <a:extLst>
                <a:ext uri="{FF2B5EF4-FFF2-40B4-BE49-F238E27FC236}">
                  <a16:creationId xmlns:a16="http://schemas.microsoft.com/office/drawing/2014/main" id="{02E8B142-AAEF-E73E-1AAC-B3D40C80CD77}"/>
                </a:ext>
              </a:extLst>
            </p:cNvPr>
            <p:cNvSpPr txBox="1"/>
            <p:nvPr/>
          </p:nvSpPr>
          <p:spPr>
            <a:xfrm>
              <a:off x="431800" y="463550"/>
              <a:ext cx="2098675" cy="1670755"/>
            </a:xfrm>
            <a:prstGeom prst="rect">
              <a:avLst/>
            </a:prstGeom>
            <a:solidFill>
              <a:sysClr val="window" lastClr="FFFFFF"/>
            </a:solidFill>
            <a:ln w="6350">
              <a:solidFill>
                <a:sysClr val="windowText" lastClr="0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33350" marR="0" lvl="0" indent="-133350" algn="just" defTabSz="914400" eaLnBrk="1" fontAlgn="auto" latinLnBrk="0" hangingPunct="1">
                <a:lnSpc>
                  <a:spcPts val="2500"/>
                </a:lnSpc>
                <a:spcBef>
                  <a:spcPts val="0"/>
                </a:spcBef>
                <a:spcAft>
                  <a:spcPts val="0"/>
                </a:spcAft>
                <a:buClrTx/>
                <a:buSzTx/>
                <a:buFontTx/>
                <a:buNone/>
                <a:tabLst/>
                <a:defRPr/>
              </a:pPr>
              <a:r>
                <a:rPr kumimoji="0" lang="ja-JP" altLang="en-US" b="0" i="0" u="none" strike="noStrike" kern="100" cap="none" spc="0" normalizeH="0" baseline="0" noProof="0" dirty="0">
                  <a:ln>
                    <a:noFill/>
                  </a:ln>
                  <a:solidFill>
                    <a:sysClr val="windowText" lastClr="000000"/>
                  </a:solidFill>
                  <a:effectLst/>
                  <a:uLnTx/>
                  <a:uFillTx/>
                  <a:latin typeface="游明朝" panose="02020400000000000000" pitchFamily="18" charset="-128"/>
                  <a:ea typeface="Meiryo UI" panose="020B0604030504040204" pitchFamily="50" charset="-128"/>
                  <a:cs typeface="Times New Roman" panose="02020603050405020304" pitchFamily="18" charset="0"/>
                </a:rPr>
                <a:t>①人権一般や様々な人権問題を取り上げている。</a:t>
              </a:r>
              <a:endParaRPr kumimoji="0" lang="ja-JP" altLang="en-US" b="0" i="0" u="none" strike="noStrike" kern="100" cap="none" spc="0" normalizeH="0" baseline="0" noProof="0" dirty="0">
                <a:ln>
                  <a:noFill/>
                </a:ln>
                <a:solidFill>
                  <a:sysClr val="windowText" lastClr="00000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133350" marR="0" lvl="0" indent="-133350" algn="just" defTabSz="914400" eaLnBrk="1" fontAlgn="auto" latinLnBrk="0" hangingPunct="1">
                <a:lnSpc>
                  <a:spcPts val="2500"/>
                </a:lnSpc>
                <a:spcBef>
                  <a:spcPts val="0"/>
                </a:spcBef>
                <a:spcAft>
                  <a:spcPts val="0"/>
                </a:spcAft>
                <a:buClrTx/>
                <a:buSzTx/>
                <a:buFontTx/>
                <a:buNone/>
                <a:tabLst/>
                <a:defRPr/>
              </a:pPr>
              <a:r>
                <a:rPr kumimoji="0" lang="ja-JP" altLang="en-US" b="0" i="0" u="none" strike="noStrike" kern="100" cap="none" spc="0" normalizeH="0" baseline="0" noProof="0" dirty="0">
                  <a:ln>
                    <a:noFill/>
                  </a:ln>
                  <a:solidFill>
                    <a:sysClr val="windowText" lastClr="000000"/>
                  </a:solidFill>
                  <a:effectLst/>
                  <a:uLnTx/>
                  <a:uFillTx/>
                  <a:latin typeface="游明朝" panose="02020400000000000000" pitchFamily="18" charset="-128"/>
                  <a:ea typeface="Meiryo UI" panose="020B0604030504040204" pitchFamily="50" charset="-128"/>
                  <a:cs typeface="Times New Roman" panose="02020603050405020304" pitchFamily="18" charset="0"/>
                </a:rPr>
                <a:t>②各教科等本来の目標を達成する。</a:t>
              </a:r>
              <a:endParaRPr kumimoji="0" lang="ja-JP" altLang="en-US" b="0" i="0" u="none" strike="noStrike" kern="100" cap="none" spc="0" normalizeH="0" baseline="0" noProof="0" dirty="0">
                <a:ln>
                  <a:noFill/>
                </a:ln>
                <a:solidFill>
                  <a:sysClr val="windowText" lastClr="00000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133350" marR="0" lvl="0" indent="-133350" algn="just" defTabSz="914400" eaLnBrk="1" fontAlgn="auto" latinLnBrk="0" hangingPunct="1">
                <a:lnSpc>
                  <a:spcPts val="2500"/>
                </a:lnSpc>
                <a:spcBef>
                  <a:spcPts val="0"/>
                </a:spcBef>
                <a:spcAft>
                  <a:spcPts val="0"/>
                </a:spcAft>
                <a:buClrTx/>
                <a:buSzTx/>
                <a:buFontTx/>
                <a:buNone/>
                <a:tabLst/>
                <a:defRPr/>
              </a:pPr>
              <a:r>
                <a:rPr kumimoji="0" lang="ja-JP" altLang="en-US" b="0" i="0" u="none" strike="noStrike" kern="100" cap="none" spc="0" normalizeH="0" baseline="0" noProof="0" dirty="0">
                  <a:ln>
                    <a:noFill/>
                  </a:ln>
                  <a:solidFill>
                    <a:sysClr val="windowText" lastClr="000000"/>
                  </a:solidFill>
                  <a:effectLst/>
                  <a:uLnTx/>
                  <a:uFillTx/>
                  <a:latin typeface="游明朝" panose="02020400000000000000" pitchFamily="18" charset="-128"/>
                  <a:ea typeface="Meiryo UI" panose="020B0604030504040204" pitchFamily="50" charset="-128"/>
                  <a:cs typeface="Times New Roman" panose="02020603050405020304" pitchFamily="18" charset="0"/>
                </a:rPr>
                <a:t>③自校の実態に応じて定めた「育てたい資質・能力」を育成する。（人権教育のねらいを達成する）</a:t>
              </a:r>
              <a:endParaRPr kumimoji="0" lang="ja-JP" altLang="en-US" b="0" i="0" u="none" strike="noStrike" kern="100" cap="none" spc="0" normalizeH="0" baseline="0" noProof="0" dirty="0">
                <a:ln>
                  <a:noFill/>
                </a:ln>
                <a:solidFill>
                  <a:sysClr val="windowText" lastClr="00000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sp>
          <p:nvSpPr>
            <p:cNvPr id="19" name="テキスト ボックス 3">
              <a:extLst>
                <a:ext uri="{FF2B5EF4-FFF2-40B4-BE49-F238E27FC236}">
                  <a16:creationId xmlns:a16="http://schemas.microsoft.com/office/drawing/2014/main" id="{C3C791A4-67F6-F5E0-A407-21A5B6DBD3D8}"/>
                </a:ext>
              </a:extLst>
            </p:cNvPr>
            <p:cNvSpPr txBox="1"/>
            <p:nvPr/>
          </p:nvSpPr>
          <p:spPr>
            <a:xfrm>
              <a:off x="3695700" y="463550"/>
              <a:ext cx="2162175" cy="1581150"/>
            </a:xfrm>
            <a:prstGeom prst="rect">
              <a:avLst/>
            </a:prstGeom>
            <a:solidFill>
              <a:sysClr val="window" lastClr="FFFFFF"/>
            </a:solidFill>
            <a:ln w="6350">
              <a:solidFill>
                <a:sysClr val="windowText" lastClr="0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33350" marR="0" lvl="0" indent="-133350" algn="just" defTabSz="914400" eaLnBrk="1" fontAlgn="auto" latinLnBrk="0" hangingPunct="1">
                <a:lnSpc>
                  <a:spcPts val="2500"/>
                </a:lnSpc>
                <a:spcBef>
                  <a:spcPts val="0"/>
                </a:spcBef>
                <a:spcAft>
                  <a:spcPts val="0"/>
                </a:spcAft>
                <a:buClrTx/>
                <a:buSzTx/>
                <a:buFontTx/>
                <a:buNone/>
                <a:tabLst/>
                <a:defRPr/>
              </a:pPr>
              <a:r>
                <a:rPr kumimoji="0" lang="ja-JP" altLang="en-US" b="0" i="0" u="none" strike="noStrike" kern="100" cap="none" spc="0" normalizeH="0" baseline="0" noProof="0" dirty="0">
                  <a:ln>
                    <a:noFill/>
                  </a:ln>
                  <a:solidFill>
                    <a:sysClr val="windowText" lastClr="000000"/>
                  </a:solidFill>
                  <a:effectLst/>
                  <a:uLnTx/>
                  <a:uFillTx/>
                  <a:latin typeface="游明朝" panose="02020400000000000000" pitchFamily="18" charset="-128"/>
                  <a:ea typeface="Meiryo UI" panose="020B0604030504040204" pitchFamily="50" charset="-128"/>
                  <a:cs typeface="Times New Roman" panose="02020603050405020304" pitchFamily="18" charset="0"/>
                </a:rPr>
                <a:t>①各教科等の授業や保育の中で「育てたい資質・能力」につながる力を育成する。</a:t>
              </a:r>
              <a:endParaRPr kumimoji="0" lang="ja-JP" altLang="en-US" b="0" i="0" u="none" strike="noStrike" kern="100" cap="none" spc="0" normalizeH="0" baseline="0" noProof="0" dirty="0">
                <a:ln>
                  <a:noFill/>
                </a:ln>
                <a:solidFill>
                  <a:sysClr val="windowText" lastClr="00000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just" defTabSz="914400" eaLnBrk="1" fontAlgn="auto" latinLnBrk="0" hangingPunct="1">
                <a:lnSpc>
                  <a:spcPts val="2500"/>
                </a:lnSpc>
                <a:spcBef>
                  <a:spcPts val="0"/>
                </a:spcBef>
                <a:spcAft>
                  <a:spcPts val="0"/>
                </a:spcAft>
                <a:buClrTx/>
                <a:buSzTx/>
                <a:buFontTx/>
                <a:buNone/>
                <a:tabLst/>
                <a:defRPr/>
              </a:pPr>
              <a:r>
                <a:rPr kumimoji="0" lang="en-US" b="0" i="0" u="none" strike="noStrike" kern="100" cap="none" spc="0" normalizeH="0" baseline="0" noProof="0" dirty="0">
                  <a:ln>
                    <a:noFill/>
                  </a:ln>
                  <a:solidFill>
                    <a:sysClr val="windowText" lastClr="000000"/>
                  </a:solidFill>
                  <a:effectLst/>
                  <a:uLnTx/>
                  <a:uFillTx/>
                  <a:latin typeface="Meiryo UI" panose="020B0604030504040204" pitchFamily="50" charset="-128"/>
                  <a:ea typeface="游明朝" panose="02020400000000000000" pitchFamily="18" charset="-128"/>
                  <a:cs typeface="Times New Roman" panose="02020603050405020304" pitchFamily="18" charset="0"/>
                </a:rPr>
                <a:t> </a:t>
              </a:r>
              <a:endParaRPr kumimoji="0" lang="ja-JP" altLang="en-US" b="0" i="0" u="none" strike="noStrike" kern="100" cap="none" spc="0" normalizeH="0" baseline="0" noProof="0" dirty="0">
                <a:ln>
                  <a:noFill/>
                </a:ln>
                <a:solidFill>
                  <a:sysClr val="windowText" lastClr="00000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133350" marR="0" lvl="0" indent="-133350" algn="just" defTabSz="914400" eaLnBrk="1" fontAlgn="auto" latinLnBrk="0" hangingPunct="1">
                <a:lnSpc>
                  <a:spcPts val="2500"/>
                </a:lnSpc>
                <a:spcBef>
                  <a:spcPts val="0"/>
                </a:spcBef>
                <a:spcAft>
                  <a:spcPts val="0"/>
                </a:spcAft>
                <a:buClrTx/>
                <a:buSzTx/>
                <a:buFontTx/>
                <a:buNone/>
                <a:tabLst/>
                <a:defRPr/>
              </a:pPr>
              <a:r>
                <a:rPr kumimoji="0" lang="en-US" altLang="ja-JP" b="0" i="0" u="none" strike="noStrike" kern="100" cap="none" spc="0" normalizeH="0" baseline="0" noProof="0" dirty="0">
                  <a:ln>
                    <a:noFill/>
                  </a:ln>
                  <a:solidFill>
                    <a:sysClr val="windowText" lastClr="000000"/>
                  </a:solidFill>
                  <a:effectLst/>
                  <a:uLnTx/>
                  <a:uFillTx/>
                  <a:latin typeface="游明朝" panose="02020400000000000000" pitchFamily="18" charset="-128"/>
                  <a:ea typeface="Meiryo UI" panose="020B0604030504040204" pitchFamily="50" charset="-128"/>
                  <a:cs typeface="Times New Roman" panose="02020603050405020304" pitchFamily="18" charset="0"/>
                </a:rPr>
                <a:t>※</a:t>
              </a:r>
              <a:r>
                <a:rPr kumimoji="0" lang="ja-JP" altLang="en-US" b="0" i="0" u="none" strike="noStrike" kern="100" cap="none" spc="0" normalizeH="0" baseline="0" noProof="0" dirty="0">
                  <a:ln>
                    <a:noFill/>
                  </a:ln>
                  <a:solidFill>
                    <a:sysClr val="windowText" lastClr="000000"/>
                  </a:solidFill>
                  <a:effectLst/>
                  <a:uLnTx/>
                  <a:uFillTx/>
                  <a:latin typeface="游明朝" panose="02020400000000000000" pitchFamily="18" charset="-128"/>
                  <a:ea typeface="Meiryo UI" panose="020B0604030504040204" pitchFamily="50" charset="-128"/>
                  <a:cs typeface="Times New Roman" panose="02020603050405020304" pitchFamily="18" charset="0"/>
                </a:rPr>
                <a:t>直接的指導以外の授業はすべて間接的指導として捉えることができる。</a:t>
              </a:r>
              <a:endParaRPr kumimoji="0" lang="ja-JP" altLang="en-US" b="0" i="0" u="none" strike="noStrike" kern="100" cap="none" spc="0" normalizeH="0" baseline="0" noProof="0" dirty="0">
                <a:ln>
                  <a:noFill/>
                </a:ln>
                <a:solidFill>
                  <a:sysClr val="windowText" lastClr="00000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sp>
          <p:nvSpPr>
            <p:cNvPr id="20" name="二方向矢印 27">
              <a:extLst>
                <a:ext uri="{FF2B5EF4-FFF2-40B4-BE49-F238E27FC236}">
                  <a16:creationId xmlns:a16="http://schemas.microsoft.com/office/drawing/2014/main" id="{0478EBCD-A2F7-C374-E925-0DCCEC483E4B}"/>
                </a:ext>
              </a:extLst>
            </p:cNvPr>
            <p:cNvSpPr/>
            <p:nvPr/>
          </p:nvSpPr>
          <p:spPr>
            <a:xfrm rot="5400000">
              <a:off x="1346200" y="2051050"/>
              <a:ext cx="845820" cy="1028700"/>
            </a:xfrm>
            <a:prstGeom prst="leftUpArrow">
              <a:avLst>
                <a:gd name="adj1" fmla="val 20168"/>
                <a:gd name="adj2" fmla="val 24322"/>
                <a:gd name="adj3" fmla="val 30453"/>
              </a:avLst>
            </a:prstGeom>
            <a:solidFill>
              <a:srgbClr val="00B0F0"/>
            </a:solidFill>
            <a:ln w="12700" cap="flat" cmpd="sng" algn="ctr">
              <a:solidFill>
                <a:srgbClr val="5B9BD5">
                  <a:shade val="50000"/>
                </a:srgbClr>
              </a:solidFill>
              <a:prstDash val="solid"/>
              <a:miter lim="800000"/>
            </a:ln>
            <a:effectLst/>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游明朝"/>
                <a:ea typeface="游明朝" panose="02020400000000000000" pitchFamily="18" charset="-128"/>
                <a:cs typeface="+mn-cs"/>
              </a:endParaRPr>
            </a:p>
          </p:txBody>
        </p:sp>
        <p:sp>
          <p:nvSpPr>
            <p:cNvPr id="21" name="二方向矢印 28">
              <a:extLst>
                <a:ext uri="{FF2B5EF4-FFF2-40B4-BE49-F238E27FC236}">
                  <a16:creationId xmlns:a16="http://schemas.microsoft.com/office/drawing/2014/main" id="{437369E4-A6BA-4409-BFFE-620D92E9D9F4}"/>
                </a:ext>
              </a:extLst>
            </p:cNvPr>
            <p:cNvSpPr/>
            <p:nvPr/>
          </p:nvSpPr>
          <p:spPr>
            <a:xfrm rot="5400000" flipV="1">
              <a:off x="4063683" y="2012632"/>
              <a:ext cx="915035" cy="1037590"/>
            </a:xfrm>
            <a:prstGeom prst="leftUpArrow">
              <a:avLst>
                <a:gd name="adj1" fmla="val 16228"/>
                <a:gd name="adj2" fmla="val 17743"/>
                <a:gd name="adj3" fmla="val 23538"/>
              </a:avLst>
            </a:prstGeom>
            <a:solidFill>
              <a:srgbClr val="00B0F0"/>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游明朝"/>
                <a:ea typeface="游明朝" panose="02020400000000000000" pitchFamily="18" charset="-128"/>
                <a:cs typeface="+mn-cs"/>
              </a:endParaRPr>
            </a:p>
          </p:txBody>
        </p:sp>
        <p:sp>
          <p:nvSpPr>
            <p:cNvPr id="22" name="上下矢印 16">
              <a:extLst>
                <a:ext uri="{FF2B5EF4-FFF2-40B4-BE49-F238E27FC236}">
                  <a16:creationId xmlns:a16="http://schemas.microsoft.com/office/drawing/2014/main" id="{8969E461-B07F-9FAB-AB70-5E5CDEBDEA7A}"/>
                </a:ext>
              </a:extLst>
            </p:cNvPr>
            <p:cNvSpPr/>
            <p:nvPr/>
          </p:nvSpPr>
          <p:spPr>
            <a:xfrm rot="5400000">
              <a:off x="2905441" y="-290681"/>
              <a:ext cx="370840" cy="1242060"/>
            </a:xfrm>
            <a:prstGeom prst="upDownArrow">
              <a:avLst>
                <a:gd name="adj1" fmla="val 38835"/>
                <a:gd name="adj2" fmla="val 63905"/>
              </a:avLst>
            </a:prstGeom>
            <a:solidFill>
              <a:srgbClr val="00B0F0"/>
            </a:solidFill>
            <a:ln w="12700" cap="flat" cmpd="sng" algn="ctr">
              <a:solidFill>
                <a:srgbClr val="5B9BD5">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latin typeface="游明朝"/>
                <a:ea typeface="游明朝" panose="02020400000000000000" pitchFamily="18" charset="-128"/>
                <a:cs typeface="+mn-cs"/>
              </a:endParaRPr>
            </a:p>
          </p:txBody>
        </p:sp>
        <p:sp>
          <p:nvSpPr>
            <p:cNvPr id="23" name="四角形: 角を丸くする 22">
              <a:extLst>
                <a:ext uri="{FF2B5EF4-FFF2-40B4-BE49-F238E27FC236}">
                  <a16:creationId xmlns:a16="http://schemas.microsoft.com/office/drawing/2014/main" id="{B449EAA6-46DD-BAF9-9A09-6248031C94F8}"/>
                </a:ext>
              </a:extLst>
            </p:cNvPr>
            <p:cNvSpPr/>
            <p:nvPr/>
          </p:nvSpPr>
          <p:spPr>
            <a:xfrm>
              <a:off x="2434592" y="2596682"/>
              <a:ext cx="1473200" cy="361950"/>
            </a:xfrm>
            <a:prstGeom prst="roundRect">
              <a:avLst/>
            </a:prstGeom>
            <a:solidFill>
              <a:srgbClr val="FFFF00"/>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spcBef>
                  <a:spcPts val="0"/>
                </a:spcBef>
                <a:spcAft>
                  <a:spcPts val="0"/>
                </a:spcAft>
                <a:buClrTx/>
                <a:buSzTx/>
                <a:buFontTx/>
                <a:buNone/>
                <a:tabLst/>
                <a:defRPr/>
              </a:pPr>
              <a:r>
                <a:rPr kumimoji="0" lang="ja-JP" altLang="en-US" sz="2400" b="1" i="0" u="none" strike="noStrike" kern="100" cap="none" spc="0" normalizeH="0" baseline="0" noProof="0" dirty="0">
                  <a:ln>
                    <a:noFill/>
                  </a:ln>
                  <a:solidFill>
                    <a:srgbClr val="FF0000"/>
                  </a:solidFill>
                  <a:effectLst/>
                  <a:uLnTx/>
                  <a:uFillTx/>
                  <a:latin typeface="游明朝"/>
                  <a:ea typeface="Meiryo UI" panose="020B0604030504040204" pitchFamily="50" charset="-128"/>
                  <a:cs typeface="Times New Roman" panose="02020603050405020304" pitchFamily="18" charset="0"/>
                </a:rPr>
                <a:t>基底的指導</a:t>
              </a:r>
              <a:endParaRPr kumimoji="0" lang="ja-JP" altLang="en-US" sz="1400" b="0" i="0" u="none" strike="noStrike" kern="100" cap="none" spc="0" normalizeH="0" baseline="0" noProof="0" dirty="0">
                <a:ln>
                  <a:noFill/>
                </a:ln>
                <a:solidFill>
                  <a:sysClr val="windowText" lastClr="000000"/>
                </a:solidFill>
                <a:effectLst/>
                <a:uLnTx/>
                <a:uFillTx/>
                <a:latin typeface="游明朝"/>
                <a:ea typeface="游明朝" panose="02020400000000000000" pitchFamily="18" charset="-128"/>
                <a:cs typeface="Times New Roman" panose="02020603050405020304" pitchFamily="18" charset="0"/>
              </a:endParaRPr>
            </a:p>
          </p:txBody>
        </p:sp>
      </p:grpSp>
      <p:sp>
        <p:nvSpPr>
          <p:cNvPr id="14" name="四角形: 角を丸くする 13">
            <a:extLst>
              <a:ext uri="{FF2B5EF4-FFF2-40B4-BE49-F238E27FC236}">
                <a16:creationId xmlns:a16="http://schemas.microsoft.com/office/drawing/2014/main" id="{4F2F1F99-F8BB-D1EA-D047-8B80D97D03CC}"/>
              </a:ext>
            </a:extLst>
          </p:cNvPr>
          <p:cNvSpPr/>
          <p:nvPr/>
        </p:nvSpPr>
        <p:spPr>
          <a:xfrm>
            <a:off x="3016012" y="4320500"/>
            <a:ext cx="3563418" cy="567532"/>
          </a:xfrm>
          <a:prstGeom prst="roundRect">
            <a:avLst/>
          </a:prstGeom>
          <a:ln w="53975">
            <a:solidFill>
              <a:srgbClr val="FF99F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それぞれが機能し、互いに補完し合うことで効果的になります。</a:t>
            </a:r>
          </a:p>
        </p:txBody>
      </p:sp>
      <p:sp>
        <p:nvSpPr>
          <p:cNvPr id="24" name="テキスト ボックス 3">
            <a:extLst>
              <a:ext uri="{FF2B5EF4-FFF2-40B4-BE49-F238E27FC236}">
                <a16:creationId xmlns:a16="http://schemas.microsoft.com/office/drawing/2014/main" id="{2D652251-9A8F-6898-6B10-37D266C531D6}"/>
              </a:ext>
            </a:extLst>
          </p:cNvPr>
          <p:cNvSpPr txBox="1"/>
          <p:nvPr/>
        </p:nvSpPr>
        <p:spPr>
          <a:xfrm>
            <a:off x="638230" y="5659567"/>
            <a:ext cx="8067254" cy="400075"/>
          </a:xfrm>
          <a:prstGeom prst="rect">
            <a:avLst/>
          </a:prstGeom>
          <a:solidFill>
            <a:sysClr val="window" lastClr="FFFFFF"/>
          </a:solidFill>
          <a:ln w="6350">
            <a:solidFill>
              <a:sysClr val="windowText" lastClr="0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33350" marR="0" lvl="0" indent="-133350" algn="just"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100" cap="none" spc="0" normalizeH="0" baseline="0" noProof="0" dirty="0">
                <a:ln>
                  <a:noFill/>
                </a:ln>
                <a:solidFill>
                  <a:sysClr val="windowText" lastClr="000000"/>
                </a:solidFill>
                <a:effectLst/>
                <a:uLnTx/>
                <a:uFillTx/>
                <a:latin typeface="游明朝" panose="02020400000000000000" pitchFamily="18" charset="-128"/>
                <a:ea typeface="Meiryo UI" panose="020B0604030504040204" pitchFamily="50" charset="-128"/>
                <a:cs typeface="Times New Roman" panose="02020603050405020304" pitchFamily="18" charset="0"/>
              </a:rPr>
              <a:t>①教育活動全体を通じて、一人一人を大切にするなど人権に配慮した指導</a:t>
            </a:r>
            <a:endParaRPr kumimoji="0" lang="ja-JP" altLang="en-US" sz="2000" b="0" i="0" u="none" strike="noStrike" kern="100" cap="none" spc="0" normalizeH="0" baseline="0" noProof="0" dirty="0">
              <a:ln>
                <a:noFill/>
              </a:ln>
              <a:solidFill>
                <a:sysClr val="windowText" lastClr="000000"/>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12" name="図 11" descr="ロゴ&#10;&#10;中程度の精度で自動的に生成された説明">
            <a:extLst>
              <a:ext uri="{FF2B5EF4-FFF2-40B4-BE49-F238E27FC236}">
                <a16:creationId xmlns:a16="http://schemas.microsoft.com/office/drawing/2014/main" id="{99B0D043-1D38-4679-888C-8B3755FE3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943" y="3863082"/>
            <a:ext cx="1862825" cy="1862825"/>
          </a:xfrm>
          <a:prstGeom prst="rect">
            <a:avLst/>
          </a:prstGeom>
        </p:spPr>
      </p:pic>
    </p:spTree>
    <p:extLst>
      <p:ext uri="{BB962C8B-B14F-4D97-AF65-F5344CB8AC3E}">
        <p14:creationId xmlns:p14="http://schemas.microsoft.com/office/powerpoint/2010/main" val="2148687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 name="コンテンツ プレースホルダー 2"/>
          <p:cNvSpPr txBox="1">
            <a:spLocks/>
          </p:cNvSpPr>
          <p:nvPr/>
        </p:nvSpPr>
        <p:spPr>
          <a:xfrm>
            <a:off x="287595" y="144516"/>
            <a:ext cx="7440053" cy="63438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000" b="1" dirty="0">
                <a:solidFill>
                  <a:srgbClr val="0070C0"/>
                </a:solidFill>
                <a:latin typeface="HGｺﾞｼｯｸE" panose="020B0909000000000000" pitchFamily="49" charset="-128"/>
                <a:ea typeface="HGｺﾞｼｯｸE" panose="020B0909000000000000" pitchFamily="49" charset="-128"/>
              </a:rPr>
              <a:t>●</a:t>
            </a:r>
            <a:r>
              <a:rPr lang="en-US" altLang="ja-JP" sz="3000" b="1" dirty="0">
                <a:solidFill>
                  <a:srgbClr val="0070C0"/>
                </a:solidFill>
                <a:latin typeface="HGｺﾞｼｯｸE" panose="020B0909000000000000" pitchFamily="49" charset="-128"/>
                <a:ea typeface="HGｺﾞｼｯｸE" panose="020B0909000000000000" pitchFamily="49" charset="-128"/>
              </a:rPr>
              <a:t> </a:t>
            </a:r>
            <a:r>
              <a:rPr lang="ja-JP" altLang="en-US" sz="3000" b="1" dirty="0">
                <a:solidFill>
                  <a:srgbClr val="0070C0"/>
                </a:solidFill>
                <a:latin typeface="HGｺﾞｼｯｸE" panose="020B0909000000000000" pitchFamily="49" charset="-128"/>
                <a:ea typeface="HGｺﾞｼｯｸE" panose="020B0909000000000000" pitchFamily="49" charset="-128"/>
              </a:rPr>
              <a:t>育てたい資質・能力について</a:t>
            </a:r>
            <a:endParaRPr lang="en-US" altLang="ja-JP" sz="3000" b="1" dirty="0">
              <a:solidFill>
                <a:srgbClr val="0070C0"/>
              </a:solidFill>
              <a:latin typeface="HGｺﾞｼｯｸE" panose="020B0909000000000000" pitchFamily="49" charset="-128"/>
              <a:ea typeface="HGｺﾞｼｯｸE" panose="020B0909000000000000" pitchFamily="49" charset="-128"/>
            </a:endParaRPr>
          </a:p>
        </p:txBody>
      </p:sp>
      <p:sp>
        <p:nvSpPr>
          <p:cNvPr id="4" name="テキスト ボックス 3">
            <a:extLst>
              <a:ext uri="{FF2B5EF4-FFF2-40B4-BE49-F238E27FC236}">
                <a16:creationId xmlns:a16="http://schemas.microsoft.com/office/drawing/2014/main" id="{29B11D93-5511-40F5-97B6-13108E42CF14}"/>
              </a:ext>
            </a:extLst>
          </p:cNvPr>
          <p:cNvSpPr txBox="1"/>
          <p:nvPr/>
        </p:nvSpPr>
        <p:spPr>
          <a:xfrm>
            <a:off x="168184" y="832939"/>
            <a:ext cx="8443337" cy="1015663"/>
          </a:xfrm>
          <a:prstGeom prst="rect">
            <a:avLst/>
          </a:prstGeom>
          <a:noFill/>
        </p:spPr>
        <p:txBody>
          <a:bodyPr wrap="none" rtlCol="0">
            <a:spAutoFit/>
          </a:bodyPr>
          <a:lstStyle/>
          <a:p>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育てたい資質・能力とは、</a:t>
            </a:r>
            <a:r>
              <a:rPr lang="ja-JP" altLang="en-US" sz="2000" u="sng" dirty="0">
                <a:latin typeface="HG丸ｺﾞｼｯｸM-PRO" panose="020F0600000000000000" pitchFamily="50" charset="-128"/>
                <a:ea typeface="HG丸ｺﾞｼｯｸM-PRO" panose="020F0600000000000000" pitchFamily="50" charset="-128"/>
              </a:rPr>
              <a:t>差別解消を図るための資質・能力である</a:t>
            </a:r>
            <a:r>
              <a:rPr lang="ja-JP" altLang="en-US" sz="2000" dirty="0">
                <a:latin typeface="HG丸ｺﾞｼｯｸM-PRO" panose="020F0600000000000000" pitchFamily="50" charset="-128"/>
                <a:ea typeface="HG丸ｺﾞｼｯｸM-PRO" panose="020F0600000000000000" pitchFamily="50" charset="-128"/>
              </a:rPr>
              <a:t>。</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以下に示す</a:t>
            </a:r>
            <a:r>
              <a:rPr lang="ja-JP" altLang="en-US" sz="2000" b="1" u="sng" dirty="0">
                <a:highlight>
                  <a:srgbClr val="FFFF00"/>
                </a:highlight>
                <a:latin typeface="HG丸ｺﾞｼｯｸM-PRO" panose="020F0600000000000000" pitchFamily="50" charset="-128"/>
                <a:ea typeface="HG丸ｺﾞｼｯｸM-PRO" panose="020F0600000000000000" pitchFamily="50" charset="-128"/>
              </a:rPr>
              <a:t>５つの項目の趣旨を十分に踏まえ、実態に応じて学校ごと</a:t>
            </a:r>
            <a:endParaRPr lang="en-US" altLang="ja-JP" sz="2000" b="1" u="sng" dirty="0">
              <a:highlight>
                <a:srgbClr val="FFFF00"/>
              </a:highlight>
              <a:latin typeface="HG丸ｺﾞｼｯｸM-PRO" panose="020F0600000000000000" pitchFamily="50" charset="-128"/>
              <a:ea typeface="HG丸ｺﾞｼｯｸM-PRO" panose="020F0600000000000000" pitchFamily="50" charset="-128"/>
            </a:endParaRPr>
          </a:p>
          <a:p>
            <a:r>
              <a:rPr lang="ja-JP" altLang="en-US" sz="2000" b="1" dirty="0">
                <a:latin typeface="HG丸ｺﾞｼｯｸM-PRO" panose="020F0600000000000000" pitchFamily="50" charset="-128"/>
                <a:ea typeface="HG丸ｺﾞｼｯｸM-PRO" panose="020F0600000000000000" pitchFamily="50" charset="-128"/>
              </a:rPr>
              <a:t>　</a:t>
            </a:r>
            <a:r>
              <a:rPr lang="ja-JP" altLang="en-US" sz="2000" b="1" u="sng" dirty="0">
                <a:highlight>
                  <a:srgbClr val="FFFF00"/>
                </a:highlight>
                <a:latin typeface="HG丸ｺﾞｼｯｸM-PRO" panose="020F0600000000000000" pitchFamily="50" charset="-128"/>
                <a:ea typeface="HG丸ｺﾞｼｯｸM-PRO" panose="020F0600000000000000" pitchFamily="50" charset="-128"/>
              </a:rPr>
              <a:t>に「育てたい資質・能力」を設定する。</a:t>
            </a:r>
          </a:p>
        </p:txBody>
      </p:sp>
      <p:sp>
        <p:nvSpPr>
          <p:cNvPr id="5" name="テキスト ボックス 4">
            <a:extLst>
              <a:ext uri="{FF2B5EF4-FFF2-40B4-BE49-F238E27FC236}">
                <a16:creationId xmlns:a16="http://schemas.microsoft.com/office/drawing/2014/main" id="{5A8B4801-6373-2A5D-BEC8-A55361E95CFB}"/>
              </a:ext>
            </a:extLst>
          </p:cNvPr>
          <p:cNvSpPr txBox="1"/>
          <p:nvPr/>
        </p:nvSpPr>
        <p:spPr>
          <a:xfrm>
            <a:off x="287595" y="1848602"/>
            <a:ext cx="5378395" cy="715581"/>
          </a:xfrm>
          <a:prstGeom prst="rect">
            <a:avLst/>
          </a:prstGeom>
          <a:noFill/>
        </p:spPr>
        <p:txBody>
          <a:bodyPr wrap="none" rtlCol="0">
            <a:spAutoFit/>
          </a:bodyPr>
          <a:lstStyle/>
          <a:p>
            <a:r>
              <a:rPr lang="ja-JP" altLang="en-US" sz="4050" b="1" dirty="0"/>
              <a:t>◇５つの項目の趣旨◇</a:t>
            </a:r>
          </a:p>
        </p:txBody>
      </p:sp>
      <p:graphicFrame>
        <p:nvGraphicFramePr>
          <p:cNvPr id="18" name="表 17">
            <a:extLst>
              <a:ext uri="{FF2B5EF4-FFF2-40B4-BE49-F238E27FC236}">
                <a16:creationId xmlns:a16="http://schemas.microsoft.com/office/drawing/2014/main" id="{59CB6499-68DB-572D-9035-7477368D2EFF}"/>
              </a:ext>
            </a:extLst>
          </p:cNvPr>
          <p:cNvGraphicFramePr>
            <a:graphicFrameLocks noGrp="1"/>
          </p:cNvGraphicFramePr>
          <p:nvPr>
            <p:extLst>
              <p:ext uri="{D42A27DB-BD31-4B8C-83A1-F6EECF244321}">
                <p14:modId xmlns:p14="http://schemas.microsoft.com/office/powerpoint/2010/main" val="857226151"/>
              </p:ext>
            </p:extLst>
          </p:nvPr>
        </p:nvGraphicFramePr>
        <p:xfrm>
          <a:off x="168184" y="2638999"/>
          <a:ext cx="8876063" cy="3603858"/>
        </p:xfrm>
        <a:graphic>
          <a:graphicData uri="http://schemas.openxmlformats.org/drawingml/2006/table">
            <a:tbl>
              <a:tblPr firstRow="1" bandRow="1">
                <a:tableStyleId>{5C22544A-7EE6-4342-B048-85BDC9FD1C3A}</a:tableStyleId>
              </a:tblPr>
              <a:tblGrid>
                <a:gridCol w="511296">
                  <a:extLst>
                    <a:ext uri="{9D8B030D-6E8A-4147-A177-3AD203B41FA5}">
                      <a16:colId xmlns:a16="http://schemas.microsoft.com/office/drawing/2014/main" val="3117128811"/>
                    </a:ext>
                  </a:extLst>
                </a:gridCol>
                <a:gridCol w="1498083">
                  <a:extLst>
                    <a:ext uri="{9D8B030D-6E8A-4147-A177-3AD203B41FA5}">
                      <a16:colId xmlns:a16="http://schemas.microsoft.com/office/drawing/2014/main" val="3553594612"/>
                    </a:ext>
                  </a:extLst>
                </a:gridCol>
                <a:gridCol w="468687">
                  <a:extLst>
                    <a:ext uri="{9D8B030D-6E8A-4147-A177-3AD203B41FA5}">
                      <a16:colId xmlns:a16="http://schemas.microsoft.com/office/drawing/2014/main" val="1086452382"/>
                    </a:ext>
                  </a:extLst>
                </a:gridCol>
                <a:gridCol w="6397997">
                  <a:extLst>
                    <a:ext uri="{9D8B030D-6E8A-4147-A177-3AD203B41FA5}">
                      <a16:colId xmlns:a16="http://schemas.microsoft.com/office/drawing/2014/main" val="3831552344"/>
                    </a:ext>
                  </a:extLst>
                </a:gridCol>
              </a:tblGrid>
              <a:tr h="734767">
                <a:tc>
                  <a:txBody>
                    <a:bodyPr/>
                    <a:lstStyle/>
                    <a:p>
                      <a:pPr algn="l"/>
                      <a:r>
                        <a:rPr kumimoji="1" lang="ja-JP" altLang="en-US" sz="2800" b="0" dirty="0">
                          <a:solidFill>
                            <a:srgbClr val="0070C0"/>
                          </a:solidFill>
                          <a:latin typeface="HG丸ｺﾞｼｯｸM-PRO" panose="020F0600000000000000" pitchFamily="50" charset="-128"/>
                          <a:ea typeface="HG丸ｺﾞｼｯｸM-PRO" panose="020F0600000000000000" pitchFamily="50" charset="-128"/>
                        </a:rPr>
                        <a:t>①</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kumimoji="1" lang="ja-JP" altLang="en-US" sz="3200" b="0" dirty="0">
                          <a:solidFill>
                            <a:srgbClr val="FF0000"/>
                          </a:solidFill>
                          <a:latin typeface="ＭＳ ゴシック" panose="020B0609070205080204" pitchFamily="49" charset="-128"/>
                          <a:ea typeface="ＭＳ ゴシック" panose="020B0609070205080204" pitchFamily="49" charset="-128"/>
                        </a:rPr>
                        <a:t>知　性</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kumimoji="1" lang="en-US" altLang="ja-JP" sz="1800" b="0" dirty="0">
                          <a:solidFill>
                            <a:schemeClr val="tx1"/>
                          </a:solidFill>
                          <a:latin typeface="ＭＳ ゴシック" panose="020B0609070205080204" pitchFamily="49" charset="-128"/>
                          <a:ea typeface="ＭＳ ゴシック" panose="020B0609070205080204" pitchFamily="49" charset="-128"/>
                        </a:rPr>
                        <a:t>…</a:t>
                      </a:r>
                      <a:endParaRPr kumimoji="1" lang="ja-JP" altLang="en-US" sz="1800" b="0" dirty="0">
                        <a:solidFill>
                          <a:schemeClr val="tx1"/>
                        </a:solidFill>
                        <a:latin typeface="ＭＳ ゴシック" panose="020B0609070205080204" pitchFamily="49" charset="-128"/>
                        <a:ea typeface="ＭＳ ゴシック" panose="020B0609070205080204" pitchFamily="49" charset="-128"/>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1800" b="0" dirty="0">
                          <a:solidFill>
                            <a:schemeClr val="tx1"/>
                          </a:solidFill>
                          <a:latin typeface="HG丸ｺﾞｼｯｸM-PRO" panose="020F0600000000000000" pitchFamily="50" charset="-128"/>
                          <a:ea typeface="HG丸ｺﾞｼｯｸM-PRO" panose="020F0600000000000000" pitchFamily="50" charset="-128"/>
                        </a:rPr>
                        <a:t>人権の大切さや人権にかかわる様々な問題を正しく認識できる知性</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0613439"/>
                  </a:ext>
                </a:extLst>
              </a:tr>
              <a:tr h="734767">
                <a:tc>
                  <a:txBody>
                    <a:bodyPr/>
                    <a:lstStyle/>
                    <a:p>
                      <a:pPr algn="l"/>
                      <a:r>
                        <a:rPr kumimoji="1" lang="ja-JP" altLang="en-US" sz="2800" b="0" dirty="0">
                          <a:solidFill>
                            <a:srgbClr val="0070C0"/>
                          </a:solidFill>
                          <a:latin typeface="HG丸ｺﾞｼｯｸM-PRO" panose="020F0600000000000000" pitchFamily="50" charset="-128"/>
                          <a:ea typeface="HG丸ｺﾞｼｯｸM-PRO" panose="020F0600000000000000" pitchFamily="50" charset="-128"/>
                        </a:rPr>
                        <a:t>②</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kumimoji="1" lang="ja-JP" altLang="en-US" sz="3200" b="0" dirty="0">
                          <a:solidFill>
                            <a:srgbClr val="FF0000"/>
                          </a:solidFill>
                          <a:latin typeface="ＭＳ ゴシック" panose="020B0609070205080204" pitchFamily="49" charset="-128"/>
                          <a:ea typeface="ＭＳ ゴシック" panose="020B0609070205080204" pitchFamily="49" charset="-128"/>
                        </a:rPr>
                        <a:t>判断力</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dirty="0">
                          <a:solidFill>
                            <a:schemeClr val="tx1"/>
                          </a:solidFill>
                          <a:latin typeface="ＭＳ ゴシック" panose="020B0609070205080204" pitchFamily="49" charset="-128"/>
                          <a:ea typeface="ＭＳ ゴシック" panose="020B0609070205080204" pitchFamily="49" charset="-128"/>
                        </a:rPr>
                        <a:t>…</a:t>
                      </a:r>
                      <a:endParaRPr kumimoji="1" lang="ja-JP" altLang="en-US" sz="1800" b="0" dirty="0">
                        <a:solidFill>
                          <a:schemeClr val="tx1"/>
                        </a:solidFill>
                        <a:latin typeface="ＭＳ ゴシック" panose="020B0609070205080204" pitchFamily="49" charset="-128"/>
                        <a:ea typeface="ＭＳ ゴシック" panose="020B0609070205080204" pitchFamily="49" charset="-128"/>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kumimoji="1" lang="ja-JP" altLang="en-US" sz="1800" b="0" dirty="0">
                          <a:solidFill>
                            <a:schemeClr val="tx1"/>
                          </a:solidFill>
                          <a:latin typeface="HG丸ｺﾞｼｯｸM-PRO" panose="020F0600000000000000" pitchFamily="50" charset="-128"/>
                          <a:ea typeface="HG丸ｺﾞｼｯｸM-PRO" panose="020F0600000000000000" pitchFamily="50" charset="-128"/>
                        </a:rPr>
                        <a:t>偏見や差別の不当性を科学的に見極めるとともに、物事を公正・公平に判断できる力</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1936546"/>
                  </a:ext>
                </a:extLst>
              </a:tr>
              <a:tr h="734767">
                <a:tc>
                  <a:txBody>
                    <a:bodyPr/>
                    <a:lstStyle/>
                    <a:p>
                      <a:pPr algn="l"/>
                      <a:r>
                        <a:rPr kumimoji="1" lang="ja-JP" altLang="en-US" sz="2800" b="0" dirty="0">
                          <a:solidFill>
                            <a:srgbClr val="0070C0"/>
                          </a:solidFill>
                          <a:latin typeface="HG丸ｺﾞｼｯｸM-PRO" panose="020F0600000000000000" pitchFamily="50" charset="-128"/>
                          <a:ea typeface="HG丸ｺﾞｼｯｸM-PRO" panose="020F0600000000000000" pitchFamily="50" charset="-128"/>
                        </a:rPr>
                        <a:t>③</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kumimoji="1" lang="ja-JP" altLang="en-US" sz="3200" b="0" dirty="0">
                          <a:solidFill>
                            <a:srgbClr val="FF0000"/>
                          </a:solidFill>
                          <a:latin typeface="ＭＳ ゴシック" panose="020B0609070205080204" pitchFamily="49" charset="-128"/>
                          <a:ea typeface="ＭＳ ゴシック" panose="020B0609070205080204" pitchFamily="49" charset="-128"/>
                        </a:rPr>
                        <a:t>感受性</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dirty="0">
                          <a:solidFill>
                            <a:schemeClr val="tx1"/>
                          </a:solidFill>
                          <a:latin typeface="ＭＳ ゴシック" panose="020B0609070205080204" pitchFamily="49" charset="-128"/>
                          <a:ea typeface="ＭＳ ゴシック" panose="020B0609070205080204" pitchFamily="49" charset="-128"/>
                        </a:rPr>
                        <a:t>…</a:t>
                      </a:r>
                      <a:endParaRPr kumimoji="1" lang="ja-JP" altLang="en-US" sz="1800" b="0" dirty="0">
                        <a:solidFill>
                          <a:schemeClr val="tx1"/>
                        </a:solidFill>
                        <a:latin typeface="ＭＳ ゴシック" panose="020B0609070205080204" pitchFamily="49" charset="-128"/>
                        <a:ea typeface="ＭＳ ゴシック" panose="020B0609070205080204" pitchFamily="49" charset="-12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ja-JP" altLang="en-US" sz="1800" b="0" dirty="0">
                          <a:solidFill>
                            <a:schemeClr val="tx1"/>
                          </a:solidFill>
                          <a:latin typeface="HG丸ｺﾞｼｯｸM-PRO" panose="020F0600000000000000" pitchFamily="50" charset="-128"/>
                          <a:ea typeface="HG丸ｺﾞｼｯｸM-PRO" panose="020F0600000000000000" pitchFamily="50" charset="-128"/>
                        </a:rPr>
                        <a:t>共に生きる喜びや、差別・不正に対する悲しみや怒りを共感的に受容したり、考えたりすることができる感受性</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8208850"/>
                  </a:ext>
                </a:extLst>
              </a:tr>
              <a:tr h="664790">
                <a:tc>
                  <a:txBody>
                    <a:bodyPr/>
                    <a:lstStyle/>
                    <a:p>
                      <a:pPr algn="l"/>
                      <a:r>
                        <a:rPr kumimoji="1" lang="ja-JP" altLang="en-US" sz="2800" b="0" dirty="0">
                          <a:solidFill>
                            <a:srgbClr val="0070C0"/>
                          </a:solidFill>
                          <a:latin typeface="HG丸ｺﾞｼｯｸM-PRO" panose="020F0600000000000000" pitchFamily="50" charset="-128"/>
                          <a:ea typeface="HG丸ｺﾞｼｯｸM-PRO" panose="020F0600000000000000" pitchFamily="50" charset="-128"/>
                        </a:rPr>
                        <a:t>④</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kumimoji="1" lang="ja-JP" altLang="en-US" sz="3200" b="0" dirty="0">
                          <a:solidFill>
                            <a:srgbClr val="FF0000"/>
                          </a:solidFill>
                          <a:latin typeface="ＭＳ ゴシック" panose="020B0609070205080204" pitchFamily="49" charset="-128"/>
                          <a:ea typeface="ＭＳ ゴシック" panose="020B0609070205080204" pitchFamily="49" charset="-128"/>
                        </a:rPr>
                        <a:t>技　能</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dirty="0">
                          <a:solidFill>
                            <a:schemeClr val="tx1"/>
                          </a:solidFill>
                          <a:latin typeface="ＭＳ ゴシック" panose="020B0609070205080204" pitchFamily="49" charset="-128"/>
                          <a:ea typeface="ＭＳ ゴシック" panose="020B0609070205080204" pitchFamily="49" charset="-128"/>
                        </a:rPr>
                        <a:t>…</a:t>
                      </a:r>
                      <a:endParaRPr kumimoji="1" lang="ja-JP" altLang="en-US" sz="1800" b="0" dirty="0">
                        <a:solidFill>
                          <a:schemeClr val="tx1"/>
                        </a:solidFill>
                        <a:latin typeface="ＭＳ ゴシック" panose="020B0609070205080204" pitchFamily="49" charset="-128"/>
                        <a:ea typeface="ＭＳ ゴシック" panose="020B0609070205080204" pitchFamily="49" charset="-12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ja-JP" altLang="en-US" sz="1800" b="0" dirty="0">
                          <a:solidFill>
                            <a:schemeClr val="tx1"/>
                          </a:solidFill>
                          <a:latin typeface="HG丸ｺﾞｼｯｸM-PRO" panose="020F0600000000000000" pitchFamily="50" charset="-128"/>
                          <a:ea typeface="HG丸ｺﾞｼｯｸM-PRO" panose="020F0600000000000000" pitchFamily="50" charset="-128"/>
                        </a:rPr>
                        <a:t>互いの人権を尊重し合う人間関係を築くための社会的な技能</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98207923"/>
                  </a:ext>
                </a:extLst>
              </a:tr>
              <a:tr h="734767">
                <a:tc>
                  <a:txBody>
                    <a:bodyPr/>
                    <a:lstStyle/>
                    <a:p>
                      <a:pPr algn="l"/>
                      <a:r>
                        <a:rPr kumimoji="1" lang="ja-JP" altLang="en-US" sz="2800" b="0" dirty="0">
                          <a:solidFill>
                            <a:srgbClr val="0070C0"/>
                          </a:solidFill>
                          <a:latin typeface="HG丸ｺﾞｼｯｸM-PRO" panose="020F0600000000000000" pitchFamily="50" charset="-128"/>
                          <a:ea typeface="HG丸ｺﾞｼｯｸM-PRO" panose="020F0600000000000000" pitchFamily="50" charset="-128"/>
                        </a:rPr>
                        <a:t>⑤</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kumimoji="1" lang="ja-JP" altLang="en-US" sz="3200" b="0" dirty="0">
                          <a:solidFill>
                            <a:srgbClr val="FF0000"/>
                          </a:solidFill>
                          <a:latin typeface="ＭＳ ゴシック" panose="020B0609070205080204" pitchFamily="49" charset="-128"/>
                          <a:ea typeface="ＭＳ ゴシック" panose="020B0609070205080204" pitchFamily="49" charset="-128"/>
                        </a:rPr>
                        <a:t>実践力</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kumimoji="1" lang="en-US" altLang="ja-JP" sz="1800" b="0" dirty="0">
                          <a:solidFill>
                            <a:schemeClr val="tx1"/>
                          </a:solidFill>
                          <a:latin typeface="ＭＳ ゴシック" panose="020B0609070205080204" pitchFamily="49" charset="-128"/>
                          <a:ea typeface="ＭＳ ゴシック" panose="020B0609070205080204" pitchFamily="49" charset="-128"/>
                        </a:rPr>
                        <a:t>…</a:t>
                      </a:r>
                      <a:endParaRPr kumimoji="1" lang="ja-JP" altLang="en-US" sz="1800" b="0" dirty="0">
                        <a:solidFill>
                          <a:schemeClr val="tx1"/>
                        </a:solidFill>
                        <a:latin typeface="ＭＳ ゴシック" panose="020B0609070205080204" pitchFamily="49" charset="-128"/>
                        <a:ea typeface="ＭＳ ゴシック" panose="020B0609070205080204" pitchFamily="49" charset="-12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ja-JP" altLang="en-US" sz="1800" b="0" dirty="0">
                          <a:solidFill>
                            <a:schemeClr val="tx1"/>
                          </a:solidFill>
                          <a:latin typeface="HG丸ｺﾞｼｯｸM-PRO" panose="020F0600000000000000" pitchFamily="50" charset="-128"/>
                          <a:ea typeface="HG丸ｺﾞｼｯｸM-PRO" panose="020F0600000000000000" pitchFamily="50" charset="-128"/>
                        </a:rPr>
                        <a:t>人権にかかわる様々な問題を主体的に解決し、人権尊重の社会を築いていこうとする実践力</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22130042"/>
                  </a:ext>
                </a:extLst>
              </a:tr>
            </a:tbl>
          </a:graphicData>
        </a:graphic>
      </p:graphicFrame>
      <p:sp>
        <p:nvSpPr>
          <p:cNvPr id="17" name="動作設定ボタン: 進む/次へ 16">
            <a:hlinkClick r:id="" action="ppaction://hlinkshowjump?jump=nextslide" highlightClick="1"/>
            <a:extLst>
              <a:ext uri="{FF2B5EF4-FFF2-40B4-BE49-F238E27FC236}">
                <a16:creationId xmlns:a16="http://schemas.microsoft.com/office/drawing/2014/main" id="{9EF3B8EA-2E54-4064-BD1B-D1F034B502E6}"/>
              </a:ext>
            </a:extLst>
          </p:cNvPr>
          <p:cNvSpPr/>
          <p:nvPr/>
        </p:nvSpPr>
        <p:spPr>
          <a:xfrm>
            <a:off x="7426180" y="6036591"/>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000" dirty="0">
                <a:solidFill>
                  <a:schemeClr val="bg1"/>
                </a:solidFill>
                <a:latin typeface="HGPｺﾞｼｯｸE" panose="020B0900000000000000" pitchFamily="50" charset="-128"/>
                <a:ea typeface="HGPｺﾞｼｯｸE" panose="020B0900000000000000" pitchFamily="50" charset="-128"/>
              </a:rPr>
              <a:t>次へ</a:t>
            </a:r>
          </a:p>
        </p:txBody>
      </p:sp>
      <p:sp>
        <p:nvSpPr>
          <p:cNvPr id="2" name="楕円 1">
            <a:extLst>
              <a:ext uri="{FF2B5EF4-FFF2-40B4-BE49-F238E27FC236}">
                <a16:creationId xmlns:a16="http://schemas.microsoft.com/office/drawing/2014/main" id="{0C323A30-D8AE-321A-05D8-464544C0716D}"/>
              </a:ext>
            </a:extLst>
          </p:cNvPr>
          <p:cNvSpPr/>
          <p:nvPr/>
        </p:nvSpPr>
        <p:spPr>
          <a:xfrm>
            <a:off x="5548045" y="1550077"/>
            <a:ext cx="3291720" cy="1015663"/>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rgbClr val="0070C0"/>
                </a:solidFill>
                <a:latin typeface="HGP創英角ｺﾞｼｯｸUB" panose="020B0900000000000000" pitchFamily="50" charset="-128"/>
                <a:ea typeface="HGP創英角ｺﾞｼｯｸUB" panose="020B0900000000000000" pitchFamily="50" charset="-128"/>
              </a:rPr>
              <a:t>５つの項目は自校化する</a:t>
            </a:r>
          </a:p>
        </p:txBody>
      </p:sp>
    </p:spTree>
    <p:extLst>
      <p:ext uri="{BB962C8B-B14F-4D97-AF65-F5344CB8AC3E}">
        <p14:creationId xmlns:p14="http://schemas.microsoft.com/office/powerpoint/2010/main" val="11869905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65A93AA-EC22-41FE-A715-0261293EF199}"/>
              </a:ext>
            </a:extLst>
          </p:cNvPr>
          <p:cNvSpPr txBox="1">
            <a:spLocks/>
          </p:cNvSpPr>
          <p:nvPr/>
        </p:nvSpPr>
        <p:spPr>
          <a:xfrm>
            <a:off x="578547" y="544849"/>
            <a:ext cx="6156707" cy="524285"/>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000" b="1" dirty="0">
                <a:solidFill>
                  <a:srgbClr val="0070C0"/>
                </a:solidFill>
                <a:latin typeface="HGPｺﾞｼｯｸE" panose="020B0900000000000000" pitchFamily="50" charset="-128"/>
                <a:ea typeface="HGPｺﾞｼｯｸE" panose="020B0900000000000000" pitchFamily="50" charset="-128"/>
              </a:rPr>
              <a:t>１　人権教育の基本方針</a:t>
            </a:r>
            <a:endParaRPr lang="en-US" altLang="ja-JP" sz="3000" b="1" dirty="0">
              <a:solidFill>
                <a:srgbClr val="0070C0"/>
              </a:solidFill>
              <a:latin typeface="HGPｺﾞｼｯｸE" panose="020B0900000000000000" pitchFamily="50" charset="-128"/>
              <a:ea typeface="HGPｺﾞｼｯｸE" panose="020B0900000000000000" pitchFamily="50" charset="-128"/>
            </a:endParaRPr>
          </a:p>
        </p:txBody>
      </p:sp>
      <p:pic>
        <p:nvPicPr>
          <p:cNvPr id="5" name="図 4" descr="アイコン が含まれている画像&#10;&#10;自動的に生成された説明">
            <a:extLst>
              <a:ext uri="{FF2B5EF4-FFF2-40B4-BE49-F238E27FC236}">
                <a16:creationId xmlns:a16="http://schemas.microsoft.com/office/drawing/2014/main" id="{EF7FDF27-8541-413D-966D-69829FE8C4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291" y="3117209"/>
            <a:ext cx="2991881" cy="2991881"/>
          </a:xfrm>
          <a:prstGeom prst="rect">
            <a:avLst/>
          </a:prstGeom>
        </p:spPr>
      </p:pic>
      <p:sp>
        <p:nvSpPr>
          <p:cNvPr id="7" name="動作設定ボタン: 進む/次へ 6">
            <a:hlinkClick r:id="" action="ppaction://hlinkshowjump?jump=nextslide" highlightClick="1"/>
            <a:extLst>
              <a:ext uri="{FF2B5EF4-FFF2-40B4-BE49-F238E27FC236}">
                <a16:creationId xmlns:a16="http://schemas.microsoft.com/office/drawing/2014/main" id="{E62D23C6-43F2-496C-A308-FECB41D5D7CD}"/>
              </a:ext>
            </a:extLst>
          </p:cNvPr>
          <p:cNvSpPr/>
          <p:nvPr/>
        </p:nvSpPr>
        <p:spPr>
          <a:xfrm>
            <a:off x="7141678" y="5944289"/>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000" dirty="0">
                <a:solidFill>
                  <a:schemeClr val="bg1"/>
                </a:solidFill>
                <a:latin typeface="HGPｺﾞｼｯｸE" panose="020B0900000000000000" pitchFamily="50" charset="-128"/>
                <a:ea typeface="HGPｺﾞｼｯｸE" panose="020B0900000000000000" pitchFamily="50" charset="-128"/>
              </a:rPr>
              <a:t>次へ</a:t>
            </a:r>
          </a:p>
        </p:txBody>
      </p:sp>
      <p:sp>
        <p:nvSpPr>
          <p:cNvPr id="2" name="テキスト ボックス 1">
            <a:extLst>
              <a:ext uri="{FF2B5EF4-FFF2-40B4-BE49-F238E27FC236}">
                <a16:creationId xmlns:a16="http://schemas.microsoft.com/office/drawing/2014/main" id="{90F82AA4-1F71-4EA7-A35C-E42A9AB392D3}"/>
              </a:ext>
            </a:extLst>
          </p:cNvPr>
          <p:cNvSpPr txBox="1"/>
          <p:nvPr/>
        </p:nvSpPr>
        <p:spPr>
          <a:xfrm>
            <a:off x="498570" y="1487320"/>
            <a:ext cx="5905784" cy="507831"/>
          </a:xfrm>
          <a:prstGeom prst="rect">
            <a:avLst/>
          </a:prstGeom>
          <a:noFill/>
        </p:spPr>
        <p:txBody>
          <a:bodyPr wrap="none" rtlCol="0">
            <a:spAutoFit/>
          </a:bodyPr>
          <a:lstStyle/>
          <a:p>
            <a:r>
              <a:rPr lang="en-US" altLang="ja-JP" sz="2700" dirty="0">
                <a:latin typeface="HG丸ｺﾞｼｯｸM-PRO" panose="020F0600000000000000" pitchFamily="50" charset="-128"/>
                <a:ea typeface="HG丸ｺﾞｼｯｸM-PRO" panose="020F0600000000000000" pitchFamily="50" charset="-128"/>
              </a:rPr>
              <a:t>Q</a:t>
            </a:r>
            <a:r>
              <a:rPr lang="ja-JP" altLang="en-US" sz="2700"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人権教育とは、どのような教育なのでしょうか？</a:t>
            </a:r>
          </a:p>
        </p:txBody>
      </p:sp>
      <p:sp>
        <p:nvSpPr>
          <p:cNvPr id="4" name="楕円 3">
            <a:extLst>
              <a:ext uri="{FF2B5EF4-FFF2-40B4-BE49-F238E27FC236}">
                <a16:creationId xmlns:a16="http://schemas.microsoft.com/office/drawing/2014/main" id="{A3BC267D-D9DD-0847-EBCD-20D7B874E5E6}"/>
              </a:ext>
            </a:extLst>
          </p:cNvPr>
          <p:cNvSpPr/>
          <p:nvPr/>
        </p:nvSpPr>
        <p:spPr>
          <a:xfrm>
            <a:off x="4713316" y="2639290"/>
            <a:ext cx="3391593" cy="1579419"/>
          </a:xfrm>
          <a:prstGeom prst="ellipse">
            <a:avLst/>
          </a:prstGeom>
          <a:ln w="19050"/>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a:t>
            </a:r>
            <a:r>
              <a:rPr kumimoji="1" lang="ja-JP" altLang="en-US" sz="2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700" b="1" i="0" u="sng"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手引Ｐ１</a:t>
            </a:r>
            <a:endParaRPr kumimoji="1" lang="en-US" altLang="ja-JP" sz="2700" b="1" i="0" u="sng"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i="0"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を見て確認しましょう</a:t>
            </a:r>
            <a:endParaRPr kumimoji="1" lang="en-US" altLang="ja-JP" sz="1600" i="0"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endParaRPr>
          </a:p>
          <a:p>
            <a:pPr algn="ctr"/>
            <a:endParaRPr kumimoji="1" lang="ja-JP" altLang="en-US" dirty="0"/>
          </a:p>
        </p:txBody>
      </p:sp>
    </p:spTree>
    <p:extLst>
      <p:ext uri="{BB962C8B-B14F-4D97-AF65-F5344CB8AC3E}">
        <p14:creationId xmlns:p14="http://schemas.microsoft.com/office/powerpoint/2010/main" val="34918750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動作設定ボタン: 進む/次へ 6">
            <a:hlinkClick r:id="" action="ppaction://hlinkshowjump?jump=nextslide" highlightClick="1"/>
            <a:extLst>
              <a:ext uri="{FF2B5EF4-FFF2-40B4-BE49-F238E27FC236}">
                <a16:creationId xmlns:a16="http://schemas.microsoft.com/office/drawing/2014/main" id="{1BB8F74F-AAB0-4C25-81A5-CCA132AC7A0E}"/>
              </a:ext>
            </a:extLst>
          </p:cNvPr>
          <p:cNvSpPr/>
          <p:nvPr/>
        </p:nvSpPr>
        <p:spPr>
          <a:xfrm>
            <a:off x="7174928" y="5884077"/>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pic>
        <p:nvPicPr>
          <p:cNvPr id="6" name="図 5" descr="アイコン が含まれている画像&#10;&#10;自動的に生成された説明">
            <a:extLst>
              <a:ext uri="{FF2B5EF4-FFF2-40B4-BE49-F238E27FC236}">
                <a16:creationId xmlns:a16="http://schemas.microsoft.com/office/drawing/2014/main" id="{47E2566A-A3E9-4C6A-BA36-F1AF89CE9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67900"/>
            <a:ext cx="1963170" cy="1963170"/>
          </a:xfrm>
          <a:prstGeom prst="rect">
            <a:avLst/>
          </a:prstGeom>
        </p:spPr>
      </p:pic>
      <p:sp>
        <p:nvSpPr>
          <p:cNvPr id="2" name="四角形: 角を丸くする 1">
            <a:extLst>
              <a:ext uri="{FF2B5EF4-FFF2-40B4-BE49-F238E27FC236}">
                <a16:creationId xmlns:a16="http://schemas.microsoft.com/office/drawing/2014/main" id="{525B15E6-B303-F2F6-2140-6620A77F791E}"/>
              </a:ext>
            </a:extLst>
          </p:cNvPr>
          <p:cNvSpPr/>
          <p:nvPr/>
        </p:nvSpPr>
        <p:spPr>
          <a:xfrm>
            <a:off x="1963169" y="1243893"/>
            <a:ext cx="6559125" cy="1605814"/>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内容・指導方法ともに、すでに校内で取り組んでいる事例があるはずです。ぜひ職員間で振り返ってみてください。</a:t>
            </a:r>
            <a:endPar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 name="四角形: 角を丸くする 2">
            <a:extLst>
              <a:ext uri="{FF2B5EF4-FFF2-40B4-BE49-F238E27FC236}">
                <a16:creationId xmlns:a16="http://schemas.microsoft.com/office/drawing/2014/main" id="{0A615565-F8B7-6E7E-51E1-D5452D4DD02F}"/>
              </a:ext>
            </a:extLst>
          </p:cNvPr>
          <p:cNvSpPr/>
          <p:nvPr/>
        </p:nvSpPr>
        <p:spPr>
          <a:xfrm>
            <a:off x="1963169" y="3531513"/>
            <a:ext cx="6559125" cy="1605814"/>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各校の特色に合わせて、強化・推進したい内容を全体計画・年間計画として校内で共有しましょう。</a:t>
            </a:r>
            <a:endPar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32754322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 name="コンテンツ プレースホルダー 2"/>
          <p:cNvSpPr txBox="1">
            <a:spLocks/>
          </p:cNvSpPr>
          <p:nvPr/>
        </p:nvSpPr>
        <p:spPr>
          <a:xfrm>
            <a:off x="120534" y="436342"/>
            <a:ext cx="8902931" cy="634385"/>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ctr" defTabSz="342900">
              <a:spcBef>
                <a:spcPts val="750"/>
              </a:spcBef>
              <a:buClr>
                <a:srgbClr val="4472C4"/>
              </a:buClr>
              <a:buNone/>
              <a:defRPr/>
            </a:pPr>
            <a:r>
              <a:rPr lang="ja-JP" altLang="en-US" sz="2600" b="1" dirty="0">
                <a:solidFill>
                  <a:srgbClr val="0070C0"/>
                </a:solidFill>
                <a:latin typeface="HGｺﾞｼｯｸE" panose="020B0909000000000000" pitchFamily="49" charset="-128"/>
                <a:ea typeface="HGｺﾞｼｯｸE" panose="020B0909000000000000" pitchFamily="49" charset="-128"/>
              </a:rPr>
              <a:t>●</a:t>
            </a:r>
            <a:r>
              <a:rPr lang="en-US" altLang="ja-JP" sz="2600" b="1" dirty="0">
                <a:solidFill>
                  <a:srgbClr val="0070C0"/>
                </a:solidFill>
                <a:latin typeface="HGｺﾞｼｯｸE" panose="020B0909000000000000" pitchFamily="49" charset="-128"/>
                <a:ea typeface="HGｺﾞｼｯｸE" panose="020B0909000000000000" pitchFamily="49" charset="-128"/>
              </a:rPr>
              <a:t> </a:t>
            </a:r>
            <a:r>
              <a:rPr lang="ja-JP" altLang="en-US" sz="2600" b="1" dirty="0">
                <a:solidFill>
                  <a:srgbClr val="0070C0"/>
                </a:solidFill>
                <a:latin typeface="HGｺﾞｼｯｸE" panose="020B0909000000000000" pitchFamily="49" charset="-128"/>
                <a:ea typeface="HGｺﾞｼｯｸE" panose="020B0909000000000000" pitchFamily="49" charset="-128"/>
              </a:rPr>
              <a:t>学習指導案（略案含む）への位置付けについて（案）</a:t>
            </a:r>
            <a:endParaRPr lang="en-US" altLang="ja-JP" sz="2600" b="1" dirty="0">
              <a:solidFill>
                <a:srgbClr val="0070C0"/>
              </a:solidFill>
              <a:latin typeface="HGｺﾞｼｯｸE" panose="020B0909000000000000" pitchFamily="49" charset="-128"/>
              <a:ea typeface="HGｺﾞｼｯｸE" panose="020B0909000000000000" pitchFamily="49" charset="-128"/>
            </a:endParaRPr>
          </a:p>
        </p:txBody>
      </p:sp>
      <p:sp>
        <p:nvSpPr>
          <p:cNvPr id="17" name="動作設定ボタン: 進む/次へ 16">
            <a:hlinkClick r:id="" action="ppaction://hlinkshowjump?jump=nextslide" highlightClick="1"/>
            <a:extLst>
              <a:ext uri="{FF2B5EF4-FFF2-40B4-BE49-F238E27FC236}">
                <a16:creationId xmlns:a16="http://schemas.microsoft.com/office/drawing/2014/main" id="{9EF3B8EA-2E54-4064-BD1B-D1F034B502E6}"/>
              </a:ext>
            </a:extLst>
          </p:cNvPr>
          <p:cNvSpPr/>
          <p:nvPr/>
        </p:nvSpPr>
        <p:spPr>
          <a:xfrm>
            <a:off x="7401242" y="5917435"/>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sp>
        <p:nvSpPr>
          <p:cNvPr id="18" name="テキスト ボックス 17">
            <a:extLst>
              <a:ext uri="{FF2B5EF4-FFF2-40B4-BE49-F238E27FC236}">
                <a16:creationId xmlns:a16="http://schemas.microsoft.com/office/drawing/2014/main" id="{6993E258-84D9-4406-A0D9-E8278B236B4C}"/>
              </a:ext>
            </a:extLst>
          </p:cNvPr>
          <p:cNvSpPr txBox="1"/>
          <p:nvPr/>
        </p:nvSpPr>
        <p:spPr>
          <a:xfrm>
            <a:off x="473144" y="1246169"/>
            <a:ext cx="4386789" cy="4464427"/>
          </a:xfrm>
          <a:prstGeom prst="rect">
            <a:avLst/>
          </a:prstGeom>
          <a:noFill/>
        </p:spPr>
        <p:txBody>
          <a:bodyPr wrap="square" rtlCol="0">
            <a:spAutoFit/>
          </a:bodyPr>
          <a:lstStyle/>
          <a:p>
            <a:pPr defTabSz="685800">
              <a:lnSpc>
                <a:spcPts val="3800"/>
              </a:lnSpc>
              <a:defRPr/>
            </a:pPr>
            <a:r>
              <a:rPr lang="ja-JP" altLang="en-US" sz="3000" dirty="0">
                <a:solidFill>
                  <a:prstClr val="black"/>
                </a:solidFill>
                <a:latin typeface="游ゴシック" panose="020F0502020204030204"/>
                <a:ea typeface="游ゴシック" panose="020B0400000000000000" pitchFamily="50" charset="-128"/>
              </a:rPr>
              <a:t>●　単元名</a:t>
            </a:r>
            <a:endParaRPr lang="en-US" altLang="ja-JP" sz="3000" dirty="0">
              <a:solidFill>
                <a:prstClr val="black"/>
              </a:solidFill>
              <a:latin typeface="游ゴシック" panose="020F0502020204030204"/>
              <a:ea typeface="游ゴシック" panose="020B0400000000000000" pitchFamily="50" charset="-128"/>
            </a:endParaRPr>
          </a:p>
          <a:p>
            <a:pPr defTabSz="685800">
              <a:lnSpc>
                <a:spcPts val="3800"/>
              </a:lnSpc>
              <a:defRPr/>
            </a:pPr>
            <a:r>
              <a:rPr lang="ja-JP" altLang="en-US" sz="3000" dirty="0">
                <a:solidFill>
                  <a:prstClr val="black"/>
                </a:solidFill>
                <a:latin typeface="游ゴシック" panose="020F0502020204030204"/>
                <a:ea typeface="游ゴシック" panose="020B0400000000000000" pitchFamily="50" charset="-128"/>
              </a:rPr>
              <a:t>・　単元の目標</a:t>
            </a:r>
            <a:endParaRPr lang="en-US" altLang="ja-JP" sz="3000" dirty="0">
              <a:solidFill>
                <a:prstClr val="black"/>
              </a:solidFill>
              <a:latin typeface="游ゴシック" panose="020F0502020204030204"/>
              <a:ea typeface="游ゴシック" panose="020B0400000000000000" pitchFamily="50" charset="-128"/>
            </a:endParaRPr>
          </a:p>
          <a:p>
            <a:pPr defTabSz="685800">
              <a:lnSpc>
                <a:spcPts val="3800"/>
              </a:lnSpc>
              <a:defRPr/>
            </a:pPr>
            <a:r>
              <a:rPr lang="ja-JP" altLang="en-US" sz="3000" dirty="0">
                <a:solidFill>
                  <a:prstClr val="black"/>
                </a:solidFill>
                <a:latin typeface="游ゴシック" panose="020F0502020204030204"/>
                <a:ea typeface="游ゴシック" panose="020B0400000000000000" pitchFamily="50" charset="-128"/>
              </a:rPr>
              <a:t>・　児童生徒の実態</a:t>
            </a:r>
            <a:endParaRPr lang="en-US" altLang="ja-JP" sz="3000" dirty="0">
              <a:solidFill>
                <a:prstClr val="black"/>
              </a:solidFill>
              <a:latin typeface="游ゴシック" panose="020F0502020204030204"/>
              <a:ea typeface="游ゴシック" panose="020B0400000000000000" pitchFamily="50" charset="-128"/>
            </a:endParaRPr>
          </a:p>
          <a:p>
            <a:pPr defTabSz="685800">
              <a:lnSpc>
                <a:spcPts val="3800"/>
              </a:lnSpc>
              <a:defRPr/>
            </a:pPr>
            <a:r>
              <a:rPr lang="ja-JP" altLang="en-US" sz="3000" dirty="0">
                <a:solidFill>
                  <a:prstClr val="black"/>
                </a:solidFill>
                <a:latin typeface="游ゴシック" panose="020F0502020204030204"/>
                <a:ea typeface="游ゴシック" panose="020B0400000000000000" pitchFamily="50" charset="-128"/>
              </a:rPr>
              <a:t>・　単元</a:t>
            </a:r>
            <a:r>
              <a:rPr lang="ja-JP" altLang="en-US" sz="3000">
                <a:solidFill>
                  <a:prstClr val="black"/>
                </a:solidFill>
                <a:latin typeface="游ゴシック" panose="020F0502020204030204"/>
                <a:ea typeface="游ゴシック" panose="020B0400000000000000" pitchFamily="50" charset="-128"/>
              </a:rPr>
              <a:t>の評価規準</a:t>
            </a:r>
            <a:endParaRPr lang="en-US" altLang="ja-JP" sz="3000" dirty="0">
              <a:solidFill>
                <a:prstClr val="black"/>
              </a:solidFill>
              <a:latin typeface="游ゴシック" panose="020F0502020204030204"/>
              <a:ea typeface="游ゴシック" panose="020B0400000000000000" pitchFamily="50" charset="-128"/>
            </a:endParaRPr>
          </a:p>
          <a:p>
            <a:pPr defTabSz="685800">
              <a:lnSpc>
                <a:spcPts val="3800"/>
              </a:lnSpc>
              <a:defRPr/>
            </a:pPr>
            <a:r>
              <a:rPr lang="ja-JP" altLang="en-US" sz="3000" dirty="0">
                <a:solidFill>
                  <a:prstClr val="black"/>
                </a:solidFill>
                <a:latin typeface="游ゴシック" panose="020F0502020204030204"/>
                <a:ea typeface="游ゴシック" panose="020B0400000000000000" pitchFamily="50" charset="-128"/>
              </a:rPr>
              <a:t>・　</a:t>
            </a:r>
            <a:r>
              <a:rPr lang="ja-JP" altLang="en-US" sz="3000" b="1" dirty="0">
                <a:solidFill>
                  <a:srgbClr val="FF0000"/>
                </a:solidFill>
                <a:latin typeface="游ゴシック" panose="020F0502020204030204"/>
                <a:ea typeface="游ゴシック" panose="020B0400000000000000" pitchFamily="50" charset="-128"/>
              </a:rPr>
              <a:t>人権教育との関連</a:t>
            </a:r>
            <a:endParaRPr lang="en-US" altLang="ja-JP" sz="3000" b="1" dirty="0">
              <a:solidFill>
                <a:srgbClr val="FF0000"/>
              </a:solidFill>
              <a:latin typeface="游ゴシック" panose="020F0502020204030204"/>
              <a:ea typeface="游ゴシック" panose="020B0400000000000000" pitchFamily="50" charset="-128"/>
            </a:endParaRPr>
          </a:p>
          <a:p>
            <a:pPr defTabSz="685800">
              <a:lnSpc>
                <a:spcPts val="3800"/>
              </a:lnSpc>
              <a:defRPr/>
            </a:pPr>
            <a:r>
              <a:rPr lang="ja-JP" altLang="en-US" sz="3000" dirty="0">
                <a:solidFill>
                  <a:prstClr val="black"/>
                </a:solidFill>
                <a:latin typeface="游ゴシック" panose="020F0502020204030204"/>
                <a:ea typeface="游ゴシック" panose="020B0400000000000000" pitchFamily="50" charset="-128"/>
              </a:rPr>
              <a:t>●　本時の指導</a:t>
            </a:r>
            <a:endParaRPr lang="en-US" altLang="ja-JP" sz="3000" dirty="0">
              <a:solidFill>
                <a:prstClr val="black"/>
              </a:solidFill>
              <a:latin typeface="游ゴシック" panose="020F0502020204030204"/>
              <a:ea typeface="游ゴシック" panose="020B0400000000000000" pitchFamily="50" charset="-128"/>
            </a:endParaRPr>
          </a:p>
          <a:p>
            <a:pPr defTabSz="685800">
              <a:lnSpc>
                <a:spcPts val="3800"/>
              </a:lnSpc>
              <a:defRPr/>
            </a:pPr>
            <a:r>
              <a:rPr lang="ja-JP" altLang="en-US" sz="3000" dirty="0">
                <a:solidFill>
                  <a:prstClr val="black"/>
                </a:solidFill>
                <a:latin typeface="游ゴシック" panose="020F0502020204030204"/>
                <a:ea typeface="游ゴシック" panose="020B0400000000000000" pitchFamily="50" charset="-128"/>
              </a:rPr>
              <a:t>・　本時の目標</a:t>
            </a:r>
            <a:endParaRPr lang="en-US" altLang="ja-JP" sz="3000" dirty="0">
              <a:solidFill>
                <a:prstClr val="black"/>
              </a:solidFill>
              <a:latin typeface="游ゴシック" panose="020F0502020204030204"/>
              <a:ea typeface="游ゴシック" panose="020B0400000000000000" pitchFamily="50" charset="-128"/>
            </a:endParaRPr>
          </a:p>
          <a:p>
            <a:pPr defTabSz="685800">
              <a:lnSpc>
                <a:spcPts val="3800"/>
              </a:lnSpc>
              <a:defRPr/>
            </a:pPr>
            <a:r>
              <a:rPr lang="ja-JP" altLang="en-US" sz="3000" dirty="0">
                <a:solidFill>
                  <a:prstClr val="black"/>
                </a:solidFill>
                <a:latin typeface="游ゴシック" panose="020F0502020204030204"/>
                <a:ea typeface="游ゴシック" panose="020B0400000000000000" pitchFamily="50" charset="-128"/>
              </a:rPr>
              <a:t>・　</a:t>
            </a:r>
            <a:r>
              <a:rPr lang="ja-JP" altLang="en-US" sz="3000" b="1" dirty="0">
                <a:solidFill>
                  <a:srgbClr val="FF0000"/>
                </a:solidFill>
                <a:latin typeface="游ゴシック" panose="020F0502020204030204"/>
                <a:ea typeface="游ゴシック" panose="020B0400000000000000" pitchFamily="50" charset="-128"/>
              </a:rPr>
              <a:t>人権教育の視点</a:t>
            </a:r>
            <a:endParaRPr lang="en-US" altLang="ja-JP" sz="3000" b="1" dirty="0">
              <a:solidFill>
                <a:srgbClr val="FF0000"/>
              </a:solidFill>
              <a:latin typeface="游ゴシック" panose="020F0502020204030204"/>
              <a:ea typeface="游ゴシック" panose="020B0400000000000000" pitchFamily="50" charset="-128"/>
            </a:endParaRPr>
          </a:p>
          <a:p>
            <a:pPr defTabSz="685800">
              <a:lnSpc>
                <a:spcPts val="3800"/>
              </a:lnSpc>
              <a:defRPr/>
            </a:pPr>
            <a:r>
              <a:rPr lang="ja-JP" altLang="en-US" sz="3000" dirty="0">
                <a:solidFill>
                  <a:prstClr val="black"/>
                </a:solidFill>
                <a:latin typeface="游ゴシック" panose="020F0502020204030204"/>
                <a:ea typeface="游ゴシック" panose="020B0400000000000000" pitchFamily="50" charset="-128"/>
              </a:rPr>
              <a:t>・　</a:t>
            </a:r>
            <a:r>
              <a:rPr lang="ja-JP" altLang="en-US" sz="3000" b="1" dirty="0">
                <a:solidFill>
                  <a:srgbClr val="FF0000"/>
                </a:solidFill>
                <a:latin typeface="游ゴシック" panose="020F0502020204030204"/>
                <a:ea typeface="游ゴシック" panose="020B0400000000000000" pitchFamily="50" charset="-128"/>
              </a:rPr>
              <a:t>生かしたい児童生徒</a:t>
            </a:r>
            <a:endParaRPr lang="en-US" altLang="ja-JP" sz="3000" b="1" dirty="0">
              <a:solidFill>
                <a:srgbClr val="FF0000"/>
              </a:solidFill>
              <a:latin typeface="游ゴシック" panose="020F0502020204030204"/>
              <a:ea typeface="游ゴシック" panose="020B0400000000000000" pitchFamily="50" charset="-128"/>
            </a:endParaRPr>
          </a:p>
        </p:txBody>
      </p:sp>
      <p:pic>
        <p:nvPicPr>
          <p:cNvPr id="19" name="図 18" descr="ロゴ&#10;&#10;中程度の精度で自動的に生成された説明">
            <a:extLst>
              <a:ext uri="{FF2B5EF4-FFF2-40B4-BE49-F238E27FC236}">
                <a16:creationId xmlns:a16="http://schemas.microsoft.com/office/drawing/2014/main" id="{37CBB1F9-CE23-4591-8007-C04C42A8D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7771" y="4105410"/>
            <a:ext cx="1636583" cy="1636583"/>
          </a:xfrm>
          <a:prstGeom prst="rect">
            <a:avLst/>
          </a:prstGeom>
        </p:spPr>
      </p:pic>
      <p:sp>
        <p:nvSpPr>
          <p:cNvPr id="2" name="四角形: 角を丸くする 1">
            <a:extLst>
              <a:ext uri="{FF2B5EF4-FFF2-40B4-BE49-F238E27FC236}">
                <a16:creationId xmlns:a16="http://schemas.microsoft.com/office/drawing/2014/main" id="{E2CF7EFD-2FBE-0631-49E3-AB4B6D1FB624}"/>
              </a:ext>
            </a:extLst>
          </p:cNvPr>
          <p:cNvSpPr/>
          <p:nvPr/>
        </p:nvSpPr>
        <p:spPr>
          <a:xfrm>
            <a:off x="5314053" y="1584877"/>
            <a:ext cx="3290301" cy="2006383"/>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「育てたい資質・能力等」を身に付けさせるために、</a:t>
            </a:r>
            <a:endParaRPr kumimoji="1" lang="en-US" altLang="ja-JP" sz="13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・人権教育との関連</a:t>
            </a:r>
            <a:endParaRPr kumimoji="1" lang="en-US" altLang="ja-JP" sz="135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・人権教育の視点</a:t>
            </a:r>
            <a:endParaRPr kumimoji="1" lang="en-US" altLang="ja-JP" sz="135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・生かしたい児童生徒</a:t>
            </a:r>
            <a:endParaRPr kumimoji="1" lang="en-US" altLang="ja-JP" sz="135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・人権教育上の配慮</a:t>
            </a:r>
            <a:endParaRPr kumimoji="1" lang="en-US" altLang="ja-JP" sz="135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を明確にし、</a:t>
            </a:r>
            <a:r>
              <a:rPr kumimoji="1" lang="ja-JP" altLang="en-US" sz="1350" b="0" i="0" u="sng" strike="noStrike" kern="1200" cap="none" spc="0" normalizeH="0" baseline="0" noProof="0" dirty="0">
                <a:ln>
                  <a:noFill/>
                </a:ln>
                <a:solidFill>
                  <a:prstClr val="black"/>
                </a:solidFill>
                <a:effectLst/>
                <a:highlight>
                  <a:srgbClr val="FFFF00"/>
                </a:highlight>
                <a:uLnTx/>
                <a:uFillTx/>
                <a:latin typeface="HG丸ｺﾞｼｯｸM-PRO" panose="020F0600000000000000" pitchFamily="50" charset="-128"/>
                <a:ea typeface="HG丸ｺﾞｼｯｸM-PRO" panose="020F0600000000000000" pitchFamily="50" charset="-128"/>
                <a:cs typeface="+mn-cs"/>
              </a:rPr>
              <a:t>学習指導案に位置付けることが必要です</a:t>
            </a:r>
            <a:r>
              <a:rPr kumimoji="1" lang="ja-JP" altLang="en-US" sz="13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spTree>
    <p:extLst>
      <p:ext uri="{BB962C8B-B14F-4D97-AF65-F5344CB8AC3E}">
        <p14:creationId xmlns:p14="http://schemas.microsoft.com/office/powerpoint/2010/main" val="29587553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テキスト ボックス 1"/>
          <p:cNvSpPr txBox="1"/>
          <p:nvPr/>
        </p:nvSpPr>
        <p:spPr>
          <a:xfrm>
            <a:off x="285574" y="337357"/>
            <a:ext cx="4126043" cy="461665"/>
          </a:xfrm>
          <a:prstGeom prst="rect">
            <a:avLst/>
          </a:prstGeom>
          <a:noFill/>
        </p:spPr>
        <p:txBody>
          <a:bodyPr wrap="square" rtlCol="0">
            <a:spAutoFit/>
          </a:bodyPr>
          <a:lstStyle/>
          <a:p>
            <a:pPr defTabSz="685800">
              <a:defRPr/>
            </a:pPr>
            <a:r>
              <a:rPr lang="ja-JP" altLang="en-US" sz="2400" dirty="0">
                <a:solidFill>
                  <a:prstClr val="black"/>
                </a:solidFill>
                <a:latin typeface="游ゴシック" panose="020F0502020204030204"/>
                <a:ea typeface="游ゴシック" panose="020B0400000000000000" pitchFamily="50" charset="-128"/>
              </a:rPr>
              <a:t>・本時の題目</a:t>
            </a:r>
          </a:p>
        </p:txBody>
      </p:sp>
      <p:graphicFrame>
        <p:nvGraphicFramePr>
          <p:cNvPr id="3" name="表 2"/>
          <p:cNvGraphicFramePr>
            <a:graphicFrameLocks noGrp="1"/>
          </p:cNvGraphicFramePr>
          <p:nvPr>
            <p:extLst>
              <p:ext uri="{D42A27DB-BD31-4B8C-83A1-F6EECF244321}">
                <p14:modId xmlns:p14="http://schemas.microsoft.com/office/powerpoint/2010/main" val="3537449477"/>
              </p:ext>
            </p:extLst>
          </p:nvPr>
        </p:nvGraphicFramePr>
        <p:xfrm>
          <a:off x="501545" y="1943741"/>
          <a:ext cx="7969771" cy="3916230"/>
        </p:xfrm>
        <a:graphic>
          <a:graphicData uri="http://schemas.openxmlformats.org/drawingml/2006/table">
            <a:tbl>
              <a:tblPr firstRow="1" bandRow="1">
                <a:tableStyleId>{5940675A-B579-460E-94D1-54222C63F5DA}</a:tableStyleId>
              </a:tblPr>
              <a:tblGrid>
                <a:gridCol w="864433">
                  <a:extLst>
                    <a:ext uri="{9D8B030D-6E8A-4147-A177-3AD203B41FA5}">
                      <a16:colId xmlns:a16="http://schemas.microsoft.com/office/drawing/2014/main" val="2346358500"/>
                    </a:ext>
                  </a:extLst>
                </a:gridCol>
                <a:gridCol w="1708879">
                  <a:extLst>
                    <a:ext uri="{9D8B030D-6E8A-4147-A177-3AD203B41FA5}">
                      <a16:colId xmlns:a16="http://schemas.microsoft.com/office/drawing/2014/main" val="2766778798"/>
                    </a:ext>
                  </a:extLst>
                </a:gridCol>
                <a:gridCol w="2012429">
                  <a:extLst>
                    <a:ext uri="{9D8B030D-6E8A-4147-A177-3AD203B41FA5}">
                      <a16:colId xmlns:a16="http://schemas.microsoft.com/office/drawing/2014/main" val="1246953981"/>
                    </a:ext>
                  </a:extLst>
                </a:gridCol>
                <a:gridCol w="3384030">
                  <a:extLst>
                    <a:ext uri="{9D8B030D-6E8A-4147-A177-3AD203B41FA5}">
                      <a16:colId xmlns:a16="http://schemas.microsoft.com/office/drawing/2014/main" val="2447031400"/>
                    </a:ext>
                  </a:extLst>
                </a:gridCol>
              </a:tblGrid>
              <a:tr h="784410">
                <a:tc>
                  <a:txBody>
                    <a:bodyPr/>
                    <a:lstStyle/>
                    <a:p>
                      <a:pPr algn="ctr">
                        <a:lnSpc>
                          <a:spcPct val="150000"/>
                        </a:lnSpc>
                      </a:pPr>
                      <a:r>
                        <a:rPr kumimoji="1" lang="ja-JP" altLang="en-US" sz="2400" dirty="0"/>
                        <a:t>段階</a:t>
                      </a:r>
                    </a:p>
                  </a:txBody>
                  <a:tcPr marL="68580" marR="68580" marT="34290" marB="34290"/>
                </a:tc>
                <a:tc>
                  <a:txBody>
                    <a:bodyPr/>
                    <a:lstStyle/>
                    <a:p>
                      <a:pPr algn="ctr">
                        <a:lnSpc>
                          <a:spcPct val="150000"/>
                        </a:lnSpc>
                      </a:pPr>
                      <a:r>
                        <a:rPr kumimoji="1" lang="ja-JP" altLang="en-US" sz="2400" dirty="0"/>
                        <a:t>学習内容</a:t>
                      </a:r>
                    </a:p>
                  </a:txBody>
                  <a:tcPr marL="68580" marR="68580" marT="34290" marB="34290"/>
                </a:tc>
                <a:tc>
                  <a:txBody>
                    <a:bodyPr/>
                    <a:lstStyle/>
                    <a:p>
                      <a:pPr algn="ctr">
                        <a:lnSpc>
                          <a:spcPct val="150000"/>
                        </a:lnSpc>
                      </a:pPr>
                      <a:r>
                        <a:rPr kumimoji="1" lang="ja-JP" altLang="en-US" sz="2400" dirty="0"/>
                        <a:t>学習活動</a:t>
                      </a:r>
                    </a:p>
                  </a:txBody>
                  <a:tcPr marL="68580" marR="68580" marT="34290" marB="34290"/>
                </a:tc>
                <a:tc>
                  <a:txBody>
                    <a:bodyPr/>
                    <a:lstStyle/>
                    <a:p>
                      <a:pPr algn="ctr">
                        <a:lnSpc>
                          <a:spcPct val="150000"/>
                        </a:lnSpc>
                      </a:pPr>
                      <a:r>
                        <a:rPr kumimoji="1" lang="ja-JP" altLang="en-US" sz="2400" dirty="0"/>
                        <a:t>指導上の留意点</a:t>
                      </a:r>
                      <a:endParaRPr kumimoji="1" lang="en-US" altLang="ja-JP" sz="2400" dirty="0"/>
                    </a:p>
                  </a:txBody>
                  <a:tcPr marL="68580" marR="68580" marT="34290" marB="34290"/>
                </a:tc>
                <a:extLst>
                  <a:ext uri="{0D108BD9-81ED-4DB2-BD59-A6C34878D82A}">
                    <a16:rowId xmlns:a16="http://schemas.microsoft.com/office/drawing/2014/main" val="1662455215"/>
                  </a:ext>
                </a:extLst>
              </a:tr>
              <a:tr h="800100">
                <a:tc>
                  <a:txBody>
                    <a:bodyPr/>
                    <a:lstStyle/>
                    <a:p>
                      <a:r>
                        <a:rPr kumimoji="1" lang="ja-JP" altLang="en-US" sz="2400" dirty="0"/>
                        <a:t>導入</a:t>
                      </a:r>
                      <a:endParaRPr kumimoji="1" lang="en-US" altLang="ja-JP" sz="2400" dirty="0"/>
                    </a:p>
                    <a:p>
                      <a:r>
                        <a:rPr kumimoji="1" lang="ja-JP" altLang="en-US" sz="2400" dirty="0"/>
                        <a:t>５分</a:t>
                      </a:r>
                    </a:p>
                  </a:txBody>
                  <a:tcPr marL="68580" marR="68580" marT="34290" marB="34290"/>
                </a:tc>
                <a:tc>
                  <a:txBody>
                    <a:bodyPr/>
                    <a:lstStyle/>
                    <a:p>
                      <a:endParaRPr kumimoji="1" lang="ja-JP" altLang="en-US" sz="2400" dirty="0"/>
                    </a:p>
                  </a:txBody>
                  <a:tcPr marL="68580" marR="68580" marT="34290" marB="34290"/>
                </a:tc>
                <a:tc>
                  <a:txBody>
                    <a:bodyPr/>
                    <a:lstStyle/>
                    <a:p>
                      <a:endParaRPr kumimoji="1" lang="ja-JP" altLang="en-US" sz="2400" dirty="0"/>
                    </a:p>
                  </a:txBody>
                  <a:tcPr marL="68580" marR="68580" marT="34290" marB="34290"/>
                </a:tc>
                <a:tc>
                  <a:txBody>
                    <a:bodyPr/>
                    <a:lstStyle/>
                    <a:p>
                      <a:r>
                        <a:rPr kumimoji="1" lang="ja-JP" altLang="en-US" sz="2400" dirty="0"/>
                        <a:t>・</a:t>
                      </a:r>
                      <a:endParaRPr kumimoji="1" lang="en-US" altLang="ja-JP" sz="2400" dirty="0"/>
                    </a:p>
                    <a:p>
                      <a:r>
                        <a:rPr kumimoji="1" lang="ja-JP" altLang="en-US" sz="2400" b="1" dirty="0">
                          <a:solidFill>
                            <a:srgbClr val="0070C0"/>
                          </a:solidFill>
                          <a:latin typeface="ＭＳ ゴシック" panose="020B0609070205080204" pitchFamily="49" charset="-128"/>
                          <a:ea typeface="ＭＳ ゴシック" panose="020B0609070205080204" pitchFamily="49" charset="-128"/>
                        </a:rPr>
                        <a:t>□</a:t>
                      </a:r>
                      <a:endParaRPr kumimoji="1" lang="en-US" altLang="ja-JP" sz="2400" b="1" dirty="0">
                        <a:solidFill>
                          <a:srgbClr val="0070C0"/>
                        </a:solidFill>
                        <a:latin typeface="ＭＳ ゴシック" panose="020B0609070205080204" pitchFamily="49" charset="-128"/>
                        <a:ea typeface="ＭＳ ゴシック" panose="020B0609070205080204" pitchFamily="49" charset="-128"/>
                      </a:endParaRPr>
                    </a:p>
                  </a:txBody>
                  <a:tcPr marL="68580" marR="68580" marT="34290" marB="34290"/>
                </a:tc>
                <a:extLst>
                  <a:ext uri="{0D108BD9-81ED-4DB2-BD59-A6C34878D82A}">
                    <a16:rowId xmlns:a16="http://schemas.microsoft.com/office/drawing/2014/main" val="1131023943"/>
                  </a:ext>
                </a:extLst>
              </a:tr>
              <a:tr h="1531620">
                <a:tc>
                  <a:txBody>
                    <a:bodyPr/>
                    <a:lstStyle/>
                    <a:p>
                      <a:r>
                        <a:rPr kumimoji="1" lang="ja-JP" altLang="en-US" sz="2400" dirty="0"/>
                        <a:t>展開</a:t>
                      </a:r>
                      <a:endParaRPr kumimoji="1" lang="en-US" altLang="ja-JP" sz="2400" dirty="0"/>
                    </a:p>
                    <a:p>
                      <a:endParaRPr kumimoji="1" lang="en-US" altLang="ja-JP" sz="2400" dirty="0"/>
                    </a:p>
                    <a:p>
                      <a:endParaRPr kumimoji="1" lang="en-US" altLang="ja-JP" sz="2400" dirty="0"/>
                    </a:p>
                    <a:p>
                      <a:r>
                        <a:rPr kumimoji="1" lang="en-US" altLang="ja-JP" sz="2400" dirty="0"/>
                        <a:t>40</a:t>
                      </a:r>
                      <a:r>
                        <a:rPr kumimoji="1" lang="ja-JP" altLang="en-US" sz="2400" dirty="0"/>
                        <a:t>分</a:t>
                      </a:r>
                    </a:p>
                  </a:txBody>
                  <a:tcPr marL="68580" marR="68580" marT="34290" marB="34290"/>
                </a:tc>
                <a:tc>
                  <a:txBody>
                    <a:bodyPr/>
                    <a:lstStyle/>
                    <a:p>
                      <a:endParaRPr kumimoji="1" lang="ja-JP" altLang="en-US" sz="2400" dirty="0"/>
                    </a:p>
                  </a:txBody>
                  <a:tcPr marL="68580" marR="68580" marT="34290" marB="34290"/>
                </a:tc>
                <a:tc>
                  <a:txBody>
                    <a:bodyPr/>
                    <a:lstStyle/>
                    <a:p>
                      <a:endParaRPr kumimoji="1" lang="ja-JP" altLang="en-US" sz="2400" dirty="0"/>
                    </a:p>
                  </a:txBody>
                  <a:tcPr marL="68580" marR="68580" marT="34290" marB="34290"/>
                </a:tc>
                <a:tc>
                  <a:txBody>
                    <a:bodyPr/>
                    <a:lstStyle/>
                    <a:p>
                      <a:r>
                        <a:rPr kumimoji="1" lang="ja-JP" altLang="en-US" sz="2400" dirty="0">
                          <a:solidFill>
                            <a:srgbClr val="FF0000"/>
                          </a:solidFill>
                          <a:latin typeface="ＭＳ ゴシック" panose="020B0609070205080204" pitchFamily="49" charset="-128"/>
                          <a:ea typeface="ＭＳ ゴシック" panose="020B0609070205080204" pitchFamily="49" charset="-128"/>
                        </a:rPr>
                        <a:t>◎</a:t>
                      </a:r>
                      <a:endParaRPr kumimoji="1" lang="en-US" altLang="ja-JP" sz="2400" dirty="0">
                        <a:solidFill>
                          <a:srgbClr val="FF0000"/>
                        </a:solidFill>
                        <a:latin typeface="ＭＳ ゴシック" panose="020B0609070205080204" pitchFamily="49" charset="-128"/>
                        <a:ea typeface="ＭＳ ゴシック" panose="020B0609070205080204" pitchFamily="49" charset="-128"/>
                      </a:endParaRPr>
                    </a:p>
                    <a:p>
                      <a:r>
                        <a:rPr kumimoji="1" lang="ja-JP" altLang="en-US" sz="2400" dirty="0"/>
                        <a:t>・</a:t>
                      </a:r>
                      <a:endParaRPr kumimoji="1" lang="en-US" altLang="ja-JP" sz="2400" dirty="0"/>
                    </a:p>
                    <a:p>
                      <a:r>
                        <a:rPr kumimoji="1" lang="ja-JP" altLang="en-US" sz="2400" b="1" dirty="0">
                          <a:solidFill>
                            <a:srgbClr val="0070C0"/>
                          </a:solidFill>
                          <a:latin typeface="ＭＳ ゴシック" panose="020B0609070205080204" pitchFamily="49" charset="-128"/>
                          <a:ea typeface="ＭＳ ゴシック" panose="020B0609070205080204" pitchFamily="49" charset="-128"/>
                        </a:rPr>
                        <a:t>□</a:t>
                      </a:r>
                      <a:endParaRPr kumimoji="1" lang="en-US" altLang="ja-JP" sz="2400" b="1" dirty="0">
                        <a:solidFill>
                          <a:srgbClr val="0070C0"/>
                        </a:solidFill>
                        <a:latin typeface="ＭＳ ゴシック" panose="020B0609070205080204" pitchFamily="49" charset="-128"/>
                        <a:ea typeface="ＭＳ ゴシック" panose="020B0609070205080204" pitchFamily="49" charset="-128"/>
                      </a:endParaRPr>
                    </a:p>
                    <a:p>
                      <a:r>
                        <a:rPr kumimoji="1" lang="ja-JP" altLang="en-US" sz="2400" dirty="0"/>
                        <a:t>・</a:t>
                      </a:r>
                      <a:endParaRPr kumimoji="1" lang="en-US" altLang="ja-JP" sz="2400" dirty="0"/>
                    </a:p>
                  </a:txBody>
                  <a:tcPr marL="68580" marR="68580" marT="34290" marB="34290"/>
                </a:tc>
                <a:extLst>
                  <a:ext uri="{0D108BD9-81ED-4DB2-BD59-A6C34878D82A}">
                    <a16:rowId xmlns:a16="http://schemas.microsoft.com/office/drawing/2014/main" val="28758443"/>
                  </a:ext>
                </a:extLst>
              </a:tr>
              <a:tr h="800100">
                <a:tc>
                  <a:txBody>
                    <a:bodyPr/>
                    <a:lstStyle/>
                    <a:p>
                      <a:r>
                        <a:rPr kumimoji="1" lang="ja-JP" altLang="en-US" sz="1800" dirty="0"/>
                        <a:t>まとめ</a:t>
                      </a:r>
                      <a:endParaRPr kumimoji="1" lang="en-US" altLang="ja-JP" sz="1800" dirty="0"/>
                    </a:p>
                    <a:p>
                      <a:r>
                        <a:rPr kumimoji="1" lang="ja-JP" altLang="en-US" sz="2400" dirty="0"/>
                        <a:t>５分</a:t>
                      </a:r>
                    </a:p>
                  </a:txBody>
                  <a:tcPr marL="68580" marR="68580" marT="34290" marB="34290"/>
                </a:tc>
                <a:tc>
                  <a:txBody>
                    <a:bodyPr/>
                    <a:lstStyle/>
                    <a:p>
                      <a:endParaRPr kumimoji="1" lang="ja-JP" altLang="en-US" sz="2400" dirty="0"/>
                    </a:p>
                  </a:txBody>
                  <a:tcPr marL="68580" marR="68580" marT="34290" marB="34290"/>
                </a:tc>
                <a:tc>
                  <a:txBody>
                    <a:bodyPr/>
                    <a:lstStyle/>
                    <a:p>
                      <a:endParaRPr kumimoji="1" lang="ja-JP" altLang="en-US" sz="2400" dirty="0"/>
                    </a:p>
                  </a:txBody>
                  <a:tcPr marL="68580" marR="68580" marT="34290" marB="34290"/>
                </a:tc>
                <a:tc>
                  <a:txBody>
                    <a:bodyPr/>
                    <a:lstStyle/>
                    <a:p>
                      <a:r>
                        <a:rPr kumimoji="1" lang="ja-JP" altLang="en-US" sz="2400" b="1" dirty="0">
                          <a:solidFill>
                            <a:srgbClr val="FF0000"/>
                          </a:solidFill>
                          <a:latin typeface="ＭＳ ゴシック" panose="020B0609070205080204" pitchFamily="49" charset="-128"/>
                          <a:ea typeface="ＭＳ ゴシック" panose="020B0609070205080204" pitchFamily="49" charset="-128"/>
                        </a:rPr>
                        <a:t>◎</a:t>
                      </a:r>
                      <a:endParaRPr kumimoji="1" lang="en-US" altLang="ja-JP" sz="2400" b="1" dirty="0">
                        <a:solidFill>
                          <a:srgbClr val="FF0000"/>
                        </a:solidFill>
                        <a:latin typeface="ＭＳ ゴシック" panose="020B0609070205080204" pitchFamily="49" charset="-128"/>
                        <a:ea typeface="ＭＳ ゴシック" panose="020B0609070205080204" pitchFamily="49" charset="-128"/>
                      </a:endParaRPr>
                    </a:p>
                    <a:p>
                      <a:r>
                        <a:rPr kumimoji="1" lang="ja-JP" altLang="en-US" sz="2400" dirty="0"/>
                        <a:t>・</a:t>
                      </a:r>
                      <a:endParaRPr kumimoji="1" lang="en-US" altLang="ja-JP" sz="2400" dirty="0"/>
                    </a:p>
                  </a:txBody>
                  <a:tcPr marL="68580" marR="68580" marT="34290" marB="34290"/>
                </a:tc>
                <a:extLst>
                  <a:ext uri="{0D108BD9-81ED-4DB2-BD59-A6C34878D82A}">
                    <a16:rowId xmlns:a16="http://schemas.microsoft.com/office/drawing/2014/main" val="1267628033"/>
                  </a:ext>
                </a:extLst>
              </a:tr>
            </a:tbl>
          </a:graphicData>
        </a:graphic>
      </p:graphicFrame>
      <p:sp>
        <p:nvSpPr>
          <p:cNvPr id="4" name="テキスト ボックス 3"/>
          <p:cNvSpPr txBox="1"/>
          <p:nvPr/>
        </p:nvSpPr>
        <p:spPr>
          <a:xfrm>
            <a:off x="324683" y="998029"/>
            <a:ext cx="8494633" cy="507831"/>
          </a:xfrm>
          <a:prstGeom prst="rect">
            <a:avLst/>
          </a:prstGeom>
          <a:noFill/>
        </p:spPr>
        <p:txBody>
          <a:bodyPr wrap="none" rtlCol="0">
            <a:spAutoFit/>
          </a:bodyPr>
          <a:lstStyle/>
          <a:p>
            <a:pPr defTabSz="685800">
              <a:defRPr/>
            </a:pPr>
            <a:r>
              <a:rPr lang="ja-JP" altLang="en-US" sz="2700" b="1" dirty="0">
                <a:solidFill>
                  <a:srgbClr val="FF0000"/>
                </a:solidFill>
                <a:latin typeface="游ゴシック" panose="020F0502020204030204"/>
                <a:ea typeface="游ゴシック" panose="020B0400000000000000" pitchFamily="50" charset="-128"/>
              </a:rPr>
              <a:t>◎人権教育上の配慮　</a:t>
            </a:r>
            <a:r>
              <a:rPr lang="ja-JP" altLang="en-US" sz="2700" b="1" dirty="0">
                <a:solidFill>
                  <a:srgbClr val="0070C0"/>
                </a:solidFill>
                <a:latin typeface="游ゴシック" panose="020F0502020204030204"/>
                <a:ea typeface="游ゴシック" panose="020B0400000000000000" pitchFamily="50" charset="-128"/>
              </a:rPr>
              <a:t>□生かしたい児童生徒への支援</a:t>
            </a:r>
          </a:p>
        </p:txBody>
      </p:sp>
      <p:sp>
        <p:nvSpPr>
          <p:cNvPr id="5" name="動作設定ボタン: 進む/次へ 4">
            <a:hlinkClick r:id="" action="ppaction://hlinkshowjump?jump=nextslide" highlightClick="1"/>
            <a:extLst>
              <a:ext uri="{FF2B5EF4-FFF2-40B4-BE49-F238E27FC236}">
                <a16:creationId xmlns:a16="http://schemas.microsoft.com/office/drawing/2014/main" id="{637488B9-E236-4D12-B330-9B8C0118E832}"/>
              </a:ext>
            </a:extLst>
          </p:cNvPr>
          <p:cNvSpPr/>
          <p:nvPr/>
        </p:nvSpPr>
        <p:spPr>
          <a:xfrm>
            <a:off x="7475266" y="6072779"/>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spTree>
    <p:extLst>
      <p:ext uri="{BB962C8B-B14F-4D97-AF65-F5344CB8AC3E}">
        <p14:creationId xmlns:p14="http://schemas.microsoft.com/office/powerpoint/2010/main" val="11586413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コンテンツ プレースホルダー 2">
            <a:extLst>
              <a:ext uri="{FF2B5EF4-FFF2-40B4-BE49-F238E27FC236}">
                <a16:creationId xmlns:a16="http://schemas.microsoft.com/office/drawing/2014/main" id="{B1F960A4-2E8B-FDF3-AB83-02BA566FDDD6}"/>
              </a:ext>
            </a:extLst>
          </p:cNvPr>
          <p:cNvSpPr txBox="1">
            <a:spLocks/>
          </p:cNvSpPr>
          <p:nvPr/>
        </p:nvSpPr>
        <p:spPr>
          <a:xfrm>
            <a:off x="303653" y="357231"/>
            <a:ext cx="7440053" cy="634385"/>
          </a:xfrm>
          <a:prstGeom prst="rect">
            <a:avLst/>
          </a:prstGeom>
        </p:spPr>
        <p:txBody>
          <a:bodyPr>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000" b="1" dirty="0">
                <a:solidFill>
                  <a:srgbClr val="0070C0"/>
                </a:solidFill>
                <a:latin typeface="HGｺﾞｼｯｸE" panose="020B0909000000000000" pitchFamily="49" charset="-128"/>
                <a:ea typeface="HGｺﾞｼｯｸE" panose="020B0909000000000000" pitchFamily="49" charset="-128"/>
              </a:rPr>
              <a:t>●</a:t>
            </a:r>
            <a:r>
              <a:rPr lang="en-US" altLang="ja-JP" sz="3000" b="1" dirty="0">
                <a:solidFill>
                  <a:srgbClr val="0070C0"/>
                </a:solidFill>
                <a:latin typeface="HGｺﾞｼｯｸE" panose="020B0909000000000000" pitchFamily="49" charset="-128"/>
                <a:ea typeface="HGｺﾞｼｯｸE" panose="020B0909000000000000" pitchFamily="49" charset="-128"/>
              </a:rPr>
              <a:t> </a:t>
            </a:r>
            <a:r>
              <a:rPr lang="ja-JP" altLang="en-US" sz="3000" b="1" dirty="0">
                <a:solidFill>
                  <a:srgbClr val="0070C0"/>
                </a:solidFill>
                <a:latin typeface="HGｺﾞｼｯｸE" panose="020B0909000000000000" pitchFamily="49" charset="-128"/>
                <a:ea typeface="HGｺﾞｼｯｸE" panose="020B0909000000000000" pitchFamily="49" charset="-128"/>
              </a:rPr>
              <a:t>「生かしたい児童生徒」の捉えについて</a:t>
            </a:r>
            <a:endParaRPr lang="en-US" altLang="ja-JP" sz="3000" b="1" dirty="0">
              <a:solidFill>
                <a:srgbClr val="0070C0"/>
              </a:solidFill>
              <a:latin typeface="HGｺﾞｼｯｸE" panose="020B0909000000000000" pitchFamily="49" charset="-128"/>
              <a:ea typeface="HGｺﾞｼｯｸE" panose="020B0909000000000000" pitchFamily="49" charset="-128"/>
            </a:endParaRPr>
          </a:p>
        </p:txBody>
      </p:sp>
      <p:sp>
        <p:nvSpPr>
          <p:cNvPr id="8" name="テキスト ボックス 7">
            <a:extLst>
              <a:ext uri="{FF2B5EF4-FFF2-40B4-BE49-F238E27FC236}">
                <a16:creationId xmlns:a16="http://schemas.microsoft.com/office/drawing/2014/main" id="{21ACB393-8C1C-CF3A-F7A3-6477D85D50D8}"/>
              </a:ext>
            </a:extLst>
          </p:cNvPr>
          <p:cNvSpPr txBox="1"/>
          <p:nvPr/>
        </p:nvSpPr>
        <p:spPr>
          <a:xfrm>
            <a:off x="639620" y="1468378"/>
            <a:ext cx="7864760" cy="3921243"/>
          </a:xfrm>
          <a:prstGeom prst="rect">
            <a:avLst/>
          </a:prstGeom>
        </p:spPr>
        <p:style>
          <a:lnRef idx="2">
            <a:schemeClr val="dk1"/>
          </a:lnRef>
          <a:fillRef idx="1">
            <a:schemeClr val="lt1"/>
          </a:fillRef>
          <a:effectRef idx="0">
            <a:schemeClr val="dk1"/>
          </a:effectRef>
          <a:fontRef idx="minor">
            <a:schemeClr val="dk1"/>
          </a:fontRef>
        </p:style>
        <p:txBody>
          <a:bodyPr wrap="square" bIns="180000" rtlCol="0" anchor="t" anchorCtr="0">
            <a:spAutoFit/>
          </a:bodyPr>
          <a:lstStyle/>
          <a:p>
            <a:r>
              <a:rPr lang="ja-JP" altLang="en-US" sz="3000" dirty="0">
                <a:latin typeface="HG丸ｺﾞｼｯｸM-PRO" panose="020F0600000000000000" pitchFamily="50" charset="-128"/>
                <a:ea typeface="HG丸ｺﾞｼｯｸM-PRO" panose="020F0600000000000000" pitchFamily="50" charset="-128"/>
              </a:rPr>
              <a:t>　人権問題の当事者である可能性も踏まえ、単元や学習場面等を想起しながら、意図的に支援を行う児童生徒を設定し、「育てたい資質・能力等」に関して、どのようなよさを取上げどのように支援するのかを記述する。</a:t>
            </a:r>
            <a:endParaRPr lang="en-US" altLang="ja-JP" sz="3000" dirty="0">
              <a:latin typeface="HG丸ｺﾞｼｯｸM-PRO" panose="020F0600000000000000" pitchFamily="50" charset="-128"/>
              <a:ea typeface="HG丸ｺﾞｼｯｸM-PRO" panose="020F0600000000000000" pitchFamily="50" charset="-128"/>
            </a:endParaRPr>
          </a:p>
          <a:p>
            <a:r>
              <a:rPr lang="ja-JP" altLang="en-US" sz="3000" dirty="0">
                <a:latin typeface="HG丸ｺﾞｼｯｸM-PRO" panose="020F0600000000000000" pitchFamily="50" charset="-128"/>
                <a:ea typeface="HG丸ｺﾞｼｯｸM-PRO" panose="020F0600000000000000" pitchFamily="50" charset="-128"/>
              </a:rPr>
              <a:t>　「生かしたい児童生徒」は</a:t>
            </a:r>
            <a:r>
              <a:rPr lang="ja-JP" altLang="en-US" sz="3000" dirty="0">
                <a:highlight>
                  <a:srgbClr val="FFFF00"/>
                </a:highlight>
                <a:latin typeface="HG丸ｺﾞｼｯｸM-PRO" panose="020F0600000000000000" pitchFamily="50" charset="-128"/>
                <a:ea typeface="HG丸ｺﾞｼｯｸM-PRO" panose="020F0600000000000000" pitchFamily="50" charset="-128"/>
              </a:rPr>
              <a:t>学期や年間等を通じて計画的に学級の全員が位置付けられるように取り組む。</a:t>
            </a:r>
          </a:p>
        </p:txBody>
      </p:sp>
      <p:sp>
        <p:nvSpPr>
          <p:cNvPr id="10" name="動作設定ボタン: 進む/次へ 9">
            <a:hlinkClick r:id="" action="ppaction://hlinkshowjump?jump=nextslide" highlightClick="1"/>
            <a:extLst>
              <a:ext uri="{FF2B5EF4-FFF2-40B4-BE49-F238E27FC236}">
                <a16:creationId xmlns:a16="http://schemas.microsoft.com/office/drawing/2014/main" id="{59E1B6F3-8B21-33F1-DFAB-987388716AFC}"/>
              </a:ext>
            </a:extLst>
          </p:cNvPr>
          <p:cNvSpPr/>
          <p:nvPr/>
        </p:nvSpPr>
        <p:spPr>
          <a:xfrm>
            <a:off x="7402409" y="5875891"/>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spTree>
    <p:extLst>
      <p:ext uri="{BB962C8B-B14F-4D97-AF65-F5344CB8AC3E}">
        <p14:creationId xmlns:p14="http://schemas.microsoft.com/office/powerpoint/2010/main" val="22331832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コンテンツ プレースホルダー 2">
            <a:extLst>
              <a:ext uri="{FF2B5EF4-FFF2-40B4-BE49-F238E27FC236}">
                <a16:creationId xmlns:a16="http://schemas.microsoft.com/office/drawing/2014/main" id="{B1F960A4-2E8B-FDF3-AB83-02BA566FDDD6}"/>
              </a:ext>
            </a:extLst>
          </p:cNvPr>
          <p:cNvSpPr txBox="1">
            <a:spLocks/>
          </p:cNvSpPr>
          <p:nvPr/>
        </p:nvSpPr>
        <p:spPr>
          <a:xfrm>
            <a:off x="328354" y="520251"/>
            <a:ext cx="7440053" cy="47136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2400" b="1" dirty="0">
                <a:solidFill>
                  <a:srgbClr val="0070C0"/>
                </a:solidFill>
                <a:latin typeface="HGｺﾞｼｯｸE" panose="020B0909000000000000" pitchFamily="49" charset="-128"/>
                <a:ea typeface="HGｺﾞｼｯｸE" panose="020B0909000000000000" pitchFamily="49" charset="-128"/>
              </a:rPr>
              <a:t>●</a:t>
            </a:r>
            <a:r>
              <a:rPr lang="en-US" altLang="ja-JP" sz="2400" b="1" dirty="0">
                <a:solidFill>
                  <a:srgbClr val="0070C0"/>
                </a:solidFill>
                <a:latin typeface="HGｺﾞｼｯｸE" panose="020B0909000000000000" pitchFamily="49" charset="-128"/>
                <a:ea typeface="HGｺﾞｼｯｸE" panose="020B0909000000000000" pitchFamily="49" charset="-128"/>
              </a:rPr>
              <a:t> </a:t>
            </a:r>
            <a:r>
              <a:rPr lang="ja-JP" altLang="en-US" sz="2400" b="1" dirty="0">
                <a:solidFill>
                  <a:srgbClr val="0070C0"/>
                </a:solidFill>
                <a:latin typeface="HGｺﾞｼｯｸE" panose="020B0909000000000000" pitchFamily="49" charset="-128"/>
                <a:ea typeface="HGｺﾞｼｯｸE" panose="020B0909000000000000" pitchFamily="49" charset="-128"/>
              </a:rPr>
              <a:t>「生かしたい児童生徒」</a:t>
            </a:r>
            <a:r>
              <a:rPr lang="ja-JP" altLang="en-US" sz="2400" dirty="0">
                <a:solidFill>
                  <a:srgbClr val="FF0000"/>
                </a:solidFill>
                <a:latin typeface="HGｺﾞｼｯｸE" panose="020B0909000000000000" pitchFamily="49" charset="-128"/>
                <a:ea typeface="HGｺﾞｼｯｸE" panose="020B0909000000000000" pitchFamily="49" charset="-128"/>
              </a:rPr>
              <a:t>記載例</a:t>
            </a:r>
            <a:endParaRPr lang="en-US" altLang="ja-JP" sz="2400" dirty="0">
              <a:solidFill>
                <a:srgbClr val="FF0000"/>
              </a:solidFill>
              <a:latin typeface="HGｺﾞｼｯｸE" panose="020B0909000000000000" pitchFamily="49" charset="-128"/>
              <a:ea typeface="HGｺﾞｼｯｸE" panose="020B0909000000000000" pitchFamily="49" charset="-128"/>
            </a:endParaRPr>
          </a:p>
        </p:txBody>
      </p:sp>
      <p:sp>
        <p:nvSpPr>
          <p:cNvPr id="10" name="動作設定ボタン: 進む/次へ 9">
            <a:hlinkClick r:id="" action="ppaction://hlinkshowjump?jump=nextslide" highlightClick="1"/>
            <a:extLst>
              <a:ext uri="{FF2B5EF4-FFF2-40B4-BE49-F238E27FC236}">
                <a16:creationId xmlns:a16="http://schemas.microsoft.com/office/drawing/2014/main" id="{59E1B6F3-8B21-33F1-DFAB-987388716AFC}"/>
              </a:ext>
            </a:extLst>
          </p:cNvPr>
          <p:cNvSpPr/>
          <p:nvPr/>
        </p:nvSpPr>
        <p:spPr>
          <a:xfrm>
            <a:off x="7392138" y="5815084"/>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sp>
        <p:nvSpPr>
          <p:cNvPr id="4" name="テキスト ボックス 3">
            <a:extLst>
              <a:ext uri="{FF2B5EF4-FFF2-40B4-BE49-F238E27FC236}">
                <a16:creationId xmlns:a16="http://schemas.microsoft.com/office/drawing/2014/main" id="{C5E6D835-049F-0475-A9AF-A287DB79AC6A}"/>
              </a:ext>
            </a:extLst>
          </p:cNvPr>
          <p:cNvSpPr txBox="1"/>
          <p:nvPr/>
        </p:nvSpPr>
        <p:spPr>
          <a:xfrm>
            <a:off x="328354" y="1338977"/>
            <a:ext cx="8515740" cy="3539430"/>
          </a:xfrm>
          <a:prstGeom prst="rect">
            <a:avLst/>
          </a:prstGeom>
          <a:solidFill>
            <a:schemeClr val="bg1"/>
          </a:solidFill>
        </p:spPr>
        <p:txBody>
          <a:bodyPr wrap="square" rtlCol="0">
            <a:spAutoFit/>
          </a:bodyPr>
          <a:lstStyle/>
          <a:p>
            <a:pPr algn="just"/>
            <a:r>
              <a:rPr kumimoji="1" lang="ja-JP" altLang="en-US" sz="3200" dirty="0">
                <a:latin typeface="HG丸ｺﾞｼｯｸM-PRO" panose="020F0600000000000000" pitchFamily="50" charset="-128"/>
                <a:ea typeface="HG丸ｺﾞｼｯｸM-PRO" panose="020F0600000000000000" pitchFamily="50" charset="-128"/>
              </a:rPr>
              <a:t>　児童</a:t>
            </a:r>
            <a:r>
              <a:rPr kumimoji="1" lang="en-US" altLang="ja-JP" sz="3200" dirty="0">
                <a:latin typeface="HG丸ｺﾞｼｯｸM-PRO" panose="020F0600000000000000" pitchFamily="50" charset="-128"/>
                <a:ea typeface="HG丸ｺﾞｼｯｸM-PRO" panose="020F0600000000000000" pitchFamily="50" charset="-128"/>
              </a:rPr>
              <a:t>A</a:t>
            </a:r>
            <a:r>
              <a:rPr kumimoji="1" lang="ja-JP" altLang="en-US" sz="3200" dirty="0">
                <a:latin typeface="HG丸ｺﾞｼｯｸM-PRO" panose="020F0600000000000000" pitchFamily="50" charset="-128"/>
                <a:ea typeface="HG丸ｺﾞｼｯｸM-PRO" panose="020F0600000000000000" pitchFamily="50" charset="-128"/>
              </a:rPr>
              <a:t>は、</a:t>
            </a:r>
            <a:r>
              <a:rPr lang="ja-JP" altLang="en-US" sz="3200" dirty="0">
                <a:latin typeface="HG丸ｺﾞｼｯｸM-PRO" panose="020F0600000000000000" pitchFamily="50" charset="-128"/>
                <a:ea typeface="HG丸ｺﾞｼｯｸM-PRO" panose="020F0600000000000000" pitchFamily="50" charset="-128"/>
              </a:rPr>
              <a:t>想像力が豊かで主人公の心情を読み取ることができる。机間</a:t>
            </a:r>
            <a:r>
              <a:rPr kumimoji="1" lang="ja-JP" altLang="en-US" sz="3200" dirty="0">
                <a:latin typeface="HG丸ｺﾞｼｯｸM-PRO" panose="020F0600000000000000" pitchFamily="50" charset="-128"/>
                <a:ea typeface="HG丸ｺﾞｼｯｸM-PRO" panose="020F0600000000000000" pitchFamily="50" charset="-128"/>
              </a:rPr>
              <a:t>指導において、児童</a:t>
            </a:r>
            <a:r>
              <a:rPr kumimoji="1" lang="en-US" altLang="ja-JP" sz="3200" dirty="0">
                <a:latin typeface="HG丸ｺﾞｼｯｸM-PRO" panose="020F0600000000000000" pitchFamily="50" charset="-128"/>
                <a:ea typeface="HG丸ｺﾞｼｯｸM-PRO" panose="020F0600000000000000" pitchFamily="50" charset="-128"/>
              </a:rPr>
              <a:t>A</a:t>
            </a:r>
            <a:r>
              <a:rPr kumimoji="1" lang="ja-JP" altLang="en-US" sz="3200" dirty="0">
                <a:latin typeface="HG丸ｺﾞｼｯｸM-PRO" panose="020F0600000000000000" pitchFamily="50" charset="-128"/>
                <a:ea typeface="HG丸ｺﾞｼｯｸM-PRO" panose="020F0600000000000000" pitchFamily="50" charset="-128"/>
              </a:rPr>
              <a:t>の考えを認めてから意図的に発言を取り上げ、その考え方を全体で共有することを通じて互いの考えを尊重し合う雰囲気、ひいては人間関係を築いていこうとする社会的な技能を身に付けさせたい。</a:t>
            </a:r>
            <a:endParaRPr kumimoji="1" lang="en-US" altLang="ja-JP" sz="3200" dirty="0">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D2F97BA5-47B0-74DD-0BB9-E2E794959398}"/>
              </a:ext>
            </a:extLst>
          </p:cNvPr>
          <p:cNvSpPr txBox="1"/>
          <p:nvPr/>
        </p:nvSpPr>
        <p:spPr>
          <a:xfrm>
            <a:off x="328355" y="5533018"/>
            <a:ext cx="5476828" cy="1015663"/>
          </a:xfrm>
          <a:prstGeom prst="rect">
            <a:avLst/>
          </a:prstGeom>
          <a:solidFill>
            <a:schemeClr val="bg1"/>
          </a:solidFill>
        </p:spPr>
        <p:txBody>
          <a:bodyPr wrap="square" rtlCol="0">
            <a:spAutoFit/>
          </a:bodyPr>
          <a:lstStyle/>
          <a:p>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課題が多い児童生徒についても、日頃から</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のきめ細やかな児童生徒理解をもとに適切</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　な「よさ」を取り上げる。</a:t>
            </a:r>
            <a:endParaRPr lang="en-US" altLang="ja-JP" sz="2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1545950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コンテンツ プレースホルダー 2">
            <a:extLst>
              <a:ext uri="{FF2B5EF4-FFF2-40B4-BE49-F238E27FC236}">
                <a16:creationId xmlns:a16="http://schemas.microsoft.com/office/drawing/2014/main" id="{B1F960A4-2E8B-FDF3-AB83-02BA566FDDD6}"/>
              </a:ext>
            </a:extLst>
          </p:cNvPr>
          <p:cNvSpPr txBox="1">
            <a:spLocks/>
          </p:cNvSpPr>
          <p:nvPr/>
        </p:nvSpPr>
        <p:spPr>
          <a:xfrm>
            <a:off x="287603" y="291327"/>
            <a:ext cx="6728339" cy="455813"/>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2400" b="1" dirty="0">
                <a:solidFill>
                  <a:srgbClr val="0070C0"/>
                </a:solidFill>
                <a:latin typeface="HGｺﾞｼｯｸE" panose="020B0909000000000000" pitchFamily="49" charset="-128"/>
                <a:ea typeface="HGｺﾞｼｯｸE" panose="020B0909000000000000" pitchFamily="49" charset="-128"/>
              </a:rPr>
              <a:t>●</a:t>
            </a:r>
            <a:r>
              <a:rPr lang="en-US" altLang="ja-JP" sz="2400" b="1" dirty="0">
                <a:solidFill>
                  <a:srgbClr val="0070C0"/>
                </a:solidFill>
                <a:latin typeface="HGｺﾞｼｯｸE" panose="020B0909000000000000" pitchFamily="49" charset="-128"/>
                <a:ea typeface="HGｺﾞｼｯｸE" panose="020B0909000000000000" pitchFamily="49" charset="-128"/>
              </a:rPr>
              <a:t> </a:t>
            </a:r>
            <a:r>
              <a:rPr lang="ja-JP" altLang="en-US" sz="2400" b="1" dirty="0">
                <a:solidFill>
                  <a:srgbClr val="0070C0"/>
                </a:solidFill>
                <a:latin typeface="HGｺﾞｼｯｸE" panose="020B0909000000000000" pitchFamily="49" charset="-128"/>
                <a:ea typeface="HGｺﾞｼｯｸE" panose="020B0909000000000000" pitchFamily="49" charset="-128"/>
              </a:rPr>
              <a:t>「生かしたい児童生徒」記載の</a:t>
            </a:r>
            <a:r>
              <a:rPr lang="ja-JP" altLang="en-US" sz="2400" b="1" dirty="0">
                <a:solidFill>
                  <a:srgbClr val="FF0000"/>
                </a:solidFill>
                <a:latin typeface="HGｺﾞｼｯｸE" panose="020B0909000000000000" pitchFamily="49" charset="-128"/>
                <a:ea typeface="HGｺﾞｼｯｸE" panose="020B0909000000000000" pitchFamily="49" charset="-128"/>
              </a:rPr>
              <a:t>ポイント①</a:t>
            </a:r>
            <a:endParaRPr lang="en-US" altLang="ja-JP" sz="2400" b="1" dirty="0">
              <a:solidFill>
                <a:srgbClr val="FF0000"/>
              </a:solidFill>
              <a:latin typeface="HGｺﾞｼｯｸE" panose="020B0909000000000000" pitchFamily="49" charset="-128"/>
              <a:ea typeface="HGｺﾞｼｯｸE" panose="020B0909000000000000" pitchFamily="49" charset="-128"/>
            </a:endParaRPr>
          </a:p>
        </p:txBody>
      </p:sp>
      <p:sp>
        <p:nvSpPr>
          <p:cNvPr id="10" name="動作設定ボタン: 進む/次へ 9">
            <a:hlinkClick r:id="" action="ppaction://hlinkshowjump?jump=nextslide" highlightClick="1"/>
            <a:extLst>
              <a:ext uri="{FF2B5EF4-FFF2-40B4-BE49-F238E27FC236}">
                <a16:creationId xmlns:a16="http://schemas.microsoft.com/office/drawing/2014/main" id="{59E1B6F3-8B21-33F1-DFAB-987388716AFC}"/>
              </a:ext>
            </a:extLst>
          </p:cNvPr>
          <p:cNvSpPr/>
          <p:nvPr/>
        </p:nvSpPr>
        <p:spPr>
          <a:xfrm>
            <a:off x="7477035" y="5964713"/>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sp>
        <p:nvSpPr>
          <p:cNvPr id="3" name="テキスト ボックス 2">
            <a:extLst>
              <a:ext uri="{FF2B5EF4-FFF2-40B4-BE49-F238E27FC236}">
                <a16:creationId xmlns:a16="http://schemas.microsoft.com/office/drawing/2014/main" id="{0074C2A6-998A-5DF5-ED85-0988193E90AE}"/>
              </a:ext>
            </a:extLst>
          </p:cNvPr>
          <p:cNvSpPr txBox="1"/>
          <p:nvPr/>
        </p:nvSpPr>
        <p:spPr>
          <a:xfrm>
            <a:off x="428235" y="1847394"/>
            <a:ext cx="8287527" cy="954107"/>
          </a:xfrm>
          <a:prstGeom prst="rect">
            <a:avLst/>
          </a:prstGeom>
          <a:solidFill>
            <a:schemeClr val="bg1"/>
          </a:solidFill>
        </p:spPr>
        <p:txBody>
          <a:bodyPr wrap="square" rtlCol="0">
            <a:spAutoFit/>
          </a:bodyPr>
          <a:lstStyle/>
          <a:p>
            <a:r>
              <a:rPr lang="ja-JP" altLang="en-US" sz="2800" dirty="0">
                <a:latin typeface="HG丸ｺﾞｼｯｸM-PRO" panose="020F0600000000000000" pitchFamily="50" charset="-128"/>
                <a:ea typeface="HG丸ｺﾞｼｯｸM-PRO" panose="020F0600000000000000" pitchFamily="50" charset="-128"/>
              </a:rPr>
              <a:t>・児童生徒一人一人を大切にし、可能性を伸ばすという目標が前提にあります。</a:t>
            </a:r>
            <a:endParaRPr lang="en-US" altLang="ja-JP" sz="2800" dirty="0">
              <a:highlight>
                <a:srgbClr val="CCFFFF"/>
              </a:highlight>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F589AB38-E151-1F3B-91CB-3E723148916C}"/>
              </a:ext>
            </a:extLst>
          </p:cNvPr>
          <p:cNvSpPr txBox="1"/>
          <p:nvPr/>
        </p:nvSpPr>
        <p:spPr>
          <a:xfrm>
            <a:off x="428235" y="3682428"/>
            <a:ext cx="8287527" cy="954107"/>
          </a:xfrm>
          <a:prstGeom prst="rect">
            <a:avLst/>
          </a:prstGeom>
          <a:solidFill>
            <a:srgbClr val="CCFFFF"/>
          </a:solidFill>
        </p:spPr>
        <p:txBody>
          <a:bodyPr wrap="square" rtlCol="0">
            <a:spAutoFit/>
          </a:bodyPr>
          <a:lstStyle/>
          <a:p>
            <a:r>
              <a:rPr lang="ja-JP" altLang="en-US" sz="2800" dirty="0">
                <a:latin typeface="HG丸ｺﾞｼｯｸM-PRO" panose="020F0600000000000000" pitchFamily="50" charset="-128"/>
                <a:ea typeface="HG丸ｺﾞｼｯｸM-PRO" panose="020F0600000000000000" pitchFamily="50" charset="-128"/>
              </a:rPr>
              <a:t>例：多様な意見に耳をかたむけ、一人一人の意見</a:t>
            </a:r>
            <a:endParaRPr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　　を尊重し合える人間関係づくりにつなげたい。</a:t>
            </a:r>
            <a:endParaRPr lang="en-US" altLang="ja-JP" sz="28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605821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コンテンツ プレースホルダー 2">
            <a:extLst>
              <a:ext uri="{FF2B5EF4-FFF2-40B4-BE49-F238E27FC236}">
                <a16:creationId xmlns:a16="http://schemas.microsoft.com/office/drawing/2014/main" id="{B1F960A4-2E8B-FDF3-AB83-02BA566FDDD6}"/>
              </a:ext>
            </a:extLst>
          </p:cNvPr>
          <p:cNvSpPr txBox="1">
            <a:spLocks/>
          </p:cNvSpPr>
          <p:nvPr/>
        </p:nvSpPr>
        <p:spPr>
          <a:xfrm>
            <a:off x="287603" y="291327"/>
            <a:ext cx="6728339" cy="455813"/>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2400" b="1" dirty="0">
                <a:solidFill>
                  <a:srgbClr val="0070C0"/>
                </a:solidFill>
                <a:latin typeface="HGｺﾞｼｯｸE" panose="020B0909000000000000" pitchFamily="49" charset="-128"/>
                <a:ea typeface="HGｺﾞｼｯｸE" panose="020B0909000000000000" pitchFamily="49" charset="-128"/>
              </a:rPr>
              <a:t>●</a:t>
            </a:r>
            <a:r>
              <a:rPr lang="en-US" altLang="ja-JP" sz="2400" b="1" dirty="0">
                <a:solidFill>
                  <a:srgbClr val="0070C0"/>
                </a:solidFill>
                <a:latin typeface="HGｺﾞｼｯｸE" panose="020B0909000000000000" pitchFamily="49" charset="-128"/>
                <a:ea typeface="HGｺﾞｼｯｸE" panose="020B0909000000000000" pitchFamily="49" charset="-128"/>
              </a:rPr>
              <a:t> </a:t>
            </a:r>
            <a:r>
              <a:rPr lang="ja-JP" altLang="en-US" sz="2400" b="1" dirty="0">
                <a:solidFill>
                  <a:srgbClr val="0070C0"/>
                </a:solidFill>
                <a:latin typeface="HGｺﾞｼｯｸE" panose="020B0909000000000000" pitchFamily="49" charset="-128"/>
                <a:ea typeface="HGｺﾞｼｯｸE" panose="020B0909000000000000" pitchFamily="49" charset="-128"/>
              </a:rPr>
              <a:t>「生かしたい児童生徒」記載の</a:t>
            </a:r>
            <a:r>
              <a:rPr lang="ja-JP" altLang="en-US" sz="2400" b="1" dirty="0">
                <a:solidFill>
                  <a:srgbClr val="FF0000"/>
                </a:solidFill>
                <a:latin typeface="HGｺﾞｼｯｸE" panose="020B0909000000000000" pitchFamily="49" charset="-128"/>
                <a:ea typeface="HGｺﾞｼｯｸE" panose="020B0909000000000000" pitchFamily="49" charset="-128"/>
              </a:rPr>
              <a:t>ポイント②</a:t>
            </a:r>
            <a:endParaRPr lang="en-US" altLang="ja-JP" sz="2400" b="1" dirty="0">
              <a:solidFill>
                <a:srgbClr val="FF0000"/>
              </a:solidFill>
              <a:latin typeface="HGｺﾞｼｯｸE" panose="020B0909000000000000" pitchFamily="49" charset="-128"/>
              <a:ea typeface="HGｺﾞｼｯｸE" panose="020B0909000000000000" pitchFamily="49" charset="-128"/>
            </a:endParaRPr>
          </a:p>
        </p:txBody>
      </p:sp>
      <p:sp>
        <p:nvSpPr>
          <p:cNvPr id="10" name="動作設定ボタン: 進む/次へ 9">
            <a:hlinkClick r:id="" action="ppaction://hlinkshowjump?jump=nextslide" highlightClick="1"/>
            <a:extLst>
              <a:ext uri="{FF2B5EF4-FFF2-40B4-BE49-F238E27FC236}">
                <a16:creationId xmlns:a16="http://schemas.microsoft.com/office/drawing/2014/main" id="{59E1B6F3-8B21-33F1-DFAB-987388716AFC}"/>
              </a:ext>
            </a:extLst>
          </p:cNvPr>
          <p:cNvSpPr/>
          <p:nvPr/>
        </p:nvSpPr>
        <p:spPr>
          <a:xfrm>
            <a:off x="7477035" y="5964713"/>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sp>
        <p:nvSpPr>
          <p:cNvPr id="3" name="テキスト ボックス 2">
            <a:extLst>
              <a:ext uri="{FF2B5EF4-FFF2-40B4-BE49-F238E27FC236}">
                <a16:creationId xmlns:a16="http://schemas.microsoft.com/office/drawing/2014/main" id="{0074C2A6-998A-5DF5-ED85-0988193E90AE}"/>
              </a:ext>
            </a:extLst>
          </p:cNvPr>
          <p:cNvSpPr txBox="1"/>
          <p:nvPr/>
        </p:nvSpPr>
        <p:spPr>
          <a:xfrm>
            <a:off x="428235" y="1327337"/>
            <a:ext cx="8287527" cy="1815882"/>
          </a:xfrm>
          <a:prstGeom prst="rect">
            <a:avLst/>
          </a:prstGeom>
          <a:solidFill>
            <a:schemeClr val="bg1"/>
          </a:solidFill>
        </p:spPr>
        <p:txBody>
          <a:bodyPr wrap="square" rtlCol="0">
            <a:spAutoFit/>
          </a:bodyPr>
          <a:lstStyle/>
          <a:p>
            <a:r>
              <a:rPr lang="ja-JP" altLang="en-US" sz="2800" dirty="0">
                <a:latin typeface="HG丸ｺﾞｼｯｸM-PRO" panose="020F0600000000000000" pitchFamily="50" charset="-128"/>
                <a:ea typeface="HG丸ｺﾞｼｯｸM-PRO" panose="020F0600000000000000" pitchFamily="50" charset="-128"/>
              </a:rPr>
              <a:t>・ねらいを達成するために学習内容等を踏まえてその子のよさを取り上げ、学習を通じて他の児童生徒のよりよい人間関係の構築に繋がるなど、本時の中で「生かしたい」児童生徒を位置付けます。</a:t>
            </a:r>
            <a:endParaRPr lang="en-US" altLang="ja-JP" sz="2800" dirty="0">
              <a:highlight>
                <a:srgbClr val="CCFFFF"/>
              </a:highlight>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F589AB38-E151-1F3B-91CB-3E723148916C}"/>
              </a:ext>
            </a:extLst>
          </p:cNvPr>
          <p:cNvSpPr txBox="1"/>
          <p:nvPr/>
        </p:nvSpPr>
        <p:spPr>
          <a:xfrm>
            <a:off x="428234" y="3714782"/>
            <a:ext cx="8287527" cy="1384995"/>
          </a:xfrm>
          <a:prstGeom prst="rect">
            <a:avLst/>
          </a:prstGeom>
          <a:solidFill>
            <a:srgbClr val="CCFFFF"/>
          </a:solidFill>
        </p:spPr>
        <p:txBody>
          <a:bodyPr wrap="square" rtlCol="0">
            <a:spAutoFit/>
          </a:bodyPr>
          <a:lstStyle/>
          <a:p>
            <a:r>
              <a:rPr lang="ja-JP" altLang="en-US" sz="2800" dirty="0">
                <a:latin typeface="HG丸ｺﾞｼｯｸM-PRO" panose="020F0600000000000000" pitchFamily="50" charset="-128"/>
                <a:ea typeface="HG丸ｺﾞｼｯｸM-PRO" panose="020F0600000000000000" pitchFamily="50" charset="-128"/>
              </a:rPr>
              <a:t>例：児童</a:t>
            </a:r>
            <a:r>
              <a:rPr lang="en-US" altLang="ja-JP" sz="2800" dirty="0">
                <a:latin typeface="HG丸ｺﾞｼｯｸM-PRO" panose="020F0600000000000000" pitchFamily="50" charset="-128"/>
                <a:ea typeface="HG丸ｺﾞｼｯｸM-PRO" panose="020F0600000000000000" pitchFamily="50" charset="-128"/>
              </a:rPr>
              <a:t>A</a:t>
            </a:r>
            <a:r>
              <a:rPr lang="ja-JP" altLang="en-US" sz="2800" dirty="0">
                <a:latin typeface="HG丸ｺﾞｼｯｸM-PRO" panose="020F0600000000000000" pitchFamily="50" charset="-128"/>
                <a:ea typeface="HG丸ｺﾞｼｯｸM-PRO" panose="020F0600000000000000" pitchFamily="50" charset="-128"/>
              </a:rPr>
              <a:t>は思考力が高く、その科学的・合理的</a:t>
            </a:r>
            <a:endParaRPr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　　な考え方をもとに学び合うなかで、さらに考</a:t>
            </a:r>
            <a:endParaRPr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　　えを深めさせたい。</a:t>
            </a:r>
            <a:endParaRPr lang="en-US" altLang="ja-JP" sz="28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9315232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コンテンツ プレースホルダー 2">
            <a:extLst>
              <a:ext uri="{FF2B5EF4-FFF2-40B4-BE49-F238E27FC236}">
                <a16:creationId xmlns:a16="http://schemas.microsoft.com/office/drawing/2014/main" id="{B1F960A4-2E8B-FDF3-AB83-02BA566FDDD6}"/>
              </a:ext>
            </a:extLst>
          </p:cNvPr>
          <p:cNvSpPr txBox="1">
            <a:spLocks/>
          </p:cNvSpPr>
          <p:nvPr/>
        </p:nvSpPr>
        <p:spPr>
          <a:xfrm>
            <a:off x="287603" y="291327"/>
            <a:ext cx="6728339" cy="455813"/>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2400" b="1" dirty="0">
                <a:solidFill>
                  <a:srgbClr val="0070C0"/>
                </a:solidFill>
                <a:latin typeface="HGｺﾞｼｯｸE" panose="020B0909000000000000" pitchFamily="49" charset="-128"/>
                <a:ea typeface="HGｺﾞｼｯｸE" panose="020B0909000000000000" pitchFamily="49" charset="-128"/>
              </a:rPr>
              <a:t>●</a:t>
            </a:r>
            <a:r>
              <a:rPr lang="en-US" altLang="ja-JP" sz="2400" b="1" dirty="0">
                <a:solidFill>
                  <a:srgbClr val="0070C0"/>
                </a:solidFill>
                <a:latin typeface="HGｺﾞｼｯｸE" panose="020B0909000000000000" pitchFamily="49" charset="-128"/>
                <a:ea typeface="HGｺﾞｼｯｸE" panose="020B0909000000000000" pitchFamily="49" charset="-128"/>
              </a:rPr>
              <a:t> </a:t>
            </a:r>
            <a:r>
              <a:rPr lang="ja-JP" altLang="en-US" sz="2400" b="1" dirty="0">
                <a:solidFill>
                  <a:srgbClr val="0070C0"/>
                </a:solidFill>
                <a:latin typeface="HGｺﾞｼｯｸE" panose="020B0909000000000000" pitchFamily="49" charset="-128"/>
                <a:ea typeface="HGｺﾞｼｯｸE" panose="020B0909000000000000" pitchFamily="49" charset="-128"/>
              </a:rPr>
              <a:t>「生かしたい児童生徒」記載の</a:t>
            </a:r>
            <a:r>
              <a:rPr lang="ja-JP" altLang="en-US" sz="2400" b="1" dirty="0">
                <a:solidFill>
                  <a:srgbClr val="FF0000"/>
                </a:solidFill>
                <a:latin typeface="HGｺﾞｼｯｸE" panose="020B0909000000000000" pitchFamily="49" charset="-128"/>
                <a:ea typeface="HGｺﾞｼｯｸE" panose="020B0909000000000000" pitchFamily="49" charset="-128"/>
              </a:rPr>
              <a:t>ポイント②</a:t>
            </a:r>
            <a:endParaRPr lang="en-US" altLang="ja-JP" sz="2400" b="1" dirty="0">
              <a:solidFill>
                <a:srgbClr val="FF0000"/>
              </a:solidFill>
              <a:latin typeface="HGｺﾞｼｯｸE" panose="020B0909000000000000" pitchFamily="49" charset="-128"/>
              <a:ea typeface="HGｺﾞｼｯｸE" panose="020B0909000000000000" pitchFamily="49" charset="-128"/>
            </a:endParaRPr>
          </a:p>
        </p:txBody>
      </p:sp>
      <p:sp>
        <p:nvSpPr>
          <p:cNvPr id="10" name="動作設定ボタン: 進む/次へ 9">
            <a:hlinkClick r:id="" action="ppaction://hlinkshowjump?jump=nextslide" highlightClick="1"/>
            <a:extLst>
              <a:ext uri="{FF2B5EF4-FFF2-40B4-BE49-F238E27FC236}">
                <a16:creationId xmlns:a16="http://schemas.microsoft.com/office/drawing/2014/main" id="{59E1B6F3-8B21-33F1-DFAB-987388716AFC}"/>
              </a:ext>
            </a:extLst>
          </p:cNvPr>
          <p:cNvSpPr/>
          <p:nvPr/>
        </p:nvSpPr>
        <p:spPr>
          <a:xfrm>
            <a:off x="7477035" y="5964713"/>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sp>
        <p:nvSpPr>
          <p:cNvPr id="3" name="テキスト ボックス 2">
            <a:extLst>
              <a:ext uri="{FF2B5EF4-FFF2-40B4-BE49-F238E27FC236}">
                <a16:creationId xmlns:a16="http://schemas.microsoft.com/office/drawing/2014/main" id="{0074C2A6-998A-5DF5-ED85-0988193E90AE}"/>
              </a:ext>
            </a:extLst>
          </p:cNvPr>
          <p:cNvSpPr txBox="1"/>
          <p:nvPr/>
        </p:nvSpPr>
        <p:spPr>
          <a:xfrm>
            <a:off x="428235" y="1024290"/>
            <a:ext cx="8287527" cy="2246769"/>
          </a:xfrm>
          <a:prstGeom prst="rect">
            <a:avLst/>
          </a:prstGeom>
          <a:solidFill>
            <a:schemeClr val="bg1"/>
          </a:solidFill>
        </p:spPr>
        <p:txBody>
          <a:bodyPr wrap="square" rtlCol="0">
            <a:spAutoFit/>
          </a:bodyPr>
          <a:lstStyle/>
          <a:p>
            <a:r>
              <a:rPr lang="ja-JP" altLang="en-US" sz="2800" dirty="0">
                <a:latin typeface="HG丸ｺﾞｼｯｸM-PRO" panose="020F0600000000000000" pitchFamily="50" charset="-128"/>
                <a:ea typeface="HG丸ｺﾞｼｯｸM-PRO" panose="020F0600000000000000" pitchFamily="50" charset="-128"/>
              </a:rPr>
              <a:t>・特定の児童生徒の対比</a:t>
            </a:r>
            <a:r>
              <a:rPr lang="ja-JP" altLang="en-US" sz="1600" dirty="0">
                <a:latin typeface="HG丸ｺﾞｼｯｸM-PRO" panose="020F0600000000000000" pitchFamily="50" charset="-128"/>
                <a:ea typeface="HG丸ｺﾞｼｯｸM-PRO" panose="020F0600000000000000" pitchFamily="50" charset="-128"/>
              </a:rPr>
              <a:t>（児童</a:t>
            </a:r>
            <a:r>
              <a:rPr lang="en-US" altLang="ja-JP" sz="1600" dirty="0">
                <a:latin typeface="HG丸ｺﾞｼｯｸM-PRO" panose="020F0600000000000000" pitchFamily="50" charset="-128"/>
                <a:ea typeface="HG丸ｺﾞｼｯｸM-PRO" panose="020F0600000000000000" pitchFamily="50" charset="-128"/>
              </a:rPr>
              <a:t>A</a:t>
            </a:r>
            <a:r>
              <a:rPr lang="ja-JP" altLang="en-US" sz="1600" dirty="0">
                <a:latin typeface="HG丸ｺﾞｼｯｸM-PRO" panose="020F0600000000000000" pitchFamily="50" charset="-128"/>
                <a:ea typeface="HG丸ｺﾞｼｯｸM-PRO" panose="020F0600000000000000" pitchFamily="50" charset="-128"/>
              </a:rPr>
              <a:t>の消極性を児童</a:t>
            </a:r>
            <a:r>
              <a:rPr lang="en-US" altLang="ja-JP" sz="1600" dirty="0">
                <a:latin typeface="HG丸ｺﾞｼｯｸM-PRO" panose="020F0600000000000000" pitchFamily="50" charset="-128"/>
                <a:ea typeface="HG丸ｺﾞｼｯｸM-PRO" panose="020F0600000000000000" pitchFamily="50" charset="-128"/>
              </a:rPr>
              <a:t>B</a:t>
            </a:r>
            <a:r>
              <a:rPr lang="ja-JP" altLang="en-US" sz="1600" dirty="0">
                <a:latin typeface="HG丸ｺﾞｼｯｸM-PRO" panose="020F0600000000000000" pitchFamily="50" charset="-128"/>
                <a:ea typeface="HG丸ｺﾞｼｯｸM-PRO" panose="020F0600000000000000" pitchFamily="50" charset="-128"/>
              </a:rPr>
              <a:t>の積極性で改善したい等）</a:t>
            </a:r>
            <a:r>
              <a:rPr lang="ja-JP" altLang="en-US" sz="2800" dirty="0">
                <a:latin typeface="HG丸ｺﾞｼｯｸM-PRO" panose="020F0600000000000000" pitchFamily="50" charset="-128"/>
                <a:ea typeface="HG丸ｺﾞｼｯｸM-PRO" panose="020F0600000000000000" pitchFamily="50" charset="-128"/>
              </a:rPr>
              <a:t>ではなく、「生かしたい児童生徒」一人一人のよさを取上げ、支援することを通じて、その児童生徒ひいては集団の成長につなげるための手立てを記載します。</a:t>
            </a:r>
            <a:endParaRPr lang="en-US" altLang="ja-JP" sz="2800" dirty="0">
              <a:highlight>
                <a:srgbClr val="CCFFFF"/>
              </a:highlight>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F589AB38-E151-1F3B-91CB-3E723148916C}"/>
              </a:ext>
            </a:extLst>
          </p:cNvPr>
          <p:cNvSpPr txBox="1"/>
          <p:nvPr/>
        </p:nvSpPr>
        <p:spPr>
          <a:xfrm>
            <a:off x="428234" y="3509071"/>
            <a:ext cx="8287527" cy="2246769"/>
          </a:xfrm>
          <a:prstGeom prst="rect">
            <a:avLst/>
          </a:prstGeom>
          <a:solidFill>
            <a:srgbClr val="CCFFFF"/>
          </a:solidFill>
        </p:spPr>
        <p:txBody>
          <a:bodyPr wrap="square" rtlCol="0">
            <a:spAutoFit/>
          </a:bodyPr>
          <a:lstStyle/>
          <a:p>
            <a:r>
              <a:rPr lang="ja-JP" altLang="en-US" sz="2800" dirty="0">
                <a:latin typeface="HG丸ｺﾞｼｯｸM-PRO" panose="020F0600000000000000" pitchFamily="50" charset="-128"/>
                <a:ea typeface="HG丸ｺﾞｼｯｸM-PRO" panose="020F0600000000000000" pitchFamily="50" charset="-128"/>
              </a:rPr>
              <a:t>例：児童</a:t>
            </a:r>
            <a:r>
              <a:rPr lang="en-US" altLang="ja-JP" sz="2800" dirty="0">
                <a:latin typeface="HG丸ｺﾞｼｯｸM-PRO" panose="020F0600000000000000" pitchFamily="50" charset="-128"/>
                <a:ea typeface="HG丸ｺﾞｼｯｸM-PRO" panose="020F0600000000000000" pitchFamily="50" charset="-128"/>
              </a:rPr>
              <a:t>A</a:t>
            </a:r>
            <a:r>
              <a:rPr lang="ja-JP" altLang="en-US" sz="2800" dirty="0">
                <a:latin typeface="HG丸ｺﾞｼｯｸM-PRO" panose="020F0600000000000000" pitchFamily="50" charset="-128"/>
                <a:ea typeface="HG丸ｺﾞｼｯｸM-PRO" panose="020F0600000000000000" pitchFamily="50" charset="-128"/>
              </a:rPr>
              <a:t>のよさを取り上げた授業を展開するこ</a:t>
            </a:r>
            <a:endParaRPr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　　とを通じて、その子のよさやそのよさを尊重</a:t>
            </a:r>
            <a:endParaRPr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　　する他児童のよさに気付かせ、互いの考えを</a:t>
            </a:r>
            <a:endParaRPr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　　尊重し合うよりよい人間関係の構築に繋げて</a:t>
            </a:r>
            <a:endParaRPr lang="en-US" altLang="ja-JP" sz="2800" dirty="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　　いく。</a:t>
            </a:r>
            <a:endParaRPr lang="en-US" altLang="ja-JP" sz="28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2342407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056E849-7A94-74BB-6102-B07F41C21A4B}"/>
              </a:ext>
            </a:extLst>
          </p:cNvPr>
          <p:cNvSpPr txBox="1"/>
          <p:nvPr/>
        </p:nvSpPr>
        <p:spPr>
          <a:xfrm>
            <a:off x="2135275" y="2237740"/>
            <a:ext cx="4873450" cy="133882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sz="4050" b="1" dirty="0">
                <a:solidFill>
                  <a:srgbClr val="0070C0"/>
                </a:solidFill>
                <a:latin typeface="HG丸ｺﾞｼｯｸM-PRO" panose="020F0600000000000000" pitchFamily="50" charset="-128"/>
                <a:ea typeface="HG丸ｺﾞｼｯｸM-PRO" panose="020F0600000000000000" pitchFamily="50" charset="-128"/>
              </a:rPr>
              <a:t>ここまでの内容を</a:t>
            </a:r>
            <a:endParaRPr lang="en-US" altLang="ja-JP" sz="4050" b="1" dirty="0">
              <a:solidFill>
                <a:srgbClr val="0070C0"/>
              </a:solidFill>
              <a:latin typeface="HG丸ｺﾞｼｯｸM-PRO" panose="020F0600000000000000" pitchFamily="50" charset="-128"/>
              <a:ea typeface="HG丸ｺﾞｼｯｸM-PRO" panose="020F0600000000000000" pitchFamily="50" charset="-128"/>
            </a:endParaRPr>
          </a:p>
          <a:p>
            <a:r>
              <a:rPr lang="ja-JP" altLang="en-US" sz="4050" b="1" dirty="0">
                <a:solidFill>
                  <a:srgbClr val="0070C0"/>
                </a:solidFill>
                <a:latin typeface="HG丸ｺﾞｼｯｸM-PRO" panose="020F0600000000000000" pitchFamily="50" charset="-128"/>
                <a:ea typeface="HG丸ｺﾞｼｯｸM-PRO" panose="020F0600000000000000" pitchFamily="50" charset="-128"/>
              </a:rPr>
              <a:t>確認してみましょう</a:t>
            </a:r>
          </a:p>
        </p:txBody>
      </p:sp>
      <p:sp>
        <p:nvSpPr>
          <p:cNvPr id="3" name="動作設定ボタン: 進む/次へ 2">
            <a:hlinkClick r:id="" action="ppaction://hlinkshowjump?jump=nextslide" highlightClick="1"/>
            <a:extLst>
              <a:ext uri="{FF2B5EF4-FFF2-40B4-BE49-F238E27FC236}">
                <a16:creationId xmlns:a16="http://schemas.microsoft.com/office/drawing/2014/main" id="{7DE2F114-1B64-11ED-986E-C63740C7283A}"/>
              </a:ext>
            </a:extLst>
          </p:cNvPr>
          <p:cNvSpPr/>
          <p:nvPr/>
        </p:nvSpPr>
        <p:spPr>
          <a:xfrm>
            <a:off x="7171414" y="5728895"/>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spTree>
    <p:extLst>
      <p:ext uri="{BB962C8B-B14F-4D97-AF65-F5344CB8AC3E}">
        <p14:creationId xmlns:p14="http://schemas.microsoft.com/office/powerpoint/2010/main" val="40413373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6038263-F79A-4A9B-B9E5-4A96321B0301}"/>
              </a:ext>
            </a:extLst>
          </p:cNvPr>
          <p:cNvSpPr txBox="1"/>
          <p:nvPr/>
        </p:nvSpPr>
        <p:spPr>
          <a:xfrm>
            <a:off x="108056" y="741715"/>
            <a:ext cx="8927888" cy="1015663"/>
          </a:xfrm>
          <a:prstGeom prst="rect">
            <a:avLst/>
          </a:prstGeom>
          <a:noFill/>
        </p:spPr>
        <p:txBody>
          <a:bodyPr wrap="square" rtlCol="0">
            <a:spAutoFit/>
          </a:bodyPr>
          <a:lstStyle/>
          <a:p>
            <a:r>
              <a:rPr lang="ja-JP" altLang="en-US" sz="3000" dirty="0">
                <a:solidFill>
                  <a:srgbClr val="0033CC"/>
                </a:solidFill>
                <a:latin typeface="HGｺﾞｼｯｸE" panose="020B0909000000000000" pitchFamily="49" charset="-128"/>
                <a:ea typeface="HGｺﾞｼｯｸE" panose="020B0909000000000000" pitchFamily="49" charset="-128"/>
              </a:rPr>
              <a:t>・次の活動は、３つの指導のうち、どの指導方法　</a:t>
            </a:r>
            <a:endParaRPr lang="en-US" altLang="ja-JP" sz="3000" dirty="0">
              <a:solidFill>
                <a:srgbClr val="0033CC"/>
              </a:solidFill>
              <a:latin typeface="HGｺﾞｼｯｸE" panose="020B0909000000000000" pitchFamily="49" charset="-128"/>
              <a:ea typeface="HGｺﾞｼｯｸE" panose="020B0909000000000000" pitchFamily="49" charset="-128"/>
            </a:endParaRPr>
          </a:p>
          <a:p>
            <a:r>
              <a:rPr lang="ja-JP" altLang="en-US" sz="3000" dirty="0">
                <a:solidFill>
                  <a:srgbClr val="0033CC"/>
                </a:solidFill>
                <a:latin typeface="HGｺﾞｼｯｸE" panose="020B0909000000000000" pitchFamily="49" charset="-128"/>
                <a:ea typeface="HGｺﾞｼｯｸE" panose="020B0909000000000000" pitchFamily="49" charset="-128"/>
              </a:rPr>
              <a:t>　に該当するか選びましょう。</a:t>
            </a:r>
            <a:endParaRPr lang="en-US" altLang="ja-JP" sz="3000" dirty="0">
              <a:solidFill>
                <a:srgbClr val="0033CC"/>
              </a:solidFill>
              <a:latin typeface="HGｺﾞｼｯｸE" panose="020B0909000000000000" pitchFamily="49" charset="-128"/>
              <a:ea typeface="HGｺﾞｼｯｸE" panose="020B0909000000000000" pitchFamily="49" charset="-128"/>
            </a:endParaRPr>
          </a:p>
        </p:txBody>
      </p:sp>
      <p:sp>
        <p:nvSpPr>
          <p:cNvPr id="4" name="四角形: 角を丸くする 3">
            <a:extLst>
              <a:ext uri="{FF2B5EF4-FFF2-40B4-BE49-F238E27FC236}">
                <a16:creationId xmlns:a16="http://schemas.microsoft.com/office/drawing/2014/main" id="{CE3A4797-13C7-4909-854B-3286947F5133}"/>
              </a:ext>
            </a:extLst>
          </p:cNvPr>
          <p:cNvSpPr/>
          <p:nvPr/>
        </p:nvSpPr>
        <p:spPr>
          <a:xfrm>
            <a:off x="216953" y="2207976"/>
            <a:ext cx="8710094" cy="16027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a:t>　以前、休み時間に生徒間で偏見や差別を助長するような発言があり、その場で指導したことがあったため、休み時間の始めに、相手を思いやる言動について助言した。</a:t>
            </a:r>
          </a:p>
        </p:txBody>
      </p:sp>
      <p:sp>
        <p:nvSpPr>
          <p:cNvPr id="5" name="テキスト ボックス 4">
            <a:hlinkClick r:id="" action="ppaction://hlinkshowjump?jump=nextslide"/>
            <a:hlinkHover r:id="" action="ppaction://noaction" highlightClick="1"/>
            <a:extLst>
              <a:ext uri="{FF2B5EF4-FFF2-40B4-BE49-F238E27FC236}">
                <a16:creationId xmlns:a16="http://schemas.microsoft.com/office/drawing/2014/main" id="{1BA17B2C-5E29-4102-8CC0-6D5B82FB4CA3}"/>
              </a:ext>
            </a:extLst>
          </p:cNvPr>
          <p:cNvSpPr txBox="1"/>
          <p:nvPr/>
        </p:nvSpPr>
        <p:spPr>
          <a:xfrm>
            <a:off x="470042" y="4494301"/>
            <a:ext cx="2492990" cy="646331"/>
          </a:xfrm>
          <a:prstGeom prst="rect">
            <a:avLst/>
          </a:prstGeom>
          <a:solidFill>
            <a:srgbClr val="FF0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ja-JP" altLang="en-US" sz="3600" dirty="0">
                <a:solidFill>
                  <a:schemeClr val="bg1"/>
                </a:solidFill>
                <a:latin typeface="ＭＳ ゴシック" panose="020B0609070205080204" pitchFamily="49" charset="-128"/>
                <a:ea typeface="ＭＳ ゴシック" panose="020B0609070205080204" pitchFamily="49" charset="-128"/>
              </a:rPr>
              <a:t>基底的指導</a:t>
            </a:r>
          </a:p>
        </p:txBody>
      </p:sp>
      <p:sp>
        <p:nvSpPr>
          <p:cNvPr id="6" name="テキスト ボックス 5">
            <a:hlinkClick r:id="" action="ppaction://hlinkshowjump?jump=nextslide"/>
            <a:hlinkHover r:id="" action="ppaction://noaction" highlightClick="1"/>
            <a:extLst>
              <a:ext uri="{FF2B5EF4-FFF2-40B4-BE49-F238E27FC236}">
                <a16:creationId xmlns:a16="http://schemas.microsoft.com/office/drawing/2014/main" id="{D96DFEEA-1571-4CFB-AB93-03C58583583A}"/>
              </a:ext>
            </a:extLst>
          </p:cNvPr>
          <p:cNvSpPr txBox="1"/>
          <p:nvPr/>
        </p:nvSpPr>
        <p:spPr>
          <a:xfrm>
            <a:off x="3379411" y="4494300"/>
            <a:ext cx="2492990" cy="646331"/>
          </a:xfrm>
          <a:prstGeom prst="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ja-JP" altLang="en-US" sz="3600" dirty="0">
                <a:solidFill>
                  <a:schemeClr val="bg1"/>
                </a:solidFill>
                <a:latin typeface="ＭＳ ゴシック" panose="020B0609070205080204" pitchFamily="49" charset="-128"/>
                <a:ea typeface="ＭＳ ゴシック" panose="020B0609070205080204" pitchFamily="49" charset="-128"/>
              </a:rPr>
              <a:t>直接的指導</a:t>
            </a:r>
          </a:p>
        </p:txBody>
      </p:sp>
      <p:sp>
        <p:nvSpPr>
          <p:cNvPr id="7" name="テキスト ボックス 6">
            <a:hlinkClick r:id="" action="ppaction://hlinkshowjump?jump=nextslide"/>
            <a:hlinkHover r:id="" action="ppaction://noaction" highlightClick="1"/>
            <a:extLst>
              <a:ext uri="{FF2B5EF4-FFF2-40B4-BE49-F238E27FC236}">
                <a16:creationId xmlns:a16="http://schemas.microsoft.com/office/drawing/2014/main" id="{B3B03686-2BA1-4E1D-85D9-9F1850FFADB8}"/>
              </a:ext>
            </a:extLst>
          </p:cNvPr>
          <p:cNvSpPr txBox="1"/>
          <p:nvPr/>
        </p:nvSpPr>
        <p:spPr>
          <a:xfrm>
            <a:off x="6288781" y="4494300"/>
            <a:ext cx="2492990" cy="646331"/>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ja-JP" altLang="en-US" sz="3600" dirty="0">
                <a:solidFill>
                  <a:schemeClr val="bg1"/>
                </a:solidFill>
                <a:latin typeface="ＭＳ ゴシック" panose="020B0609070205080204" pitchFamily="49" charset="-128"/>
                <a:ea typeface="ＭＳ ゴシック" panose="020B0609070205080204" pitchFamily="49" charset="-128"/>
              </a:rPr>
              <a:t>間接的指導</a:t>
            </a:r>
          </a:p>
        </p:txBody>
      </p:sp>
    </p:spTree>
    <p:extLst>
      <p:ext uri="{BB962C8B-B14F-4D97-AF65-F5344CB8AC3E}">
        <p14:creationId xmlns:p14="http://schemas.microsoft.com/office/powerpoint/2010/main" val="26260325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テキスト ボックス 1"/>
          <p:cNvSpPr txBox="1"/>
          <p:nvPr/>
        </p:nvSpPr>
        <p:spPr>
          <a:xfrm>
            <a:off x="1096434" y="1732162"/>
            <a:ext cx="6941974" cy="1338828"/>
          </a:xfrm>
          <a:prstGeom prst="rect">
            <a:avLst/>
          </a:prstGeom>
          <a:solidFill>
            <a:srgbClr val="002060"/>
          </a:solidFill>
        </p:spPr>
        <p:txBody>
          <a:bodyPr wrap="square" rtlCol="0">
            <a:spAutoFit/>
          </a:bodyPr>
          <a:lstStyle/>
          <a:p>
            <a:pPr defTabSz="685800">
              <a:defRPr/>
            </a:pPr>
            <a:r>
              <a:rPr lang="ja-JP" altLang="en-US" sz="4050" dirty="0">
                <a:solidFill>
                  <a:prstClr val="white"/>
                </a:solidFill>
                <a:latin typeface="HG丸ｺﾞｼｯｸM-PRO" panose="020F0600000000000000" pitchFamily="50" charset="-128"/>
                <a:ea typeface="HG丸ｺﾞｼｯｸM-PRO" panose="020F0600000000000000" pitchFamily="50" charset="-128"/>
              </a:rPr>
              <a:t>全ての教育活動のベースに</a:t>
            </a:r>
            <a:endParaRPr lang="en-US" altLang="ja-JP" sz="4050" dirty="0">
              <a:solidFill>
                <a:prstClr val="white"/>
              </a:solidFill>
              <a:latin typeface="HG丸ｺﾞｼｯｸM-PRO" panose="020F0600000000000000" pitchFamily="50" charset="-128"/>
              <a:ea typeface="HG丸ｺﾞｼｯｸM-PRO" panose="020F0600000000000000" pitchFamily="50" charset="-128"/>
            </a:endParaRPr>
          </a:p>
          <a:p>
            <a:pPr defTabSz="685800">
              <a:defRPr/>
            </a:pPr>
            <a:r>
              <a:rPr lang="ja-JP" altLang="en-US" sz="4050" b="1" dirty="0">
                <a:solidFill>
                  <a:srgbClr val="FFFF00"/>
                </a:solidFill>
                <a:latin typeface="HG丸ｺﾞｼｯｸM-PRO" panose="020F0600000000000000" pitchFamily="50" charset="-128"/>
                <a:ea typeface="HG丸ｺﾞｼｯｸM-PRO" panose="020F0600000000000000" pitchFamily="50" charset="-128"/>
              </a:rPr>
              <a:t>人権教育</a:t>
            </a:r>
            <a:r>
              <a:rPr lang="ja-JP" altLang="en-US" sz="4050" dirty="0">
                <a:solidFill>
                  <a:prstClr val="white"/>
                </a:solidFill>
                <a:latin typeface="HG丸ｺﾞｼｯｸM-PRO" panose="020F0600000000000000" pitchFamily="50" charset="-128"/>
                <a:ea typeface="HG丸ｺﾞｼｯｸM-PRO" panose="020F0600000000000000" pitchFamily="50" charset="-128"/>
              </a:rPr>
              <a:t>があります。</a:t>
            </a:r>
          </a:p>
        </p:txBody>
      </p:sp>
      <p:sp>
        <p:nvSpPr>
          <p:cNvPr id="5" name="コンテンツ プレースホルダー 2"/>
          <p:cNvSpPr txBox="1">
            <a:spLocks/>
          </p:cNvSpPr>
          <p:nvPr/>
        </p:nvSpPr>
        <p:spPr>
          <a:xfrm>
            <a:off x="529641" y="422925"/>
            <a:ext cx="6156707" cy="63438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defTabSz="342900">
              <a:spcBef>
                <a:spcPts val="750"/>
              </a:spcBef>
              <a:buClr>
                <a:srgbClr val="4472C4"/>
              </a:buClr>
              <a:buNone/>
              <a:defRPr/>
            </a:pPr>
            <a:r>
              <a:rPr lang="ja-JP" altLang="en-US" sz="3000" b="1" dirty="0">
                <a:solidFill>
                  <a:srgbClr val="0070C0"/>
                </a:solidFill>
                <a:latin typeface="HGPｺﾞｼｯｸE" panose="020B0900000000000000" pitchFamily="50" charset="-128"/>
                <a:ea typeface="HGPｺﾞｼｯｸE" panose="020B0900000000000000" pitchFamily="50" charset="-128"/>
              </a:rPr>
              <a:t>●　人権教育の推進について</a:t>
            </a:r>
            <a:endParaRPr lang="en-US" altLang="ja-JP" sz="3000" b="1" dirty="0">
              <a:solidFill>
                <a:srgbClr val="0070C0"/>
              </a:solidFill>
              <a:latin typeface="HGPｺﾞｼｯｸE" panose="020B0900000000000000" pitchFamily="50" charset="-128"/>
              <a:ea typeface="HGPｺﾞｼｯｸE" panose="020B0900000000000000" pitchFamily="50" charset="-128"/>
            </a:endParaRPr>
          </a:p>
        </p:txBody>
      </p:sp>
      <p:sp>
        <p:nvSpPr>
          <p:cNvPr id="8" name="動作設定ボタン: 進む/次へ 7">
            <a:hlinkClick r:id="" action="ppaction://hlinkshowjump?jump=nextslide" highlightClick="1"/>
            <a:extLst>
              <a:ext uri="{FF2B5EF4-FFF2-40B4-BE49-F238E27FC236}">
                <a16:creationId xmlns:a16="http://schemas.microsoft.com/office/drawing/2014/main" id="{E76A2ADF-914A-EA3F-0015-23AC7897AB6A}"/>
              </a:ext>
            </a:extLst>
          </p:cNvPr>
          <p:cNvSpPr/>
          <p:nvPr/>
        </p:nvSpPr>
        <p:spPr>
          <a:xfrm>
            <a:off x="7357809" y="6066957"/>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pic>
        <p:nvPicPr>
          <p:cNvPr id="4" name="図 3" descr="ロゴ&#10;&#10;中程度の精度で自動的に生成された説明">
            <a:extLst>
              <a:ext uri="{FF2B5EF4-FFF2-40B4-BE49-F238E27FC236}">
                <a16:creationId xmlns:a16="http://schemas.microsoft.com/office/drawing/2014/main" id="{E7CCB5B5-3257-4A9A-8E71-516A55F3E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600" y="3857344"/>
            <a:ext cx="1842808" cy="1842808"/>
          </a:xfrm>
          <a:prstGeom prst="rect">
            <a:avLst/>
          </a:prstGeom>
        </p:spPr>
      </p:pic>
      <p:sp>
        <p:nvSpPr>
          <p:cNvPr id="3" name="四角形: 角を丸くする 2">
            <a:extLst>
              <a:ext uri="{FF2B5EF4-FFF2-40B4-BE49-F238E27FC236}">
                <a16:creationId xmlns:a16="http://schemas.microsoft.com/office/drawing/2014/main" id="{E1B026AF-0E4B-559D-8DCE-051DC662112F}"/>
              </a:ext>
            </a:extLst>
          </p:cNvPr>
          <p:cNvSpPr/>
          <p:nvPr/>
        </p:nvSpPr>
        <p:spPr>
          <a:xfrm>
            <a:off x="1903614" y="3928721"/>
            <a:ext cx="3836866" cy="703638"/>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とても大切なことです。</a:t>
            </a:r>
            <a:endParaRPr kumimoji="1" lang="en-US" altLang="ja-JP" sz="2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9554663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BA17B2C-5E29-4102-8CC0-6D5B82FB4CA3}"/>
              </a:ext>
            </a:extLst>
          </p:cNvPr>
          <p:cNvSpPr txBox="1"/>
          <p:nvPr/>
        </p:nvSpPr>
        <p:spPr>
          <a:xfrm>
            <a:off x="2136628" y="3049658"/>
            <a:ext cx="2492990" cy="646331"/>
          </a:xfrm>
          <a:prstGeom prst="rect">
            <a:avLst/>
          </a:prstGeom>
          <a:solidFill>
            <a:srgbClr val="FF0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ja-JP" altLang="en-US" sz="3600" dirty="0">
                <a:solidFill>
                  <a:schemeClr val="bg1"/>
                </a:solidFill>
                <a:latin typeface="ＭＳ ゴシック" panose="020B0609070205080204" pitchFamily="49" charset="-128"/>
                <a:ea typeface="ＭＳ ゴシック" panose="020B0609070205080204" pitchFamily="49" charset="-128"/>
              </a:rPr>
              <a:t>基底的指導</a:t>
            </a:r>
          </a:p>
        </p:txBody>
      </p:sp>
      <p:sp>
        <p:nvSpPr>
          <p:cNvPr id="8" name="動作設定ボタン: 進む/次へ 7">
            <a:hlinkClick r:id="" action="ppaction://hlinkshowjump?jump=nextslide" highlightClick="1"/>
            <a:extLst>
              <a:ext uri="{FF2B5EF4-FFF2-40B4-BE49-F238E27FC236}">
                <a16:creationId xmlns:a16="http://schemas.microsoft.com/office/drawing/2014/main" id="{D60DF7FA-A1BD-4915-87CD-457E2B432FD7}"/>
              </a:ext>
            </a:extLst>
          </p:cNvPr>
          <p:cNvSpPr/>
          <p:nvPr/>
        </p:nvSpPr>
        <p:spPr>
          <a:xfrm>
            <a:off x="7216492" y="5842513"/>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000" dirty="0">
                <a:solidFill>
                  <a:schemeClr val="bg1"/>
                </a:solidFill>
                <a:latin typeface="HGPｺﾞｼｯｸE" panose="020B0900000000000000" pitchFamily="50" charset="-128"/>
                <a:ea typeface="HGPｺﾞｼｯｸE" panose="020B0900000000000000" pitchFamily="50" charset="-128"/>
              </a:rPr>
              <a:t>次へ</a:t>
            </a:r>
          </a:p>
        </p:txBody>
      </p:sp>
      <p:sp>
        <p:nvSpPr>
          <p:cNvPr id="10" name="テキスト ボックス 9">
            <a:extLst>
              <a:ext uri="{FF2B5EF4-FFF2-40B4-BE49-F238E27FC236}">
                <a16:creationId xmlns:a16="http://schemas.microsoft.com/office/drawing/2014/main" id="{01752C84-1EFB-48C2-9256-D2F528EC0B41}"/>
              </a:ext>
            </a:extLst>
          </p:cNvPr>
          <p:cNvSpPr txBox="1"/>
          <p:nvPr/>
        </p:nvSpPr>
        <p:spPr>
          <a:xfrm>
            <a:off x="867051" y="3165074"/>
            <a:ext cx="5032147" cy="415498"/>
          </a:xfrm>
          <a:prstGeom prst="rect">
            <a:avLst/>
          </a:prstGeom>
          <a:noFill/>
        </p:spPr>
        <p:txBody>
          <a:bodyPr wrap="none" rtlCol="0">
            <a:spAutoFit/>
          </a:bodyPr>
          <a:lstStyle/>
          <a:p>
            <a:r>
              <a:rPr lang="ja-JP" altLang="en-US" sz="2100" dirty="0">
                <a:latin typeface="HG丸ｺﾞｼｯｸM-PRO" panose="020F0600000000000000" pitchFamily="50" charset="-128"/>
                <a:ea typeface="HG丸ｺﾞｼｯｸM-PRO" panose="020F0600000000000000" pitchFamily="50" charset="-128"/>
              </a:rPr>
              <a:t>これは、　　　　　　　　　　　です。</a:t>
            </a:r>
          </a:p>
        </p:txBody>
      </p:sp>
      <p:sp>
        <p:nvSpPr>
          <p:cNvPr id="11" name="テキスト ボックス 10">
            <a:extLst>
              <a:ext uri="{FF2B5EF4-FFF2-40B4-BE49-F238E27FC236}">
                <a16:creationId xmlns:a16="http://schemas.microsoft.com/office/drawing/2014/main" id="{BEA279BA-5398-46E7-B4AD-6EB5A1478754}"/>
              </a:ext>
            </a:extLst>
          </p:cNvPr>
          <p:cNvSpPr txBox="1"/>
          <p:nvPr/>
        </p:nvSpPr>
        <p:spPr>
          <a:xfrm>
            <a:off x="561335" y="4441957"/>
            <a:ext cx="8163917" cy="923330"/>
          </a:xfrm>
          <a:prstGeom prst="rect">
            <a:avLst/>
          </a:prstGeom>
          <a:noFill/>
        </p:spPr>
        <p:txBody>
          <a:bodyPr wrap="square" rtlCol="0">
            <a:spAutoFit/>
          </a:bodyPr>
          <a:lstStyle/>
          <a:p>
            <a:r>
              <a:rPr lang="ja-JP" altLang="en-US" sz="2700" dirty="0">
                <a:latin typeface="HG丸ｺﾞｼｯｸM-PRO" panose="020F0600000000000000" pitchFamily="50" charset="-128"/>
                <a:ea typeface="HG丸ｺﾞｼｯｸM-PRO" panose="020F0600000000000000" pitchFamily="50" charset="-128"/>
              </a:rPr>
              <a:t>教育活動全体を通じて実施します。</a:t>
            </a:r>
            <a:endParaRPr lang="en-US" altLang="ja-JP" sz="2700" dirty="0">
              <a:latin typeface="HG丸ｺﾞｼｯｸM-PRO" panose="020F0600000000000000" pitchFamily="50" charset="-128"/>
              <a:ea typeface="HG丸ｺﾞｼｯｸM-PRO" panose="020F0600000000000000" pitchFamily="50" charset="-128"/>
            </a:endParaRPr>
          </a:p>
          <a:p>
            <a:r>
              <a:rPr lang="ja-JP" altLang="en-US" sz="2700" dirty="0">
                <a:latin typeface="HG丸ｺﾞｼｯｸM-PRO" panose="020F0600000000000000" pitchFamily="50" charset="-128"/>
                <a:ea typeface="HG丸ｺﾞｼｯｸM-PRO" panose="020F0600000000000000" pitchFamily="50" charset="-128"/>
              </a:rPr>
              <a:t>休み時間、放課後、部活動等も含めた常時指導です。</a:t>
            </a:r>
          </a:p>
        </p:txBody>
      </p:sp>
      <p:sp>
        <p:nvSpPr>
          <p:cNvPr id="7" name="四角形: 角を丸くする 6">
            <a:extLst>
              <a:ext uri="{FF2B5EF4-FFF2-40B4-BE49-F238E27FC236}">
                <a16:creationId xmlns:a16="http://schemas.microsoft.com/office/drawing/2014/main" id="{B807508F-53B1-45A6-B9D0-D3B7F7080E9B}"/>
              </a:ext>
            </a:extLst>
          </p:cNvPr>
          <p:cNvSpPr/>
          <p:nvPr/>
        </p:nvSpPr>
        <p:spPr>
          <a:xfrm>
            <a:off x="274571" y="813273"/>
            <a:ext cx="8710094" cy="16027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a:t>　以前、休み時間に生徒間で偏見や差別を助長するような発言があり、その場で指導したことがあったため、休み時間の始めに、相手を思いやる言動について助言した。</a:t>
            </a:r>
          </a:p>
        </p:txBody>
      </p:sp>
    </p:spTree>
    <p:extLst>
      <p:ext uri="{BB962C8B-B14F-4D97-AF65-F5344CB8AC3E}">
        <p14:creationId xmlns:p14="http://schemas.microsoft.com/office/powerpoint/2010/main" val="18340061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6038263-F79A-4A9B-B9E5-4A96321B0301}"/>
              </a:ext>
            </a:extLst>
          </p:cNvPr>
          <p:cNvSpPr txBox="1"/>
          <p:nvPr/>
        </p:nvSpPr>
        <p:spPr>
          <a:xfrm>
            <a:off x="108056" y="635650"/>
            <a:ext cx="8927888" cy="1015663"/>
          </a:xfrm>
          <a:prstGeom prst="rect">
            <a:avLst/>
          </a:prstGeom>
          <a:noFill/>
        </p:spPr>
        <p:txBody>
          <a:bodyPr wrap="square" rtlCol="0">
            <a:spAutoFit/>
          </a:bodyPr>
          <a:lstStyle/>
          <a:p>
            <a:pPr defTabSz="685800">
              <a:defRPr/>
            </a:pPr>
            <a:r>
              <a:rPr lang="ja-JP" altLang="en-US" sz="3000" dirty="0">
                <a:solidFill>
                  <a:srgbClr val="0033CC"/>
                </a:solidFill>
                <a:latin typeface="HGｺﾞｼｯｸE" panose="020B0909000000000000" pitchFamily="49" charset="-128"/>
                <a:ea typeface="HGｺﾞｼｯｸE" panose="020B0909000000000000" pitchFamily="49" charset="-128"/>
              </a:rPr>
              <a:t>・次の活動は、３つの指導のうち、どの指導方法</a:t>
            </a:r>
            <a:endParaRPr lang="en-US" altLang="ja-JP" sz="3000" dirty="0">
              <a:solidFill>
                <a:srgbClr val="0033CC"/>
              </a:solidFill>
              <a:latin typeface="HGｺﾞｼｯｸE" panose="020B0909000000000000" pitchFamily="49" charset="-128"/>
              <a:ea typeface="HGｺﾞｼｯｸE" panose="020B0909000000000000" pitchFamily="49" charset="-128"/>
            </a:endParaRPr>
          </a:p>
          <a:p>
            <a:pPr defTabSz="685800">
              <a:defRPr/>
            </a:pPr>
            <a:r>
              <a:rPr lang="ja-JP" altLang="en-US" sz="3000" dirty="0">
                <a:solidFill>
                  <a:srgbClr val="0033CC"/>
                </a:solidFill>
                <a:latin typeface="HGｺﾞｼｯｸE" panose="020B0909000000000000" pitchFamily="49" charset="-128"/>
                <a:ea typeface="HGｺﾞｼｯｸE" panose="020B0909000000000000" pitchFamily="49" charset="-128"/>
              </a:rPr>
              <a:t>　に該当するか選びましょう。</a:t>
            </a:r>
            <a:endParaRPr lang="en-US" altLang="ja-JP" sz="3000" dirty="0">
              <a:solidFill>
                <a:srgbClr val="0033CC"/>
              </a:solidFill>
              <a:latin typeface="HGｺﾞｼｯｸE" panose="020B0909000000000000" pitchFamily="49" charset="-128"/>
              <a:ea typeface="HGｺﾞｼｯｸE" panose="020B0909000000000000" pitchFamily="49" charset="-128"/>
            </a:endParaRPr>
          </a:p>
        </p:txBody>
      </p:sp>
      <p:sp>
        <p:nvSpPr>
          <p:cNvPr id="4" name="四角形: 角を丸くする 3">
            <a:extLst>
              <a:ext uri="{FF2B5EF4-FFF2-40B4-BE49-F238E27FC236}">
                <a16:creationId xmlns:a16="http://schemas.microsoft.com/office/drawing/2014/main" id="{CE3A4797-13C7-4909-854B-3286947F5133}"/>
              </a:ext>
            </a:extLst>
          </p:cNvPr>
          <p:cNvSpPr/>
          <p:nvPr/>
        </p:nvSpPr>
        <p:spPr>
          <a:xfrm>
            <a:off x="403825" y="1960620"/>
            <a:ext cx="8444162" cy="16027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defTabSz="685800">
              <a:defRPr/>
            </a:pPr>
            <a:r>
              <a:rPr lang="ja-JP" altLang="en-US" sz="2400" dirty="0">
                <a:solidFill>
                  <a:prstClr val="black"/>
                </a:solidFill>
                <a:latin typeface="游ゴシック" panose="020F0502020204030204"/>
                <a:ea typeface="游ゴシック" panose="020B0400000000000000" pitchFamily="50" charset="-128"/>
              </a:rPr>
              <a:t>　家庭科の男女共同参画社会についての単元で、女性の人権課題について学習し、互いを尊重し合う関係について考えを深めた。</a:t>
            </a:r>
          </a:p>
        </p:txBody>
      </p:sp>
      <p:sp>
        <p:nvSpPr>
          <p:cNvPr id="5" name="テキスト ボックス 4">
            <a:hlinkClick r:id="" action="ppaction://hlinkshowjump?jump=nextslide"/>
            <a:hlinkHover r:id="" action="ppaction://noaction" highlightClick="1"/>
            <a:extLst>
              <a:ext uri="{FF2B5EF4-FFF2-40B4-BE49-F238E27FC236}">
                <a16:creationId xmlns:a16="http://schemas.microsoft.com/office/drawing/2014/main" id="{1BA17B2C-5E29-4102-8CC0-6D5B82FB4CA3}"/>
              </a:ext>
            </a:extLst>
          </p:cNvPr>
          <p:cNvSpPr txBox="1"/>
          <p:nvPr/>
        </p:nvSpPr>
        <p:spPr>
          <a:xfrm>
            <a:off x="470042" y="4494301"/>
            <a:ext cx="2492990" cy="646331"/>
          </a:xfrm>
          <a:prstGeom prst="rect">
            <a:avLst/>
          </a:prstGeom>
          <a:solidFill>
            <a:srgbClr val="FF0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defTabSz="685800">
              <a:defRPr/>
            </a:pPr>
            <a:r>
              <a:rPr lang="ja-JP" altLang="en-US" sz="3600" dirty="0">
                <a:solidFill>
                  <a:prstClr val="white"/>
                </a:solidFill>
                <a:latin typeface="ＭＳ ゴシック" panose="020B0609070205080204" pitchFamily="49" charset="-128"/>
                <a:ea typeface="ＭＳ ゴシック" panose="020B0609070205080204" pitchFamily="49" charset="-128"/>
              </a:rPr>
              <a:t>基底的指導</a:t>
            </a:r>
          </a:p>
        </p:txBody>
      </p:sp>
      <p:sp>
        <p:nvSpPr>
          <p:cNvPr id="6" name="テキスト ボックス 5">
            <a:hlinkClick r:id="" action="ppaction://hlinkshowjump?jump=nextslide"/>
            <a:hlinkHover r:id="" action="ppaction://noaction" highlightClick="1"/>
            <a:extLst>
              <a:ext uri="{FF2B5EF4-FFF2-40B4-BE49-F238E27FC236}">
                <a16:creationId xmlns:a16="http://schemas.microsoft.com/office/drawing/2014/main" id="{D96DFEEA-1571-4CFB-AB93-03C58583583A}"/>
              </a:ext>
            </a:extLst>
          </p:cNvPr>
          <p:cNvSpPr txBox="1"/>
          <p:nvPr/>
        </p:nvSpPr>
        <p:spPr>
          <a:xfrm>
            <a:off x="3379411" y="4494300"/>
            <a:ext cx="2492990" cy="646331"/>
          </a:xfrm>
          <a:prstGeom prst="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defTabSz="685800">
              <a:defRPr/>
            </a:pPr>
            <a:r>
              <a:rPr lang="ja-JP" altLang="en-US" sz="3600" dirty="0">
                <a:solidFill>
                  <a:prstClr val="white"/>
                </a:solidFill>
                <a:latin typeface="ＭＳ ゴシック" panose="020B0609070205080204" pitchFamily="49" charset="-128"/>
                <a:ea typeface="ＭＳ ゴシック" panose="020B0609070205080204" pitchFamily="49" charset="-128"/>
              </a:rPr>
              <a:t>直接的指導</a:t>
            </a:r>
          </a:p>
        </p:txBody>
      </p:sp>
      <p:sp>
        <p:nvSpPr>
          <p:cNvPr id="7" name="テキスト ボックス 6">
            <a:hlinkClick r:id="" action="ppaction://hlinkshowjump?jump=nextslide"/>
            <a:hlinkHover r:id="" action="ppaction://noaction" highlightClick="1"/>
            <a:extLst>
              <a:ext uri="{FF2B5EF4-FFF2-40B4-BE49-F238E27FC236}">
                <a16:creationId xmlns:a16="http://schemas.microsoft.com/office/drawing/2014/main" id="{B3B03686-2BA1-4E1D-85D9-9F1850FFADB8}"/>
              </a:ext>
            </a:extLst>
          </p:cNvPr>
          <p:cNvSpPr txBox="1"/>
          <p:nvPr/>
        </p:nvSpPr>
        <p:spPr>
          <a:xfrm>
            <a:off x="6288781" y="4494300"/>
            <a:ext cx="2492990" cy="646331"/>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defTabSz="685800">
              <a:defRPr/>
            </a:pPr>
            <a:r>
              <a:rPr lang="ja-JP" altLang="en-US" sz="3600" dirty="0">
                <a:solidFill>
                  <a:prstClr val="white"/>
                </a:solidFill>
                <a:latin typeface="ＭＳ ゴシック" panose="020B0609070205080204" pitchFamily="49" charset="-128"/>
                <a:ea typeface="ＭＳ ゴシック" panose="020B0609070205080204" pitchFamily="49" charset="-128"/>
              </a:rPr>
              <a:t>間接的指導</a:t>
            </a:r>
          </a:p>
        </p:txBody>
      </p:sp>
    </p:spTree>
    <p:extLst>
      <p:ext uri="{BB962C8B-B14F-4D97-AF65-F5344CB8AC3E}">
        <p14:creationId xmlns:p14="http://schemas.microsoft.com/office/powerpoint/2010/main" val="35875481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8" name="動作設定ボタン: 進む/次へ 7">
            <a:hlinkClick r:id="" action="ppaction://hlinkshowjump?jump=nextslide" highlightClick="1"/>
            <a:extLst>
              <a:ext uri="{FF2B5EF4-FFF2-40B4-BE49-F238E27FC236}">
                <a16:creationId xmlns:a16="http://schemas.microsoft.com/office/drawing/2014/main" id="{D60DF7FA-A1BD-4915-87CD-457E2B432FD7}"/>
              </a:ext>
            </a:extLst>
          </p:cNvPr>
          <p:cNvSpPr/>
          <p:nvPr/>
        </p:nvSpPr>
        <p:spPr>
          <a:xfrm>
            <a:off x="7183241" y="5768794"/>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sp>
        <p:nvSpPr>
          <p:cNvPr id="10" name="テキスト ボックス 9">
            <a:extLst>
              <a:ext uri="{FF2B5EF4-FFF2-40B4-BE49-F238E27FC236}">
                <a16:creationId xmlns:a16="http://schemas.microsoft.com/office/drawing/2014/main" id="{01752C84-1EFB-48C2-9256-D2F528EC0B41}"/>
              </a:ext>
            </a:extLst>
          </p:cNvPr>
          <p:cNvSpPr txBox="1"/>
          <p:nvPr/>
        </p:nvSpPr>
        <p:spPr>
          <a:xfrm>
            <a:off x="867051" y="3165074"/>
            <a:ext cx="5032147" cy="415498"/>
          </a:xfrm>
          <a:prstGeom prst="rect">
            <a:avLst/>
          </a:prstGeom>
          <a:noFill/>
        </p:spPr>
        <p:txBody>
          <a:bodyPr wrap="none" rtlCol="0">
            <a:spAutoFit/>
          </a:bodyPr>
          <a:lstStyle/>
          <a:p>
            <a:pPr defTabSz="685800">
              <a:defRPr/>
            </a:pPr>
            <a:r>
              <a:rPr lang="ja-JP" altLang="en-US" sz="2100" dirty="0">
                <a:solidFill>
                  <a:prstClr val="black"/>
                </a:solidFill>
                <a:latin typeface="HG丸ｺﾞｼｯｸM-PRO" panose="020F0600000000000000" pitchFamily="50" charset="-128"/>
                <a:ea typeface="HG丸ｺﾞｼｯｸM-PRO" panose="020F0600000000000000" pitchFamily="50" charset="-128"/>
              </a:rPr>
              <a:t>これは、　　　　　　　　　　　です。</a:t>
            </a:r>
          </a:p>
        </p:txBody>
      </p:sp>
      <p:sp>
        <p:nvSpPr>
          <p:cNvPr id="11" name="テキスト ボックス 10">
            <a:extLst>
              <a:ext uri="{FF2B5EF4-FFF2-40B4-BE49-F238E27FC236}">
                <a16:creationId xmlns:a16="http://schemas.microsoft.com/office/drawing/2014/main" id="{BEA279BA-5398-46E7-B4AD-6EB5A1478754}"/>
              </a:ext>
            </a:extLst>
          </p:cNvPr>
          <p:cNvSpPr txBox="1"/>
          <p:nvPr/>
        </p:nvSpPr>
        <p:spPr>
          <a:xfrm>
            <a:off x="232913" y="3976444"/>
            <a:ext cx="8704408" cy="923330"/>
          </a:xfrm>
          <a:prstGeom prst="rect">
            <a:avLst/>
          </a:prstGeom>
          <a:noFill/>
        </p:spPr>
        <p:txBody>
          <a:bodyPr wrap="square" rtlCol="0">
            <a:spAutoFit/>
          </a:bodyPr>
          <a:lstStyle/>
          <a:p>
            <a:pPr algn="just" defTabSz="685800">
              <a:defRPr/>
            </a:pPr>
            <a:r>
              <a:rPr lang="ja-JP" altLang="en-US" sz="2700" dirty="0">
                <a:solidFill>
                  <a:prstClr val="black"/>
                </a:solidFill>
                <a:latin typeface="HG丸ｺﾞｼｯｸM-PRO" panose="020F0600000000000000" pitchFamily="50" charset="-128"/>
                <a:ea typeface="HG丸ｺﾞｼｯｸM-PRO" panose="020F0600000000000000" pitchFamily="50" charset="-128"/>
              </a:rPr>
              <a:t>各教科等、各教科・科目等の本来の目標を達成するとともに、人権教育のねらいも達成します。</a:t>
            </a:r>
          </a:p>
        </p:txBody>
      </p:sp>
      <p:sp>
        <p:nvSpPr>
          <p:cNvPr id="7" name="テキスト ボックス 6">
            <a:extLst>
              <a:ext uri="{FF2B5EF4-FFF2-40B4-BE49-F238E27FC236}">
                <a16:creationId xmlns:a16="http://schemas.microsoft.com/office/drawing/2014/main" id="{4161723B-D72A-45A2-903C-DDD8373AA78B}"/>
              </a:ext>
            </a:extLst>
          </p:cNvPr>
          <p:cNvSpPr txBox="1"/>
          <p:nvPr/>
        </p:nvSpPr>
        <p:spPr>
          <a:xfrm>
            <a:off x="2136628" y="3083080"/>
            <a:ext cx="2492990" cy="646331"/>
          </a:xfrm>
          <a:prstGeom prst="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defTabSz="685800">
              <a:defRPr/>
            </a:pPr>
            <a:r>
              <a:rPr lang="ja-JP" altLang="en-US" sz="3600" dirty="0">
                <a:solidFill>
                  <a:prstClr val="white"/>
                </a:solidFill>
                <a:latin typeface="ＭＳ ゴシック" panose="020B0609070205080204" pitchFamily="49" charset="-128"/>
                <a:ea typeface="ＭＳ ゴシック" panose="020B0609070205080204" pitchFamily="49" charset="-128"/>
              </a:rPr>
              <a:t>直接的指導</a:t>
            </a:r>
          </a:p>
        </p:txBody>
      </p:sp>
      <p:sp>
        <p:nvSpPr>
          <p:cNvPr id="9" name="四角形: 角を丸くする 8">
            <a:extLst>
              <a:ext uri="{FF2B5EF4-FFF2-40B4-BE49-F238E27FC236}">
                <a16:creationId xmlns:a16="http://schemas.microsoft.com/office/drawing/2014/main" id="{4D035AFB-D4DF-4E3E-93F0-D5A0493B9B2D}"/>
              </a:ext>
            </a:extLst>
          </p:cNvPr>
          <p:cNvSpPr/>
          <p:nvPr/>
        </p:nvSpPr>
        <p:spPr>
          <a:xfrm>
            <a:off x="363036" y="879776"/>
            <a:ext cx="8444162" cy="16027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defTabSz="685800">
              <a:defRPr/>
            </a:pPr>
            <a:r>
              <a:rPr lang="ja-JP" altLang="en-US" sz="2400" dirty="0">
                <a:solidFill>
                  <a:prstClr val="black"/>
                </a:solidFill>
                <a:latin typeface="游ゴシック" panose="020F0502020204030204"/>
                <a:ea typeface="游ゴシック" panose="020B0400000000000000" pitchFamily="50" charset="-128"/>
              </a:rPr>
              <a:t>　家庭科の男女共同参画社会についての単元で、女性の人権課題について学習し、互いを尊重し合う関係について考えを深めた。</a:t>
            </a:r>
          </a:p>
        </p:txBody>
      </p:sp>
    </p:spTree>
    <p:extLst>
      <p:ext uri="{BB962C8B-B14F-4D97-AF65-F5344CB8AC3E}">
        <p14:creationId xmlns:p14="http://schemas.microsoft.com/office/powerpoint/2010/main" val="37715192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6038263-F79A-4A9B-B9E5-4A96321B0301}"/>
              </a:ext>
            </a:extLst>
          </p:cNvPr>
          <p:cNvSpPr txBox="1"/>
          <p:nvPr/>
        </p:nvSpPr>
        <p:spPr>
          <a:xfrm>
            <a:off x="0" y="677214"/>
            <a:ext cx="8927888" cy="1015663"/>
          </a:xfrm>
          <a:prstGeom prst="rect">
            <a:avLst/>
          </a:prstGeom>
          <a:noFill/>
        </p:spPr>
        <p:txBody>
          <a:bodyPr wrap="square" rtlCol="0">
            <a:spAutoFit/>
          </a:bodyPr>
          <a:lstStyle/>
          <a:p>
            <a:pPr defTabSz="685800">
              <a:defRPr/>
            </a:pPr>
            <a:r>
              <a:rPr lang="ja-JP" altLang="en-US" sz="3000" dirty="0">
                <a:solidFill>
                  <a:srgbClr val="0033CC"/>
                </a:solidFill>
                <a:latin typeface="HGｺﾞｼｯｸE" panose="020B0909000000000000" pitchFamily="49" charset="-128"/>
                <a:ea typeface="HGｺﾞｼｯｸE" panose="020B0909000000000000" pitchFamily="49" charset="-128"/>
              </a:rPr>
              <a:t>・次の活動は、３つの指導のうち、どの指導方法</a:t>
            </a:r>
            <a:endParaRPr lang="en-US" altLang="ja-JP" sz="3000" dirty="0">
              <a:solidFill>
                <a:srgbClr val="0033CC"/>
              </a:solidFill>
              <a:latin typeface="HGｺﾞｼｯｸE" panose="020B0909000000000000" pitchFamily="49" charset="-128"/>
              <a:ea typeface="HGｺﾞｼｯｸE" panose="020B0909000000000000" pitchFamily="49" charset="-128"/>
            </a:endParaRPr>
          </a:p>
          <a:p>
            <a:pPr defTabSz="685800">
              <a:defRPr/>
            </a:pPr>
            <a:r>
              <a:rPr lang="ja-JP" altLang="en-US" sz="3000" dirty="0">
                <a:solidFill>
                  <a:srgbClr val="0033CC"/>
                </a:solidFill>
                <a:latin typeface="HGｺﾞｼｯｸE" panose="020B0909000000000000" pitchFamily="49" charset="-128"/>
                <a:ea typeface="HGｺﾞｼｯｸE" panose="020B0909000000000000" pitchFamily="49" charset="-128"/>
              </a:rPr>
              <a:t>　に該当するか選びましょう。</a:t>
            </a:r>
            <a:endParaRPr lang="en-US" altLang="ja-JP" sz="3000" dirty="0">
              <a:solidFill>
                <a:srgbClr val="0033CC"/>
              </a:solidFill>
              <a:latin typeface="HGｺﾞｼｯｸE" panose="020B0909000000000000" pitchFamily="49" charset="-128"/>
              <a:ea typeface="HGｺﾞｼｯｸE" panose="020B0909000000000000" pitchFamily="49" charset="-128"/>
            </a:endParaRPr>
          </a:p>
        </p:txBody>
      </p:sp>
      <p:sp>
        <p:nvSpPr>
          <p:cNvPr id="4" name="四角形: 角を丸くする 3">
            <a:extLst>
              <a:ext uri="{FF2B5EF4-FFF2-40B4-BE49-F238E27FC236}">
                <a16:creationId xmlns:a16="http://schemas.microsoft.com/office/drawing/2014/main" id="{CE3A4797-13C7-4909-854B-3286947F5133}"/>
              </a:ext>
            </a:extLst>
          </p:cNvPr>
          <p:cNvSpPr/>
          <p:nvPr/>
        </p:nvSpPr>
        <p:spPr>
          <a:xfrm>
            <a:off x="337609" y="2101937"/>
            <a:ext cx="8444162" cy="16027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dist" defTabSz="685800">
              <a:defRPr/>
            </a:pPr>
            <a:r>
              <a:rPr lang="ja-JP" altLang="en-US" sz="2400" dirty="0">
                <a:solidFill>
                  <a:prstClr val="black"/>
                </a:solidFill>
                <a:latin typeface="游ゴシック" panose="020F0502020204030204"/>
                <a:ea typeface="游ゴシック" panose="020B0400000000000000" pitchFamily="50" charset="-128"/>
              </a:rPr>
              <a:t>　理科の授業で実験を実施した。正しいアプローチや結果の分析を通して、社会通念上の通説となっている事柄の</a:t>
            </a:r>
            <a:endParaRPr lang="en-US" altLang="ja-JP" sz="2400" dirty="0">
              <a:solidFill>
                <a:prstClr val="black"/>
              </a:solidFill>
              <a:latin typeface="游ゴシック" panose="020F0502020204030204"/>
              <a:ea typeface="游ゴシック" panose="020B0400000000000000" pitchFamily="50" charset="-128"/>
            </a:endParaRPr>
          </a:p>
          <a:p>
            <a:pPr defTabSz="685800">
              <a:defRPr/>
            </a:pPr>
            <a:r>
              <a:rPr lang="ja-JP" altLang="en-US" sz="2400" dirty="0">
                <a:solidFill>
                  <a:prstClr val="black"/>
                </a:solidFill>
                <a:latin typeface="游ゴシック" panose="020F0502020204030204"/>
                <a:ea typeface="游ゴシック" panose="020B0400000000000000" pitchFamily="50" charset="-128"/>
              </a:rPr>
              <a:t>非科学性について考える機会を設けた。</a:t>
            </a:r>
          </a:p>
        </p:txBody>
      </p:sp>
      <p:sp>
        <p:nvSpPr>
          <p:cNvPr id="5" name="テキスト ボックス 4">
            <a:hlinkClick r:id="" action="ppaction://hlinkshowjump?jump=nextslide"/>
            <a:hlinkHover r:id="" action="ppaction://noaction" highlightClick="1"/>
            <a:extLst>
              <a:ext uri="{FF2B5EF4-FFF2-40B4-BE49-F238E27FC236}">
                <a16:creationId xmlns:a16="http://schemas.microsoft.com/office/drawing/2014/main" id="{1BA17B2C-5E29-4102-8CC0-6D5B82FB4CA3}"/>
              </a:ext>
            </a:extLst>
          </p:cNvPr>
          <p:cNvSpPr txBox="1"/>
          <p:nvPr/>
        </p:nvSpPr>
        <p:spPr>
          <a:xfrm>
            <a:off x="470042" y="4494301"/>
            <a:ext cx="2492990" cy="646331"/>
          </a:xfrm>
          <a:prstGeom prst="rect">
            <a:avLst/>
          </a:prstGeom>
          <a:solidFill>
            <a:srgbClr val="FF0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defTabSz="685800">
              <a:defRPr/>
            </a:pPr>
            <a:r>
              <a:rPr lang="ja-JP" altLang="en-US" sz="3600" dirty="0">
                <a:solidFill>
                  <a:prstClr val="white"/>
                </a:solidFill>
                <a:latin typeface="ＭＳ ゴシック" panose="020B0609070205080204" pitchFamily="49" charset="-128"/>
                <a:ea typeface="ＭＳ ゴシック" panose="020B0609070205080204" pitchFamily="49" charset="-128"/>
              </a:rPr>
              <a:t>基底的指導</a:t>
            </a:r>
          </a:p>
        </p:txBody>
      </p:sp>
      <p:sp>
        <p:nvSpPr>
          <p:cNvPr id="6" name="テキスト ボックス 5">
            <a:hlinkClick r:id="" action="ppaction://hlinkshowjump?jump=nextslide"/>
            <a:hlinkHover r:id="" action="ppaction://noaction" highlightClick="1"/>
            <a:extLst>
              <a:ext uri="{FF2B5EF4-FFF2-40B4-BE49-F238E27FC236}">
                <a16:creationId xmlns:a16="http://schemas.microsoft.com/office/drawing/2014/main" id="{D96DFEEA-1571-4CFB-AB93-03C58583583A}"/>
              </a:ext>
            </a:extLst>
          </p:cNvPr>
          <p:cNvSpPr txBox="1"/>
          <p:nvPr/>
        </p:nvSpPr>
        <p:spPr>
          <a:xfrm>
            <a:off x="3379411" y="4494300"/>
            <a:ext cx="2492990" cy="646331"/>
          </a:xfrm>
          <a:prstGeom prst="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defTabSz="685800">
              <a:defRPr/>
            </a:pPr>
            <a:r>
              <a:rPr lang="ja-JP" altLang="en-US" sz="3600" dirty="0">
                <a:solidFill>
                  <a:prstClr val="white"/>
                </a:solidFill>
                <a:latin typeface="ＭＳ ゴシック" panose="020B0609070205080204" pitchFamily="49" charset="-128"/>
                <a:ea typeface="ＭＳ ゴシック" panose="020B0609070205080204" pitchFamily="49" charset="-128"/>
              </a:rPr>
              <a:t>直接的指導</a:t>
            </a:r>
          </a:p>
        </p:txBody>
      </p:sp>
      <p:sp>
        <p:nvSpPr>
          <p:cNvPr id="7" name="テキスト ボックス 6">
            <a:hlinkClick r:id="" action="ppaction://hlinkshowjump?jump=nextslide"/>
            <a:hlinkHover r:id="" action="ppaction://noaction" highlightClick="1"/>
            <a:extLst>
              <a:ext uri="{FF2B5EF4-FFF2-40B4-BE49-F238E27FC236}">
                <a16:creationId xmlns:a16="http://schemas.microsoft.com/office/drawing/2014/main" id="{B3B03686-2BA1-4E1D-85D9-9F1850FFADB8}"/>
              </a:ext>
            </a:extLst>
          </p:cNvPr>
          <p:cNvSpPr txBox="1"/>
          <p:nvPr/>
        </p:nvSpPr>
        <p:spPr>
          <a:xfrm>
            <a:off x="6288781" y="4494300"/>
            <a:ext cx="2492990" cy="646331"/>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defTabSz="685800">
              <a:defRPr/>
            </a:pPr>
            <a:r>
              <a:rPr lang="ja-JP" altLang="en-US" sz="3600" dirty="0">
                <a:solidFill>
                  <a:prstClr val="white"/>
                </a:solidFill>
                <a:latin typeface="ＭＳ ゴシック" panose="020B0609070205080204" pitchFamily="49" charset="-128"/>
                <a:ea typeface="ＭＳ ゴシック" panose="020B0609070205080204" pitchFamily="49" charset="-128"/>
              </a:rPr>
              <a:t>間接的指導</a:t>
            </a:r>
          </a:p>
        </p:txBody>
      </p:sp>
    </p:spTree>
    <p:extLst>
      <p:ext uri="{BB962C8B-B14F-4D97-AF65-F5344CB8AC3E}">
        <p14:creationId xmlns:p14="http://schemas.microsoft.com/office/powerpoint/2010/main" val="267655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8" name="動作設定ボタン: 進む/次へ 7">
            <a:hlinkClick r:id="" action="ppaction://hlinkshowjump?jump=nextslide" highlightClick="1"/>
            <a:extLst>
              <a:ext uri="{FF2B5EF4-FFF2-40B4-BE49-F238E27FC236}">
                <a16:creationId xmlns:a16="http://schemas.microsoft.com/office/drawing/2014/main" id="{D60DF7FA-A1BD-4915-87CD-457E2B432FD7}"/>
              </a:ext>
            </a:extLst>
          </p:cNvPr>
          <p:cNvSpPr/>
          <p:nvPr/>
        </p:nvSpPr>
        <p:spPr>
          <a:xfrm>
            <a:off x="7158303" y="5834201"/>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sp>
        <p:nvSpPr>
          <p:cNvPr id="10" name="テキスト ボックス 9">
            <a:extLst>
              <a:ext uri="{FF2B5EF4-FFF2-40B4-BE49-F238E27FC236}">
                <a16:creationId xmlns:a16="http://schemas.microsoft.com/office/drawing/2014/main" id="{01752C84-1EFB-48C2-9256-D2F528EC0B41}"/>
              </a:ext>
            </a:extLst>
          </p:cNvPr>
          <p:cNvSpPr txBox="1"/>
          <p:nvPr/>
        </p:nvSpPr>
        <p:spPr>
          <a:xfrm>
            <a:off x="867051" y="3165074"/>
            <a:ext cx="5032147" cy="415498"/>
          </a:xfrm>
          <a:prstGeom prst="rect">
            <a:avLst/>
          </a:prstGeom>
          <a:noFill/>
        </p:spPr>
        <p:txBody>
          <a:bodyPr wrap="none" rtlCol="0">
            <a:spAutoFit/>
          </a:bodyPr>
          <a:lstStyle/>
          <a:p>
            <a:pPr defTabSz="685800">
              <a:defRPr/>
            </a:pPr>
            <a:r>
              <a:rPr lang="ja-JP" altLang="en-US" sz="2100" dirty="0">
                <a:solidFill>
                  <a:prstClr val="black"/>
                </a:solidFill>
                <a:latin typeface="HG丸ｺﾞｼｯｸM-PRO" panose="020F0600000000000000" pitchFamily="50" charset="-128"/>
                <a:ea typeface="HG丸ｺﾞｼｯｸM-PRO" panose="020F0600000000000000" pitchFamily="50" charset="-128"/>
              </a:rPr>
              <a:t>これは、　　　　　　　　　　　です。</a:t>
            </a:r>
          </a:p>
        </p:txBody>
      </p:sp>
      <p:sp>
        <p:nvSpPr>
          <p:cNvPr id="11" name="テキスト ボックス 10">
            <a:extLst>
              <a:ext uri="{FF2B5EF4-FFF2-40B4-BE49-F238E27FC236}">
                <a16:creationId xmlns:a16="http://schemas.microsoft.com/office/drawing/2014/main" id="{BEA279BA-5398-46E7-B4AD-6EB5A1478754}"/>
              </a:ext>
            </a:extLst>
          </p:cNvPr>
          <p:cNvSpPr txBox="1"/>
          <p:nvPr/>
        </p:nvSpPr>
        <p:spPr>
          <a:xfrm>
            <a:off x="130739" y="4026355"/>
            <a:ext cx="9187130" cy="1338828"/>
          </a:xfrm>
          <a:prstGeom prst="rect">
            <a:avLst/>
          </a:prstGeom>
          <a:noFill/>
        </p:spPr>
        <p:txBody>
          <a:bodyPr wrap="none" rtlCol="0">
            <a:spAutoFit/>
          </a:bodyPr>
          <a:lstStyle/>
          <a:p>
            <a:pPr algn="just" defTabSz="685800">
              <a:defRPr/>
            </a:pPr>
            <a:r>
              <a:rPr lang="ja-JP" altLang="en-US" sz="2700" dirty="0">
                <a:solidFill>
                  <a:prstClr val="black"/>
                </a:solidFill>
                <a:latin typeface="HG丸ｺﾞｼｯｸM-PRO" panose="020F0600000000000000" pitchFamily="50" charset="-128"/>
                <a:ea typeface="HG丸ｺﾞｼｯｸM-PRO" panose="020F0600000000000000" pitchFamily="50" charset="-128"/>
              </a:rPr>
              <a:t>授業の中で直接人権問題について取り上げていなくても、</a:t>
            </a:r>
            <a:endParaRPr lang="en-US" altLang="ja-JP" sz="2700" dirty="0">
              <a:solidFill>
                <a:prstClr val="black"/>
              </a:solidFill>
              <a:latin typeface="HG丸ｺﾞｼｯｸM-PRO" panose="020F0600000000000000" pitchFamily="50" charset="-128"/>
              <a:ea typeface="HG丸ｺﾞｼｯｸM-PRO" panose="020F0600000000000000" pitchFamily="50" charset="-128"/>
            </a:endParaRPr>
          </a:p>
          <a:p>
            <a:pPr algn="just" defTabSz="685800">
              <a:defRPr/>
            </a:pPr>
            <a:r>
              <a:rPr lang="ja-JP" altLang="en-US" sz="2700" dirty="0">
                <a:solidFill>
                  <a:prstClr val="black"/>
                </a:solidFill>
                <a:latin typeface="HG丸ｺﾞｼｯｸM-PRO" panose="020F0600000000000000" pitchFamily="50" charset="-128"/>
                <a:ea typeface="HG丸ｺﾞｼｯｸM-PRO" panose="020F0600000000000000" pitchFamily="50" charset="-128"/>
              </a:rPr>
              <a:t>科学的・合理的なものの見方・考え方、豊かな感性など</a:t>
            </a:r>
            <a:endParaRPr lang="en-US" altLang="ja-JP" sz="2700" dirty="0">
              <a:solidFill>
                <a:prstClr val="black"/>
              </a:solidFill>
              <a:latin typeface="HG丸ｺﾞｼｯｸM-PRO" panose="020F0600000000000000" pitchFamily="50" charset="-128"/>
              <a:ea typeface="HG丸ｺﾞｼｯｸM-PRO" panose="020F0600000000000000" pitchFamily="50" charset="-128"/>
            </a:endParaRPr>
          </a:p>
          <a:p>
            <a:pPr algn="just" defTabSz="685800">
              <a:defRPr/>
            </a:pPr>
            <a:r>
              <a:rPr lang="ja-JP" altLang="en-US" sz="2700" dirty="0">
                <a:solidFill>
                  <a:prstClr val="black"/>
                </a:solidFill>
                <a:latin typeface="HG丸ｺﾞｼｯｸM-PRO" panose="020F0600000000000000" pitchFamily="50" charset="-128"/>
                <a:ea typeface="HG丸ｺﾞｼｯｸM-PRO" panose="020F0600000000000000" pitchFamily="50" charset="-128"/>
              </a:rPr>
              <a:t>の資質や能力を育てることが求められます。</a:t>
            </a:r>
          </a:p>
        </p:txBody>
      </p:sp>
      <p:sp>
        <p:nvSpPr>
          <p:cNvPr id="12" name="テキスト ボックス 11">
            <a:extLst>
              <a:ext uri="{FF2B5EF4-FFF2-40B4-BE49-F238E27FC236}">
                <a16:creationId xmlns:a16="http://schemas.microsoft.com/office/drawing/2014/main" id="{F7CE4F2A-6794-45E6-AA65-6C86385356A0}"/>
              </a:ext>
            </a:extLst>
          </p:cNvPr>
          <p:cNvSpPr txBox="1"/>
          <p:nvPr/>
        </p:nvSpPr>
        <p:spPr>
          <a:xfrm>
            <a:off x="2125175" y="3013993"/>
            <a:ext cx="2492990" cy="646331"/>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defTabSz="685800">
              <a:defRPr/>
            </a:pPr>
            <a:r>
              <a:rPr lang="ja-JP" altLang="en-US" sz="3600" dirty="0">
                <a:solidFill>
                  <a:prstClr val="white"/>
                </a:solidFill>
                <a:latin typeface="ＭＳ ゴシック" panose="020B0609070205080204" pitchFamily="49" charset="-128"/>
                <a:ea typeface="ＭＳ ゴシック" panose="020B0609070205080204" pitchFamily="49" charset="-128"/>
              </a:rPr>
              <a:t>間接的指導</a:t>
            </a:r>
          </a:p>
        </p:txBody>
      </p:sp>
      <p:sp>
        <p:nvSpPr>
          <p:cNvPr id="7" name="四角形: 角を丸くする 6">
            <a:extLst>
              <a:ext uri="{FF2B5EF4-FFF2-40B4-BE49-F238E27FC236}">
                <a16:creationId xmlns:a16="http://schemas.microsoft.com/office/drawing/2014/main" id="{B1A870DF-33C9-4375-93D0-31B06BA1526B}"/>
              </a:ext>
            </a:extLst>
          </p:cNvPr>
          <p:cNvSpPr/>
          <p:nvPr/>
        </p:nvSpPr>
        <p:spPr>
          <a:xfrm>
            <a:off x="222901" y="821553"/>
            <a:ext cx="8444162" cy="16027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dist" defTabSz="685800">
              <a:defRPr/>
            </a:pPr>
            <a:r>
              <a:rPr lang="ja-JP" altLang="en-US" sz="2400" dirty="0">
                <a:solidFill>
                  <a:prstClr val="black"/>
                </a:solidFill>
                <a:latin typeface="游ゴシック" panose="020F0502020204030204"/>
                <a:ea typeface="游ゴシック" panose="020B0400000000000000" pitchFamily="50" charset="-128"/>
              </a:rPr>
              <a:t>　理科の授業で実験を実施した。正しいアプローチや結果の分析を通して、社会通念上の通説となっている事柄の</a:t>
            </a:r>
            <a:endParaRPr lang="en-US" altLang="ja-JP" sz="2400" dirty="0">
              <a:solidFill>
                <a:prstClr val="black"/>
              </a:solidFill>
              <a:latin typeface="游ゴシック" panose="020F0502020204030204"/>
              <a:ea typeface="游ゴシック" panose="020B0400000000000000" pitchFamily="50" charset="-128"/>
            </a:endParaRPr>
          </a:p>
          <a:p>
            <a:pPr defTabSz="685800">
              <a:defRPr/>
            </a:pPr>
            <a:r>
              <a:rPr lang="ja-JP" altLang="en-US" sz="2400" dirty="0">
                <a:solidFill>
                  <a:prstClr val="black"/>
                </a:solidFill>
                <a:latin typeface="游ゴシック" panose="020F0502020204030204"/>
                <a:ea typeface="游ゴシック" panose="020B0400000000000000" pitchFamily="50" charset="-128"/>
              </a:rPr>
              <a:t>非科学性について考える機会を設けた。</a:t>
            </a:r>
          </a:p>
        </p:txBody>
      </p:sp>
    </p:spTree>
    <p:extLst>
      <p:ext uri="{BB962C8B-B14F-4D97-AF65-F5344CB8AC3E}">
        <p14:creationId xmlns:p14="http://schemas.microsoft.com/office/powerpoint/2010/main" val="4508207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6038263-F79A-4A9B-B9E5-4A96321B0301}"/>
              </a:ext>
            </a:extLst>
          </p:cNvPr>
          <p:cNvSpPr txBox="1"/>
          <p:nvPr/>
        </p:nvSpPr>
        <p:spPr>
          <a:xfrm>
            <a:off x="108055" y="427832"/>
            <a:ext cx="8927888" cy="1015663"/>
          </a:xfrm>
          <a:prstGeom prst="rect">
            <a:avLst/>
          </a:prstGeom>
          <a:noFill/>
        </p:spPr>
        <p:txBody>
          <a:bodyPr wrap="square" rtlCol="0">
            <a:spAutoFit/>
          </a:bodyPr>
          <a:lstStyle/>
          <a:p>
            <a:pPr defTabSz="685800">
              <a:defRPr/>
            </a:pPr>
            <a:r>
              <a:rPr lang="ja-JP" altLang="en-US" sz="3000" dirty="0">
                <a:solidFill>
                  <a:srgbClr val="0033CC"/>
                </a:solidFill>
                <a:latin typeface="HGｺﾞｼｯｸE" panose="020B0909000000000000" pitchFamily="49" charset="-128"/>
                <a:ea typeface="HGｺﾞｼｯｸE" panose="020B0909000000000000" pitchFamily="49" charset="-128"/>
              </a:rPr>
              <a:t>・学習指導案への「生かしたい児童生徒」の記載　</a:t>
            </a:r>
            <a:endParaRPr lang="en-US" altLang="ja-JP" sz="3000" dirty="0">
              <a:solidFill>
                <a:srgbClr val="0033CC"/>
              </a:solidFill>
              <a:latin typeface="HGｺﾞｼｯｸE" panose="020B0909000000000000" pitchFamily="49" charset="-128"/>
              <a:ea typeface="HGｺﾞｼｯｸE" panose="020B0909000000000000" pitchFamily="49" charset="-128"/>
            </a:endParaRPr>
          </a:p>
          <a:p>
            <a:pPr defTabSz="685800">
              <a:defRPr/>
            </a:pPr>
            <a:r>
              <a:rPr lang="ja-JP" altLang="en-US" sz="3000" dirty="0">
                <a:solidFill>
                  <a:srgbClr val="0033CC"/>
                </a:solidFill>
                <a:latin typeface="HGｺﾞｼｯｸE" panose="020B0909000000000000" pitchFamily="49" charset="-128"/>
                <a:ea typeface="HGｺﾞｼｯｸE" panose="020B0909000000000000" pitchFamily="49" charset="-128"/>
              </a:rPr>
              <a:t>　として望ましい内容はどちらでしょう。</a:t>
            </a:r>
            <a:endParaRPr lang="en-US" altLang="ja-JP" sz="3000" dirty="0">
              <a:solidFill>
                <a:srgbClr val="0033CC"/>
              </a:solidFill>
              <a:latin typeface="HGｺﾞｼｯｸE" panose="020B0909000000000000" pitchFamily="49" charset="-128"/>
              <a:ea typeface="HGｺﾞｼｯｸE" panose="020B0909000000000000" pitchFamily="49" charset="-128"/>
            </a:endParaRPr>
          </a:p>
        </p:txBody>
      </p:sp>
      <p:sp>
        <p:nvSpPr>
          <p:cNvPr id="4" name="テキスト ボックス 3">
            <a:hlinkClick r:id="" action="ppaction://hlinkshowjump?jump=nextslide" highlightClick="1"/>
            <a:hlinkHover r:id="" action="ppaction://noaction" highlightClick="1"/>
            <a:extLst>
              <a:ext uri="{FF2B5EF4-FFF2-40B4-BE49-F238E27FC236}">
                <a16:creationId xmlns:a16="http://schemas.microsoft.com/office/drawing/2014/main" id="{CF7327FD-093E-E655-DDAE-204E4C49BB0E}"/>
              </a:ext>
            </a:extLst>
          </p:cNvPr>
          <p:cNvSpPr txBox="1"/>
          <p:nvPr/>
        </p:nvSpPr>
        <p:spPr>
          <a:xfrm>
            <a:off x="414452" y="1859340"/>
            <a:ext cx="8315093" cy="1569660"/>
          </a:xfrm>
          <a:prstGeom prst="rect">
            <a:avLst/>
          </a:prstGeom>
          <a:solidFill>
            <a:srgbClr val="CCFFC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kumimoji="1" lang="ja-JP" altLang="en-US" sz="2400" dirty="0"/>
              <a:t>児童</a:t>
            </a:r>
            <a:r>
              <a:rPr kumimoji="1" lang="en-US" altLang="ja-JP" sz="2400" dirty="0"/>
              <a:t>C</a:t>
            </a:r>
            <a:r>
              <a:rPr kumimoji="1" lang="ja-JP" altLang="en-US" sz="2400" dirty="0"/>
              <a:t>は細やかな配慮ができる。その細やかな観察力を生かした授業展開を図ることで児童</a:t>
            </a:r>
            <a:r>
              <a:rPr kumimoji="1" lang="en-US" altLang="ja-JP" sz="2400" dirty="0"/>
              <a:t>C</a:t>
            </a:r>
            <a:r>
              <a:rPr kumimoji="1" lang="ja-JP" altLang="en-US" sz="2400" dirty="0"/>
              <a:t>の多面的なものの見方のよさに目を向けさせ、互いの考えを尊重し合う態度を身に付けさせたい。</a:t>
            </a:r>
          </a:p>
        </p:txBody>
      </p:sp>
      <p:sp>
        <p:nvSpPr>
          <p:cNvPr id="5" name="テキスト ボックス 4">
            <a:hlinkClick r:id="" action="ppaction://hlinkshowjump?jump=nextslide" highlightClick="1"/>
            <a:hlinkHover r:id="" action="ppaction://noaction" highlightClick="1"/>
            <a:extLst>
              <a:ext uri="{FF2B5EF4-FFF2-40B4-BE49-F238E27FC236}">
                <a16:creationId xmlns:a16="http://schemas.microsoft.com/office/drawing/2014/main" id="{081C8CF1-6210-0BDB-E37F-A96C9A981CA7}"/>
              </a:ext>
            </a:extLst>
          </p:cNvPr>
          <p:cNvSpPr txBox="1"/>
          <p:nvPr/>
        </p:nvSpPr>
        <p:spPr>
          <a:xfrm>
            <a:off x="414452" y="3913870"/>
            <a:ext cx="8315093" cy="1569660"/>
          </a:xfrm>
          <a:prstGeom prst="rect">
            <a:avLst/>
          </a:prstGeom>
          <a:solidFill>
            <a:srgbClr val="CCFF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kumimoji="1" lang="ja-JP" altLang="en-US" sz="2400" dirty="0"/>
              <a:t>児童</a:t>
            </a:r>
            <a:r>
              <a:rPr kumimoji="1" lang="en-US" altLang="ja-JP" sz="2400" dirty="0"/>
              <a:t>C</a:t>
            </a:r>
            <a:r>
              <a:rPr kumimoji="1" lang="ja-JP" altLang="en-US" sz="2400" dirty="0"/>
              <a:t>は細やかな配慮が</a:t>
            </a:r>
            <a:r>
              <a:rPr lang="ja-JP" altLang="en-US" sz="2400" dirty="0"/>
              <a:t>できるが、集団で過ごすことが困難なときがある。</a:t>
            </a:r>
            <a:r>
              <a:rPr kumimoji="1" lang="ja-JP" altLang="en-US" sz="2400" dirty="0"/>
              <a:t>児童</a:t>
            </a:r>
            <a:r>
              <a:rPr kumimoji="1" lang="en-US" altLang="ja-JP" sz="2400" dirty="0"/>
              <a:t>D</a:t>
            </a:r>
            <a:r>
              <a:rPr kumimoji="1" lang="ja-JP" altLang="en-US" sz="2400" dirty="0"/>
              <a:t>はおおらかな性格で分け隔てなく級友と接することができる。児童</a:t>
            </a:r>
            <a:r>
              <a:rPr kumimoji="1" lang="en-US" altLang="ja-JP" sz="2400" dirty="0"/>
              <a:t>D</a:t>
            </a:r>
            <a:r>
              <a:rPr kumimoji="1" lang="ja-JP" altLang="en-US" sz="2400" dirty="0"/>
              <a:t>の言動を模範に児童</a:t>
            </a:r>
            <a:r>
              <a:rPr kumimoji="1" lang="en-US" altLang="ja-JP" sz="2400" dirty="0"/>
              <a:t>C</a:t>
            </a:r>
            <a:r>
              <a:rPr kumimoji="1" lang="ja-JP" altLang="en-US" sz="2400" dirty="0"/>
              <a:t>の行動の変容を期待したい。</a:t>
            </a:r>
          </a:p>
        </p:txBody>
      </p:sp>
    </p:spTree>
    <p:extLst>
      <p:ext uri="{BB962C8B-B14F-4D97-AF65-F5344CB8AC3E}">
        <p14:creationId xmlns:p14="http://schemas.microsoft.com/office/powerpoint/2010/main" val="35143013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854D873-A4B9-BD0C-BCB3-67DBBC7B9C66}"/>
              </a:ext>
            </a:extLst>
          </p:cNvPr>
          <p:cNvSpPr txBox="1"/>
          <p:nvPr/>
        </p:nvSpPr>
        <p:spPr>
          <a:xfrm>
            <a:off x="305776" y="3318875"/>
            <a:ext cx="8532447" cy="2354491"/>
          </a:xfrm>
          <a:prstGeom prst="rect">
            <a:avLst/>
          </a:prstGeom>
          <a:noFill/>
        </p:spPr>
        <p:txBody>
          <a:bodyPr wrap="square" rtlCol="0">
            <a:spAutoFit/>
          </a:bodyPr>
          <a:lstStyle/>
          <a:p>
            <a:r>
              <a:rPr lang="ja-JP" altLang="en-US" sz="2100" dirty="0">
                <a:latin typeface="HG丸ｺﾞｼｯｸM-PRO" panose="020F0600000000000000" pitchFamily="50" charset="-128"/>
                <a:ea typeface="HG丸ｺﾞｼｯｸM-PRO" panose="020F0600000000000000" pitchFamily="50" charset="-128"/>
              </a:rPr>
              <a:t>・特定の児童生徒の対比</a:t>
            </a:r>
            <a:r>
              <a:rPr lang="ja-JP" altLang="en-US" sz="1200" dirty="0">
                <a:latin typeface="HG丸ｺﾞｼｯｸM-PRO" panose="020F0600000000000000" pitchFamily="50" charset="-128"/>
                <a:ea typeface="HG丸ｺﾞｼｯｸM-PRO" panose="020F0600000000000000" pitchFamily="50" charset="-128"/>
              </a:rPr>
              <a:t>（児童</a:t>
            </a:r>
            <a:r>
              <a:rPr lang="en-US" altLang="ja-JP" sz="1200" dirty="0">
                <a:latin typeface="HG丸ｺﾞｼｯｸM-PRO" panose="020F0600000000000000" pitchFamily="50" charset="-128"/>
                <a:ea typeface="HG丸ｺﾞｼｯｸM-PRO" panose="020F0600000000000000" pitchFamily="50" charset="-128"/>
              </a:rPr>
              <a:t>C</a:t>
            </a:r>
            <a:r>
              <a:rPr lang="ja-JP" altLang="en-US" sz="1200" dirty="0">
                <a:latin typeface="HG丸ｺﾞｼｯｸM-PRO" panose="020F0600000000000000" pitchFamily="50" charset="-128"/>
                <a:ea typeface="HG丸ｺﾞｼｯｸM-PRO" panose="020F0600000000000000" pitchFamily="50" charset="-128"/>
              </a:rPr>
              <a:t>の短所を児童</a:t>
            </a:r>
            <a:r>
              <a:rPr lang="en-US" altLang="ja-JP" sz="1200" dirty="0">
                <a:latin typeface="HG丸ｺﾞｼｯｸM-PRO" panose="020F0600000000000000" pitchFamily="50" charset="-128"/>
                <a:ea typeface="HG丸ｺﾞｼｯｸM-PRO" panose="020F0600000000000000" pitchFamily="50" charset="-128"/>
              </a:rPr>
              <a:t>D</a:t>
            </a:r>
            <a:r>
              <a:rPr lang="ja-JP" altLang="en-US" sz="1200" dirty="0">
                <a:latin typeface="HG丸ｺﾞｼｯｸM-PRO" panose="020F0600000000000000" pitchFamily="50" charset="-128"/>
                <a:ea typeface="HG丸ｺﾞｼｯｸM-PRO" panose="020F0600000000000000" pitchFamily="50" charset="-128"/>
              </a:rPr>
              <a:t>の長所で補いたい等）</a:t>
            </a:r>
            <a:r>
              <a:rPr lang="ja-JP" altLang="en-US" sz="2100" dirty="0">
                <a:latin typeface="HG丸ｺﾞｼｯｸM-PRO" panose="020F0600000000000000" pitchFamily="50" charset="-128"/>
                <a:ea typeface="HG丸ｺﾞｼｯｸM-PRO" panose="020F0600000000000000" pitchFamily="50" charset="-128"/>
              </a:rPr>
              <a:t>ではなく、「生か</a:t>
            </a:r>
            <a:endParaRPr lang="en-US" altLang="ja-JP" sz="2100" dirty="0">
              <a:latin typeface="HG丸ｺﾞｼｯｸM-PRO" panose="020F0600000000000000" pitchFamily="50" charset="-128"/>
              <a:ea typeface="HG丸ｺﾞｼｯｸM-PRO" panose="020F0600000000000000" pitchFamily="50" charset="-128"/>
            </a:endParaRPr>
          </a:p>
          <a:p>
            <a:r>
              <a:rPr lang="ja-JP" altLang="en-US" sz="2100" dirty="0">
                <a:latin typeface="HG丸ｺﾞｼｯｸM-PRO" panose="020F0600000000000000" pitchFamily="50" charset="-128"/>
                <a:ea typeface="HG丸ｺﾞｼｯｸM-PRO" panose="020F0600000000000000" pitchFamily="50" charset="-128"/>
              </a:rPr>
              <a:t>　したい児童生徒」に集団の学びの中でどのように「育てたい資質・</a:t>
            </a:r>
            <a:endParaRPr lang="en-US" altLang="ja-JP" sz="2100" dirty="0">
              <a:latin typeface="HG丸ｺﾞｼｯｸM-PRO" panose="020F0600000000000000" pitchFamily="50" charset="-128"/>
              <a:ea typeface="HG丸ｺﾞｼｯｸM-PRO" panose="020F0600000000000000" pitchFamily="50" charset="-128"/>
            </a:endParaRPr>
          </a:p>
          <a:p>
            <a:r>
              <a:rPr lang="ja-JP" altLang="en-US" sz="2100" dirty="0">
                <a:latin typeface="HG丸ｺﾞｼｯｸM-PRO" panose="020F0600000000000000" pitchFamily="50" charset="-128"/>
                <a:ea typeface="HG丸ｺﾞｼｯｸM-PRO" panose="020F0600000000000000" pitchFamily="50" charset="-128"/>
              </a:rPr>
              <a:t>　能力」を身に付けさせたいか、その手立てを記載します。</a:t>
            </a:r>
            <a:endParaRPr lang="en-US" altLang="ja-JP" sz="2100" dirty="0">
              <a:latin typeface="HG丸ｺﾞｼｯｸM-PRO" panose="020F0600000000000000" pitchFamily="50" charset="-128"/>
              <a:ea typeface="HG丸ｺﾞｼｯｸM-PRO" panose="020F0600000000000000" pitchFamily="50" charset="-128"/>
            </a:endParaRPr>
          </a:p>
          <a:p>
            <a:endParaRPr lang="en-US" altLang="ja-JP" sz="2100" dirty="0">
              <a:latin typeface="HG丸ｺﾞｼｯｸM-PRO" panose="020F0600000000000000" pitchFamily="50" charset="-128"/>
              <a:ea typeface="HG丸ｺﾞｼｯｸM-PRO" panose="020F0600000000000000" pitchFamily="50" charset="-128"/>
            </a:endParaRPr>
          </a:p>
          <a:p>
            <a:r>
              <a:rPr lang="en-US" altLang="ja-JP" sz="2100" dirty="0">
                <a:latin typeface="HG丸ｺﾞｼｯｸM-PRO" panose="020F0600000000000000" pitchFamily="50" charset="-128"/>
                <a:ea typeface="HG丸ｺﾞｼｯｸM-PRO" panose="020F0600000000000000" pitchFamily="50" charset="-128"/>
              </a:rPr>
              <a:t>※</a:t>
            </a:r>
            <a:r>
              <a:rPr lang="ja-JP" altLang="en-US" sz="2100" dirty="0">
                <a:latin typeface="HG丸ｺﾞｼｯｸM-PRO" panose="020F0600000000000000" pitchFamily="50" charset="-128"/>
                <a:ea typeface="HG丸ｺﾞｼｯｸM-PRO" panose="020F0600000000000000" pitchFamily="50" charset="-128"/>
              </a:rPr>
              <a:t>「生かしたい児童生徒」への意図的な配慮や支援を踏まえた学びを</a:t>
            </a:r>
            <a:endParaRPr lang="en-US" altLang="ja-JP" sz="2100" dirty="0">
              <a:latin typeface="HG丸ｺﾞｼｯｸM-PRO" panose="020F0600000000000000" pitchFamily="50" charset="-128"/>
              <a:ea typeface="HG丸ｺﾞｼｯｸM-PRO" panose="020F0600000000000000" pitchFamily="50" charset="-128"/>
            </a:endParaRPr>
          </a:p>
          <a:p>
            <a:r>
              <a:rPr lang="ja-JP" altLang="en-US" sz="2100" dirty="0">
                <a:latin typeface="HG丸ｺﾞｼｯｸM-PRO" panose="020F0600000000000000" pitchFamily="50" charset="-128"/>
                <a:ea typeface="HG丸ｺﾞｼｯｸM-PRO" panose="020F0600000000000000" pitchFamily="50" charset="-128"/>
              </a:rPr>
              <a:t>　通じて、その児童生徒自身に加えて集団の成長につながることも予</a:t>
            </a:r>
            <a:endParaRPr lang="en-US" altLang="ja-JP" sz="2100" dirty="0">
              <a:latin typeface="HG丸ｺﾞｼｯｸM-PRO" panose="020F0600000000000000" pitchFamily="50" charset="-128"/>
              <a:ea typeface="HG丸ｺﾞｼｯｸM-PRO" panose="020F0600000000000000" pitchFamily="50" charset="-128"/>
            </a:endParaRPr>
          </a:p>
          <a:p>
            <a:r>
              <a:rPr lang="ja-JP" altLang="en-US" sz="2100" dirty="0">
                <a:latin typeface="HG丸ｺﾞｼｯｸM-PRO" panose="020F0600000000000000" pitchFamily="50" charset="-128"/>
                <a:ea typeface="HG丸ｺﾞｼｯｸM-PRO" panose="020F0600000000000000" pitchFamily="50" charset="-128"/>
              </a:rPr>
              <a:t>　想されます。</a:t>
            </a:r>
            <a:endParaRPr lang="en-US" altLang="ja-JP" sz="2100" dirty="0">
              <a:latin typeface="HG丸ｺﾞｼｯｸM-PRO" panose="020F0600000000000000" pitchFamily="50" charset="-128"/>
              <a:ea typeface="HG丸ｺﾞｼｯｸM-PRO" panose="020F0600000000000000" pitchFamily="50" charset="-128"/>
            </a:endParaRPr>
          </a:p>
        </p:txBody>
      </p:sp>
      <p:sp>
        <p:nvSpPr>
          <p:cNvPr id="7" name="テキスト ボックス 6">
            <a:extLst>
              <a:ext uri="{FF2B5EF4-FFF2-40B4-BE49-F238E27FC236}">
                <a16:creationId xmlns:a16="http://schemas.microsoft.com/office/drawing/2014/main" id="{AC56F546-0BEE-4BDE-1F61-A17BDFA78294}"/>
              </a:ext>
            </a:extLst>
          </p:cNvPr>
          <p:cNvSpPr txBox="1"/>
          <p:nvPr/>
        </p:nvSpPr>
        <p:spPr>
          <a:xfrm>
            <a:off x="453344" y="471734"/>
            <a:ext cx="2081019" cy="415498"/>
          </a:xfrm>
          <a:prstGeom prst="rect">
            <a:avLst/>
          </a:prstGeom>
          <a:noFill/>
        </p:spPr>
        <p:txBody>
          <a:bodyPr wrap="none" rtlCol="0">
            <a:spAutoFit/>
          </a:bodyPr>
          <a:lstStyle/>
          <a:p>
            <a:r>
              <a:rPr lang="ja-JP" altLang="en-US" sz="2100" b="1" dirty="0">
                <a:solidFill>
                  <a:srgbClr val="0070C0"/>
                </a:solidFill>
                <a:latin typeface="HG丸ｺﾞｼｯｸM-PRO" panose="020F0600000000000000" pitchFamily="50" charset="-128"/>
                <a:ea typeface="HG丸ｺﾞｼｯｸM-PRO" panose="020F0600000000000000" pitchFamily="50" charset="-128"/>
              </a:rPr>
              <a:t>望ましい記載例</a:t>
            </a:r>
          </a:p>
        </p:txBody>
      </p:sp>
      <p:sp>
        <p:nvSpPr>
          <p:cNvPr id="9" name="動作設定ボタン: 進む/次へ 8">
            <a:hlinkClick r:id="" action="ppaction://hlinkshowjump?jump=nextslide" highlightClick="1"/>
            <a:extLst>
              <a:ext uri="{FF2B5EF4-FFF2-40B4-BE49-F238E27FC236}">
                <a16:creationId xmlns:a16="http://schemas.microsoft.com/office/drawing/2014/main" id="{B4064B76-389F-743C-4952-5FF519298FD8}"/>
              </a:ext>
            </a:extLst>
          </p:cNvPr>
          <p:cNvSpPr/>
          <p:nvPr/>
        </p:nvSpPr>
        <p:spPr>
          <a:xfrm>
            <a:off x="7275444" y="5966594"/>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sp>
        <p:nvSpPr>
          <p:cNvPr id="2" name="テキスト ボックス 1">
            <a:hlinkClick r:id="" action="ppaction://hlinkshowjump?jump=nextslide" highlightClick="1"/>
            <a:hlinkHover r:id="" action="ppaction://noaction" highlightClick="1"/>
            <a:extLst>
              <a:ext uri="{FF2B5EF4-FFF2-40B4-BE49-F238E27FC236}">
                <a16:creationId xmlns:a16="http://schemas.microsoft.com/office/drawing/2014/main" id="{709E08E5-A5B9-51FF-5B0B-489BFCA29598}"/>
              </a:ext>
            </a:extLst>
          </p:cNvPr>
          <p:cNvSpPr txBox="1"/>
          <p:nvPr/>
        </p:nvSpPr>
        <p:spPr>
          <a:xfrm>
            <a:off x="453344" y="1318223"/>
            <a:ext cx="7967774" cy="1569660"/>
          </a:xfrm>
          <a:prstGeom prst="rect">
            <a:avLst/>
          </a:prstGeom>
          <a:solidFill>
            <a:srgbClr val="CCFFC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kumimoji="1" lang="ja-JP" altLang="en-US" sz="2400" dirty="0"/>
              <a:t>児童</a:t>
            </a:r>
            <a:r>
              <a:rPr kumimoji="1" lang="en-US" altLang="ja-JP" sz="2400" dirty="0"/>
              <a:t>C</a:t>
            </a:r>
            <a:r>
              <a:rPr kumimoji="1" lang="ja-JP" altLang="en-US" sz="2400" dirty="0"/>
              <a:t>は細やかな配慮ができる。その細やかな観察力を生かした授業展開を図ることで児童</a:t>
            </a:r>
            <a:r>
              <a:rPr kumimoji="1" lang="en-US" altLang="ja-JP" sz="2400" dirty="0"/>
              <a:t>C</a:t>
            </a:r>
            <a:r>
              <a:rPr kumimoji="1" lang="ja-JP" altLang="en-US" sz="2400" dirty="0"/>
              <a:t>の多面的なものの見方のよさに目を向けさせ、互いの考えを尊重し合う態度を身に付けさせたい。</a:t>
            </a:r>
          </a:p>
        </p:txBody>
      </p:sp>
    </p:spTree>
    <p:extLst>
      <p:ext uri="{BB962C8B-B14F-4D97-AF65-F5344CB8AC3E}">
        <p14:creationId xmlns:p14="http://schemas.microsoft.com/office/powerpoint/2010/main" val="3645288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CFF"/>
            </a:gs>
            <a:gs pos="74000">
              <a:schemeClr val="bg1"/>
            </a:gs>
            <a:gs pos="83000">
              <a:schemeClr val="bg1"/>
            </a:gs>
            <a:gs pos="100000">
              <a:srgbClr val="FFCCFF"/>
            </a:gs>
          </a:gsLst>
          <a:lin ang="5400000" scaled="1"/>
          <a:tileRect/>
        </a:gradFill>
        <a:effectLst/>
      </p:bgPr>
    </p:bg>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65A93AA-EC22-41FE-A715-0261293EF199}"/>
              </a:ext>
            </a:extLst>
          </p:cNvPr>
          <p:cNvSpPr txBox="1">
            <a:spLocks/>
          </p:cNvSpPr>
          <p:nvPr/>
        </p:nvSpPr>
        <p:spPr>
          <a:xfrm>
            <a:off x="751036" y="561955"/>
            <a:ext cx="6156707" cy="63438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defTabSz="342900">
              <a:spcBef>
                <a:spcPts val="750"/>
              </a:spcBef>
              <a:buClr>
                <a:srgbClr val="4472C4"/>
              </a:buClr>
              <a:buNone/>
              <a:defRPr/>
            </a:pPr>
            <a:r>
              <a:rPr lang="ja-JP" altLang="en-US" sz="3000" b="1" dirty="0">
                <a:solidFill>
                  <a:srgbClr val="0070C0"/>
                </a:solidFill>
                <a:latin typeface="HGPｺﾞｼｯｸE" panose="020B0900000000000000" pitchFamily="50" charset="-128"/>
                <a:ea typeface="HGPｺﾞｼｯｸE" panose="020B0900000000000000" pitchFamily="50" charset="-128"/>
              </a:rPr>
              <a:t>４　資料の活用等について</a:t>
            </a:r>
            <a:endParaRPr lang="en-US" altLang="ja-JP" sz="3000" b="1" dirty="0">
              <a:solidFill>
                <a:srgbClr val="0070C0"/>
              </a:solidFill>
              <a:latin typeface="HGPｺﾞｼｯｸE" panose="020B0900000000000000" pitchFamily="50" charset="-128"/>
              <a:ea typeface="HGPｺﾞｼｯｸE" panose="020B0900000000000000" pitchFamily="50" charset="-128"/>
            </a:endParaRPr>
          </a:p>
        </p:txBody>
      </p:sp>
      <p:sp>
        <p:nvSpPr>
          <p:cNvPr id="7" name="動作設定ボタン: 進む/次へ 6">
            <a:hlinkClick r:id="" action="ppaction://hlinkshowjump?jump=nextslide" highlightClick="1"/>
            <a:extLst>
              <a:ext uri="{FF2B5EF4-FFF2-40B4-BE49-F238E27FC236}">
                <a16:creationId xmlns:a16="http://schemas.microsoft.com/office/drawing/2014/main" id="{E62D23C6-43F2-496C-A308-FECB41D5D7CD}"/>
              </a:ext>
            </a:extLst>
          </p:cNvPr>
          <p:cNvSpPr/>
          <p:nvPr/>
        </p:nvSpPr>
        <p:spPr>
          <a:xfrm>
            <a:off x="7112586" y="5796651"/>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sp>
        <p:nvSpPr>
          <p:cNvPr id="6" name="テキスト ボックス 5">
            <a:extLst>
              <a:ext uri="{FF2B5EF4-FFF2-40B4-BE49-F238E27FC236}">
                <a16:creationId xmlns:a16="http://schemas.microsoft.com/office/drawing/2014/main" id="{8F7CA05A-8F26-4986-8BE5-4AF7BE474E05}"/>
              </a:ext>
            </a:extLst>
          </p:cNvPr>
          <p:cNvSpPr txBox="1"/>
          <p:nvPr/>
        </p:nvSpPr>
        <p:spPr>
          <a:xfrm>
            <a:off x="522654" y="1355372"/>
            <a:ext cx="8098692" cy="507831"/>
          </a:xfrm>
          <a:prstGeom prst="rect">
            <a:avLst/>
          </a:prstGeom>
          <a:noFill/>
        </p:spPr>
        <p:txBody>
          <a:bodyPr wrap="none" rtlCol="0">
            <a:spAutoFit/>
          </a:bodyPr>
          <a:lstStyle/>
          <a:p>
            <a:pPr defTabSz="685800">
              <a:defRPr/>
            </a:pPr>
            <a:r>
              <a:rPr lang="en-US" altLang="ja-JP" sz="2700" dirty="0">
                <a:solidFill>
                  <a:prstClr val="black"/>
                </a:solidFill>
                <a:latin typeface="HG丸ｺﾞｼｯｸM-PRO" panose="020F0600000000000000" pitchFamily="50" charset="-128"/>
                <a:ea typeface="HG丸ｺﾞｼｯｸM-PRO" panose="020F0600000000000000" pitchFamily="50" charset="-128"/>
              </a:rPr>
              <a:t>Q</a:t>
            </a:r>
            <a:r>
              <a:rPr lang="ja-JP" altLang="en-US" dirty="0">
                <a:solidFill>
                  <a:prstClr val="black"/>
                </a:solidFill>
                <a:latin typeface="HG丸ｺﾞｼｯｸM-PRO" panose="020F0600000000000000" pitchFamily="50" charset="-128"/>
                <a:ea typeface="HG丸ｺﾞｼｯｸM-PRO" panose="020F0600000000000000" pitchFamily="50" charset="-128"/>
              </a:rPr>
              <a:t>．おすすめの人権教育のテーマや活用できる資料があれば教えて下さい。</a:t>
            </a:r>
            <a:endParaRPr lang="ja-JP" altLang="en-US" sz="12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2" name="図 1" descr="アイコン が含まれている画像&#10;&#10;自動的に生成された説明">
            <a:extLst>
              <a:ext uri="{FF2B5EF4-FFF2-40B4-BE49-F238E27FC236}">
                <a16:creationId xmlns:a16="http://schemas.microsoft.com/office/drawing/2014/main" id="{1A909CE3-C38B-AD1E-DB6F-7EEFE11FC4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211" y="2804770"/>
            <a:ext cx="2991881" cy="2991881"/>
          </a:xfrm>
          <a:prstGeom prst="rect">
            <a:avLst/>
          </a:prstGeom>
        </p:spPr>
      </p:pic>
      <p:sp>
        <p:nvSpPr>
          <p:cNvPr id="4" name="楕円 3">
            <a:extLst>
              <a:ext uri="{FF2B5EF4-FFF2-40B4-BE49-F238E27FC236}">
                <a16:creationId xmlns:a16="http://schemas.microsoft.com/office/drawing/2014/main" id="{30A9CB17-A94B-EB73-9C34-680AB3B9F6E9}"/>
              </a:ext>
            </a:extLst>
          </p:cNvPr>
          <p:cNvSpPr/>
          <p:nvPr/>
        </p:nvSpPr>
        <p:spPr>
          <a:xfrm>
            <a:off x="3848092" y="2804770"/>
            <a:ext cx="4627935" cy="1579419"/>
          </a:xfrm>
          <a:prstGeom prst="ellipse">
            <a:avLst/>
          </a:prstGeom>
          <a:ln w="19050"/>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a:t>
            </a:r>
            <a:r>
              <a:rPr kumimoji="1" lang="ja-JP" altLang="en-US" sz="2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2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700" b="1" i="0" u="sng"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手引Ｐ</a:t>
            </a:r>
            <a:r>
              <a:rPr kumimoji="1" lang="en-US" altLang="ja-JP" sz="2700" b="1" i="0" u="sng"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18</a:t>
            </a:r>
            <a:r>
              <a:rPr kumimoji="1" lang="ja-JP" altLang="en-US" sz="2700" b="1" i="0" u="sng"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a:t>
            </a:r>
            <a:r>
              <a:rPr kumimoji="1" lang="en-US" altLang="ja-JP" sz="2700" b="1" i="0" u="sng"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i="0"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rPr>
              <a:t>を見て確認しましょう</a:t>
            </a:r>
            <a:endParaRPr kumimoji="1" lang="en-US" altLang="ja-JP" sz="1600" i="0" strike="noStrike" kern="1200" cap="none" spc="0" normalizeH="0" baseline="0" noProof="0" dirty="0">
              <a:ln>
                <a:noFill/>
              </a:ln>
              <a:solidFill>
                <a:prstClr val="black"/>
              </a:solidFill>
              <a:effectLst/>
              <a:uLnTx/>
              <a:uFillTx/>
              <a:latin typeface="HGｺﾞｼｯｸE" panose="020B0909000000000000" pitchFamily="49" charset="-128"/>
              <a:ea typeface="HGｺﾞｼｯｸE" panose="020B0909000000000000" pitchFamily="49" charset="-128"/>
              <a:cs typeface="+mn-cs"/>
            </a:endParaRPr>
          </a:p>
          <a:p>
            <a:pPr algn="ctr"/>
            <a:endParaRPr kumimoji="1" lang="ja-JP" altLang="en-US" dirty="0"/>
          </a:p>
        </p:txBody>
      </p:sp>
    </p:spTree>
    <p:extLst>
      <p:ext uri="{BB962C8B-B14F-4D97-AF65-F5344CB8AC3E}">
        <p14:creationId xmlns:p14="http://schemas.microsoft.com/office/powerpoint/2010/main" val="1657866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74000">
              <a:schemeClr val="bg1"/>
            </a:gs>
            <a:gs pos="83000">
              <a:schemeClr val="bg1"/>
            </a:gs>
            <a:gs pos="100000">
              <a:srgbClr val="FFCCFF"/>
            </a:gs>
          </a:gsLst>
          <a:lin ang="5400000" scaled="1"/>
        </a:gradFill>
        <a:effectLst/>
      </p:bgPr>
    </p:bg>
    <p:spTree>
      <p:nvGrpSpPr>
        <p:cNvPr id="1" name="">
          <a:extLst>
            <a:ext uri="{FF2B5EF4-FFF2-40B4-BE49-F238E27FC236}">
              <a16:creationId xmlns:a16="http://schemas.microsoft.com/office/drawing/2014/main" id="{2B1B8ACF-4187-B6B7-59B6-DF4552E265E7}"/>
            </a:ext>
          </a:extLst>
        </p:cNvPr>
        <p:cNvGrpSpPr/>
        <p:nvPr/>
      </p:nvGrpSpPr>
      <p:grpSpPr>
        <a:xfrm>
          <a:off x="0" y="0"/>
          <a:ext cx="0" cy="0"/>
          <a:chOff x="0" y="0"/>
          <a:chExt cx="0" cy="0"/>
        </a:xfrm>
      </p:grpSpPr>
      <p:sp>
        <p:nvSpPr>
          <p:cNvPr id="2" name="コンテンツ プレースホルダー 2">
            <a:extLst>
              <a:ext uri="{FF2B5EF4-FFF2-40B4-BE49-F238E27FC236}">
                <a16:creationId xmlns:a16="http://schemas.microsoft.com/office/drawing/2014/main" id="{36D0387B-775F-5F05-DA74-216DCD7289FB}"/>
              </a:ext>
            </a:extLst>
          </p:cNvPr>
          <p:cNvSpPr txBox="1">
            <a:spLocks/>
          </p:cNvSpPr>
          <p:nvPr/>
        </p:nvSpPr>
        <p:spPr>
          <a:xfrm>
            <a:off x="310601" y="314747"/>
            <a:ext cx="4847025" cy="634385"/>
          </a:xfrm>
          <a:prstGeom prst="rect">
            <a:avLst/>
          </a:prstGeom>
        </p:spPr>
        <p:txBody>
          <a:bodyPr>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000" b="1" dirty="0">
                <a:solidFill>
                  <a:srgbClr val="0070C0"/>
                </a:solidFill>
                <a:latin typeface="HGｺﾞｼｯｸE" panose="020B0909000000000000" pitchFamily="49" charset="-128"/>
                <a:ea typeface="HGｺﾞｼｯｸE" panose="020B0909000000000000" pitchFamily="49" charset="-128"/>
              </a:rPr>
              <a:t>手引　Ｐ</a:t>
            </a:r>
            <a:r>
              <a:rPr lang="en-US" altLang="ja-JP" sz="3000" b="1" dirty="0">
                <a:solidFill>
                  <a:srgbClr val="0070C0"/>
                </a:solidFill>
                <a:latin typeface="HGｺﾞｼｯｸE" panose="020B0909000000000000" pitchFamily="49" charset="-128"/>
                <a:ea typeface="HGｺﾞｼｯｸE" panose="020B0909000000000000" pitchFamily="49" charset="-128"/>
              </a:rPr>
              <a:t>18</a:t>
            </a:r>
            <a:r>
              <a:rPr lang="ja-JP" altLang="en-US" sz="3000" b="1" dirty="0">
                <a:solidFill>
                  <a:srgbClr val="0070C0"/>
                </a:solidFill>
                <a:latin typeface="HGｺﾞｼｯｸE" panose="020B0909000000000000" pitchFamily="49" charset="-128"/>
                <a:ea typeface="HGｺﾞｼｯｸE" panose="020B0909000000000000" pitchFamily="49" charset="-128"/>
              </a:rPr>
              <a:t>　様々な人権問題</a:t>
            </a:r>
            <a:endParaRPr lang="en-US" altLang="ja-JP" sz="3000" b="1" dirty="0">
              <a:solidFill>
                <a:srgbClr val="0070C0"/>
              </a:solidFill>
              <a:latin typeface="HGｺﾞｼｯｸE" panose="020B0909000000000000" pitchFamily="49" charset="-128"/>
              <a:ea typeface="HGｺﾞｼｯｸE" panose="020B0909000000000000" pitchFamily="49" charset="-128"/>
            </a:endParaRPr>
          </a:p>
        </p:txBody>
      </p:sp>
      <p:sp>
        <p:nvSpPr>
          <p:cNvPr id="19" name="動作設定ボタン: 進む/次へ 18">
            <a:hlinkClick r:id="" action="ppaction://hlinkshowjump?jump=nextslide" highlightClick="1"/>
            <a:extLst>
              <a:ext uri="{FF2B5EF4-FFF2-40B4-BE49-F238E27FC236}">
                <a16:creationId xmlns:a16="http://schemas.microsoft.com/office/drawing/2014/main" id="{6C28C4ED-32A6-326D-36DA-FB2AB41CE191}"/>
              </a:ext>
            </a:extLst>
          </p:cNvPr>
          <p:cNvSpPr/>
          <p:nvPr/>
        </p:nvSpPr>
        <p:spPr>
          <a:xfrm>
            <a:off x="7223790" y="5952611"/>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graphicFrame>
        <p:nvGraphicFramePr>
          <p:cNvPr id="4" name="表 19">
            <a:extLst>
              <a:ext uri="{FF2B5EF4-FFF2-40B4-BE49-F238E27FC236}">
                <a16:creationId xmlns:a16="http://schemas.microsoft.com/office/drawing/2014/main" id="{4A040C24-EF19-C021-71ED-86F532B6A416}"/>
              </a:ext>
            </a:extLst>
          </p:cNvPr>
          <p:cNvGraphicFramePr>
            <a:graphicFrameLocks noGrp="1"/>
          </p:cNvGraphicFramePr>
          <p:nvPr/>
        </p:nvGraphicFramePr>
        <p:xfrm>
          <a:off x="242480" y="1129761"/>
          <a:ext cx="8659040" cy="3467916"/>
        </p:xfrm>
        <a:graphic>
          <a:graphicData uri="http://schemas.openxmlformats.org/drawingml/2006/table">
            <a:tbl>
              <a:tblPr firstRow="1" bandRow="1">
                <a:tableStyleId>{5940675A-B579-460E-94D1-54222C63F5DA}</a:tableStyleId>
              </a:tblPr>
              <a:tblGrid>
                <a:gridCol w="3970662">
                  <a:extLst>
                    <a:ext uri="{9D8B030D-6E8A-4147-A177-3AD203B41FA5}">
                      <a16:colId xmlns:a16="http://schemas.microsoft.com/office/drawing/2014/main" val="2646497288"/>
                    </a:ext>
                  </a:extLst>
                </a:gridCol>
                <a:gridCol w="4688378">
                  <a:extLst>
                    <a:ext uri="{9D8B030D-6E8A-4147-A177-3AD203B41FA5}">
                      <a16:colId xmlns:a16="http://schemas.microsoft.com/office/drawing/2014/main" val="588440710"/>
                    </a:ext>
                  </a:extLst>
                </a:gridCol>
              </a:tblGrid>
              <a:tr h="402726">
                <a:tc>
                  <a:txBody>
                    <a:bodyPr/>
                    <a:lstStyle/>
                    <a:p>
                      <a:r>
                        <a:rPr kumimoji="1" lang="ja-JP" altLang="en-US" sz="2000" dirty="0">
                          <a:latin typeface="HGSｺﾞｼｯｸE" panose="020B0900000000000000" pitchFamily="50" charset="-128"/>
                          <a:ea typeface="HGSｺﾞｼｯｸE" panose="020B0900000000000000" pitchFamily="50" charset="-128"/>
                        </a:rPr>
                        <a:t>・インターネット上の人権侵害（課題横断的な人権課題）</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000" dirty="0">
                          <a:latin typeface="HGSｺﾞｼｯｸE" panose="020B0900000000000000" pitchFamily="50" charset="-128"/>
                          <a:ea typeface="HGSｺﾞｼｯｸE" panose="020B0900000000000000" pitchFamily="50" charset="-128"/>
                        </a:rPr>
                        <a:t>・感染症の患者等</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8826380"/>
                  </a:ext>
                </a:extLst>
              </a:tr>
              <a:tr h="402726">
                <a:tc>
                  <a:txBody>
                    <a:bodyPr/>
                    <a:lstStyle/>
                    <a:p>
                      <a:r>
                        <a:rPr kumimoji="1" lang="ja-JP" altLang="en-US" sz="2000" dirty="0">
                          <a:latin typeface="HGSｺﾞｼｯｸE" panose="020B0900000000000000" pitchFamily="50" charset="-128"/>
                          <a:ea typeface="HGSｺﾞｼｯｸE" panose="020B0900000000000000" pitchFamily="50" charset="-128"/>
                        </a:rPr>
                        <a:t>・女性</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000" dirty="0">
                          <a:latin typeface="HGSｺﾞｼｯｸE" panose="020B0900000000000000" pitchFamily="50" charset="-128"/>
                          <a:ea typeface="HGSｺﾞｼｯｸE" panose="020B0900000000000000" pitchFamily="50" charset="-128"/>
                        </a:rPr>
                        <a:t>・</a:t>
                      </a:r>
                      <a:r>
                        <a:rPr kumimoji="1" lang="ja-JP" altLang="en-US" sz="1900" dirty="0">
                          <a:latin typeface="HGSｺﾞｼｯｸE" panose="020B0900000000000000" pitchFamily="50" charset="-128"/>
                          <a:ea typeface="HGSｺﾞｼｯｸE" panose="020B0900000000000000" pitchFamily="50" charset="-128"/>
                        </a:rPr>
                        <a:t>ハンセン病患者・元家族及びその家族</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24363325"/>
                  </a:ext>
                </a:extLst>
              </a:tr>
              <a:tr h="402726">
                <a:tc>
                  <a:txBody>
                    <a:bodyPr/>
                    <a:lstStyle/>
                    <a:p>
                      <a:r>
                        <a:rPr kumimoji="1" lang="ja-JP" altLang="en-US" sz="2000" dirty="0">
                          <a:latin typeface="HGSｺﾞｼｯｸE" panose="020B0900000000000000" pitchFamily="50" charset="-128"/>
                          <a:ea typeface="HGSｺﾞｼｯｸE" panose="020B0900000000000000" pitchFamily="50" charset="-128"/>
                        </a:rPr>
                        <a:t>・こども</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000" dirty="0">
                          <a:latin typeface="HGSｺﾞｼｯｸE" panose="020B0900000000000000" pitchFamily="50" charset="-128"/>
                          <a:ea typeface="HGSｺﾞｼｯｸE" panose="020B0900000000000000" pitchFamily="50" charset="-128"/>
                        </a:rPr>
                        <a:t>・刑を終えて出所した人及びその家族</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9357526"/>
                  </a:ext>
                </a:extLst>
              </a:tr>
              <a:tr h="402726">
                <a:tc>
                  <a:txBody>
                    <a:bodyPr/>
                    <a:lstStyle/>
                    <a:p>
                      <a:r>
                        <a:rPr kumimoji="1" lang="ja-JP" altLang="en-US" sz="2000" dirty="0">
                          <a:latin typeface="HGSｺﾞｼｯｸE" panose="020B0900000000000000" pitchFamily="50" charset="-128"/>
                          <a:ea typeface="HGSｺﾞｼｯｸE" panose="020B0900000000000000" pitchFamily="50" charset="-128"/>
                        </a:rPr>
                        <a:t>・高齢者</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000" dirty="0">
                          <a:latin typeface="HGSｺﾞｼｯｸE" panose="020B0900000000000000" pitchFamily="50" charset="-128"/>
                          <a:ea typeface="HGSｺﾞｼｯｸE" panose="020B0900000000000000" pitchFamily="50" charset="-128"/>
                        </a:rPr>
                        <a:t>・犯罪被害者及びその家族</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6796860"/>
                  </a:ext>
                </a:extLst>
              </a:tr>
              <a:tr h="402726">
                <a:tc>
                  <a:txBody>
                    <a:bodyPr/>
                    <a:lstStyle/>
                    <a:p>
                      <a:r>
                        <a:rPr kumimoji="1" lang="ja-JP" altLang="en-US" sz="2100" dirty="0">
                          <a:latin typeface="HGSｺﾞｼｯｸE" panose="020B0900000000000000" pitchFamily="50" charset="-128"/>
                          <a:ea typeface="HGSｺﾞｼｯｸE" panose="020B0900000000000000" pitchFamily="50" charset="-128"/>
                        </a:rPr>
                        <a:t>・障害者</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000" dirty="0">
                          <a:latin typeface="HGSｺﾞｼｯｸE" panose="020B0900000000000000" pitchFamily="50" charset="-128"/>
                          <a:ea typeface="HGSｺﾞｼｯｸE" panose="020B0900000000000000" pitchFamily="50" charset="-128"/>
                        </a:rPr>
                        <a:t>・</a:t>
                      </a:r>
                      <a:r>
                        <a:rPr kumimoji="1" lang="ja-JP" altLang="en-US" sz="1800" dirty="0">
                          <a:latin typeface="HGSｺﾞｼｯｸE" panose="020B0900000000000000" pitchFamily="50" charset="-128"/>
                          <a:ea typeface="HGSｺﾞｼｯｸE" panose="020B0900000000000000" pitchFamily="50" charset="-128"/>
                        </a:rPr>
                        <a:t>北朝鮮当局によって拉致された被害者等</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3327163"/>
                  </a:ext>
                </a:extLst>
              </a:tr>
              <a:tr h="402726">
                <a:tc>
                  <a:txBody>
                    <a:bodyPr/>
                    <a:lstStyle/>
                    <a:p>
                      <a:r>
                        <a:rPr kumimoji="1" lang="ja-JP" altLang="en-US" sz="2000" dirty="0">
                          <a:latin typeface="HGSｺﾞｼｯｸE" panose="020B0900000000000000" pitchFamily="50" charset="-128"/>
                          <a:ea typeface="HGSｺﾞｼｯｸE" panose="020B0900000000000000" pitchFamily="50" charset="-128"/>
                        </a:rPr>
                        <a:t>・部落差別（同和問題）</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HGSｺﾞｼｯｸE" panose="020B0900000000000000" pitchFamily="50" charset="-128"/>
                          <a:ea typeface="HGSｺﾞｼｯｸE" panose="020B0900000000000000" pitchFamily="50" charset="-128"/>
                        </a:rPr>
                        <a:t>・性的マイノリティの人々</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3040560"/>
                  </a:ext>
                </a:extLst>
              </a:tr>
              <a:tr h="402726">
                <a:tc>
                  <a:txBody>
                    <a:bodyPr/>
                    <a:lstStyle/>
                    <a:p>
                      <a:r>
                        <a:rPr kumimoji="1" lang="ja-JP" altLang="en-US" sz="2000" dirty="0">
                          <a:latin typeface="HGSｺﾞｼｯｸE" panose="020B0900000000000000" pitchFamily="50" charset="-128"/>
                          <a:ea typeface="HGSｺﾞｼｯｸE" panose="020B0900000000000000" pitchFamily="50" charset="-128"/>
                        </a:rPr>
                        <a:t>・アイヌの人々</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2000" dirty="0">
                          <a:latin typeface="HGSｺﾞｼｯｸE" panose="020B0900000000000000" pitchFamily="50" charset="-128"/>
                          <a:ea typeface="HGSｺﾞｼｯｸE" panose="020B0900000000000000" pitchFamily="50" charset="-128"/>
                        </a:rPr>
                        <a:t>・災害に伴う人権問題</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8643147"/>
                  </a:ext>
                </a:extLst>
              </a:tr>
              <a:tr h="298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・外国人</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HGSｺﾞｼｯｸE" panose="020B0900000000000000" pitchFamily="50" charset="-128"/>
                          <a:ea typeface="HGSｺﾞｼｯｸE" panose="020B0900000000000000" pitchFamily="50" charset="-128"/>
                        </a:rPr>
                        <a:t>・</a:t>
                      </a:r>
                      <a:r>
                        <a:rPr kumimoji="1" lang="ja-JP" altLang="en-US" sz="1600" dirty="0">
                          <a:latin typeface="HGSｺﾞｼｯｸE" panose="020B0900000000000000" pitchFamily="50" charset="-128"/>
                          <a:ea typeface="HGSｺﾞｼｯｸE" panose="020B0900000000000000" pitchFamily="50" charset="-128"/>
                        </a:rPr>
                        <a:t>ホームレス等生活困窮者にかかわる人権問題</a:t>
                      </a:r>
                      <a:endParaRPr kumimoji="1" lang="ja-JP" altLang="en-US" sz="2000" dirty="0">
                        <a:latin typeface="HGSｺﾞｼｯｸE" panose="020B0900000000000000" pitchFamily="50" charset="-128"/>
                        <a:ea typeface="HGSｺﾞｼｯｸE" panose="020B0900000000000000"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0685960"/>
                  </a:ext>
                </a:extLst>
              </a:tr>
            </a:tbl>
          </a:graphicData>
        </a:graphic>
      </p:graphicFrame>
      <p:pic>
        <p:nvPicPr>
          <p:cNvPr id="21" name="図 20" descr="ロゴ が含まれている画像&#10;&#10;自動的に生成された説明">
            <a:extLst>
              <a:ext uri="{FF2B5EF4-FFF2-40B4-BE49-F238E27FC236}">
                <a16:creationId xmlns:a16="http://schemas.microsoft.com/office/drawing/2014/main" id="{CBBD295A-AD83-B5A5-6770-2717F5DD9CA1}"/>
              </a:ext>
            </a:extLst>
          </p:cNvPr>
          <p:cNvPicPr>
            <a:picLocks noChangeAspect="1"/>
          </p:cNvPicPr>
          <p:nvPr/>
        </p:nvPicPr>
        <p:blipFill>
          <a:blip r:embed="rId3">
            <a:extLst>
              <a:ext uri="{28A0092B-C50C-407E-A947-70E740481C1C}">
                <a14:useLocalDpi xmlns:a14="http://schemas.microsoft.com/office/drawing/2010/main" val="0"/>
              </a:ext>
            </a:extLst>
          </a:blip>
          <a:srcRect l="14369" t="9005" r="17048" b="8307"/>
          <a:stretch>
            <a:fillRect/>
          </a:stretch>
        </p:blipFill>
        <p:spPr>
          <a:xfrm>
            <a:off x="7453745" y="4690375"/>
            <a:ext cx="951345" cy="1147007"/>
          </a:xfrm>
          <a:prstGeom prst="rect">
            <a:avLst/>
          </a:prstGeom>
        </p:spPr>
      </p:pic>
      <p:sp>
        <p:nvSpPr>
          <p:cNvPr id="5" name="四角形: 角を丸くする 4">
            <a:extLst>
              <a:ext uri="{FF2B5EF4-FFF2-40B4-BE49-F238E27FC236}">
                <a16:creationId xmlns:a16="http://schemas.microsoft.com/office/drawing/2014/main" id="{0EA03478-E0CA-20EA-132B-CB0A4931D18F}"/>
              </a:ext>
            </a:extLst>
          </p:cNvPr>
          <p:cNvSpPr/>
          <p:nvPr/>
        </p:nvSpPr>
        <p:spPr>
          <a:xfrm>
            <a:off x="242480" y="4752563"/>
            <a:ext cx="6075239" cy="1790690"/>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課題横断的とは、個別の人権課題のいずれにも関わり、そして深くつながり合う問題であるということです。この問題を解消することは、それぞれの人権課題を解消する上でも不可欠であると考えられます。</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どの人権課題を扱うときにも、インターネット上の人権侵害との関連について意識して指導にあたることが大切です。</a:t>
            </a:r>
          </a:p>
        </p:txBody>
      </p:sp>
      <p:sp>
        <p:nvSpPr>
          <p:cNvPr id="6" name="吹き出し: 角を丸めた四角形 5">
            <a:extLst>
              <a:ext uri="{FF2B5EF4-FFF2-40B4-BE49-F238E27FC236}">
                <a16:creationId xmlns:a16="http://schemas.microsoft.com/office/drawing/2014/main" id="{FA22A34D-EB10-9499-C66C-5C76EB5FB40D}"/>
              </a:ext>
            </a:extLst>
          </p:cNvPr>
          <p:cNvSpPr/>
          <p:nvPr/>
        </p:nvSpPr>
        <p:spPr>
          <a:xfrm>
            <a:off x="5445790" y="280511"/>
            <a:ext cx="3352800" cy="634385"/>
          </a:xfrm>
          <a:prstGeom prst="wedgeRoundRectCallout">
            <a:avLst>
              <a:gd name="adj1" fmla="val -35797"/>
              <a:gd name="adj2" fmla="val 74148"/>
              <a:gd name="adj3" fmla="val 1666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a:solidFill>
                  <a:prstClr val="black"/>
                </a:solidFill>
                <a:latin typeface="HG丸ｺﾞｼｯｸM-PRO" panose="020F0600000000000000" pitchFamily="50" charset="-128"/>
                <a:ea typeface="HG丸ｺﾞｼｯｸM-PRO" panose="020F0600000000000000" pitchFamily="50" charset="-128"/>
              </a:rPr>
              <a:t>人権教育のテーマとして、</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r>
              <a:rPr lang="ja-JP" altLang="en-US" dirty="0">
                <a:solidFill>
                  <a:prstClr val="black"/>
                </a:solidFill>
                <a:latin typeface="HG丸ｺﾞｼｯｸM-PRO" panose="020F0600000000000000" pitchFamily="50" charset="-128"/>
                <a:ea typeface="HG丸ｺﾞｼｯｸM-PRO" panose="020F0600000000000000" pitchFamily="50" charset="-128"/>
              </a:rPr>
              <a:t>ぜひ取りあげてみてください。</a:t>
            </a:r>
            <a:endParaRPr kumimoji="1" lang="ja-JP" altLang="en-US" dirty="0"/>
          </a:p>
        </p:txBody>
      </p:sp>
    </p:spTree>
    <p:extLst>
      <p:ext uri="{BB962C8B-B14F-4D97-AF65-F5344CB8AC3E}">
        <p14:creationId xmlns:p14="http://schemas.microsoft.com/office/powerpoint/2010/main" val="20206589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74000">
              <a:schemeClr val="bg1"/>
            </a:gs>
            <a:gs pos="83000">
              <a:schemeClr val="bg1"/>
            </a:gs>
            <a:gs pos="100000">
              <a:srgbClr val="FFCCFF"/>
            </a:gs>
          </a:gsLst>
          <a:lin ang="5400000" scaled="1"/>
        </a:gradFill>
        <a:effectLst/>
      </p:bgPr>
    </p:bg>
    <p:spTree>
      <p:nvGrpSpPr>
        <p:cNvPr id="1" name="">
          <a:extLst>
            <a:ext uri="{FF2B5EF4-FFF2-40B4-BE49-F238E27FC236}">
              <a16:creationId xmlns:a16="http://schemas.microsoft.com/office/drawing/2014/main" id="{43FC9EE5-3276-8668-E213-92BFC3EFDBC9}"/>
            </a:ext>
          </a:extLst>
        </p:cNvPr>
        <p:cNvGrpSpPr/>
        <p:nvPr/>
      </p:nvGrpSpPr>
      <p:grpSpPr>
        <a:xfrm>
          <a:off x="0" y="0"/>
          <a:ext cx="0" cy="0"/>
          <a:chOff x="0" y="0"/>
          <a:chExt cx="0" cy="0"/>
        </a:xfrm>
      </p:grpSpPr>
      <p:sp>
        <p:nvSpPr>
          <p:cNvPr id="2" name="コンテンツ プレースホルダー 2">
            <a:extLst>
              <a:ext uri="{FF2B5EF4-FFF2-40B4-BE49-F238E27FC236}">
                <a16:creationId xmlns:a16="http://schemas.microsoft.com/office/drawing/2014/main" id="{5EBA8376-9BDF-1ACB-5D0F-CF2CD7A55B0A}"/>
              </a:ext>
            </a:extLst>
          </p:cNvPr>
          <p:cNvSpPr txBox="1">
            <a:spLocks/>
          </p:cNvSpPr>
          <p:nvPr/>
        </p:nvSpPr>
        <p:spPr>
          <a:xfrm>
            <a:off x="236304" y="209787"/>
            <a:ext cx="9696428" cy="624878"/>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2200" b="1" dirty="0">
                <a:solidFill>
                  <a:srgbClr val="0070C0"/>
                </a:solidFill>
                <a:latin typeface="HGｺﾞｼｯｸE" panose="020B0909000000000000" pitchFamily="49" charset="-128"/>
                <a:ea typeface="HGｺﾞｼｯｸE" panose="020B0909000000000000" pitchFamily="49" charset="-128"/>
              </a:rPr>
              <a:t>インターネット上の人権侵害とその他の人権課題との関わり（例）</a:t>
            </a:r>
            <a:endParaRPr lang="en-US" altLang="ja-JP" sz="2200" b="1" dirty="0">
              <a:solidFill>
                <a:srgbClr val="0070C0"/>
              </a:solidFill>
              <a:latin typeface="HGｺﾞｼｯｸE" panose="020B0909000000000000" pitchFamily="49" charset="-128"/>
              <a:ea typeface="HGｺﾞｼｯｸE" panose="020B0909000000000000" pitchFamily="49" charset="-128"/>
            </a:endParaRPr>
          </a:p>
        </p:txBody>
      </p:sp>
      <p:sp>
        <p:nvSpPr>
          <p:cNvPr id="19" name="動作設定ボタン: 進む/次へ 18">
            <a:hlinkClick r:id="" action="ppaction://hlinkshowjump?jump=nextslide" highlightClick="1"/>
            <a:extLst>
              <a:ext uri="{FF2B5EF4-FFF2-40B4-BE49-F238E27FC236}">
                <a16:creationId xmlns:a16="http://schemas.microsoft.com/office/drawing/2014/main" id="{68DE1BF8-1A63-8E96-ED33-0B2F732E1643}"/>
              </a:ext>
            </a:extLst>
          </p:cNvPr>
          <p:cNvSpPr/>
          <p:nvPr/>
        </p:nvSpPr>
        <p:spPr>
          <a:xfrm>
            <a:off x="7337289" y="5897828"/>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sp>
        <p:nvSpPr>
          <p:cNvPr id="3" name="四角形: 角を丸くする 2">
            <a:extLst>
              <a:ext uri="{FF2B5EF4-FFF2-40B4-BE49-F238E27FC236}">
                <a16:creationId xmlns:a16="http://schemas.microsoft.com/office/drawing/2014/main" id="{187AFD06-0926-CB01-8984-AD56327ECE54}"/>
              </a:ext>
            </a:extLst>
          </p:cNvPr>
          <p:cNvSpPr/>
          <p:nvPr/>
        </p:nvSpPr>
        <p:spPr>
          <a:xfrm>
            <a:off x="297950" y="940639"/>
            <a:ext cx="8167955" cy="4957189"/>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ローチャート: 処理 6">
            <a:extLst>
              <a:ext uri="{FF2B5EF4-FFF2-40B4-BE49-F238E27FC236}">
                <a16:creationId xmlns:a16="http://schemas.microsoft.com/office/drawing/2014/main" id="{594C53E3-9CF3-C975-B16B-F28814B036D3}"/>
              </a:ext>
            </a:extLst>
          </p:cNvPr>
          <p:cNvSpPr/>
          <p:nvPr/>
        </p:nvSpPr>
        <p:spPr>
          <a:xfrm>
            <a:off x="881837" y="728690"/>
            <a:ext cx="3988114" cy="390418"/>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P創英角ｺﾞｼｯｸUB" panose="020B0900000000000000" pitchFamily="50" charset="-128"/>
                <a:ea typeface="HGP創英角ｺﾞｼｯｸUB" panose="020B0900000000000000" pitchFamily="50" charset="-128"/>
              </a:rPr>
              <a:t>子ども </a:t>
            </a:r>
            <a:r>
              <a:rPr kumimoji="1" lang="en-US" altLang="ja-JP" dirty="0">
                <a:latin typeface="HGP創英角ｺﾞｼｯｸUB" panose="020B0900000000000000" pitchFamily="50" charset="-128"/>
                <a:ea typeface="HGP創英角ｺﾞｼｯｸUB" panose="020B0900000000000000" pitchFamily="50" charset="-128"/>
              </a:rPr>
              <a:t>× </a:t>
            </a:r>
            <a:r>
              <a:rPr kumimoji="1" lang="ja-JP" altLang="en-US" dirty="0">
                <a:latin typeface="HGP創英角ｺﾞｼｯｸUB" panose="020B0900000000000000" pitchFamily="50" charset="-128"/>
                <a:ea typeface="HGP創英角ｺﾞｼｯｸUB" panose="020B0900000000000000" pitchFamily="50" charset="-128"/>
              </a:rPr>
              <a:t>インターネット上の人権侵害</a:t>
            </a:r>
          </a:p>
        </p:txBody>
      </p:sp>
      <p:pic>
        <p:nvPicPr>
          <p:cNvPr id="4" name="図 3">
            <a:extLst>
              <a:ext uri="{FF2B5EF4-FFF2-40B4-BE49-F238E27FC236}">
                <a16:creationId xmlns:a16="http://schemas.microsoft.com/office/drawing/2014/main" id="{34103B7F-7C3D-0F5D-2461-D7B561D50152}"/>
              </a:ext>
            </a:extLst>
          </p:cNvPr>
          <p:cNvPicPr>
            <a:picLocks noChangeAspect="1"/>
          </p:cNvPicPr>
          <p:nvPr/>
        </p:nvPicPr>
        <p:blipFill>
          <a:blip r:embed="rId3"/>
          <a:stretch>
            <a:fillRect/>
          </a:stretch>
        </p:blipFill>
        <p:spPr>
          <a:xfrm>
            <a:off x="525252" y="1259435"/>
            <a:ext cx="3527576" cy="4029276"/>
          </a:xfrm>
          <a:prstGeom prst="rect">
            <a:avLst/>
          </a:prstGeom>
          <a:ln>
            <a:solidFill>
              <a:schemeClr val="tx1"/>
            </a:solidFill>
          </a:ln>
        </p:spPr>
      </p:pic>
      <p:sp>
        <p:nvSpPr>
          <p:cNvPr id="5" name="テキスト ボックス 4">
            <a:extLst>
              <a:ext uri="{FF2B5EF4-FFF2-40B4-BE49-F238E27FC236}">
                <a16:creationId xmlns:a16="http://schemas.microsoft.com/office/drawing/2014/main" id="{D63CFE50-45E3-92E8-B63D-E9E5FEEB7690}"/>
              </a:ext>
            </a:extLst>
          </p:cNvPr>
          <p:cNvSpPr txBox="1"/>
          <p:nvPr/>
        </p:nvSpPr>
        <p:spPr>
          <a:xfrm>
            <a:off x="942768" y="5411582"/>
            <a:ext cx="2692544" cy="307777"/>
          </a:xfrm>
          <a:prstGeom prst="rect">
            <a:avLst/>
          </a:prstGeom>
          <a:solidFill>
            <a:schemeClr val="bg1"/>
          </a:solidFill>
          <a:ln>
            <a:solidFill>
              <a:schemeClr val="accent1">
                <a:shade val="15000"/>
              </a:schemeClr>
            </a:solidFill>
          </a:ln>
        </p:spPr>
        <p:txBody>
          <a:bodyPr wrap="square" rtlCol="0">
            <a:spAutoFit/>
          </a:bodyPr>
          <a:lstStyle/>
          <a:p>
            <a:r>
              <a:rPr kumimoji="1" lang="ja-JP" altLang="en-US" sz="1400" dirty="0"/>
              <a:t>出典：「令和７年　警察白書」</a:t>
            </a:r>
          </a:p>
        </p:txBody>
      </p:sp>
      <p:sp>
        <p:nvSpPr>
          <p:cNvPr id="8" name="テキスト ボックス 7">
            <a:extLst>
              <a:ext uri="{FF2B5EF4-FFF2-40B4-BE49-F238E27FC236}">
                <a16:creationId xmlns:a16="http://schemas.microsoft.com/office/drawing/2014/main" id="{E49B0AC5-79D2-8CC9-E69C-947AF93F1C85}"/>
              </a:ext>
            </a:extLst>
          </p:cNvPr>
          <p:cNvSpPr txBox="1"/>
          <p:nvPr/>
        </p:nvSpPr>
        <p:spPr>
          <a:xfrm>
            <a:off x="4188882" y="1119108"/>
            <a:ext cx="4123338" cy="4524315"/>
          </a:xfrm>
          <a:prstGeom prst="rect">
            <a:avLst/>
          </a:prstGeom>
          <a:noFill/>
        </p:spPr>
        <p:txBody>
          <a:bodyPr wrap="square" rtlCol="0">
            <a:spAutoFit/>
          </a:bodyPr>
          <a:lstStyle/>
          <a:p>
            <a:r>
              <a:rPr kumimoji="1" lang="ja-JP" altLang="en-US" b="1" dirty="0"/>
              <a:t>○</a:t>
            </a:r>
            <a:r>
              <a:rPr kumimoji="1" lang="en-US" altLang="ja-JP" b="1" dirty="0"/>
              <a:t>SNS</a:t>
            </a:r>
            <a:r>
              <a:rPr kumimoji="1" lang="ja-JP" altLang="en-US" b="1" dirty="0"/>
              <a:t>に起因する事犯の小学生被害児童数</a:t>
            </a:r>
            <a:endParaRPr kumimoji="1" lang="en-US" altLang="ja-JP" b="1" dirty="0"/>
          </a:p>
          <a:p>
            <a:endParaRPr kumimoji="1" lang="en-US" altLang="ja-JP" dirty="0"/>
          </a:p>
          <a:p>
            <a:r>
              <a:rPr kumimoji="1" lang="ja-JP" altLang="en-US" dirty="0"/>
              <a:t>　</a:t>
            </a:r>
            <a:r>
              <a:rPr kumimoji="1" lang="ja-JP" altLang="en-US" b="1" dirty="0"/>
              <a:t>小学生の被害児童数が増加傾向にあり、</a:t>
            </a:r>
            <a:r>
              <a:rPr kumimoji="1" lang="en-US" altLang="ja-JP" b="1" dirty="0"/>
              <a:t>SNS</a:t>
            </a:r>
            <a:r>
              <a:rPr kumimoji="1" lang="ja-JP" altLang="en-US" b="1" dirty="0"/>
              <a:t>との関わり方や危険性を学ぶことの重要性が高まっています。</a:t>
            </a:r>
            <a:endParaRPr lang="en-US" altLang="ja-JP" b="1" dirty="0"/>
          </a:p>
          <a:p>
            <a:r>
              <a:rPr kumimoji="1" lang="ja-JP" altLang="en-US" b="1" dirty="0"/>
              <a:t>　また、文部科学省の調査でも、</a:t>
            </a:r>
            <a:r>
              <a:rPr kumimoji="1" lang="en-US" altLang="ja-JP" b="1" dirty="0"/>
              <a:t>SNS</a:t>
            </a:r>
            <a:r>
              <a:rPr kumimoji="1" lang="ja-JP" altLang="en-US" b="1" dirty="0"/>
              <a:t>やインターネット上でのいじめ認知件数が平成</a:t>
            </a:r>
            <a:r>
              <a:rPr kumimoji="1" lang="en-US" altLang="ja-JP" b="1" dirty="0"/>
              <a:t>26</a:t>
            </a:r>
            <a:r>
              <a:rPr kumimoji="1" lang="ja-JP" altLang="en-US" b="1" dirty="0"/>
              <a:t>年度からの</a:t>
            </a:r>
            <a:r>
              <a:rPr kumimoji="1" lang="en-US" altLang="ja-JP" b="1" dirty="0"/>
              <a:t>10</a:t>
            </a:r>
            <a:r>
              <a:rPr kumimoji="1" lang="ja-JP" altLang="en-US" b="1" dirty="0"/>
              <a:t>年間で約</a:t>
            </a:r>
            <a:r>
              <a:rPr lang="en-US" altLang="ja-JP" b="1" dirty="0"/>
              <a:t>3.4</a:t>
            </a:r>
            <a:r>
              <a:rPr lang="ja-JP" altLang="en-US" b="1" dirty="0"/>
              <a:t>倍まで増加していることが分かりました。</a:t>
            </a:r>
            <a:endParaRPr lang="en-US" altLang="ja-JP" b="1" dirty="0"/>
          </a:p>
          <a:p>
            <a:r>
              <a:rPr lang="ja-JP" altLang="en-US" b="1" dirty="0"/>
              <a:t>　こどもの人権と、インターネット上の人権侵害は密接に関わっていることを、このように見える化して授業で提示することも考えられます。</a:t>
            </a:r>
            <a:endParaRPr lang="en-US" altLang="ja-JP" b="1" dirty="0"/>
          </a:p>
          <a:p>
            <a:r>
              <a:rPr kumimoji="1" lang="ja-JP" altLang="en-US" b="1" dirty="0"/>
              <a:t>　</a:t>
            </a:r>
          </a:p>
        </p:txBody>
      </p:sp>
      <p:pic>
        <p:nvPicPr>
          <p:cNvPr id="9" name="図 8" descr="挿絵, ウィンドウ が含まれている画像&#10;&#10;AI 生成コンテンツは誤りを含む可能性があります。">
            <a:extLst>
              <a:ext uri="{FF2B5EF4-FFF2-40B4-BE49-F238E27FC236}">
                <a16:creationId xmlns:a16="http://schemas.microsoft.com/office/drawing/2014/main" id="{F387D3EC-6DB0-8D96-592E-10EDEB0068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7361" y="5139360"/>
            <a:ext cx="1728883" cy="1728883"/>
          </a:xfrm>
          <a:prstGeom prst="rect">
            <a:avLst/>
          </a:prstGeom>
        </p:spPr>
      </p:pic>
    </p:spTree>
    <p:extLst>
      <p:ext uri="{BB962C8B-B14F-4D97-AF65-F5344CB8AC3E}">
        <p14:creationId xmlns:p14="http://schemas.microsoft.com/office/powerpoint/2010/main" val="38368931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テキスト ボックス 1"/>
          <p:cNvSpPr txBox="1"/>
          <p:nvPr/>
        </p:nvSpPr>
        <p:spPr>
          <a:xfrm>
            <a:off x="1421054" y="1682246"/>
            <a:ext cx="6451099" cy="1338828"/>
          </a:xfrm>
          <a:prstGeom prst="rect">
            <a:avLst/>
          </a:prstGeom>
          <a:solidFill>
            <a:srgbClr val="002060"/>
          </a:solidFill>
        </p:spPr>
        <p:txBody>
          <a:bodyPr wrap="square" rtlCol="0">
            <a:spAutoFit/>
          </a:bodyPr>
          <a:lstStyle/>
          <a:p>
            <a:pPr defTabSz="685800">
              <a:defRPr/>
            </a:pPr>
            <a:r>
              <a:rPr lang="ja-JP" altLang="en-US" sz="4050" dirty="0">
                <a:solidFill>
                  <a:prstClr val="white"/>
                </a:solidFill>
                <a:latin typeface="HG丸ｺﾞｼｯｸM-PRO" panose="020F0600000000000000" pitchFamily="50" charset="-128"/>
                <a:ea typeface="HG丸ｺﾞｼｯｸM-PRO" panose="020F0600000000000000" pitchFamily="50" charset="-128"/>
              </a:rPr>
              <a:t>差別解消を図るための</a:t>
            </a:r>
            <a:endParaRPr lang="en-US" altLang="ja-JP" sz="4050" dirty="0">
              <a:solidFill>
                <a:prstClr val="white"/>
              </a:solidFill>
              <a:latin typeface="HG丸ｺﾞｼｯｸM-PRO" panose="020F0600000000000000" pitchFamily="50" charset="-128"/>
              <a:ea typeface="HG丸ｺﾞｼｯｸM-PRO" panose="020F0600000000000000" pitchFamily="50" charset="-128"/>
            </a:endParaRPr>
          </a:p>
          <a:p>
            <a:pPr defTabSz="685800">
              <a:defRPr/>
            </a:pPr>
            <a:r>
              <a:rPr lang="ja-JP" altLang="en-US" sz="4050" dirty="0">
                <a:solidFill>
                  <a:prstClr val="white"/>
                </a:solidFill>
                <a:latin typeface="HG丸ｺﾞｼｯｸM-PRO" panose="020F0600000000000000" pitchFamily="50" charset="-128"/>
                <a:ea typeface="HG丸ｺﾞｼｯｸM-PRO" panose="020F0600000000000000" pitchFamily="50" charset="-128"/>
              </a:rPr>
              <a:t>資質・能力を育成します。</a:t>
            </a:r>
          </a:p>
        </p:txBody>
      </p:sp>
      <p:sp>
        <p:nvSpPr>
          <p:cNvPr id="5" name="コンテンツ プレースホルダー 2"/>
          <p:cNvSpPr txBox="1">
            <a:spLocks/>
          </p:cNvSpPr>
          <p:nvPr/>
        </p:nvSpPr>
        <p:spPr>
          <a:xfrm>
            <a:off x="403866" y="321099"/>
            <a:ext cx="6156707" cy="63438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defTabSz="342900">
              <a:spcBef>
                <a:spcPts val="750"/>
              </a:spcBef>
              <a:buClr>
                <a:srgbClr val="4472C4"/>
              </a:buClr>
              <a:buNone/>
              <a:defRPr/>
            </a:pPr>
            <a:r>
              <a:rPr lang="ja-JP" altLang="en-US" sz="3000" b="1" dirty="0">
                <a:solidFill>
                  <a:srgbClr val="0070C0"/>
                </a:solidFill>
                <a:latin typeface="HGPｺﾞｼｯｸE" panose="020B0900000000000000" pitchFamily="50" charset="-128"/>
                <a:ea typeface="HGPｺﾞｼｯｸE" panose="020B0900000000000000" pitchFamily="50" charset="-128"/>
              </a:rPr>
              <a:t>●　人権教育の推進について</a:t>
            </a:r>
            <a:endParaRPr lang="en-US" altLang="ja-JP" sz="3000" b="1" dirty="0">
              <a:solidFill>
                <a:srgbClr val="0070C0"/>
              </a:solidFill>
              <a:latin typeface="HGPｺﾞｼｯｸE" panose="020B0900000000000000" pitchFamily="50" charset="-128"/>
              <a:ea typeface="HGPｺﾞｼｯｸE" panose="020B0900000000000000" pitchFamily="50" charset="-128"/>
            </a:endParaRPr>
          </a:p>
        </p:txBody>
      </p:sp>
      <p:sp>
        <p:nvSpPr>
          <p:cNvPr id="8" name="動作設定ボタン: 進む/次へ 7">
            <a:hlinkClick r:id="" action="ppaction://hlinkshowjump?jump=nextslide" highlightClick="1"/>
            <a:extLst>
              <a:ext uri="{FF2B5EF4-FFF2-40B4-BE49-F238E27FC236}">
                <a16:creationId xmlns:a16="http://schemas.microsoft.com/office/drawing/2014/main" id="{E76A2ADF-914A-EA3F-0015-23AC7897AB6A}"/>
              </a:ext>
            </a:extLst>
          </p:cNvPr>
          <p:cNvSpPr/>
          <p:nvPr/>
        </p:nvSpPr>
        <p:spPr>
          <a:xfrm>
            <a:off x="7299619" y="5917328"/>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pic>
        <p:nvPicPr>
          <p:cNvPr id="4" name="図 3" descr="ロゴ&#10;&#10;中程度の精度で自動的に生成された説明">
            <a:extLst>
              <a:ext uri="{FF2B5EF4-FFF2-40B4-BE49-F238E27FC236}">
                <a16:creationId xmlns:a16="http://schemas.microsoft.com/office/drawing/2014/main" id="{E7CCB5B5-3257-4A9A-8E71-516A55F3E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8338" y="3598327"/>
            <a:ext cx="1942561" cy="1942561"/>
          </a:xfrm>
          <a:prstGeom prst="rect">
            <a:avLst/>
          </a:prstGeom>
        </p:spPr>
      </p:pic>
      <p:sp>
        <p:nvSpPr>
          <p:cNvPr id="3" name="四角形: 角を丸くする 2">
            <a:extLst>
              <a:ext uri="{FF2B5EF4-FFF2-40B4-BE49-F238E27FC236}">
                <a16:creationId xmlns:a16="http://schemas.microsoft.com/office/drawing/2014/main" id="{8AEDD283-5B95-B1CD-74D4-2CE347A0B1D3}"/>
              </a:ext>
            </a:extLst>
          </p:cNvPr>
          <p:cNvSpPr/>
          <p:nvPr/>
        </p:nvSpPr>
        <p:spPr>
          <a:xfrm>
            <a:off x="1421054" y="3730564"/>
            <a:ext cx="4580855" cy="703638"/>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人権教育は、</a:t>
            </a:r>
            <a:r>
              <a:rPr kumimoji="1" lang="ja-JP" altLang="en-US" sz="2100" b="0" i="0" u="none" strike="noStrike" kern="1200" cap="none" spc="0" normalizeH="0" baseline="0" noProof="0" dirty="0">
                <a:ln>
                  <a:noFill/>
                </a:ln>
                <a:solidFill>
                  <a:prstClr val="black"/>
                </a:solidFill>
                <a:effectLst/>
                <a:highlight>
                  <a:srgbClr val="FFFF00"/>
                </a:highlight>
                <a:uLnTx/>
                <a:uFillTx/>
                <a:latin typeface="HG丸ｺﾞｼｯｸM-PRO" panose="020F0600000000000000" pitchFamily="50" charset="-128"/>
                <a:ea typeface="HG丸ｺﾞｼｯｸM-PRO" panose="020F0600000000000000" pitchFamily="50" charset="-128"/>
                <a:cs typeface="+mn-cs"/>
              </a:rPr>
              <a:t>様々な人権問題の解決に大きな役割</a:t>
            </a:r>
            <a:r>
              <a:rPr kumimoji="1" lang="ja-JP" altLang="en-US" sz="2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をもちます。</a:t>
            </a:r>
            <a:endParaRPr kumimoji="1" lang="en-US" altLang="ja-JP" sz="2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 name="四角形: 角を丸くする 5">
            <a:extLst>
              <a:ext uri="{FF2B5EF4-FFF2-40B4-BE49-F238E27FC236}">
                <a16:creationId xmlns:a16="http://schemas.microsoft.com/office/drawing/2014/main" id="{3BEEA9F0-BB69-B3C9-C7A5-AAE100A5D720}"/>
              </a:ext>
            </a:extLst>
          </p:cNvPr>
          <p:cNvSpPr/>
          <p:nvPr/>
        </p:nvSpPr>
        <p:spPr>
          <a:xfrm>
            <a:off x="1421054" y="4754755"/>
            <a:ext cx="4580855" cy="703638"/>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defTabSz="685800">
              <a:defRPr/>
            </a:pPr>
            <a:r>
              <a:rPr lang="ja-JP" altLang="en-US" sz="2100" dirty="0">
                <a:solidFill>
                  <a:prstClr val="black"/>
                </a:solidFill>
                <a:latin typeface="HG丸ｺﾞｼｯｸM-PRO" panose="020F0600000000000000" pitchFamily="50" charset="-128"/>
                <a:ea typeface="HG丸ｺﾞｼｯｸM-PRO" panose="020F0600000000000000" pitchFamily="50" charset="-128"/>
              </a:rPr>
              <a:t>　続いて、根拠となる法律について確認していきましょう。</a:t>
            </a:r>
          </a:p>
        </p:txBody>
      </p:sp>
    </p:spTree>
    <p:extLst>
      <p:ext uri="{BB962C8B-B14F-4D97-AF65-F5344CB8AC3E}">
        <p14:creationId xmlns:p14="http://schemas.microsoft.com/office/powerpoint/2010/main" val="26905808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74000">
              <a:schemeClr val="bg1"/>
            </a:gs>
            <a:gs pos="83000">
              <a:schemeClr val="bg1"/>
            </a:gs>
            <a:gs pos="100000">
              <a:srgbClr val="FFCCFF"/>
            </a:gs>
          </a:gsLst>
          <a:lin ang="5400000" scaled="1"/>
        </a:gradFill>
        <a:effectLst/>
      </p:bgPr>
    </p:bg>
    <p:spTree>
      <p:nvGrpSpPr>
        <p:cNvPr id="1" name=""/>
        <p:cNvGrpSpPr/>
        <p:nvPr/>
      </p:nvGrpSpPr>
      <p:grpSpPr>
        <a:xfrm>
          <a:off x="0" y="0"/>
          <a:ext cx="0" cy="0"/>
          <a:chOff x="0" y="0"/>
          <a:chExt cx="0" cy="0"/>
        </a:xfrm>
      </p:grpSpPr>
      <p:sp>
        <p:nvSpPr>
          <p:cNvPr id="9" name="角丸四角形吹き出し 68">
            <a:extLst>
              <a:ext uri="{FF2B5EF4-FFF2-40B4-BE49-F238E27FC236}">
                <a16:creationId xmlns:a16="http://schemas.microsoft.com/office/drawing/2014/main" id="{C860EBBC-6D8E-4351-9B1F-B5C861BBB256}"/>
              </a:ext>
            </a:extLst>
          </p:cNvPr>
          <p:cNvSpPr/>
          <p:nvPr/>
        </p:nvSpPr>
        <p:spPr>
          <a:xfrm>
            <a:off x="2553364" y="269952"/>
            <a:ext cx="4740716" cy="4222679"/>
          </a:xfrm>
          <a:prstGeom prst="wedgeRoundRectCallout">
            <a:avLst>
              <a:gd name="adj1" fmla="val -50125"/>
              <a:gd name="adj2" fmla="val -29360"/>
              <a:gd name="adj3" fmla="val 16667"/>
            </a:avLst>
          </a:prstGeom>
          <a:noFill/>
          <a:ln w="9525" cap="flat" cmpd="sng" algn="ctr">
            <a:no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kumimoji="0" lang="ja-JP" altLang="en-US" sz="135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4" name="コンテンツ プレースホルダー 2">
            <a:extLst>
              <a:ext uri="{FF2B5EF4-FFF2-40B4-BE49-F238E27FC236}">
                <a16:creationId xmlns:a16="http://schemas.microsoft.com/office/drawing/2014/main" id="{78183713-8AC7-4E45-81EE-64E04269A889}"/>
              </a:ext>
            </a:extLst>
          </p:cNvPr>
          <p:cNvSpPr txBox="1">
            <a:spLocks/>
          </p:cNvSpPr>
          <p:nvPr/>
        </p:nvSpPr>
        <p:spPr>
          <a:xfrm>
            <a:off x="407315" y="103256"/>
            <a:ext cx="2146049" cy="63438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000" b="1" dirty="0">
                <a:solidFill>
                  <a:srgbClr val="0070C0"/>
                </a:solidFill>
                <a:latin typeface="HGｺﾞｼｯｸE" panose="020B0909000000000000" pitchFamily="49" charset="-128"/>
                <a:ea typeface="HGｺﾞｼｯｸE" panose="020B0909000000000000" pitchFamily="49" charset="-128"/>
              </a:rPr>
              <a:t>人権の窓</a:t>
            </a:r>
            <a:endParaRPr lang="en-US" altLang="ja-JP" sz="3000" b="1" dirty="0">
              <a:solidFill>
                <a:srgbClr val="0070C0"/>
              </a:solidFill>
              <a:latin typeface="HGｺﾞｼｯｸE" panose="020B0909000000000000" pitchFamily="49" charset="-128"/>
              <a:ea typeface="HGｺﾞｼｯｸE" panose="020B0909000000000000" pitchFamily="49" charset="-128"/>
            </a:endParaRPr>
          </a:p>
        </p:txBody>
      </p:sp>
      <p:sp>
        <p:nvSpPr>
          <p:cNvPr id="15" name="動作設定ボタン: 進む/次へ 14">
            <a:hlinkClick r:id="" action="ppaction://hlinkshowjump?jump=nextslide" highlightClick="1"/>
            <a:extLst>
              <a:ext uri="{FF2B5EF4-FFF2-40B4-BE49-F238E27FC236}">
                <a16:creationId xmlns:a16="http://schemas.microsoft.com/office/drawing/2014/main" id="{A3DDC8A4-92F9-4146-829A-F981E7CF2007}"/>
              </a:ext>
            </a:extLst>
          </p:cNvPr>
          <p:cNvSpPr/>
          <p:nvPr/>
        </p:nvSpPr>
        <p:spPr>
          <a:xfrm>
            <a:off x="7215132" y="5914531"/>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sp>
        <p:nvSpPr>
          <p:cNvPr id="10" name="コンテンツ プレースホルダー 2">
            <a:extLst>
              <a:ext uri="{FF2B5EF4-FFF2-40B4-BE49-F238E27FC236}">
                <a16:creationId xmlns:a16="http://schemas.microsoft.com/office/drawing/2014/main" id="{70FD2884-256F-67EC-6AEB-E3C4BA61F23E}"/>
              </a:ext>
            </a:extLst>
          </p:cNvPr>
          <p:cNvSpPr txBox="1">
            <a:spLocks/>
          </p:cNvSpPr>
          <p:nvPr/>
        </p:nvSpPr>
        <p:spPr>
          <a:xfrm>
            <a:off x="4704476" y="237188"/>
            <a:ext cx="2510656" cy="63438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000" b="1" dirty="0">
                <a:solidFill>
                  <a:srgbClr val="0070C0"/>
                </a:solidFill>
                <a:latin typeface="HGｺﾞｼｯｸE" panose="020B0909000000000000" pitchFamily="49" charset="-128"/>
                <a:ea typeface="HGｺﾞｼｯｸE" panose="020B0909000000000000" pitchFamily="49" charset="-128"/>
              </a:rPr>
              <a:t>あすへのびる</a:t>
            </a:r>
            <a:endParaRPr lang="en-US" altLang="ja-JP" sz="3000" b="1" dirty="0">
              <a:solidFill>
                <a:srgbClr val="0070C0"/>
              </a:solidFill>
              <a:latin typeface="HGｺﾞｼｯｸE" panose="020B0909000000000000" pitchFamily="49" charset="-128"/>
              <a:ea typeface="HGｺﾞｼｯｸE" panose="020B0909000000000000" pitchFamily="49" charset="-128"/>
            </a:endParaRPr>
          </a:p>
        </p:txBody>
      </p:sp>
      <p:sp>
        <p:nvSpPr>
          <p:cNvPr id="3" name="テキスト ボックス 2">
            <a:extLst>
              <a:ext uri="{FF2B5EF4-FFF2-40B4-BE49-F238E27FC236}">
                <a16:creationId xmlns:a16="http://schemas.microsoft.com/office/drawing/2014/main" id="{7B148619-18A9-7E75-CCC0-CBE31840FFA3}"/>
              </a:ext>
            </a:extLst>
          </p:cNvPr>
          <p:cNvSpPr txBox="1"/>
          <p:nvPr/>
        </p:nvSpPr>
        <p:spPr>
          <a:xfrm>
            <a:off x="4443545" y="861218"/>
            <a:ext cx="4393933" cy="523220"/>
          </a:xfrm>
          <a:prstGeom prst="rect">
            <a:avLst/>
          </a:prstGeom>
          <a:noFill/>
        </p:spPr>
        <p:txBody>
          <a:bodyPr wrap="square" rtlCol="0">
            <a:spAutoFit/>
          </a:bodyPr>
          <a:lstStyle/>
          <a:p>
            <a:r>
              <a:rPr lang="ja-JP" altLang="en-US" sz="1400" dirty="0">
                <a:latin typeface="HG丸ｺﾞｼｯｸM-PRO" panose="020F0600000000000000" pitchFamily="50" charset="-128"/>
                <a:ea typeface="HG丸ｺﾞｼｯｸM-PRO" panose="020F0600000000000000" pitchFamily="50" charset="-128"/>
              </a:rPr>
              <a:t>人権に関するイラスト・作文の入賞作品を冊子にまとめ、各学校へ学級数分配布しています。</a:t>
            </a:r>
          </a:p>
        </p:txBody>
      </p:sp>
      <p:sp>
        <p:nvSpPr>
          <p:cNvPr id="4" name="テキスト ボックス 3">
            <a:extLst>
              <a:ext uri="{FF2B5EF4-FFF2-40B4-BE49-F238E27FC236}">
                <a16:creationId xmlns:a16="http://schemas.microsoft.com/office/drawing/2014/main" id="{31AB6AF6-B610-DB7F-CBDA-1DC8110764A8}"/>
              </a:ext>
            </a:extLst>
          </p:cNvPr>
          <p:cNvSpPr txBox="1"/>
          <p:nvPr/>
        </p:nvSpPr>
        <p:spPr>
          <a:xfrm>
            <a:off x="4720754" y="1362581"/>
            <a:ext cx="3839513" cy="1938992"/>
          </a:xfrm>
          <a:prstGeom prst="rect">
            <a:avLst/>
          </a:prstGeom>
          <a:noFill/>
        </p:spPr>
        <p:txBody>
          <a:bodyPr wrap="none" rtlCol="0">
            <a:spAutoFit/>
          </a:bodyPr>
          <a:lstStyle/>
          <a:p>
            <a:r>
              <a:rPr lang="ja-JP" altLang="en-US" sz="1500" dirty="0">
                <a:latin typeface="HG丸ｺﾞｼｯｸM-PRO" panose="020F0600000000000000" pitchFamily="50" charset="-128"/>
                <a:ea typeface="HG丸ｺﾞｼｯｸM-PRO" panose="020F0600000000000000" pitchFamily="50" charset="-128"/>
              </a:rPr>
              <a:t>主な活用例</a:t>
            </a:r>
            <a:endParaRPr lang="en-US" altLang="ja-JP" sz="1500" dirty="0">
              <a:latin typeface="HG丸ｺﾞｼｯｸM-PRO" panose="020F0600000000000000" pitchFamily="50" charset="-128"/>
              <a:ea typeface="HG丸ｺﾞｼｯｸM-PRO" panose="020F0600000000000000" pitchFamily="50" charset="-128"/>
            </a:endParaRPr>
          </a:p>
          <a:p>
            <a:endParaRPr lang="en-US" altLang="ja-JP" sz="1500" dirty="0">
              <a:latin typeface="HG丸ｺﾞｼｯｸM-PRO" panose="020F0600000000000000" pitchFamily="50" charset="-128"/>
              <a:ea typeface="HG丸ｺﾞｼｯｸM-PRO" panose="020F0600000000000000" pitchFamily="50" charset="-128"/>
            </a:endParaRPr>
          </a:p>
          <a:p>
            <a:r>
              <a:rPr lang="ja-JP" altLang="en-US" sz="1500" dirty="0">
                <a:latin typeface="HGPｺﾞｼｯｸE" panose="020B0900000000000000" pitchFamily="50" charset="-128"/>
                <a:ea typeface="HGPｺﾞｼｯｸE" panose="020B0900000000000000" pitchFamily="50" charset="-128"/>
              </a:rPr>
              <a:t>○人権週間など学校行事に合わせて</a:t>
            </a:r>
            <a:endParaRPr lang="en-US" altLang="ja-JP" sz="1500" dirty="0">
              <a:latin typeface="HGPｺﾞｼｯｸE" panose="020B0900000000000000" pitchFamily="50" charset="-128"/>
              <a:ea typeface="HGPｺﾞｼｯｸE" panose="020B0900000000000000" pitchFamily="50" charset="-128"/>
            </a:endParaRPr>
          </a:p>
          <a:p>
            <a:r>
              <a:rPr lang="ja-JP" altLang="en-US" sz="1500"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a:t>
            </a:r>
            <a:r>
              <a:rPr lang="ja-JP" altLang="en-US" sz="1500" dirty="0">
                <a:latin typeface="HG丸ｺﾞｼｯｸM-PRO" panose="020F0600000000000000" pitchFamily="50" charset="-128"/>
                <a:ea typeface="HG丸ｺﾞｼｯｸM-PRO" panose="020F0600000000000000" pitchFamily="50" charset="-128"/>
              </a:rPr>
              <a:t>教師による読み聞かせ</a:t>
            </a:r>
            <a:r>
              <a:rPr lang="en-US" altLang="ja-JP" sz="1500" dirty="0">
                <a:latin typeface="HG丸ｺﾞｼｯｸM-PRO" panose="020F0600000000000000" pitchFamily="50" charset="-128"/>
                <a:ea typeface="HG丸ｺﾞｼｯｸM-PRO" panose="020F0600000000000000" pitchFamily="50" charset="-128"/>
              </a:rPr>
              <a:t>】</a:t>
            </a:r>
          </a:p>
          <a:p>
            <a:r>
              <a:rPr lang="ja-JP" altLang="en-US" sz="1500" dirty="0">
                <a:latin typeface="HGPｺﾞｼｯｸE" panose="020B0900000000000000" pitchFamily="50" charset="-128"/>
                <a:ea typeface="HGPｺﾞｼｯｸE" panose="020B0900000000000000" pitchFamily="50" charset="-128"/>
              </a:rPr>
              <a:t>○人権に関連した授業の導入や終末時に</a:t>
            </a:r>
            <a:endParaRPr lang="en-US" altLang="ja-JP" sz="1500" dirty="0">
              <a:latin typeface="HGPｺﾞｼｯｸE" panose="020B0900000000000000" pitchFamily="50" charset="-128"/>
              <a:ea typeface="HGPｺﾞｼｯｸE" panose="020B0900000000000000" pitchFamily="50" charset="-128"/>
            </a:endParaRPr>
          </a:p>
          <a:p>
            <a:r>
              <a:rPr lang="ja-JP" altLang="en-US" sz="1500"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a:t>
            </a:r>
            <a:r>
              <a:rPr lang="ja-JP" altLang="en-US" sz="1500" dirty="0">
                <a:latin typeface="HG丸ｺﾞｼｯｸM-PRO" panose="020F0600000000000000" pitchFamily="50" charset="-128"/>
                <a:ea typeface="HG丸ｺﾞｼｯｸM-PRO" panose="020F0600000000000000" pitchFamily="50" charset="-128"/>
              </a:rPr>
              <a:t>児童生徒の副教材・資料として活用</a:t>
            </a:r>
            <a:r>
              <a:rPr lang="en-US" altLang="ja-JP" sz="1500" dirty="0">
                <a:latin typeface="HG丸ｺﾞｼｯｸM-PRO" panose="020F0600000000000000" pitchFamily="50" charset="-128"/>
                <a:ea typeface="HG丸ｺﾞｼｯｸM-PRO" panose="020F0600000000000000" pitchFamily="50" charset="-128"/>
              </a:rPr>
              <a:t>】</a:t>
            </a:r>
          </a:p>
          <a:p>
            <a:r>
              <a:rPr lang="ja-JP" altLang="en-US" sz="1500" dirty="0">
                <a:latin typeface="HGPｺﾞｼｯｸE" panose="020B0900000000000000" pitchFamily="50" charset="-128"/>
                <a:ea typeface="HGPｺﾞｼｯｸE" panose="020B0900000000000000" pitchFamily="50" charset="-128"/>
              </a:rPr>
              <a:t>○家庭と連携した取組として</a:t>
            </a:r>
            <a:endParaRPr lang="en-US" altLang="ja-JP" sz="1500" dirty="0">
              <a:latin typeface="HGPｺﾞｼｯｸE" panose="020B0900000000000000" pitchFamily="50" charset="-128"/>
              <a:ea typeface="HGPｺﾞｼｯｸE" panose="020B0900000000000000" pitchFamily="50" charset="-128"/>
            </a:endParaRPr>
          </a:p>
          <a:p>
            <a:r>
              <a:rPr lang="ja-JP" altLang="en-US" sz="1500" dirty="0">
                <a:latin typeface="HG丸ｺﾞｼｯｸM-PRO" panose="020F0600000000000000" pitchFamily="50" charset="-128"/>
                <a:ea typeface="HG丸ｺﾞｼｯｸM-PRO" panose="020F0600000000000000" pitchFamily="50" charset="-128"/>
              </a:rPr>
              <a:t>　</a:t>
            </a:r>
            <a:r>
              <a:rPr lang="en-US" altLang="ja-JP" sz="1500" dirty="0">
                <a:latin typeface="HG丸ｺﾞｼｯｸM-PRO" panose="020F0600000000000000" pitchFamily="50" charset="-128"/>
                <a:ea typeface="HG丸ｺﾞｼｯｸM-PRO" panose="020F0600000000000000" pitchFamily="50" charset="-128"/>
              </a:rPr>
              <a:t>【</a:t>
            </a:r>
            <a:r>
              <a:rPr lang="ja-JP" altLang="en-US" sz="1500" dirty="0">
                <a:latin typeface="HG丸ｺﾞｼｯｸM-PRO" panose="020F0600000000000000" pitchFamily="50" charset="-128"/>
                <a:ea typeface="HG丸ｺﾞｼｯｸM-PRO" panose="020F0600000000000000" pitchFamily="50" charset="-128"/>
              </a:rPr>
              <a:t>学級だより等への掲載</a:t>
            </a:r>
            <a:r>
              <a:rPr lang="en-US" altLang="ja-JP" sz="1500" dirty="0">
                <a:latin typeface="HG丸ｺﾞｼｯｸM-PRO" panose="020F0600000000000000" pitchFamily="50" charset="-128"/>
                <a:ea typeface="HG丸ｺﾞｼｯｸM-PRO" panose="020F0600000000000000" pitchFamily="50" charset="-128"/>
              </a:rPr>
              <a:t>】</a:t>
            </a:r>
            <a:endParaRPr lang="ja-JP" altLang="en-US" sz="1500" dirty="0">
              <a:latin typeface="HG丸ｺﾞｼｯｸM-PRO" panose="020F0600000000000000" pitchFamily="50" charset="-128"/>
              <a:ea typeface="HG丸ｺﾞｼｯｸM-PRO" panose="020F0600000000000000" pitchFamily="50" charset="-128"/>
            </a:endParaRPr>
          </a:p>
        </p:txBody>
      </p:sp>
      <p:sp>
        <p:nvSpPr>
          <p:cNvPr id="8" name="テキスト ボックス 7">
            <a:extLst>
              <a:ext uri="{FF2B5EF4-FFF2-40B4-BE49-F238E27FC236}">
                <a16:creationId xmlns:a16="http://schemas.microsoft.com/office/drawing/2014/main" id="{FBC05E3D-97E6-57B3-9946-75558D1E4800}"/>
              </a:ext>
            </a:extLst>
          </p:cNvPr>
          <p:cNvSpPr txBox="1"/>
          <p:nvPr/>
        </p:nvSpPr>
        <p:spPr>
          <a:xfrm>
            <a:off x="117567" y="612999"/>
            <a:ext cx="4460806" cy="4775666"/>
          </a:xfrm>
          <a:prstGeom prst="rect">
            <a:avLst/>
          </a:prstGeom>
          <a:noFill/>
        </p:spPr>
        <p:txBody>
          <a:bodyPr wrap="square" rtlCol="0">
            <a:spAutoFit/>
          </a:bodyPr>
          <a:lstStyle/>
          <a:p>
            <a:pPr defTabSz="685800">
              <a:defRPr/>
            </a:pPr>
            <a:r>
              <a:rPr kumimoji="0" lang="ja-JP" altLang="en-US" sz="2000" kern="100" dirty="0">
                <a:solidFill>
                  <a:sysClr val="windowText" lastClr="000000"/>
                </a:solidFill>
                <a:latin typeface="HGSｺﾞｼｯｸE" panose="020B0900000000000000" pitchFamily="50" charset="-128"/>
                <a:ea typeface="HGSｺﾞｼｯｸE" panose="020B0900000000000000" pitchFamily="50" charset="-128"/>
                <a:cs typeface="Times New Roman" panose="02020603050405020304" pitchFamily="18" charset="0"/>
              </a:rPr>
              <a:t>○テーマ</a:t>
            </a:r>
            <a:endParaRPr kumimoji="0" lang="en-US" altLang="ja-JP" sz="2000" kern="100" dirty="0">
              <a:solidFill>
                <a:sysClr val="windowText" lastClr="000000"/>
              </a:solidFill>
              <a:latin typeface="HGSｺﾞｼｯｸE" panose="020B0900000000000000" pitchFamily="50" charset="-128"/>
              <a:ea typeface="HGSｺﾞｼｯｸE" panose="020B0900000000000000" pitchFamily="50" charset="-128"/>
              <a:cs typeface="Times New Roman" panose="02020603050405020304" pitchFamily="18" charset="0"/>
            </a:endParaRPr>
          </a:p>
          <a:p>
            <a:pPr defTabSz="685800">
              <a:defRPr/>
            </a:pP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R8</a:t>
            </a: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年度：こどもの人権とインターネット</a:t>
            </a:r>
            <a:endPar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685800">
              <a:defRPr/>
            </a:pP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（令和８年６月頃掲載予定）</a:t>
            </a:r>
            <a:endPar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685800">
              <a:defRPr/>
            </a:pP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R7</a:t>
            </a: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年度：部落差別（同和問題）</a:t>
            </a:r>
            <a:endPar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685800">
              <a:defRPr/>
            </a:pP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R6</a:t>
            </a: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年度：外国人の人権</a:t>
            </a:r>
            <a:endPar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685800">
              <a:defRPr/>
            </a:pP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R5</a:t>
            </a: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年度：男女平等</a:t>
            </a:r>
            <a:endPar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685800">
              <a:defRPr/>
            </a:pP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R4</a:t>
            </a: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年度：子どもの権利</a:t>
            </a:r>
            <a:endPar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685800">
              <a:defRPr/>
            </a:pP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R3</a:t>
            </a: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年度：様々な人権問題、</a:t>
            </a:r>
            <a:endPar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685800">
              <a:defRPr/>
            </a:pP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部落差別（同和問題）</a:t>
            </a:r>
            <a:endPar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685800">
              <a:lnSpc>
                <a:spcPts val="1000"/>
              </a:lnSpc>
              <a:defRPr/>
            </a:pPr>
            <a:endParaRPr kumimoji="0" lang="en-US" altLang="ja-JP" sz="18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685800">
              <a:defRPr/>
            </a:pPr>
            <a:r>
              <a:rPr kumimoji="0" lang="ja-JP" altLang="en-US" sz="2000" kern="100" dirty="0">
                <a:solidFill>
                  <a:sysClr val="windowText" lastClr="000000"/>
                </a:solidFill>
                <a:latin typeface="HGSｺﾞｼｯｸE" panose="020B0900000000000000" pitchFamily="50" charset="-128"/>
                <a:ea typeface="HGSｺﾞｼｯｸE" panose="020B0900000000000000" pitchFamily="50" charset="-128"/>
                <a:cs typeface="Times New Roman" panose="02020603050405020304" pitchFamily="18" charset="0"/>
              </a:rPr>
              <a:t>○デジタル教材</a:t>
            </a:r>
            <a:endParaRPr kumimoji="0" lang="en-US" altLang="ja-JP" sz="2000" kern="100" dirty="0">
              <a:solidFill>
                <a:sysClr val="windowText" lastClr="000000"/>
              </a:solidFill>
              <a:latin typeface="HGSｺﾞｼｯｸE" panose="020B0900000000000000" pitchFamily="50" charset="-128"/>
              <a:ea typeface="HGSｺﾞｼｯｸE" panose="020B0900000000000000" pitchFamily="50" charset="-128"/>
              <a:cs typeface="Times New Roman" panose="02020603050405020304" pitchFamily="18" charset="0"/>
            </a:endParaRPr>
          </a:p>
          <a:p>
            <a:pPr defTabSz="685800">
              <a:defRPr/>
            </a:pP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・児童生徒が自ら考え、操作するワー</a:t>
            </a:r>
            <a:r>
              <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クが</a:t>
            </a:r>
            <a:endPar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685800">
              <a:defRPr/>
            </a:pP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充実しています。</a:t>
            </a:r>
            <a:endPar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685800">
              <a:defRPr/>
            </a:pP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・教材に合わせたワークシートを活用する</a:t>
            </a:r>
            <a:endPar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685800">
              <a:defRPr/>
            </a:pP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ことで、さらに学習が深まります。</a:t>
            </a:r>
            <a:endPar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685800">
              <a:defRPr/>
            </a:pP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・児童生徒の興味・関心に応じて学習内容</a:t>
            </a:r>
            <a:endPar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685800">
              <a:defRPr/>
            </a:pP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を選択できます。</a:t>
            </a:r>
            <a:endPar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685800">
              <a:defRPr/>
            </a:pP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・授業の副教材として、必要な箇所のみ使</a:t>
            </a:r>
            <a:endParaRPr kumimoji="0" lang="en-US" altLang="ja-JP"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defTabSz="685800">
              <a:defRPr/>
            </a:pPr>
            <a:r>
              <a:rPr kumimoji="0" lang="ja-JP" altLang="en-US" sz="1600" kern="100" dirty="0">
                <a:solidFill>
                  <a:sysClr val="windowText" lastClr="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用することができます。</a:t>
            </a:r>
            <a:endParaRPr kumimoji="1" lang="ja-JP" altLang="en-US" dirty="0"/>
          </a:p>
        </p:txBody>
      </p:sp>
      <p:pic>
        <p:nvPicPr>
          <p:cNvPr id="6" name="図 5" descr="テキスト が含まれている画像&#10;&#10;AI によって生成されたコンテンツは間違っている可能性があります。">
            <a:extLst>
              <a:ext uri="{FF2B5EF4-FFF2-40B4-BE49-F238E27FC236}">
                <a16:creationId xmlns:a16="http://schemas.microsoft.com/office/drawing/2014/main" id="{DA7085C7-C718-7907-28B8-B9214FD29D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640" y="5394352"/>
            <a:ext cx="1813856" cy="1360392"/>
          </a:xfrm>
          <a:prstGeom prst="rect">
            <a:avLst/>
          </a:prstGeom>
          <a:ln>
            <a:solidFill>
              <a:schemeClr val="tx1"/>
            </a:solidFill>
          </a:ln>
        </p:spPr>
      </p:pic>
      <p:pic>
        <p:nvPicPr>
          <p:cNvPr id="5" name="図 4" descr="絵と文字の加工写真&#10;&#10;AI 生成コンテンツは誤りを含む可能性があります。">
            <a:extLst>
              <a:ext uri="{FF2B5EF4-FFF2-40B4-BE49-F238E27FC236}">
                <a16:creationId xmlns:a16="http://schemas.microsoft.com/office/drawing/2014/main" id="{26B1845A-FFBE-6CDB-4158-281499BA5A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4476" y="3429000"/>
            <a:ext cx="2101354" cy="2971800"/>
          </a:xfrm>
          <a:prstGeom prst="rect">
            <a:avLst/>
          </a:prstGeom>
          <a:ln>
            <a:solidFill>
              <a:schemeClr val="accent1"/>
            </a:solidFill>
          </a:ln>
        </p:spPr>
      </p:pic>
    </p:spTree>
    <p:extLst>
      <p:ext uri="{BB962C8B-B14F-4D97-AF65-F5344CB8AC3E}">
        <p14:creationId xmlns:p14="http://schemas.microsoft.com/office/powerpoint/2010/main" val="18135583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74000">
              <a:schemeClr val="bg1"/>
            </a:gs>
            <a:gs pos="83000">
              <a:schemeClr val="bg1"/>
            </a:gs>
            <a:gs pos="100000">
              <a:srgbClr val="FFCCFF"/>
            </a:gs>
          </a:gsLst>
          <a:lin ang="5400000" scaled="1"/>
        </a:gradFill>
        <a:effectLst/>
      </p:bgPr>
    </p:bg>
    <p:spTree>
      <p:nvGrpSpPr>
        <p:cNvPr id="1" name=""/>
        <p:cNvGrpSpPr/>
        <p:nvPr/>
      </p:nvGrpSpPr>
      <p:grpSpPr>
        <a:xfrm>
          <a:off x="0" y="0"/>
          <a:ext cx="0" cy="0"/>
          <a:chOff x="0" y="0"/>
          <a:chExt cx="0" cy="0"/>
        </a:xfrm>
      </p:grpSpPr>
      <p:sp>
        <p:nvSpPr>
          <p:cNvPr id="5" name="コンテンツ プレースホルダー 2">
            <a:extLst>
              <a:ext uri="{FF2B5EF4-FFF2-40B4-BE49-F238E27FC236}">
                <a16:creationId xmlns:a16="http://schemas.microsoft.com/office/drawing/2014/main" id="{8C82102D-45C9-4B33-A4F9-69920C5189F3}"/>
              </a:ext>
            </a:extLst>
          </p:cNvPr>
          <p:cNvSpPr txBox="1">
            <a:spLocks/>
          </p:cNvSpPr>
          <p:nvPr/>
        </p:nvSpPr>
        <p:spPr>
          <a:xfrm>
            <a:off x="16449" y="135489"/>
            <a:ext cx="7483685" cy="576850"/>
          </a:xfrm>
          <a:prstGeom prst="rect">
            <a:avLst/>
          </a:prstGeom>
        </p:spPr>
        <p:txBody>
          <a:bodyPr anchor="ctr" anchorCtr="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defTabSz="685800">
              <a:spcBef>
                <a:spcPts val="0"/>
              </a:spcBef>
              <a:buClrTx/>
              <a:buSzTx/>
              <a:buNone/>
              <a:defRPr/>
            </a:pPr>
            <a:r>
              <a:rPr lang="ja-JP" altLang="en-US" sz="3200" kern="100" dirty="0">
                <a:solidFill>
                  <a:srgbClr val="0070C0"/>
                </a:solidFill>
                <a:latin typeface="HGPｺﾞｼｯｸE" panose="020B0900000000000000" pitchFamily="50" charset="-128"/>
                <a:ea typeface="HGPｺﾞｼｯｸE" panose="020B0900000000000000" pitchFamily="50" charset="-128"/>
                <a:cs typeface="Times New Roman" panose="02020603050405020304" pitchFamily="18" charset="0"/>
              </a:rPr>
              <a:t>人権教育指導資料　じんけんコンパス</a:t>
            </a:r>
            <a:r>
              <a:rPr lang="en-US" altLang="ja-JP" sz="3200" kern="100" dirty="0">
                <a:solidFill>
                  <a:srgbClr val="0070C0"/>
                </a:solidFill>
                <a:latin typeface="HGPｺﾞｼｯｸE" panose="020B0900000000000000" pitchFamily="50" charset="-128"/>
                <a:ea typeface="HGPｺﾞｼｯｸE" panose="020B0900000000000000" pitchFamily="50" charset="-128"/>
                <a:cs typeface="Times New Roman" panose="02020603050405020304" pitchFamily="18" charset="0"/>
              </a:rPr>
              <a:t>Ⅰ</a:t>
            </a:r>
            <a:endParaRPr lang="ja-JP" altLang="ja-JP" sz="3200" kern="100" dirty="0">
              <a:solidFill>
                <a:srgbClr val="0070C0"/>
              </a:solidFill>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11" name="動作設定ボタン: 進む/次へ 10">
            <a:hlinkClick r:id="" action="ppaction://hlinkshowjump?jump=nextslide" highlightClick="1"/>
            <a:extLst>
              <a:ext uri="{FF2B5EF4-FFF2-40B4-BE49-F238E27FC236}">
                <a16:creationId xmlns:a16="http://schemas.microsoft.com/office/drawing/2014/main" id="{C94CE56D-9E4E-439B-A006-7DC6C8B950B4}"/>
              </a:ext>
            </a:extLst>
          </p:cNvPr>
          <p:cNvSpPr/>
          <p:nvPr/>
        </p:nvSpPr>
        <p:spPr>
          <a:xfrm>
            <a:off x="7413009" y="5967351"/>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pic>
        <p:nvPicPr>
          <p:cNvPr id="3" name="図 2" descr="ダイアグラム&#10;&#10;AI 生成コンテンツは誤りを含む可能性があります。">
            <a:extLst>
              <a:ext uri="{FF2B5EF4-FFF2-40B4-BE49-F238E27FC236}">
                <a16:creationId xmlns:a16="http://schemas.microsoft.com/office/drawing/2014/main" id="{5AC9E74B-9242-6BAB-C4F8-9E77FA4974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153" y="1925346"/>
            <a:ext cx="1702589" cy="2407853"/>
          </a:xfrm>
          <a:prstGeom prst="rect">
            <a:avLst/>
          </a:prstGeom>
          <a:ln>
            <a:solidFill>
              <a:srgbClr val="0070C0"/>
            </a:solidFill>
          </a:ln>
        </p:spPr>
      </p:pic>
      <p:sp>
        <p:nvSpPr>
          <p:cNvPr id="4" name="テキスト ボックス 852069248">
            <a:extLst>
              <a:ext uri="{FF2B5EF4-FFF2-40B4-BE49-F238E27FC236}">
                <a16:creationId xmlns:a16="http://schemas.microsoft.com/office/drawing/2014/main" id="{4CE9F419-DB97-E9E7-2B34-D482D3B8D9EA}"/>
              </a:ext>
            </a:extLst>
          </p:cNvPr>
          <p:cNvSpPr txBox="1"/>
          <p:nvPr/>
        </p:nvSpPr>
        <p:spPr>
          <a:xfrm>
            <a:off x="317467" y="695192"/>
            <a:ext cx="8509065" cy="1044415"/>
          </a:xfrm>
          <a:prstGeom prst="rect">
            <a:avLst/>
          </a:prstGeom>
          <a:solidFill>
            <a:srgbClr val="FFFFCC"/>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buNone/>
            </a:pPr>
            <a:r>
              <a:rPr lang="ja-JP" altLang="en-US" sz="20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　</a:t>
            </a:r>
            <a:r>
              <a:rPr lang="ja-JP" sz="2000" b="1" kern="100" dirty="0">
                <a:effectLst/>
                <a:latin typeface="游明朝" panose="02020400000000000000" pitchFamily="18" charset="-128"/>
                <a:ea typeface="HG丸ｺﾞｼｯｸM-PRO" panose="020F0600000000000000" pitchFamily="50" charset="-128"/>
                <a:cs typeface="Times New Roman" panose="02020603050405020304" pitchFamily="18" charset="0"/>
              </a:rPr>
              <a:t>人権教育の指導事例を掲載した指導資料です。幼児から小・中・高校生、成人までを対象とした指導事例や学習プログラムを幅広く掲載していますので、ぜひ御活用ください。</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12" name="図 11">
            <a:extLst>
              <a:ext uri="{FF2B5EF4-FFF2-40B4-BE49-F238E27FC236}">
                <a16:creationId xmlns:a16="http://schemas.microsoft.com/office/drawing/2014/main" id="{A485A29B-FC6A-1825-AAF3-A06DAF8C2B8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6686" y="1925346"/>
            <a:ext cx="1911131" cy="2704552"/>
          </a:xfrm>
          <a:prstGeom prst="rect">
            <a:avLst/>
          </a:prstGeom>
          <a:noFill/>
          <a:ln>
            <a:solidFill>
              <a:schemeClr val="tx1"/>
            </a:solidFill>
          </a:ln>
        </p:spPr>
      </p:pic>
      <p:sp>
        <p:nvSpPr>
          <p:cNvPr id="19" name="テキスト ボックス 1288368921">
            <a:extLst>
              <a:ext uri="{FF2B5EF4-FFF2-40B4-BE49-F238E27FC236}">
                <a16:creationId xmlns:a16="http://schemas.microsoft.com/office/drawing/2014/main" id="{238153AF-EF73-5255-7419-E42623601192}"/>
              </a:ext>
            </a:extLst>
          </p:cNvPr>
          <p:cNvSpPr txBox="1"/>
          <p:nvPr/>
        </p:nvSpPr>
        <p:spPr>
          <a:xfrm>
            <a:off x="2344613" y="4759499"/>
            <a:ext cx="1175385" cy="3048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600"/>
              </a:lnSpc>
              <a:buNone/>
            </a:pPr>
            <a:r>
              <a:rPr lang="ja-JP" sz="1400" kern="100">
                <a:effectLst/>
                <a:latin typeface="游明朝" panose="02020400000000000000" pitchFamily="18" charset="-128"/>
                <a:ea typeface="HGPｺﾞｼｯｸE" panose="020B0900000000000000" pitchFamily="50" charset="-128"/>
                <a:cs typeface="Times New Roman" panose="02020603050405020304" pitchFamily="18" charset="0"/>
              </a:rPr>
              <a:t>【幼児】</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grpSp>
        <p:nvGrpSpPr>
          <p:cNvPr id="22" name="グループ化 21">
            <a:extLst>
              <a:ext uri="{FF2B5EF4-FFF2-40B4-BE49-F238E27FC236}">
                <a16:creationId xmlns:a16="http://schemas.microsoft.com/office/drawing/2014/main" id="{38DAA42C-E94C-ED29-68BB-BDF7F738167E}"/>
              </a:ext>
            </a:extLst>
          </p:cNvPr>
          <p:cNvGrpSpPr/>
          <p:nvPr/>
        </p:nvGrpSpPr>
        <p:grpSpPr>
          <a:xfrm>
            <a:off x="6151749" y="1877609"/>
            <a:ext cx="2760858" cy="3147233"/>
            <a:chOff x="4163023" y="3274488"/>
            <a:chExt cx="2760858" cy="3147233"/>
          </a:xfrm>
        </p:grpSpPr>
        <p:grpSp>
          <p:nvGrpSpPr>
            <p:cNvPr id="13" name="グループ化 12">
              <a:extLst>
                <a:ext uri="{FF2B5EF4-FFF2-40B4-BE49-F238E27FC236}">
                  <a16:creationId xmlns:a16="http://schemas.microsoft.com/office/drawing/2014/main" id="{95B685A3-827B-00C7-DAB7-E884D391FC6E}"/>
                </a:ext>
              </a:extLst>
            </p:cNvPr>
            <p:cNvGrpSpPr>
              <a:grpSpLocks noChangeAspect="1"/>
            </p:cNvGrpSpPr>
            <p:nvPr/>
          </p:nvGrpSpPr>
          <p:grpSpPr>
            <a:xfrm>
              <a:off x="4221022" y="3583512"/>
              <a:ext cx="2702859" cy="2838209"/>
              <a:chOff x="-434008" y="-614468"/>
              <a:chExt cx="2893376" cy="3039371"/>
            </a:xfrm>
          </p:grpSpPr>
          <p:pic>
            <p:nvPicPr>
              <p:cNvPr id="17" name="図 16">
                <a:extLst>
                  <a:ext uri="{FF2B5EF4-FFF2-40B4-BE49-F238E27FC236}">
                    <a16:creationId xmlns:a16="http://schemas.microsoft.com/office/drawing/2014/main" id="{EAEBB5D6-3002-922B-85BD-18FB71D939A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8408" y="540858"/>
                <a:ext cx="1330960" cy="1884045"/>
              </a:xfrm>
              <a:prstGeom prst="rect">
                <a:avLst/>
              </a:prstGeom>
              <a:noFill/>
              <a:ln>
                <a:solidFill>
                  <a:schemeClr val="tx1"/>
                </a:solidFill>
              </a:ln>
            </p:spPr>
          </p:pic>
          <p:pic>
            <p:nvPicPr>
              <p:cNvPr id="18" name="図 17">
                <a:extLst>
                  <a:ext uri="{FF2B5EF4-FFF2-40B4-BE49-F238E27FC236}">
                    <a16:creationId xmlns:a16="http://schemas.microsoft.com/office/drawing/2014/main" id="{2E97A5FF-AC6A-9FF6-1A16-2766606E889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4008" y="-614468"/>
                <a:ext cx="1776398" cy="2515023"/>
              </a:xfrm>
              <a:prstGeom prst="rect">
                <a:avLst/>
              </a:prstGeom>
              <a:noFill/>
              <a:ln>
                <a:solidFill>
                  <a:schemeClr val="tx1"/>
                </a:solidFill>
              </a:ln>
            </p:spPr>
          </p:pic>
        </p:grpSp>
        <p:sp>
          <p:nvSpPr>
            <p:cNvPr id="20" name="テキスト ボックス 1571607475">
              <a:extLst>
                <a:ext uri="{FF2B5EF4-FFF2-40B4-BE49-F238E27FC236}">
                  <a16:creationId xmlns:a16="http://schemas.microsoft.com/office/drawing/2014/main" id="{A84CBA8C-8E8E-B866-4FBA-E1EBB63A481C}"/>
                </a:ext>
              </a:extLst>
            </p:cNvPr>
            <p:cNvSpPr txBox="1"/>
            <p:nvPr/>
          </p:nvSpPr>
          <p:spPr>
            <a:xfrm>
              <a:off x="4163023" y="3274488"/>
              <a:ext cx="1940560" cy="3206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600"/>
                </a:lnSpc>
                <a:buNone/>
              </a:pPr>
              <a:r>
                <a:rPr lang="ja-JP" sz="1400" kern="100">
                  <a:effectLst/>
                  <a:latin typeface="游明朝" panose="02020400000000000000" pitchFamily="18" charset="-128"/>
                  <a:ea typeface="HGPｺﾞｼｯｸE" panose="020B0900000000000000" pitchFamily="50" charset="-128"/>
                  <a:cs typeface="Times New Roman" panose="02020603050405020304" pitchFamily="18" charset="0"/>
                </a:rPr>
                <a:t>【小・中・高校生】</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grpSp>
      <p:grpSp>
        <p:nvGrpSpPr>
          <p:cNvPr id="23" name="グループ化 22">
            <a:extLst>
              <a:ext uri="{FF2B5EF4-FFF2-40B4-BE49-F238E27FC236}">
                <a16:creationId xmlns:a16="http://schemas.microsoft.com/office/drawing/2014/main" id="{92050A56-8B2A-0C6E-1DD8-7F171FC37975}"/>
              </a:ext>
            </a:extLst>
          </p:cNvPr>
          <p:cNvGrpSpPr/>
          <p:nvPr/>
        </p:nvGrpSpPr>
        <p:grpSpPr>
          <a:xfrm>
            <a:off x="4174889" y="3393028"/>
            <a:ext cx="3064847" cy="3359849"/>
            <a:chOff x="6061405" y="1839877"/>
            <a:chExt cx="3064847" cy="3359849"/>
          </a:xfrm>
        </p:grpSpPr>
        <p:grpSp>
          <p:nvGrpSpPr>
            <p:cNvPr id="14" name="グループ化 13">
              <a:extLst>
                <a:ext uri="{FF2B5EF4-FFF2-40B4-BE49-F238E27FC236}">
                  <a16:creationId xmlns:a16="http://schemas.microsoft.com/office/drawing/2014/main" id="{636126A4-021B-A289-7CFB-3EA14CD52C59}"/>
                </a:ext>
              </a:extLst>
            </p:cNvPr>
            <p:cNvGrpSpPr>
              <a:grpSpLocks noChangeAspect="1"/>
            </p:cNvGrpSpPr>
            <p:nvPr/>
          </p:nvGrpSpPr>
          <p:grpSpPr>
            <a:xfrm>
              <a:off x="6061405" y="1839877"/>
              <a:ext cx="2666469" cy="2986105"/>
              <a:chOff x="-706175" y="-999469"/>
              <a:chExt cx="3101294" cy="3472427"/>
            </a:xfrm>
          </p:grpSpPr>
          <p:pic>
            <p:nvPicPr>
              <p:cNvPr id="15" name="図 14">
                <a:extLst>
                  <a:ext uri="{FF2B5EF4-FFF2-40B4-BE49-F238E27FC236}">
                    <a16:creationId xmlns:a16="http://schemas.microsoft.com/office/drawing/2014/main" id="{07F5C8E4-5DF6-EB60-1A6B-5EFD89E8214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4794" y="589548"/>
                <a:ext cx="1330325" cy="1883410"/>
              </a:xfrm>
              <a:prstGeom prst="rect">
                <a:avLst/>
              </a:prstGeom>
              <a:noFill/>
              <a:ln>
                <a:solidFill>
                  <a:schemeClr val="tx1"/>
                </a:solidFill>
              </a:ln>
            </p:spPr>
          </p:pic>
          <p:pic>
            <p:nvPicPr>
              <p:cNvPr id="16" name="図 15">
                <a:extLst>
                  <a:ext uri="{FF2B5EF4-FFF2-40B4-BE49-F238E27FC236}">
                    <a16:creationId xmlns:a16="http://schemas.microsoft.com/office/drawing/2014/main" id="{768E5126-9FEC-EE67-18DF-821A45A921B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06175" y="-999469"/>
                <a:ext cx="2048567" cy="2899389"/>
              </a:xfrm>
              <a:prstGeom prst="rect">
                <a:avLst/>
              </a:prstGeom>
              <a:noFill/>
              <a:ln>
                <a:solidFill>
                  <a:schemeClr val="tx1"/>
                </a:solidFill>
              </a:ln>
            </p:spPr>
          </p:pic>
        </p:grpSp>
        <p:sp>
          <p:nvSpPr>
            <p:cNvPr id="21" name="テキスト ボックス 1397529769">
              <a:extLst>
                <a:ext uri="{FF2B5EF4-FFF2-40B4-BE49-F238E27FC236}">
                  <a16:creationId xmlns:a16="http://schemas.microsoft.com/office/drawing/2014/main" id="{BF9062B9-5E4F-55BB-9A1A-5E7E897F0EFB}"/>
                </a:ext>
              </a:extLst>
            </p:cNvPr>
            <p:cNvSpPr txBox="1"/>
            <p:nvPr/>
          </p:nvSpPr>
          <p:spPr>
            <a:xfrm>
              <a:off x="7185692" y="4879051"/>
              <a:ext cx="1940560" cy="3206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600"/>
                </a:lnSpc>
                <a:buNone/>
              </a:pPr>
              <a:r>
                <a:rPr lang="ja-JP" sz="1400" kern="100">
                  <a:effectLst/>
                  <a:latin typeface="游明朝" panose="02020400000000000000" pitchFamily="18" charset="-128"/>
                  <a:ea typeface="HGPｺﾞｼｯｸE" panose="020B0900000000000000" pitchFamily="50" charset="-128"/>
                  <a:cs typeface="Times New Roman" panose="02020603050405020304" pitchFamily="18" charset="0"/>
                </a:rPr>
                <a:t>【成人】</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grpSp>
      <p:sp>
        <p:nvSpPr>
          <p:cNvPr id="24" name="吹き出し: 角を丸めた四角形 23">
            <a:extLst>
              <a:ext uri="{FF2B5EF4-FFF2-40B4-BE49-F238E27FC236}">
                <a16:creationId xmlns:a16="http://schemas.microsoft.com/office/drawing/2014/main" id="{8B6DC96C-4A9C-2AB5-0D2F-E62E64922651}"/>
              </a:ext>
            </a:extLst>
          </p:cNvPr>
          <p:cNvSpPr/>
          <p:nvPr/>
        </p:nvSpPr>
        <p:spPr>
          <a:xfrm>
            <a:off x="1982296" y="5569316"/>
            <a:ext cx="2079057" cy="1022913"/>
          </a:xfrm>
          <a:prstGeom prst="wedgeRoundRectCallout">
            <a:avLst>
              <a:gd name="adj1" fmla="val 85186"/>
              <a:gd name="adj2" fmla="val 5101"/>
              <a:gd name="adj3" fmla="val 16667"/>
            </a:avLst>
          </a:prstGeom>
          <a:ln w="19050"/>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a:latin typeface="HG丸ｺﾞｼｯｸM-PRO" panose="020F0600000000000000" pitchFamily="50" charset="-128"/>
                <a:ea typeface="HG丸ｺﾞｼｯｸM-PRO" panose="020F0600000000000000" pitchFamily="50" charset="-128"/>
              </a:rPr>
              <a:t>教職員の研修としても活用できる資料です。</a:t>
            </a:r>
          </a:p>
        </p:txBody>
      </p:sp>
      <p:pic>
        <p:nvPicPr>
          <p:cNvPr id="26" name="図 25" descr="ロゴ&#10;&#10;AI 生成コンテンツは誤りを含む可能性があります。">
            <a:extLst>
              <a:ext uri="{FF2B5EF4-FFF2-40B4-BE49-F238E27FC236}">
                <a16:creationId xmlns:a16="http://schemas.microsoft.com/office/drawing/2014/main" id="{57689AED-C244-4590-840B-2F9659B2593D}"/>
              </a:ext>
            </a:extLst>
          </p:cNvPr>
          <p:cNvPicPr>
            <a:picLocks noChangeAspect="1"/>
          </p:cNvPicPr>
          <p:nvPr/>
        </p:nvPicPr>
        <p:blipFill>
          <a:blip r:embed="rId9">
            <a:extLst>
              <a:ext uri="{28A0092B-C50C-407E-A947-70E740481C1C}">
                <a14:useLocalDpi xmlns:a14="http://schemas.microsoft.com/office/drawing/2010/main" val="0"/>
              </a:ext>
            </a:extLst>
          </a:blip>
          <a:srcRect l="20105" t="6982" r="17395" b="6982"/>
          <a:stretch>
            <a:fillRect/>
          </a:stretch>
        </p:blipFill>
        <p:spPr>
          <a:xfrm>
            <a:off x="346094" y="5118894"/>
            <a:ext cx="1115030" cy="1534911"/>
          </a:xfrm>
          <a:prstGeom prst="rect">
            <a:avLst/>
          </a:prstGeom>
        </p:spPr>
      </p:pic>
    </p:spTree>
    <p:extLst>
      <p:ext uri="{BB962C8B-B14F-4D97-AF65-F5344CB8AC3E}">
        <p14:creationId xmlns:p14="http://schemas.microsoft.com/office/powerpoint/2010/main" val="14258083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74000">
              <a:schemeClr val="bg1"/>
            </a:gs>
            <a:gs pos="83000">
              <a:schemeClr val="bg1"/>
            </a:gs>
            <a:gs pos="100000">
              <a:srgbClr val="FFCCFF"/>
            </a:gs>
          </a:gsLst>
          <a:lin ang="5400000" scaled="1"/>
        </a:gradFill>
        <a:effectLst/>
      </p:bgPr>
    </p:bg>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6E9C161-3593-4E3B-8A92-5CFB1D9BB612}"/>
              </a:ext>
            </a:extLst>
          </p:cNvPr>
          <p:cNvSpPr txBox="1">
            <a:spLocks/>
          </p:cNvSpPr>
          <p:nvPr/>
        </p:nvSpPr>
        <p:spPr>
          <a:xfrm>
            <a:off x="0" y="59918"/>
            <a:ext cx="6453274" cy="634385"/>
          </a:xfrm>
          <a:prstGeom prst="rect">
            <a:avLst/>
          </a:prstGeom>
        </p:spPr>
        <p:txBody>
          <a:bodyPr>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000" b="1" dirty="0">
                <a:solidFill>
                  <a:srgbClr val="0070C0"/>
                </a:solidFill>
                <a:latin typeface="HGｺﾞｼｯｸE" panose="020B0909000000000000" pitchFamily="49" charset="-128"/>
                <a:ea typeface="HGｺﾞｼｯｸE" panose="020B0909000000000000" pitchFamily="49" charset="-128"/>
              </a:rPr>
              <a:t>県教育委員会発行の指導・啓発資料等</a:t>
            </a:r>
            <a:endParaRPr lang="en-US" altLang="ja-JP" sz="3000" b="1" dirty="0">
              <a:solidFill>
                <a:srgbClr val="0070C0"/>
              </a:solidFill>
              <a:latin typeface="HGｺﾞｼｯｸE" panose="020B0909000000000000" pitchFamily="49" charset="-128"/>
              <a:ea typeface="HGｺﾞｼｯｸE" panose="020B0909000000000000" pitchFamily="49" charset="-128"/>
            </a:endParaRPr>
          </a:p>
        </p:txBody>
      </p:sp>
      <p:sp>
        <p:nvSpPr>
          <p:cNvPr id="13" name="テキスト ボックス 12">
            <a:extLst>
              <a:ext uri="{FF2B5EF4-FFF2-40B4-BE49-F238E27FC236}">
                <a16:creationId xmlns:a16="http://schemas.microsoft.com/office/drawing/2014/main" id="{9940B954-6E23-46A4-B607-629884D8B2B4}"/>
              </a:ext>
            </a:extLst>
          </p:cNvPr>
          <p:cNvSpPr txBox="1"/>
          <p:nvPr/>
        </p:nvSpPr>
        <p:spPr>
          <a:xfrm>
            <a:off x="2072812" y="1812747"/>
            <a:ext cx="184731" cy="300082"/>
          </a:xfrm>
          <a:prstGeom prst="rect">
            <a:avLst/>
          </a:prstGeom>
          <a:noFill/>
        </p:spPr>
        <p:txBody>
          <a:bodyPr wrap="none" rtlCol="0">
            <a:spAutoFit/>
          </a:bodyPr>
          <a:lstStyle/>
          <a:p>
            <a:endParaRPr lang="ja-JP" altLang="en-US" sz="1350" dirty="0"/>
          </a:p>
        </p:txBody>
      </p:sp>
      <p:sp>
        <p:nvSpPr>
          <p:cNvPr id="47" name="正方形/長方形 46">
            <a:extLst>
              <a:ext uri="{FF2B5EF4-FFF2-40B4-BE49-F238E27FC236}">
                <a16:creationId xmlns:a16="http://schemas.microsoft.com/office/drawing/2014/main" id="{F66745D7-F0E4-4DC9-B5FB-B667EE4D6ED5}"/>
              </a:ext>
            </a:extLst>
          </p:cNvPr>
          <p:cNvSpPr/>
          <p:nvPr/>
        </p:nvSpPr>
        <p:spPr>
          <a:xfrm>
            <a:off x="79841" y="634946"/>
            <a:ext cx="8977530" cy="5253381"/>
          </a:xfrm>
          <a:prstGeom prst="rect">
            <a:avLst/>
          </a:prstGeom>
        </p:spPr>
        <p:style>
          <a:lnRef idx="2">
            <a:schemeClr val="accent6"/>
          </a:lnRef>
          <a:fillRef idx="1">
            <a:schemeClr val="lt1"/>
          </a:fillRef>
          <a:effectRef idx="0">
            <a:schemeClr val="accent6"/>
          </a:effectRef>
          <a:fontRef idx="minor">
            <a:schemeClr val="dk1"/>
          </a:fontRef>
        </p:style>
        <p:txBody>
          <a:bodyPr rIns="0" rtlCol="0" anchor="t" anchorCtr="0"/>
          <a:lstStyle/>
          <a:p>
            <a:pPr>
              <a:lnSpc>
                <a:spcPts val="2500"/>
              </a:lnSpc>
            </a:pPr>
            <a:r>
              <a:rPr lang="ja-JP" altLang="en-US" sz="1650" dirty="0">
                <a:latin typeface="HG丸ｺﾞｼｯｸM-PRO" panose="020F0600000000000000" pitchFamily="50" charset="-128"/>
                <a:ea typeface="HG丸ｺﾞｼｯｸM-PRO" panose="020F0600000000000000" pitchFamily="50" charset="-128"/>
              </a:rPr>
              <a:t>・「人権教育指導資料　じんけんコンパス</a:t>
            </a:r>
            <a:r>
              <a:rPr lang="en-US" altLang="ja-JP" sz="1650" dirty="0">
                <a:latin typeface="HG丸ｺﾞｼｯｸM-PRO" panose="020F0600000000000000" pitchFamily="50" charset="-128"/>
                <a:ea typeface="HG丸ｺﾞｼｯｸM-PRO" panose="020F0600000000000000" pitchFamily="50" charset="-128"/>
              </a:rPr>
              <a:t>Ⅰ</a:t>
            </a:r>
            <a:r>
              <a:rPr lang="ja-JP" altLang="en-US" sz="1650" dirty="0">
                <a:latin typeface="HG丸ｺﾞｼｯｸM-PRO" panose="020F0600000000000000" pitchFamily="50" charset="-128"/>
                <a:ea typeface="HG丸ｺﾞｼｯｸM-PRO" panose="020F0600000000000000" pitchFamily="50" charset="-128"/>
              </a:rPr>
              <a:t>」</a:t>
            </a:r>
            <a:endParaRPr lang="en-US" altLang="ja-JP" sz="1650" dirty="0">
              <a:latin typeface="HG丸ｺﾞｼｯｸM-PRO" panose="020F0600000000000000" pitchFamily="50" charset="-128"/>
              <a:ea typeface="HG丸ｺﾞｼｯｸM-PRO" panose="020F0600000000000000" pitchFamily="50" charset="-128"/>
            </a:endParaRPr>
          </a:p>
          <a:p>
            <a:pPr>
              <a:lnSpc>
                <a:spcPts val="2500"/>
              </a:lnSpc>
            </a:pPr>
            <a:r>
              <a:rPr lang="ja-JP" altLang="en-US" sz="1650" dirty="0">
                <a:latin typeface="HG丸ｺﾞｼｯｸM-PRO" panose="020F0600000000000000" pitchFamily="50" charset="-128"/>
                <a:ea typeface="HG丸ｺﾞｼｯｸM-PRO" panose="020F0600000000000000" pitchFamily="50" charset="-128"/>
              </a:rPr>
              <a:t>　</a:t>
            </a:r>
            <a:r>
              <a:rPr lang="en-US" altLang="ja-JP" sz="1650" dirty="0">
                <a:latin typeface="HG丸ｺﾞｼｯｸM-PRO" panose="020F0600000000000000" pitchFamily="50" charset="-128"/>
                <a:ea typeface="HG丸ｺﾞｼｯｸM-PRO" panose="020F0600000000000000" pitchFamily="50" charset="-128"/>
              </a:rPr>
              <a:t>URL</a:t>
            </a:r>
            <a:r>
              <a:rPr lang="ja-JP" altLang="en-US" sz="1650" dirty="0">
                <a:latin typeface="HG丸ｺﾞｼｯｸM-PRO" panose="020F0600000000000000" pitchFamily="50" charset="-128"/>
                <a:ea typeface="HG丸ｺﾞｼｯｸM-PRO" panose="020F0600000000000000" pitchFamily="50" charset="-128"/>
              </a:rPr>
              <a:t>：</a:t>
            </a:r>
            <a:r>
              <a:rPr lang="en-US" altLang="ja-JP" sz="1650" dirty="0">
                <a:latin typeface="HG丸ｺﾞｼｯｸM-PRO" panose="020F0600000000000000" pitchFamily="50" charset="-128"/>
                <a:ea typeface="HG丸ｺﾞｼｯｸM-PRO" panose="020F0600000000000000" pitchFamily="50" charset="-128"/>
                <a:hlinkClick r:id="rId3"/>
              </a:rPr>
              <a:t>https://www.pref.tochigi.lg.jp/m01/jinken/jinkencompass1.html</a:t>
            </a:r>
            <a:endParaRPr lang="en-US" altLang="ja-JP" sz="1650" dirty="0">
              <a:latin typeface="HG丸ｺﾞｼｯｸM-PRO" panose="020F0600000000000000" pitchFamily="50" charset="-128"/>
              <a:ea typeface="HG丸ｺﾞｼｯｸM-PRO" panose="020F0600000000000000" pitchFamily="50" charset="-128"/>
            </a:endParaRPr>
          </a:p>
          <a:p>
            <a:pPr>
              <a:lnSpc>
                <a:spcPts val="2500"/>
              </a:lnSpc>
            </a:pPr>
            <a:r>
              <a:rPr lang="ja-JP" altLang="en-US" sz="1650" dirty="0">
                <a:latin typeface="HG丸ｺﾞｼｯｸM-PRO" panose="020F0600000000000000" pitchFamily="50" charset="-128"/>
                <a:ea typeface="HG丸ｺﾞｼｯｸM-PRO" panose="020F0600000000000000" pitchFamily="50" charset="-128"/>
              </a:rPr>
              <a:t>・「人権に関する文集</a:t>
            </a:r>
            <a:r>
              <a:rPr lang="en-US" altLang="ja-JP" sz="1650" dirty="0">
                <a:latin typeface="HG丸ｺﾞｼｯｸM-PRO" panose="020F0600000000000000" pitchFamily="50" charset="-128"/>
                <a:ea typeface="HG丸ｺﾞｼｯｸM-PRO" panose="020F0600000000000000" pitchFamily="50" charset="-128"/>
              </a:rPr>
              <a:t>『</a:t>
            </a:r>
            <a:r>
              <a:rPr lang="ja-JP" altLang="en-US" sz="1650" dirty="0">
                <a:latin typeface="HG丸ｺﾞｼｯｸM-PRO" panose="020F0600000000000000" pitchFamily="50" charset="-128"/>
                <a:ea typeface="HG丸ｺﾞｼｯｸM-PRO" panose="020F0600000000000000" pitchFamily="50" charset="-128"/>
              </a:rPr>
              <a:t>あすへのびる</a:t>
            </a:r>
            <a:r>
              <a:rPr lang="en-US" altLang="ja-JP" sz="1650" dirty="0">
                <a:latin typeface="HG丸ｺﾞｼｯｸM-PRO" panose="020F0600000000000000" pitchFamily="50" charset="-128"/>
                <a:ea typeface="HG丸ｺﾞｼｯｸM-PRO" panose="020F0600000000000000" pitchFamily="50" charset="-128"/>
              </a:rPr>
              <a:t>』</a:t>
            </a:r>
            <a:r>
              <a:rPr lang="ja-JP" altLang="en-US" sz="1650" dirty="0">
                <a:latin typeface="HG丸ｺﾞｼｯｸM-PRO" panose="020F0600000000000000" pitchFamily="50" charset="-128"/>
                <a:ea typeface="HG丸ｺﾞｼｯｸM-PRO" panose="020F0600000000000000" pitchFamily="50" charset="-128"/>
              </a:rPr>
              <a:t>」</a:t>
            </a:r>
            <a:r>
              <a:rPr lang="en-US" altLang="ja-JP" sz="1650" dirty="0">
                <a:latin typeface="HG丸ｺﾞｼｯｸM-PRO" panose="020F0600000000000000" pitchFamily="50" charset="-128"/>
                <a:ea typeface="HG丸ｺﾞｼｯｸM-PRO" panose="020F0600000000000000" pitchFamily="50" charset="-128"/>
              </a:rPr>
              <a:t>※</a:t>
            </a:r>
            <a:r>
              <a:rPr lang="ja-JP" altLang="en-US" sz="1650" dirty="0">
                <a:latin typeface="HG丸ｺﾞｼｯｸM-PRO" panose="020F0600000000000000" pitchFamily="50" charset="-128"/>
                <a:ea typeface="HG丸ｺﾞｼｯｸM-PRO" panose="020F0600000000000000" pitchFamily="50" charset="-128"/>
              </a:rPr>
              <a:t>各学校へ配付済</a:t>
            </a:r>
          </a:p>
          <a:p>
            <a:pPr>
              <a:lnSpc>
                <a:spcPts val="2500"/>
              </a:lnSpc>
            </a:pPr>
            <a:r>
              <a:rPr lang="ja-JP" altLang="en-US" sz="1650" dirty="0">
                <a:latin typeface="HG丸ｺﾞｼｯｸM-PRO" panose="020F0600000000000000" pitchFamily="50" charset="-128"/>
                <a:ea typeface="HG丸ｺﾞｼｯｸM-PRO" panose="020F0600000000000000" pitchFamily="50" charset="-128"/>
              </a:rPr>
              <a:t>・「人権の窓」（小</a:t>
            </a:r>
            <a:r>
              <a:rPr lang="en-US" altLang="ja-JP" sz="1650" dirty="0">
                <a:latin typeface="HG丸ｺﾞｼｯｸM-PRO" panose="020F0600000000000000" pitchFamily="50" charset="-128"/>
                <a:ea typeface="HG丸ｺﾞｼｯｸM-PRO" panose="020F0600000000000000" pitchFamily="50" charset="-128"/>
              </a:rPr>
              <a:t>(</a:t>
            </a:r>
            <a:r>
              <a:rPr lang="ja-JP" altLang="en-US" sz="1650" dirty="0">
                <a:latin typeface="HG丸ｺﾞｼｯｸM-PRO" panose="020F0600000000000000" pitchFamily="50" charset="-128"/>
                <a:ea typeface="HG丸ｺﾞｼｯｸM-PRO" panose="020F0600000000000000" pitchFamily="50" charset="-128"/>
              </a:rPr>
              <a:t>上学年</a:t>
            </a:r>
            <a:r>
              <a:rPr lang="en-US" altLang="ja-JP" sz="1650" dirty="0">
                <a:latin typeface="HG丸ｺﾞｼｯｸM-PRO" panose="020F0600000000000000" pitchFamily="50" charset="-128"/>
                <a:ea typeface="HG丸ｺﾞｼｯｸM-PRO" panose="020F0600000000000000" pitchFamily="50" charset="-128"/>
              </a:rPr>
              <a:t>)</a:t>
            </a:r>
            <a:r>
              <a:rPr lang="ja-JP" altLang="en-US" sz="1650" dirty="0">
                <a:latin typeface="HG丸ｺﾞｼｯｸM-PRO" panose="020F0600000000000000" pitchFamily="50" charset="-128"/>
                <a:ea typeface="HG丸ｺﾞｼｯｸM-PRO" panose="020F0600000000000000" pitchFamily="50" charset="-128"/>
              </a:rPr>
              <a:t>・中・高　児童生徒用学習資料、保護者用啓発資料）</a:t>
            </a:r>
            <a:endParaRPr lang="en-US" altLang="ja-JP" sz="1650" dirty="0">
              <a:latin typeface="HG丸ｺﾞｼｯｸM-PRO" panose="020F0600000000000000" pitchFamily="50" charset="-128"/>
              <a:ea typeface="HG丸ｺﾞｼｯｸM-PRO" panose="020F0600000000000000" pitchFamily="50" charset="-128"/>
            </a:endParaRPr>
          </a:p>
          <a:p>
            <a:pPr>
              <a:lnSpc>
                <a:spcPts val="2500"/>
              </a:lnSpc>
            </a:pPr>
            <a:r>
              <a:rPr lang="ja-JP" altLang="en-US" sz="1650" dirty="0">
                <a:latin typeface="HG丸ｺﾞｼｯｸM-PRO" panose="020F0600000000000000" pitchFamily="50" charset="-128"/>
                <a:ea typeface="HG丸ｺﾞｼｯｸM-PRO" panose="020F0600000000000000" pitchFamily="50" charset="-128"/>
              </a:rPr>
              <a:t>　</a:t>
            </a:r>
            <a:r>
              <a:rPr lang="en-US" altLang="ja-JP" sz="1650" dirty="0">
                <a:latin typeface="HG丸ｺﾞｼｯｸM-PRO" panose="020F0600000000000000" pitchFamily="50" charset="-128"/>
                <a:ea typeface="HG丸ｺﾞｼｯｸM-PRO" panose="020F0600000000000000" pitchFamily="50" charset="-128"/>
              </a:rPr>
              <a:t>URL</a:t>
            </a:r>
            <a:r>
              <a:rPr lang="ja-JP" altLang="en-US" sz="1650" dirty="0">
                <a:latin typeface="HG丸ｺﾞｼｯｸM-PRO" panose="020F0600000000000000" pitchFamily="50" charset="-128"/>
                <a:ea typeface="HG丸ｺﾞｼｯｸM-PRO" panose="020F0600000000000000" pitchFamily="50" charset="-128"/>
              </a:rPr>
              <a:t>：</a:t>
            </a:r>
            <a:r>
              <a:rPr lang="en-US" altLang="ja-JP" sz="1650" dirty="0">
                <a:latin typeface="HG丸ｺﾞｼｯｸM-PRO" panose="020F0600000000000000" pitchFamily="50" charset="-128"/>
                <a:ea typeface="HG丸ｺﾞｼｯｸM-PRO" panose="020F0600000000000000" pitchFamily="50" charset="-128"/>
                <a:hlinkClick r:id="rId4"/>
              </a:rPr>
              <a:t>https://www.pref.tochigi.lg.jp/m01/jinken-mado.html</a:t>
            </a:r>
            <a:r>
              <a:rPr lang="ja-JP" altLang="en-US" sz="1650" dirty="0">
                <a:latin typeface="HG丸ｺﾞｼｯｸM-PRO" panose="020F0600000000000000" pitchFamily="50" charset="-128"/>
                <a:ea typeface="HG丸ｺﾞｼｯｸM-PRO" panose="020F0600000000000000" pitchFamily="50" charset="-128"/>
              </a:rPr>
              <a:t>　</a:t>
            </a:r>
          </a:p>
          <a:p>
            <a:pPr>
              <a:lnSpc>
                <a:spcPts val="2500"/>
              </a:lnSpc>
            </a:pPr>
            <a:r>
              <a:rPr lang="ja-JP" altLang="en-US" sz="1650" dirty="0">
                <a:latin typeface="HG丸ｺﾞｼｯｸM-PRO" panose="020F0600000000000000" pitchFamily="50" charset="-128"/>
                <a:ea typeface="HG丸ｺﾞｼｯｸM-PRO" panose="020F0600000000000000" pitchFamily="50" charset="-128"/>
              </a:rPr>
              <a:t>・「小・中学校人権教育指導資料」</a:t>
            </a:r>
            <a:endParaRPr lang="en-US" altLang="ja-JP" sz="1650" dirty="0">
              <a:latin typeface="HG丸ｺﾞｼｯｸM-PRO" panose="020F0600000000000000" pitchFamily="50" charset="-128"/>
              <a:ea typeface="HG丸ｺﾞｼｯｸM-PRO" panose="020F0600000000000000" pitchFamily="50" charset="-128"/>
            </a:endParaRPr>
          </a:p>
          <a:p>
            <a:pPr>
              <a:lnSpc>
                <a:spcPts val="2500"/>
              </a:lnSpc>
            </a:pPr>
            <a:r>
              <a:rPr lang="ja-JP" altLang="en-US" sz="1650" dirty="0">
                <a:latin typeface="HG丸ｺﾞｼｯｸM-PRO" panose="020F0600000000000000" pitchFamily="50" charset="-128"/>
                <a:ea typeface="HG丸ｺﾞｼｯｸM-PRO" panose="020F0600000000000000" pitchFamily="50" charset="-128"/>
              </a:rPr>
              <a:t>　</a:t>
            </a:r>
            <a:r>
              <a:rPr lang="en-US" altLang="ja-JP" sz="1650" dirty="0">
                <a:latin typeface="HG丸ｺﾞｼｯｸM-PRO" panose="020F0600000000000000" pitchFamily="50" charset="-128"/>
                <a:ea typeface="HG丸ｺﾞｼｯｸM-PRO" panose="020F0600000000000000" pitchFamily="50" charset="-128"/>
              </a:rPr>
              <a:t>URL</a:t>
            </a:r>
            <a:r>
              <a:rPr lang="ja-JP" altLang="en-US" sz="1650" dirty="0">
                <a:latin typeface="HG丸ｺﾞｼｯｸM-PRO" panose="020F0600000000000000" pitchFamily="50" charset="-128"/>
                <a:ea typeface="HG丸ｺﾞｼｯｸM-PRO" panose="020F0600000000000000" pitchFamily="50" charset="-128"/>
              </a:rPr>
              <a:t>：</a:t>
            </a:r>
            <a:r>
              <a:rPr lang="en-US" altLang="ja-JP" sz="1650" dirty="0">
                <a:latin typeface="HG丸ｺﾞｼｯｸM-PRO" panose="020F0600000000000000" pitchFamily="50" charset="-128"/>
                <a:ea typeface="HG丸ｺﾞｼｯｸM-PRO" panose="020F0600000000000000" pitchFamily="50" charset="-128"/>
                <a:hlinkClick r:id="rId5"/>
              </a:rPr>
              <a:t>https://www.pref.tochigi.lg.jp/m03/jinken/jinnkenkyouikusiryou.html</a:t>
            </a:r>
            <a:r>
              <a:rPr lang="ja-JP" altLang="en-US" sz="1650" dirty="0">
                <a:latin typeface="HG丸ｺﾞｼｯｸM-PRO" panose="020F0600000000000000" pitchFamily="50" charset="-128"/>
                <a:ea typeface="HG丸ｺﾞｼｯｸM-PRO" panose="020F0600000000000000" pitchFamily="50" charset="-128"/>
              </a:rPr>
              <a:t>　</a:t>
            </a:r>
          </a:p>
          <a:p>
            <a:pPr>
              <a:lnSpc>
                <a:spcPts val="2500"/>
              </a:lnSpc>
            </a:pPr>
            <a:r>
              <a:rPr lang="ja-JP" altLang="en-US" sz="1650" dirty="0">
                <a:latin typeface="HG丸ｺﾞｼｯｸM-PRO" panose="020F0600000000000000" pitchFamily="50" charset="-128"/>
                <a:ea typeface="HG丸ｺﾞｼｯｸM-PRO" panose="020F0600000000000000" pitchFamily="50" charset="-128"/>
              </a:rPr>
              <a:t>・「県立学校人権教育関係資料」</a:t>
            </a:r>
            <a:endParaRPr lang="en-US" altLang="ja-JP" sz="1650" dirty="0">
              <a:latin typeface="HG丸ｺﾞｼｯｸM-PRO" panose="020F0600000000000000" pitchFamily="50" charset="-128"/>
              <a:ea typeface="HG丸ｺﾞｼｯｸM-PRO" panose="020F0600000000000000" pitchFamily="50" charset="-128"/>
            </a:endParaRPr>
          </a:p>
          <a:p>
            <a:pPr>
              <a:lnSpc>
                <a:spcPts val="2500"/>
              </a:lnSpc>
            </a:pPr>
            <a:r>
              <a:rPr lang="ja-JP" altLang="en-US" sz="1650" dirty="0">
                <a:latin typeface="HG丸ｺﾞｼｯｸM-PRO" panose="020F0600000000000000" pitchFamily="50" charset="-128"/>
                <a:ea typeface="HG丸ｺﾞｼｯｸM-PRO" panose="020F0600000000000000" pitchFamily="50" charset="-128"/>
              </a:rPr>
              <a:t>　</a:t>
            </a:r>
            <a:r>
              <a:rPr lang="en-US" altLang="ja-JP" sz="1650" dirty="0">
                <a:latin typeface="HG丸ｺﾞｼｯｸM-PRO" panose="020F0600000000000000" pitchFamily="50" charset="-128"/>
                <a:ea typeface="HG丸ｺﾞｼｯｸM-PRO" panose="020F0600000000000000" pitchFamily="50" charset="-128"/>
              </a:rPr>
              <a:t>URL</a:t>
            </a:r>
            <a:r>
              <a:rPr lang="ja-JP" altLang="en-US" sz="1650" dirty="0">
                <a:latin typeface="HG丸ｺﾞｼｯｸM-PRO" panose="020F0600000000000000" pitchFamily="50" charset="-128"/>
                <a:ea typeface="HG丸ｺﾞｼｯｸM-PRO" panose="020F0600000000000000" pitchFamily="50" charset="-128"/>
              </a:rPr>
              <a:t>：</a:t>
            </a:r>
            <a:r>
              <a:rPr lang="en-US" altLang="ja-JP" sz="1650" dirty="0">
                <a:latin typeface="HG丸ｺﾞｼｯｸM-PRO" panose="020F0600000000000000" pitchFamily="50" charset="-128"/>
                <a:ea typeface="HG丸ｺﾞｼｯｸM-PRO" panose="020F0600000000000000" pitchFamily="50" charset="-128"/>
                <a:hlinkClick r:id="rId6"/>
              </a:rPr>
              <a:t>https://www.pref.tochigi.lg.jp/m04/r07/jinkenkyoikukankei.html</a:t>
            </a:r>
            <a:r>
              <a:rPr lang="ja-JP" altLang="en-US" sz="1650" dirty="0">
                <a:latin typeface="HG丸ｺﾞｼｯｸM-PRO" panose="020F0600000000000000" pitchFamily="50" charset="-128"/>
                <a:ea typeface="HG丸ｺﾞｼｯｸM-PRO" panose="020F0600000000000000" pitchFamily="50" charset="-128"/>
              </a:rPr>
              <a:t>　</a:t>
            </a:r>
          </a:p>
          <a:p>
            <a:pPr>
              <a:lnSpc>
                <a:spcPts val="2500"/>
              </a:lnSpc>
            </a:pPr>
            <a:r>
              <a:rPr lang="ja-JP" altLang="en-US" sz="1650" dirty="0">
                <a:latin typeface="HG丸ｺﾞｼｯｸM-PRO" panose="020F0600000000000000" pitchFamily="50" charset="-128"/>
                <a:ea typeface="HG丸ｺﾞｼｯｸM-PRO" panose="020F0600000000000000" pitchFamily="50" charset="-128"/>
              </a:rPr>
              <a:t>・「人権に関する社会教育指導資料」</a:t>
            </a:r>
            <a:endParaRPr lang="en-US" altLang="ja-JP" sz="1650" dirty="0">
              <a:latin typeface="HG丸ｺﾞｼｯｸM-PRO" panose="020F0600000000000000" pitchFamily="50" charset="-128"/>
              <a:ea typeface="HG丸ｺﾞｼｯｸM-PRO" panose="020F0600000000000000" pitchFamily="50" charset="-128"/>
            </a:endParaRPr>
          </a:p>
          <a:p>
            <a:pPr>
              <a:lnSpc>
                <a:spcPts val="2500"/>
              </a:lnSpc>
            </a:pPr>
            <a:r>
              <a:rPr lang="ja-JP" altLang="en-US" sz="1650" dirty="0">
                <a:latin typeface="HG丸ｺﾞｼｯｸM-PRO" panose="020F0600000000000000" pitchFamily="50" charset="-128"/>
                <a:ea typeface="HG丸ｺﾞｼｯｸM-PRO" panose="020F0600000000000000" pitchFamily="50" charset="-128"/>
              </a:rPr>
              <a:t>　</a:t>
            </a:r>
            <a:r>
              <a:rPr lang="en-US" altLang="ja-JP" sz="1650" dirty="0">
                <a:latin typeface="HG丸ｺﾞｼｯｸM-PRO" panose="020F0600000000000000" pitchFamily="50" charset="-128"/>
                <a:ea typeface="HG丸ｺﾞｼｯｸM-PRO" panose="020F0600000000000000" pitchFamily="50" charset="-128"/>
              </a:rPr>
              <a:t>URL</a:t>
            </a:r>
            <a:r>
              <a:rPr lang="ja-JP" altLang="en-US" sz="1650" dirty="0">
                <a:latin typeface="HG丸ｺﾞｼｯｸM-PRO" panose="020F0600000000000000" pitchFamily="50" charset="-128"/>
                <a:ea typeface="HG丸ｺﾞｼｯｸM-PRO" panose="020F0600000000000000" pitchFamily="50" charset="-128"/>
              </a:rPr>
              <a:t>：</a:t>
            </a:r>
            <a:r>
              <a:rPr lang="en-US" altLang="ja-JP" sz="1200" dirty="0">
                <a:latin typeface="HG丸ｺﾞｼｯｸM-PRO" panose="020F0600000000000000" pitchFamily="50" charset="-128"/>
                <a:ea typeface="HG丸ｺﾞｼｯｸM-PRO" panose="020F0600000000000000" pitchFamily="50" charset="-128"/>
                <a:hlinkClick r:id="rId7"/>
              </a:rPr>
              <a:t>https://www.pref.tochigi.lg.jp/m06/education/shougai/suishinjigyou/jinken-guide-top.html</a:t>
            </a:r>
            <a:r>
              <a:rPr lang="ja-JP" altLang="en-US" sz="1200" dirty="0">
                <a:latin typeface="HG丸ｺﾞｼｯｸM-PRO" panose="020F0600000000000000" pitchFamily="50" charset="-128"/>
                <a:ea typeface="HG丸ｺﾞｼｯｸM-PRO" panose="020F0600000000000000" pitchFamily="50" charset="-128"/>
              </a:rPr>
              <a:t>　</a:t>
            </a:r>
          </a:p>
          <a:p>
            <a:pPr>
              <a:lnSpc>
                <a:spcPts val="2500"/>
              </a:lnSpc>
            </a:pPr>
            <a:r>
              <a:rPr lang="ja-JP" altLang="en-US" sz="1650" dirty="0">
                <a:latin typeface="HG丸ｺﾞｼｯｸM-PRO" panose="020F0600000000000000" pitchFamily="50" charset="-128"/>
                <a:ea typeface="HG丸ｺﾞｼｯｸM-PRO" panose="020F0600000000000000" pitchFamily="50" charset="-128"/>
              </a:rPr>
              <a:t>・「人権教育だより」</a:t>
            </a:r>
            <a:endParaRPr lang="en-US" altLang="ja-JP" sz="1650" dirty="0">
              <a:latin typeface="HG丸ｺﾞｼｯｸM-PRO" panose="020F0600000000000000" pitchFamily="50" charset="-128"/>
              <a:ea typeface="HG丸ｺﾞｼｯｸM-PRO" panose="020F0600000000000000" pitchFamily="50" charset="-128"/>
            </a:endParaRPr>
          </a:p>
          <a:p>
            <a:pPr>
              <a:lnSpc>
                <a:spcPts val="2500"/>
              </a:lnSpc>
            </a:pPr>
            <a:r>
              <a:rPr lang="ja-JP" altLang="en-US" sz="1650" dirty="0">
                <a:latin typeface="HG丸ｺﾞｼｯｸM-PRO" panose="020F0600000000000000" pitchFamily="50" charset="-128"/>
                <a:ea typeface="HG丸ｺﾞｼｯｸM-PRO" panose="020F0600000000000000" pitchFamily="50" charset="-128"/>
              </a:rPr>
              <a:t>　</a:t>
            </a:r>
            <a:r>
              <a:rPr lang="en-US" altLang="ja-JP" sz="1650" dirty="0">
                <a:latin typeface="HG丸ｺﾞｼｯｸM-PRO" panose="020F0600000000000000" pitchFamily="50" charset="-128"/>
                <a:ea typeface="HG丸ｺﾞｼｯｸM-PRO" panose="020F0600000000000000" pitchFamily="50" charset="-128"/>
              </a:rPr>
              <a:t>URL</a:t>
            </a:r>
            <a:r>
              <a:rPr lang="ja-JP" altLang="en-US" sz="1650" dirty="0">
                <a:latin typeface="HG丸ｺﾞｼｯｸM-PRO" panose="020F0600000000000000" pitchFamily="50" charset="-128"/>
                <a:ea typeface="HG丸ｺﾞｼｯｸM-PRO" panose="020F0600000000000000" pitchFamily="50" charset="-128"/>
              </a:rPr>
              <a:t>：</a:t>
            </a:r>
            <a:r>
              <a:rPr lang="en-US" altLang="ja-JP" sz="1400" dirty="0">
                <a:latin typeface="HG丸ｺﾞｼｯｸM-PRO" panose="020F0600000000000000" pitchFamily="50" charset="-128"/>
                <a:ea typeface="HG丸ｺﾞｼｯｸM-PRO" panose="020F0600000000000000" pitchFamily="50" charset="-128"/>
                <a:hlinkClick r:id="rId8"/>
              </a:rPr>
              <a:t>https://www.pref.tochigi.lg.jp/m01/education/jinken/kyouiku/jinkenkyouikudayori.html</a:t>
            </a:r>
            <a:endParaRPr lang="en-US" altLang="ja-JP" sz="1400" dirty="0">
              <a:latin typeface="HG丸ｺﾞｼｯｸM-PRO" panose="020F0600000000000000" pitchFamily="50" charset="-128"/>
              <a:ea typeface="HG丸ｺﾞｼｯｸM-PRO" panose="020F0600000000000000" pitchFamily="50" charset="-128"/>
            </a:endParaRPr>
          </a:p>
          <a:p>
            <a:pPr>
              <a:lnSpc>
                <a:spcPts val="2500"/>
              </a:lnSpc>
            </a:pPr>
            <a:r>
              <a:rPr lang="ja-JP" altLang="en-US" sz="1650" dirty="0">
                <a:latin typeface="HG丸ｺﾞｼｯｸM-PRO" panose="020F0600000000000000" pitchFamily="50" charset="-128"/>
                <a:ea typeface="HG丸ｺﾞｼｯｸM-PRO" panose="020F0600000000000000" pitchFamily="50" charset="-128"/>
              </a:rPr>
              <a:t>・「人権教育実践事例」</a:t>
            </a:r>
            <a:endParaRPr lang="en-US" altLang="ja-JP" sz="1650" dirty="0">
              <a:latin typeface="HG丸ｺﾞｼｯｸM-PRO" panose="020F0600000000000000" pitchFamily="50" charset="-128"/>
              <a:ea typeface="HG丸ｺﾞｼｯｸM-PRO" panose="020F0600000000000000" pitchFamily="50" charset="-128"/>
            </a:endParaRPr>
          </a:p>
          <a:p>
            <a:pPr>
              <a:lnSpc>
                <a:spcPts val="2500"/>
              </a:lnSpc>
            </a:pPr>
            <a:r>
              <a:rPr lang="ja-JP" altLang="en-US" sz="1650" dirty="0">
                <a:latin typeface="HG丸ｺﾞｼｯｸM-PRO" panose="020F0600000000000000" pitchFamily="50" charset="-128"/>
                <a:ea typeface="HG丸ｺﾞｼｯｸM-PRO" panose="020F0600000000000000" pitchFamily="50" charset="-128"/>
              </a:rPr>
              <a:t>　</a:t>
            </a:r>
            <a:r>
              <a:rPr lang="en-US" altLang="ja-JP" sz="1650" dirty="0">
                <a:latin typeface="HG丸ｺﾞｼｯｸM-PRO" panose="020F0600000000000000" pitchFamily="50" charset="-128"/>
                <a:ea typeface="HG丸ｺﾞｼｯｸM-PRO" panose="020F0600000000000000" pitchFamily="50" charset="-128"/>
              </a:rPr>
              <a:t>URL</a:t>
            </a:r>
            <a:r>
              <a:rPr lang="ja-JP" altLang="en-US" sz="1650" dirty="0">
                <a:latin typeface="HG丸ｺﾞｼｯｸM-PRO" panose="020F0600000000000000" pitchFamily="50" charset="-128"/>
                <a:ea typeface="HG丸ｺﾞｼｯｸM-PRO" panose="020F0600000000000000" pitchFamily="50" charset="-128"/>
              </a:rPr>
              <a:t>：</a:t>
            </a:r>
            <a:r>
              <a:rPr lang="en-US" altLang="ja-JP" sz="1650" dirty="0">
                <a:latin typeface="HG丸ｺﾞｼｯｸM-PRO" panose="020F0600000000000000" pitchFamily="50" charset="-128"/>
                <a:ea typeface="HG丸ｺﾞｼｯｸM-PRO" panose="020F0600000000000000" pitchFamily="50" charset="-128"/>
                <a:hlinkClick r:id="rId9"/>
              </a:rPr>
              <a:t>https://www.pref.tochigi.lg.jp/m01/jinken-jissen.html</a:t>
            </a:r>
            <a:r>
              <a:rPr lang="ja-JP" altLang="en-US" sz="1650" dirty="0">
                <a:latin typeface="HG丸ｺﾞｼｯｸM-PRO" panose="020F0600000000000000" pitchFamily="50" charset="-128"/>
                <a:ea typeface="HG丸ｺﾞｼｯｸM-PRO" panose="020F0600000000000000" pitchFamily="50" charset="-128"/>
              </a:rPr>
              <a:t>　</a:t>
            </a:r>
          </a:p>
        </p:txBody>
      </p:sp>
      <p:sp>
        <p:nvSpPr>
          <p:cNvPr id="48" name="動作設定ボタン: 進む/次へ 47">
            <a:hlinkClick r:id="" action="ppaction://hlinkshowjump?jump=nextslide" highlightClick="1"/>
            <a:extLst>
              <a:ext uri="{FF2B5EF4-FFF2-40B4-BE49-F238E27FC236}">
                <a16:creationId xmlns:a16="http://schemas.microsoft.com/office/drawing/2014/main" id="{0C8BC133-26E6-493D-A475-AA23412B62D1}"/>
              </a:ext>
            </a:extLst>
          </p:cNvPr>
          <p:cNvSpPr/>
          <p:nvPr/>
        </p:nvSpPr>
        <p:spPr>
          <a:xfrm>
            <a:off x="7411045" y="5965327"/>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sp>
        <p:nvSpPr>
          <p:cNvPr id="2" name="テキスト ボックス 1">
            <a:extLst>
              <a:ext uri="{FF2B5EF4-FFF2-40B4-BE49-F238E27FC236}">
                <a16:creationId xmlns:a16="http://schemas.microsoft.com/office/drawing/2014/main" id="{F2D1E4C5-0AE5-4B99-8038-897316789BB8}"/>
              </a:ext>
            </a:extLst>
          </p:cNvPr>
          <p:cNvSpPr txBox="1"/>
          <p:nvPr/>
        </p:nvSpPr>
        <p:spPr>
          <a:xfrm>
            <a:off x="178935" y="6065391"/>
            <a:ext cx="7563289" cy="415498"/>
          </a:xfrm>
          <a:prstGeom prst="rect">
            <a:avLst/>
          </a:prstGeom>
          <a:noFill/>
        </p:spPr>
        <p:txBody>
          <a:bodyPr wrap="none" rtlCol="0">
            <a:spAutoFit/>
          </a:bodyPr>
          <a:lstStyle/>
          <a:p>
            <a:r>
              <a:rPr lang="en-US" altLang="ja-JP" sz="2100" dirty="0">
                <a:latin typeface="HG丸ｺﾞｼｯｸM-PRO" panose="020F0600000000000000" pitchFamily="50" charset="-128"/>
                <a:ea typeface="HG丸ｺﾞｼｯｸM-PRO" panose="020F0600000000000000" pitchFamily="50" charset="-128"/>
              </a:rPr>
              <a:t>※</a:t>
            </a:r>
            <a:r>
              <a:rPr lang="ja-JP" altLang="en-US" sz="2100" dirty="0">
                <a:latin typeface="HG丸ｺﾞｼｯｸM-PRO" panose="020F0600000000000000" pitchFamily="50" charset="-128"/>
                <a:ea typeface="HG丸ｺﾞｼｯｸM-PRO" panose="020F0600000000000000" pitchFamily="50" charset="-128"/>
              </a:rPr>
              <a:t>手引</a:t>
            </a:r>
            <a:r>
              <a:rPr lang="en-US" altLang="ja-JP" sz="2100" dirty="0">
                <a:latin typeface="HG丸ｺﾞｼｯｸM-PRO" panose="020F0600000000000000" pitchFamily="50" charset="-128"/>
                <a:ea typeface="HG丸ｺﾞｼｯｸM-PRO" panose="020F0600000000000000" pitchFamily="50" charset="-128"/>
              </a:rPr>
              <a:t>P27</a:t>
            </a:r>
            <a:r>
              <a:rPr lang="ja-JP" altLang="en-US" sz="2100" dirty="0">
                <a:latin typeface="HG丸ｺﾞｼｯｸM-PRO" panose="020F0600000000000000" pitchFamily="50" charset="-128"/>
                <a:ea typeface="HG丸ｺﾞｼｯｸM-PRO" panose="020F0600000000000000" pitchFamily="50" charset="-128"/>
              </a:rPr>
              <a:t>の二次元コード及び</a:t>
            </a:r>
            <a:r>
              <a:rPr lang="en-US" altLang="ja-JP" sz="2100" dirty="0">
                <a:latin typeface="HG丸ｺﾞｼｯｸM-PRO" panose="020F0600000000000000" pitchFamily="50" charset="-128"/>
                <a:ea typeface="HG丸ｺﾞｼｯｸM-PRO" panose="020F0600000000000000" pitchFamily="50" charset="-128"/>
              </a:rPr>
              <a:t>URL</a:t>
            </a:r>
            <a:r>
              <a:rPr lang="ja-JP" altLang="en-US" sz="2100" dirty="0">
                <a:latin typeface="HG丸ｺﾞｼｯｸM-PRO" panose="020F0600000000000000" pitchFamily="50" charset="-128"/>
                <a:ea typeface="HG丸ｺﾞｼｯｸM-PRO" panose="020F0600000000000000" pitchFamily="50" charset="-128"/>
              </a:rPr>
              <a:t>より御活用ください。</a:t>
            </a:r>
          </a:p>
        </p:txBody>
      </p:sp>
    </p:spTree>
    <p:extLst>
      <p:ext uri="{BB962C8B-B14F-4D97-AF65-F5344CB8AC3E}">
        <p14:creationId xmlns:p14="http://schemas.microsoft.com/office/powerpoint/2010/main" val="12105469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74000">
              <a:schemeClr val="bg1"/>
            </a:gs>
            <a:gs pos="83000">
              <a:schemeClr val="bg1"/>
            </a:gs>
            <a:gs pos="100000">
              <a:srgbClr val="FFCCFF"/>
            </a:gs>
          </a:gsLst>
          <a:lin ang="5400000" scaled="1"/>
        </a:gradFill>
        <a:effectLst/>
      </p:bgPr>
    </p:bg>
    <p:spTree>
      <p:nvGrpSpPr>
        <p:cNvPr id="1" name=""/>
        <p:cNvGrpSpPr/>
        <p:nvPr/>
      </p:nvGrpSpPr>
      <p:grpSpPr>
        <a:xfrm>
          <a:off x="0" y="0"/>
          <a:ext cx="0" cy="0"/>
          <a:chOff x="0" y="0"/>
          <a:chExt cx="0" cy="0"/>
        </a:xfrm>
      </p:grpSpPr>
      <p:sp>
        <p:nvSpPr>
          <p:cNvPr id="2" name="テキスト ボックス 1"/>
          <p:cNvSpPr txBox="1"/>
          <p:nvPr/>
        </p:nvSpPr>
        <p:spPr>
          <a:xfrm>
            <a:off x="392427" y="327615"/>
            <a:ext cx="830207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defTabSz="685800">
              <a:defRPr/>
            </a:pPr>
            <a:r>
              <a:rPr lang="ja-JP" altLang="en-US" sz="3600" b="1" dirty="0">
                <a:solidFill>
                  <a:prstClr val="white"/>
                </a:solidFill>
                <a:latin typeface="HG丸ｺﾞｼｯｸM-PRO" panose="020F0600000000000000" pitchFamily="50" charset="-128"/>
                <a:ea typeface="HG丸ｺﾞｼｯｸM-PRO" panose="020F0600000000000000" pitchFamily="50" charset="-128"/>
              </a:rPr>
              <a:t>人権に関する作文・イラストについて</a:t>
            </a:r>
          </a:p>
        </p:txBody>
      </p:sp>
      <p:sp>
        <p:nvSpPr>
          <p:cNvPr id="3" name="テキスト ボックス 2"/>
          <p:cNvSpPr txBox="1"/>
          <p:nvPr/>
        </p:nvSpPr>
        <p:spPr>
          <a:xfrm>
            <a:off x="392427" y="1506854"/>
            <a:ext cx="8079422" cy="2400657"/>
          </a:xfrm>
          <a:prstGeom prst="rect">
            <a:avLst/>
          </a:prstGeom>
          <a:noFill/>
        </p:spPr>
        <p:txBody>
          <a:bodyPr wrap="square" rtlCol="0">
            <a:spAutoFit/>
          </a:bodyPr>
          <a:lstStyle/>
          <a:p>
            <a:pPr algn="just" defTabSz="685800">
              <a:defRPr/>
            </a:pPr>
            <a:r>
              <a:rPr lang="ja-JP" altLang="en-US" sz="3000" dirty="0">
                <a:solidFill>
                  <a:prstClr val="black"/>
                </a:solidFill>
                <a:latin typeface="HG丸ｺﾞｼｯｸM-PRO" panose="020F0600000000000000" pitchFamily="50" charset="-128"/>
                <a:ea typeface="HG丸ｺﾞｼｯｸM-PRO" panose="020F0600000000000000" pitchFamily="50" charset="-128"/>
              </a:rPr>
              <a:t>　人権教育のまとめとして、学習したことや考えたことを作文やイラストで表現する取組を実施してみませんか。詳細については、以下の</a:t>
            </a:r>
            <a:r>
              <a:rPr lang="en-US" altLang="ja-JP" sz="3000" dirty="0">
                <a:solidFill>
                  <a:prstClr val="black"/>
                </a:solidFill>
                <a:latin typeface="HG丸ｺﾞｼｯｸM-PRO" panose="020F0600000000000000" pitchFamily="50" charset="-128"/>
                <a:ea typeface="HG丸ｺﾞｼｯｸM-PRO" panose="020F0600000000000000" pitchFamily="50" charset="-128"/>
              </a:rPr>
              <a:t>URL</a:t>
            </a:r>
            <a:r>
              <a:rPr lang="ja-JP" altLang="en-US" sz="3000" dirty="0">
                <a:solidFill>
                  <a:prstClr val="black"/>
                </a:solidFill>
                <a:latin typeface="HG丸ｺﾞｼｯｸM-PRO" panose="020F0600000000000000" pitchFamily="50" charset="-128"/>
                <a:ea typeface="HG丸ｺﾞｼｯｸM-PRO" panose="020F0600000000000000" pitchFamily="50" charset="-128"/>
              </a:rPr>
              <a:t>をクリックするか、二次元コードを読み取ってください。</a:t>
            </a:r>
          </a:p>
        </p:txBody>
      </p:sp>
      <p:sp>
        <p:nvSpPr>
          <p:cNvPr id="4" name="正方形/長方形 3"/>
          <p:cNvSpPr/>
          <p:nvPr/>
        </p:nvSpPr>
        <p:spPr>
          <a:xfrm>
            <a:off x="994904" y="4924858"/>
            <a:ext cx="5071654" cy="577081"/>
          </a:xfrm>
          <a:prstGeom prst="rect">
            <a:avLst/>
          </a:prstGeom>
          <a:solidFill>
            <a:srgbClr val="FFA9FF"/>
          </a:solidFill>
        </p:spPr>
        <p:txBody>
          <a:bodyPr wrap="square">
            <a:spAutoFit/>
          </a:bodyPr>
          <a:lstStyle/>
          <a:p>
            <a:pPr defTabSz="685800">
              <a:defRPr/>
            </a:pPr>
            <a:r>
              <a:rPr lang="ja-JP" altLang="ja-JP" dirty="0">
                <a:solidFill>
                  <a:prstClr val="black"/>
                </a:solidFill>
                <a:latin typeface="HG丸ｺﾞｼｯｸM-PRO" panose="020F0600000000000000" pitchFamily="50" charset="-128"/>
                <a:ea typeface="HG丸ｺﾞｼｯｸM-PRO" panose="020F0600000000000000" pitchFamily="50" charset="-128"/>
              </a:rPr>
              <a:t>・人権に関する作品コンクール　栃木県</a:t>
            </a: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defTabSz="685800">
              <a:defRPr/>
            </a:pPr>
            <a:r>
              <a:rPr lang="en-US" altLang="ja-JP" sz="1350" dirty="0">
                <a:solidFill>
                  <a:prstClr val="black"/>
                </a:solidFill>
                <a:latin typeface="游ゴシック" panose="020B0400000000000000" pitchFamily="50" charset="-128"/>
                <a:ea typeface="游ゴシック" panose="020B0400000000000000" pitchFamily="50" charset="-128"/>
                <a:hlinkClick r:id="rId3"/>
              </a:rPr>
              <a:t>https://www.pref.tochigi.lg.jp/m01/h29-3jinkensakubun.html</a:t>
            </a:r>
            <a:endParaRPr lang="ja-JP" altLang="ja-JP" sz="1350" dirty="0">
              <a:solidFill>
                <a:prstClr val="black"/>
              </a:solidFill>
              <a:latin typeface="游ゴシック" panose="020B0400000000000000" pitchFamily="50" charset="-128"/>
              <a:ea typeface="游ゴシック" panose="020B0400000000000000" pitchFamily="50" charset="-128"/>
            </a:endParaRPr>
          </a:p>
        </p:txBody>
      </p:sp>
      <p:pic>
        <p:nvPicPr>
          <p:cNvPr id="5" name="図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9474" y="4716194"/>
            <a:ext cx="1012691" cy="994410"/>
          </a:xfrm>
          <a:prstGeom prst="rect">
            <a:avLst/>
          </a:prstGeom>
          <a:noFill/>
          <a:ln>
            <a:noFill/>
          </a:ln>
        </p:spPr>
      </p:pic>
      <p:sp>
        <p:nvSpPr>
          <p:cNvPr id="8" name="動作設定ボタン: 進む/次へ 7">
            <a:hlinkClick r:id="" action="ppaction://hlinkshowjump?jump=nextslide" highlightClick="1"/>
            <a:extLst>
              <a:ext uri="{FF2B5EF4-FFF2-40B4-BE49-F238E27FC236}">
                <a16:creationId xmlns:a16="http://schemas.microsoft.com/office/drawing/2014/main" id="{43D01784-AD33-465B-8AC6-549B2505AA36}"/>
              </a:ext>
            </a:extLst>
          </p:cNvPr>
          <p:cNvSpPr/>
          <p:nvPr/>
        </p:nvSpPr>
        <p:spPr>
          <a:xfrm>
            <a:off x="7275760" y="5929644"/>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spTree>
    <p:extLst>
      <p:ext uri="{BB962C8B-B14F-4D97-AF65-F5344CB8AC3E}">
        <p14:creationId xmlns:p14="http://schemas.microsoft.com/office/powerpoint/2010/main" val="31915782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2E6EE7F-596F-4F47-AC63-DA73DE6E3604}"/>
              </a:ext>
            </a:extLst>
          </p:cNvPr>
          <p:cNvSpPr txBox="1"/>
          <p:nvPr/>
        </p:nvSpPr>
        <p:spPr>
          <a:xfrm>
            <a:off x="332573" y="544055"/>
            <a:ext cx="7879080" cy="553998"/>
          </a:xfrm>
          <a:prstGeom prst="rect">
            <a:avLst/>
          </a:prstGeom>
          <a:solidFill>
            <a:srgbClr val="CCFFCC"/>
          </a:solidFill>
          <a:ln w="28575">
            <a:noFill/>
            <a:prstDash val="solid"/>
          </a:ln>
        </p:spPr>
        <p:txBody>
          <a:bodyPr wrap="none" rtlCol="0">
            <a:spAutoFit/>
          </a:bodyPr>
          <a:lstStyle/>
          <a:p>
            <a:r>
              <a:rPr lang="ja-JP" altLang="en-US" sz="3000" dirty="0">
                <a:solidFill>
                  <a:srgbClr val="002060"/>
                </a:solidFill>
                <a:latin typeface="HG丸ｺﾞｼｯｸM-PRO" panose="020F0600000000000000" pitchFamily="50" charset="-128"/>
                <a:ea typeface="HG丸ｺﾞｼｯｸM-PRO" panose="020F0600000000000000" pitchFamily="50" charset="-128"/>
              </a:rPr>
              <a:t>人権教育推進の手引・研修用振り返りシート</a:t>
            </a:r>
          </a:p>
        </p:txBody>
      </p:sp>
      <p:sp>
        <p:nvSpPr>
          <p:cNvPr id="6" name="テキスト ボックス 5">
            <a:extLst>
              <a:ext uri="{FF2B5EF4-FFF2-40B4-BE49-F238E27FC236}">
                <a16:creationId xmlns:a16="http://schemas.microsoft.com/office/drawing/2014/main" id="{F138C63A-6E8C-4F56-A588-2ADB5224D961}"/>
              </a:ext>
            </a:extLst>
          </p:cNvPr>
          <p:cNvSpPr txBox="1"/>
          <p:nvPr/>
        </p:nvSpPr>
        <p:spPr>
          <a:xfrm>
            <a:off x="256430" y="1290910"/>
            <a:ext cx="8494633" cy="553998"/>
          </a:xfrm>
          <a:prstGeom prst="rect">
            <a:avLst/>
          </a:prstGeom>
          <a:noFill/>
          <a:ln w="28575">
            <a:noFill/>
            <a:prstDash val="solid"/>
          </a:ln>
        </p:spPr>
        <p:txBody>
          <a:bodyPr wrap="none" rtlCol="0">
            <a:spAutoFit/>
          </a:bodyPr>
          <a:lstStyle/>
          <a:p>
            <a:r>
              <a:rPr lang="ja-JP" altLang="en-US" sz="1500" dirty="0">
                <a:latin typeface="HG丸ｺﾞｼｯｸM-PRO" panose="020F0600000000000000" pitchFamily="50" charset="-128"/>
                <a:ea typeface="HG丸ｺﾞｼｯｸM-PRO" panose="020F0600000000000000" pitchFamily="50" charset="-128"/>
              </a:rPr>
              <a:t>　以下の</a:t>
            </a:r>
            <a:r>
              <a:rPr lang="en-US" altLang="ja-JP" sz="1500" dirty="0">
                <a:latin typeface="HG丸ｺﾞｼｯｸM-PRO" panose="020F0600000000000000" pitchFamily="50" charset="-128"/>
                <a:ea typeface="HG丸ｺﾞｼｯｸM-PRO" panose="020F0600000000000000" pitchFamily="50" charset="-128"/>
              </a:rPr>
              <a:t>URL</a:t>
            </a:r>
            <a:r>
              <a:rPr lang="ja-JP" altLang="en-US" sz="1500" dirty="0">
                <a:latin typeface="HG丸ｺﾞｼｯｸM-PRO" panose="020F0600000000000000" pitchFamily="50" charset="-128"/>
                <a:ea typeface="HG丸ｺﾞｼｯｸM-PRO" panose="020F0600000000000000" pitchFamily="50" charset="-128"/>
              </a:rPr>
              <a:t>及び二次元コードから、本スライドを通して確認した内容について、振り返って</a:t>
            </a:r>
            <a:endParaRPr lang="en-US" altLang="ja-JP" sz="1500" dirty="0">
              <a:latin typeface="HG丸ｺﾞｼｯｸM-PRO" panose="020F0600000000000000" pitchFamily="50" charset="-128"/>
              <a:ea typeface="HG丸ｺﾞｼｯｸM-PRO" panose="020F0600000000000000" pitchFamily="50" charset="-128"/>
            </a:endParaRPr>
          </a:p>
          <a:p>
            <a:r>
              <a:rPr lang="ja-JP" altLang="en-US" sz="1500" dirty="0">
                <a:latin typeface="HG丸ｺﾞｼｯｸM-PRO" panose="020F0600000000000000" pitchFamily="50" charset="-128"/>
                <a:ea typeface="HG丸ｺﾞｼｯｸM-PRO" panose="020F0600000000000000" pitchFamily="50" charset="-128"/>
              </a:rPr>
              <a:t>みましょう。</a:t>
            </a:r>
          </a:p>
        </p:txBody>
      </p:sp>
      <p:sp>
        <p:nvSpPr>
          <p:cNvPr id="7" name="動作設定ボタン: 進む/次へ 6">
            <a:hlinkClick r:id="" action="ppaction://hlinkshowjump?jump=nextslide" highlightClick="1"/>
            <a:extLst>
              <a:ext uri="{FF2B5EF4-FFF2-40B4-BE49-F238E27FC236}">
                <a16:creationId xmlns:a16="http://schemas.microsoft.com/office/drawing/2014/main" id="{C642F1B4-3AC1-4868-8836-F4C8588B3924}"/>
              </a:ext>
            </a:extLst>
          </p:cNvPr>
          <p:cNvSpPr/>
          <p:nvPr/>
        </p:nvSpPr>
        <p:spPr>
          <a:xfrm>
            <a:off x="7208876" y="5858810"/>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sp>
        <p:nvSpPr>
          <p:cNvPr id="3" name="テキスト ボックス 2">
            <a:hlinkClick r:id="rId3" highlightClick="1"/>
            <a:hlinkHover r:id="" action="ppaction://noaction" highlightClick="1"/>
            <a:extLst>
              <a:ext uri="{FF2B5EF4-FFF2-40B4-BE49-F238E27FC236}">
                <a16:creationId xmlns:a16="http://schemas.microsoft.com/office/drawing/2014/main" id="{E324DD14-0CB6-F5DC-107C-FF61BFD8D753}"/>
              </a:ext>
            </a:extLst>
          </p:cNvPr>
          <p:cNvSpPr txBox="1"/>
          <p:nvPr/>
        </p:nvSpPr>
        <p:spPr>
          <a:xfrm>
            <a:off x="2022325" y="2140141"/>
            <a:ext cx="5099349" cy="369332"/>
          </a:xfrm>
          <a:prstGeom prst="rect">
            <a:avLst/>
          </a:prstGeom>
          <a:solidFill>
            <a:srgbClr val="FFCCFF"/>
          </a:solidFill>
          <a:ln w="28575">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en-US" altLang="ja-JP" b="1" dirty="0">
                <a:solidFill>
                  <a:srgbClr val="0070C0"/>
                </a:solidFill>
                <a:hlinkClick r:id="rId4"/>
              </a:rPr>
              <a:t>https://forms.office.com/r/Da8KPYc0R3</a:t>
            </a:r>
            <a:r>
              <a:rPr lang="ja-JP" altLang="en-US" b="1" dirty="0">
                <a:solidFill>
                  <a:srgbClr val="0070C0"/>
                </a:solidFill>
              </a:rPr>
              <a:t>　</a:t>
            </a:r>
          </a:p>
        </p:txBody>
      </p:sp>
      <p:pic>
        <p:nvPicPr>
          <p:cNvPr id="8" name="図 7">
            <a:extLst>
              <a:ext uri="{FF2B5EF4-FFF2-40B4-BE49-F238E27FC236}">
                <a16:creationId xmlns:a16="http://schemas.microsoft.com/office/drawing/2014/main" id="{57876CF2-F36C-1188-174A-474720ED30E3}"/>
              </a:ext>
            </a:extLst>
          </p:cNvPr>
          <p:cNvPicPr>
            <a:picLocks noChangeAspect="1"/>
          </p:cNvPicPr>
          <p:nvPr/>
        </p:nvPicPr>
        <p:blipFill>
          <a:blip r:embed="rId5"/>
          <a:stretch>
            <a:fillRect/>
          </a:stretch>
        </p:blipFill>
        <p:spPr>
          <a:xfrm>
            <a:off x="3116178" y="2892707"/>
            <a:ext cx="2911641" cy="2911641"/>
          </a:xfrm>
          <a:prstGeom prst="rect">
            <a:avLst/>
          </a:prstGeom>
        </p:spPr>
      </p:pic>
    </p:spTree>
    <p:extLst>
      <p:ext uri="{BB962C8B-B14F-4D97-AF65-F5344CB8AC3E}">
        <p14:creationId xmlns:p14="http://schemas.microsoft.com/office/powerpoint/2010/main" val="41849522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2E6EE7F-596F-4F47-AC63-DA73DE6E3604}"/>
              </a:ext>
            </a:extLst>
          </p:cNvPr>
          <p:cNvSpPr txBox="1"/>
          <p:nvPr/>
        </p:nvSpPr>
        <p:spPr>
          <a:xfrm>
            <a:off x="433136" y="584790"/>
            <a:ext cx="7494359" cy="553998"/>
          </a:xfrm>
          <a:prstGeom prst="rect">
            <a:avLst/>
          </a:prstGeom>
          <a:solidFill>
            <a:srgbClr val="CCFFCC"/>
          </a:solidFill>
          <a:ln w="28575">
            <a:noFill/>
            <a:prstDash val="solid"/>
          </a:ln>
        </p:spPr>
        <p:txBody>
          <a:bodyPr wrap="none" rtlCol="0">
            <a:spAutoFit/>
          </a:bodyPr>
          <a:lstStyle/>
          <a:p>
            <a:r>
              <a:rPr lang="ja-JP" altLang="en-US" sz="3000" dirty="0">
                <a:solidFill>
                  <a:srgbClr val="002060"/>
                </a:solidFill>
                <a:latin typeface="HG丸ｺﾞｼｯｸM-PRO" panose="020F0600000000000000" pitchFamily="50" charset="-128"/>
                <a:ea typeface="HG丸ｺﾞｼｯｸM-PRO" panose="020F0600000000000000" pitchFamily="50" charset="-128"/>
              </a:rPr>
              <a:t>指導者としての人権感覚・チェックシート</a:t>
            </a:r>
          </a:p>
        </p:txBody>
      </p:sp>
      <p:sp>
        <p:nvSpPr>
          <p:cNvPr id="6" name="テキスト ボックス 5">
            <a:extLst>
              <a:ext uri="{FF2B5EF4-FFF2-40B4-BE49-F238E27FC236}">
                <a16:creationId xmlns:a16="http://schemas.microsoft.com/office/drawing/2014/main" id="{F138C63A-6E8C-4F56-A588-2ADB5224D961}"/>
              </a:ext>
            </a:extLst>
          </p:cNvPr>
          <p:cNvSpPr txBox="1"/>
          <p:nvPr/>
        </p:nvSpPr>
        <p:spPr>
          <a:xfrm>
            <a:off x="433136" y="1259422"/>
            <a:ext cx="8460607" cy="784830"/>
          </a:xfrm>
          <a:prstGeom prst="rect">
            <a:avLst/>
          </a:prstGeom>
          <a:noFill/>
          <a:ln w="28575">
            <a:noFill/>
            <a:prstDash val="solid"/>
          </a:ln>
        </p:spPr>
        <p:txBody>
          <a:bodyPr wrap="square" rtlCol="0">
            <a:spAutoFit/>
          </a:bodyPr>
          <a:lstStyle/>
          <a:p>
            <a:r>
              <a:rPr lang="ja-JP" altLang="en-US" sz="1500" dirty="0">
                <a:latin typeface="HG丸ｺﾞｼｯｸM-PRO" panose="020F0600000000000000" pitchFamily="50" charset="-128"/>
                <a:ea typeface="HG丸ｺﾞｼｯｸM-PRO" panose="020F0600000000000000" pitchFamily="50" charset="-128"/>
              </a:rPr>
              <a:t>　日々の教育活動の中で、自らの思い込みや固定概念などにとらわれた言動をしていませんか。</a:t>
            </a:r>
            <a:endParaRPr lang="en-US" altLang="ja-JP" sz="1500" dirty="0">
              <a:latin typeface="HG丸ｺﾞｼｯｸM-PRO" panose="020F0600000000000000" pitchFamily="50" charset="-128"/>
              <a:ea typeface="HG丸ｺﾞｼｯｸM-PRO" panose="020F0600000000000000" pitchFamily="50" charset="-128"/>
            </a:endParaRPr>
          </a:p>
          <a:p>
            <a:r>
              <a:rPr lang="ja-JP" altLang="en-US" sz="1500" dirty="0">
                <a:latin typeface="HG丸ｺﾞｼｯｸM-PRO" panose="020F0600000000000000" pitchFamily="50" charset="-128"/>
                <a:ea typeface="HG丸ｺﾞｼｯｸM-PRO" panose="020F0600000000000000" pitchFamily="50" charset="-128"/>
              </a:rPr>
              <a:t>以下の</a:t>
            </a:r>
            <a:r>
              <a:rPr lang="en-US" altLang="ja-JP" sz="1500" dirty="0">
                <a:latin typeface="HG丸ｺﾞｼｯｸM-PRO" panose="020F0600000000000000" pitchFamily="50" charset="-128"/>
                <a:ea typeface="HG丸ｺﾞｼｯｸM-PRO" panose="020F0600000000000000" pitchFamily="50" charset="-128"/>
              </a:rPr>
              <a:t>URL</a:t>
            </a:r>
            <a:r>
              <a:rPr lang="ja-JP" altLang="en-US" sz="1500" dirty="0">
                <a:latin typeface="HG丸ｺﾞｼｯｸM-PRO" panose="020F0600000000000000" pitchFamily="50" charset="-128"/>
                <a:ea typeface="HG丸ｺﾞｼｯｸM-PRO" panose="020F0600000000000000" pitchFamily="50" charset="-128"/>
              </a:rPr>
              <a:t>及び二次元コードから「指導者としての人権感覚・チェックシート」に取り組み、指導者としての人権感覚を見つめ直してみましょう。</a:t>
            </a:r>
          </a:p>
        </p:txBody>
      </p:sp>
      <p:sp>
        <p:nvSpPr>
          <p:cNvPr id="7" name="動作設定ボタン: 進む/次へ 6">
            <a:hlinkClick r:id="" action="ppaction://hlinkshowjump?jump=nextslide" highlightClick="1"/>
            <a:extLst>
              <a:ext uri="{FF2B5EF4-FFF2-40B4-BE49-F238E27FC236}">
                <a16:creationId xmlns:a16="http://schemas.microsoft.com/office/drawing/2014/main" id="{C642F1B4-3AC1-4868-8836-F4C8588B3924}"/>
              </a:ext>
            </a:extLst>
          </p:cNvPr>
          <p:cNvSpPr/>
          <p:nvPr/>
        </p:nvSpPr>
        <p:spPr>
          <a:xfrm>
            <a:off x="7242128" y="5840423"/>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ja-JP" altLang="en-US" sz="3000" dirty="0">
                <a:solidFill>
                  <a:prstClr val="white"/>
                </a:solidFill>
                <a:latin typeface="HGPｺﾞｼｯｸE" panose="020B0900000000000000" pitchFamily="50" charset="-128"/>
                <a:ea typeface="HGPｺﾞｼｯｸE" panose="020B0900000000000000" pitchFamily="50" charset="-128"/>
              </a:rPr>
              <a:t>次へ</a:t>
            </a:r>
          </a:p>
        </p:txBody>
      </p:sp>
      <p:sp>
        <p:nvSpPr>
          <p:cNvPr id="8" name="テキスト ボックス 7">
            <a:hlinkClick r:id="rId3" highlightClick="1"/>
            <a:hlinkHover r:id="" action="ppaction://noaction" highlightClick="1"/>
            <a:extLst>
              <a:ext uri="{FF2B5EF4-FFF2-40B4-BE49-F238E27FC236}">
                <a16:creationId xmlns:a16="http://schemas.microsoft.com/office/drawing/2014/main" id="{223D54D0-C41C-88CC-B21A-4226A44D80D9}"/>
              </a:ext>
            </a:extLst>
          </p:cNvPr>
          <p:cNvSpPr txBox="1"/>
          <p:nvPr/>
        </p:nvSpPr>
        <p:spPr>
          <a:xfrm>
            <a:off x="834793" y="2178948"/>
            <a:ext cx="4743047" cy="369332"/>
          </a:xfrm>
          <a:prstGeom prst="rect">
            <a:avLst/>
          </a:prstGeom>
          <a:solidFill>
            <a:srgbClr val="FFCCFF"/>
          </a:solidFill>
          <a:ln w="28575">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en-US" altLang="ja-JP" b="1" dirty="0">
                <a:solidFill>
                  <a:srgbClr val="0070C0"/>
                </a:solidFill>
                <a:hlinkClick r:id="rId4"/>
              </a:rPr>
              <a:t>https://forms.office.com/r/3gwhK38MwU</a:t>
            </a:r>
            <a:r>
              <a:rPr lang="ja-JP" altLang="en-US" b="1" dirty="0">
                <a:solidFill>
                  <a:srgbClr val="0070C0"/>
                </a:solidFill>
              </a:rPr>
              <a:t>　</a:t>
            </a:r>
          </a:p>
        </p:txBody>
      </p:sp>
      <p:pic>
        <p:nvPicPr>
          <p:cNvPr id="13" name="図 12" descr="ロゴ が含まれている画像&#10;&#10;自動的に生成された説明">
            <a:extLst>
              <a:ext uri="{FF2B5EF4-FFF2-40B4-BE49-F238E27FC236}">
                <a16:creationId xmlns:a16="http://schemas.microsoft.com/office/drawing/2014/main" id="{737429CA-D164-36E6-9895-EE83DC4D93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1506" y="4179258"/>
            <a:ext cx="1999222" cy="1999222"/>
          </a:xfrm>
          <a:prstGeom prst="rect">
            <a:avLst/>
          </a:prstGeom>
        </p:spPr>
      </p:pic>
      <p:pic>
        <p:nvPicPr>
          <p:cNvPr id="3" name="図 2" descr="QR コード&#10;&#10;AI によって生成されたコンテンツは間違っている可能性があります。">
            <a:extLst>
              <a:ext uri="{FF2B5EF4-FFF2-40B4-BE49-F238E27FC236}">
                <a16:creationId xmlns:a16="http://schemas.microsoft.com/office/drawing/2014/main" id="{7D209E62-41EA-624A-2F3E-41D33B88F4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000" y="2957926"/>
            <a:ext cx="3287684" cy="3287684"/>
          </a:xfrm>
          <a:prstGeom prst="rect">
            <a:avLst/>
          </a:prstGeom>
        </p:spPr>
      </p:pic>
      <p:sp>
        <p:nvSpPr>
          <p:cNvPr id="2" name="四角形: 角を丸くする 1">
            <a:extLst>
              <a:ext uri="{FF2B5EF4-FFF2-40B4-BE49-F238E27FC236}">
                <a16:creationId xmlns:a16="http://schemas.microsoft.com/office/drawing/2014/main" id="{D72D078C-1C6A-4F62-27EF-B2A269A40818}"/>
              </a:ext>
            </a:extLst>
          </p:cNvPr>
          <p:cNvSpPr/>
          <p:nvPr/>
        </p:nvSpPr>
        <p:spPr>
          <a:xfrm>
            <a:off x="5815999" y="3675230"/>
            <a:ext cx="2852257" cy="497048"/>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定期的にチェックしましょう！</a:t>
            </a:r>
          </a:p>
        </p:txBody>
      </p:sp>
    </p:spTree>
    <p:extLst>
      <p:ext uri="{BB962C8B-B14F-4D97-AF65-F5344CB8AC3E}">
        <p14:creationId xmlns:p14="http://schemas.microsoft.com/office/powerpoint/2010/main" val="8906201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49412ED9-B550-449A-805E-397CBD2048F3}"/>
              </a:ext>
            </a:extLst>
          </p:cNvPr>
          <p:cNvSpPr/>
          <p:nvPr/>
        </p:nvSpPr>
        <p:spPr>
          <a:xfrm>
            <a:off x="302453" y="314647"/>
            <a:ext cx="6404770" cy="516312"/>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latin typeface="HG丸ｺﾞｼｯｸM-PRO" panose="020F0600000000000000" pitchFamily="50" charset="-128"/>
                <a:ea typeface="HG丸ｺﾞｼｯｸM-PRO" panose="020F0600000000000000" pitchFamily="50" charset="-128"/>
              </a:rPr>
              <a:t>人権教育研修に取り組んでいただきありがとうございます。</a:t>
            </a:r>
          </a:p>
        </p:txBody>
      </p:sp>
      <p:pic>
        <p:nvPicPr>
          <p:cNvPr id="9" name="図 8" descr="アイコン が含まれている画像&#10;&#10;自動的に生成された説明">
            <a:extLst>
              <a:ext uri="{FF2B5EF4-FFF2-40B4-BE49-F238E27FC236}">
                <a16:creationId xmlns:a16="http://schemas.microsoft.com/office/drawing/2014/main" id="{07BEE51B-F2A4-4A17-8BE0-56F7209D45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2009" y="3861381"/>
            <a:ext cx="1567630" cy="1567630"/>
          </a:xfrm>
          <a:prstGeom prst="rect">
            <a:avLst/>
          </a:prstGeom>
        </p:spPr>
      </p:pic>
      <p:sp>
        <p:nvSpPr>
          <p:cNvPr id="17" name="動作設定ボタン: 進む/次へ 16">
            <a:hlinkClick r:id="" action="ppaction://hlinkshowjump?jump=endshow" highlightClick="1"/>
            <a:extLst>
              <a:ext uri="{FF2B5EF4-FFF2-40B4-BE49-F238E27FC236}">
                <a16:creationId xmlns:a16="http://schemas.microsoft.com/office/drawing/2014/main" id="{7748C03C-BA8E-46A6-8141-1AC702FBB4D9}"/>
              </a:ext>
            </a:extLst>
          </p:cNvPr>
          <p:cNvSpPr/>
          <p:nvPr/>
        </p:nvSpPr>
        <p:spPr>
          <a:xfrm>
            <a:off x="7149639" y="5785425"/>
            <a:ext cx="1508760" cy="624878"/>
          </a:xfrm>
          <a:prstGeom prst="actionButtonForwardNext">
            <a:avLst/>
          </a:prstGeom>
          <a:solidFill>
            <a:srgbClr val="CC66FF"/>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algn="ctr" defTabSz="685800">
              <a:defRPr/>
            </a:pPr>
            <a:r>
              <a:rPr kumimoji="0" lang="ja-JP" altLang="en-US" sz="3000" kern="0" dirty="0">
                <a:solidFill>
                  <a:prstClr val="white"/>
                </a:solidFill>
                <a:latin typeface="HGPｺﾞｼｯｸE" panose="020B0900000000000000" pitchFamily="50" charset="-128"/>
                <a:ea typeface="HGPｺﾞｼｯｸE" panose="020B0900000000000000" pitchFamily="50" charset="-128"/>
              </a:rPr>
              <a:t>終了</a:t>
            </a:r>
          </a:p>
        </p:txBody>
      </p:sp>
      <p:sp>
        <p:nvSpPr>
          <p:cNvPr id="2" name="吹き出し: 角を丸めた四角形 1">
            <a:extLst>
              <a:ext uri="{FF2B5EF4-FFF2-40B4-BE49-F238E27FC236}">
                <a16:creationId xmlns:a16="http://schemas.microsoft.com/office/drawing/2014/main" id="{4524D77C-BFEF-4A3F-2E47-7FCBD9BE4B8F}"/>
              </a:ext>
            </a:extLst>
          </p:cNvPr>
          <p:cNvSpPr/>
          <p:nvPr/>
        </p:nvSpPr>
        <p:spPr>
          <a:xfrm>
            <a:off x="5024547" y="2221108"/>
            <a:ext cx="3768047" cy="1567630"/>
          </a:xfrm>
          <a:prstGeom prst="wedgeRoundRectCallout">
            <a:avLst>
              <a:gd name="adj1" fmla="val 781"/>
              <a:gd name="adj2" fmla="val 6344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2700" dirty="0">
                <a:solidFill>
                  <a:prstClr val="black"/>
                </a:solidFill>
                <a:latin typeface="HG丸ｺﾞｼｯｸM-PRO" panose="020F0600000000000000" pitchFamily="50" charset="-128"/>
                <a:ea typeface="HG丸ｺﾞｼｯｸM-PRO" panose="020F0600000000000000" pitchFamily="50" charset="-128"/>
              </a:rPr>
              <a:t>　これからも栃木県の人権教育を一緒に推進していこうまる！</a:t>
            </a:r>
            <a:endParaRPr lang="ja-JP" altLang="en-US" sz="1350" dirty="0"/>
          </a:p>
        </p:txBody>
      </p:sp>
      <p:pic>
        <p:nvPicPr>
          <p:cNvPr id="6" name="図 5" descr="背景パターン&#10;&#10;AI 生成コンテンツは誤りを含む可能性があります。">
            <a:extLst>
              <a:ext uri="{FF2B5EF4-FFF2-40B4-BE49-F238E27FC236}">
                <a16:creationId xmlns:a16="http://schemas.microsoft.com/office/drawing/2014/main" id="{EB73912C-07B1-1065-5C0F-479EB56D0C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06" y="1039649"/>
            <a:ext cx="3893894" cy="549817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85160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432260" y="485490"/>
            <a:ext cx="5240137" cy="63438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000" b="1" dirty="0">
                <a:solidFill>
                  <a:srgbClr val="0070C0"/>
                </a:solidFill>
                <a:latin typeface="HGPｺﾞｼｯｸE" panose="020B0900000000000000" pitchFamily="50" charset="-128"/>
                <a:ea typeface="HGPｺﾞｼｯｸE" panose="020B0900000000000000" pitchFamily="50" charset="-128"/>
              </a:rPr>
              <a:t>●人権教育の根拠となる法律</a:t>
            </a:r>
            <a:endParaRPr lang="en-US" altLang="ja-JP" sz="3000" b="1" dirty="0">
              <a:solidFill>
                <a:srgbClr val="0070C0"/>
              </a:solidFill>
              <a:latin typeface="HGPｺﾞｼｯｸE" panose="020B0900000000000000" pitchFamily="50" charset="-128"/>
              <a:ea typeface="HGPｺﾞｼｯｸE" panose="020B0900000000000000" pitchFamily="50" charset="-128"/>
            </a:endParaRPr>
          </a:p>
        </p:txBody>
      </p:sp>
      <p:sp>
        <p:nvSpPr>
          <p:cNvPr id="3" name="正方形/長方形 2"/>
          <p:cNvSpPr/>
          <p:nvPr/>
        </p:nvSpPr>
        <p:spPr>
          <a:xfrm>
            <a:off x="432260" y="1388439"/>
            <a:ext cx="8268054" cy="1569660"/>
          </a:xfrm>
          <a:prstGeom prst="rect">
            <a:avLst/>
          </a:prstGeom>
        </p:spPr>
        <p:txBody>
          <a:bodyPr wrap="square">
            <a:spAutoFit/>
          </a:bodyPr>
          <a:lstStyle/>
          <a:p>
            <a:pPr algn="just"/>
            <a:r>
              <a:rPr lang="ja-JP"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a:t>
            </a:r>
            <a:r>
              <a:rPr lang="ja-JP" altLang="en-US" sz="36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人権教育啓発推進法</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の施行</a:t>
            </a:r>
            <a:endParaRPr lang="en-US" altLang="ja-JP" sz="3600" kern="100" dirty="0">
              <a:latin typeface="Century" panose="02040604050505020304" pitchFamily="18" charset="0"/>
              <a:ea typeface="HG丸ｺﾞｼｯｸM-PRO" panose="020F0600000000000000" pitchFamily="50" charset="-128"/>
              <a:cs typeface="Times New Roman" panose="02020603050405020304" pitchFamily="18" charset="0"/>
            </a:endParaRPr>
          </a:p>
          <a:p>
            <a:pPr algn="just"/>
            <a:r>
              <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a:t>
            </a:r>
            <a:r>
              <a:rPr lang="ja-JP"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人権教育</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及び人権</a:t>
            </a:r>
            <a:r>
              <a:rPr lang="ja-JP"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啓発</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の</a:t>
            </a:r>
            <a:r>
              <a:rPr lang="ja-JP"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推進</a:t>
            </a:r>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に関する法律</a:t>
            </a:r>
            <a:r>
              <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a:t>
            </a:r>
            <a:r>
              <a:rPr lang="ja-JP"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　　　　　　　　</a:t>
            </a:r>
            <a:endPar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endParaRPr>
          </a:p>
          <a:p>
            <a:pPr algn="just"/>
            <a:r>
              <a:rPr lang="ja-JP" altLang="en-US" sz="3000" kern="100" dirty="0">
                <a:latin typeface="Century" panose="02040604050505020304" pitchFamily="18" charset="0"/>
                <a:ea typeface="HG丸ｺﾞｼｯｸM-PRO" panose="020F0600000000000000" pitchFamily="50" charset="-128"/>
                <a:cs typeface="Times New Roman" panose="02020603050405020304" pitchFamily="18" charset="0"/>
              </a:rPr>
              <a:t>　　　　　　　</a:t>
            </a:r>
            <a:r>
              <a:rPr lang="ja-JP" altLang="ja-JP" sz="3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平成</a:t>
            </a:r>
            <a:r>
              <a:rPr lang="en-US" altLang="ja-JP" sz="3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12(2000)</a:t>
            </a:r>
            <a:r>
              <a:rPr lang="ja-JP" altLang="ja-JP" sz="3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年</a:t>
            </a:r>
            <a:r>
              <a:rPr lang="en-US" altLang="ja-JP" sz="3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12</a:t>
            </a:r>
            <a:r>
              <a:rPr lang="ja-JP" altLang="ja-JP" sz="3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月 ６日</a:t>
            </a:r>
            <a:endParaRPr lang="ja-JP" altLang="en-US" sz="3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pic>
        <p:nvPicPr>
          <p:cNvPr id="6" name="図 5" descr="ロゴ&#10;&#10;中程度の精度で自動的に生成された説明">
            <a:extLst>
              <a:ext uri="{FF2B5EF4-FFF2-40B4-BE49-F238E27FC236}">
                <a16:creationId xmlns:a16="http://schemas.microsoft.com/office/drawing/2014/main" id="{2238420E-AF23-4D1D-BACE-23A5EA534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3979" y="3537065"/>
            <a:ext cx="2041955" cy="2041955"/>
          </a:xfrm>
          <a:prstGeom prst="rect">
            <a:avLst/>
          </a:prstGeom>
        </p:spPr>
      </p:pic>
      <p:sp>
        <p:nvSpPr>
          <p:cNvPr id="7" name="動作設定ボタン: 進む/次へ 6">
            <a:hlinkClick r:id="" action="ppaction://hlinkshowjump?jump=nextslide" highlightClick="1"/>
            <a:extLst>
              <a:ext uri="{FF2B5EF4-FFF2-40B4-BE49-F238E27FC236}">
                <a16:creationId xmlns:a16="http://schemas.microsoft.com/office/drawing/2014/main" id="{1BB8F74F-AAB0-4C25-81A5-CCA132AC7A0E}"/>
              </a:ext>
            </a:extLst>
          </p:cNvPr>
          <p:cNvSpPr/>
          <p:nvPr/>
        </p:nvSpPr>
        <p:spPr>
          <a:xfrm>
            <a:off x="7191554" y="5942266"/>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000" dirty="0">
                <a:solidFill>
                  <a:schemeClr val="bg1"/>
                </a:solidFill>
                <a:latin typeface="HGPｺﾞｼｯｸE" panose="020B0900000000000000" pitchFamily="50" charset="-128"/>
                <a:ea typeface="HGPｺﾞｼｯｸE" panose="020B0900000000000000" pitchFamily="50" charset="-128"/>
              </a:rPr>
              <a:t>次へ</a:t>
            </a:r>
          </a:p>
        </p:txBody>
      </p:sp>
      <p:sp>
        <p:nvSpPr>
          <p:cNvPr id="5" name="四角形: 角を丸くする 4">
            <a:extLst>
              <a:ext uri="{FF2B5EF4-FFF2-40B4-BE49-F238E27FC236}">
                <a16:creationId xmlns:a16="http://schemas.microsoft.com/office/drawing/2014/main" id="{823F6C29-92A6-6ECF-3E89-3B4F929C77AA}"/>
              </a:ext>
            </a:extLst>
          </p:cNvPr>
          <p:cNvSpPr/>
          <p:nvPr/>
        </p:nvSpPr>
        <p:spPr>
          <a:xfrm>
            <a:off x="779454" y="3460326"/>
            <a:ext cx="5009321" cy="1497523"/>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defTabSz="685800">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2400" b="1" i="0" u="sng" strike="noStrike" kern="1200" cap="none" spc="0" normalizeH="0" baseline="0" noProof="0" dirty="0">
                <a:ln>
                  <a:noFill/>
                </a:ln>
                <a:solidFill>
                  <a:prstClr val="black"/>
                </a:solidFill>
                <a:effectLst/>
                <a:highlight>
                  <a:srgbClr val="FFFF00"/>
                </a:highlight>
                <a:uLnTx/>
                <a:uFillTx/>
                <a:latin typeface="HG丸ｺﾞｼｯｸM-PRO" panose="020F0600000000000000" pitchFamily="50" charset="-128"/>
                <a:ea typeface="HG丸ｺﾞｼｯｸM-PRO" panose="020F0600000000000000" pitchFamily="50" charset="-128"/>
                <a:cs typeface="+mn-cs"/>
              </a:rPr>
              <a:t>法律</a:t>
            </a: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”により実施が義務付けられている、というところに人権教育の</a:t>
            </a:r>
            <a:r>
              <a:rPr kumimoji="1" lang="ja-JP" altLang="en-US" sz="2400" b="1" i="0" u="sng" strike="noStrike" kern="1200" cap="none" spc="0" normalizeH="0" baseline="0" noProof="0" dirty="0">
                <a:ln>
                  <a:noFill/>
                </a:ln>
                <a:solidFill>
                  <a:prstClr val="black"/>
                </a:solidFill>
                <a:effectLst/>
                <a:highlight>
                  <a:srgbClr val="FFFF00"/>
                </a:highlight>
                <a:uLnTx/>
                <a:uFillTx/>
                <a:latin typeface="HG丸ｺﾞｼｯｸM-PRO" panose="020F0600000000000000" pitchFamily="50" charset="-128"/>
                <a:ea typeface="HG丸ｺﾞｼｯｸM-PRO" panose="020F0600000000000000" pitchFamily="50" charset="-128"/>
                <a:cs typeface="+mn-cs"/>
              </a:rPr>
              <a:t>特殊性・重要性</a:t>
            </a: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があります。</a:t>
            </a:r>
            <a:endParaRPr lang="ja-JP" altLang="en-US" sz="21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1583905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299421" y="420852"/>
            <a:ext cx="4170749" cy="634385"/>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000" b="1" dirty="0">
                <a:solidFill>
                  <a:srgbClr val="0070C0"/>
                </a:solidFill>
                <a:latin typeface="HGPｺﾞｼｯｸE" panose="020B0900000000000000" pitchFamily="50" charset="-128"/>
                <a:ea typeface="HGPｺﾞｼｯｸE" panose="020B0900000000000000" pitchFamily="50" charset="-128"/>
              </a:rPr>
              <a:t>●人権教育の基本方針</a:t>
            </a:r>
            <a:endParaRPr lang="en-US" altLang="ja-JP" sz="3000" b="1" dirty="0">
              <a:solidFill>
                <a:srgbClr val="0070C0"/>
              </a:solidFill>
              <a:latin typeface="HGPｺﾞｼｯｸE" panose="020B0900000000000000" pitchFamily="50" charset="-128"/>
              <a:ea typeface="HGPｺﾞｼｯｸE" panose="020B0900000000000000" pitchFamily="50" charset="-128"/>
            </a:endParaRPr>
          </a:p>
        </p:txBody>
      </p:sp>
      <p:sp>
        <p:nvSpPr>
          <p:cNvPr id="3" name="正方形/長方形 2"/>
          <p:cNvSpPr/>
          <p:nvPr/>
        </p:nvSpPr>
        <p:spPr>
          <a:xfrm>
            <a:off x="299421" y="1490174"/>
            <a:ext cx="8428942" cy="646331"/>
          </a:xfrm>
          <a:prstGeom prst="rect">
            <a:avLst/>
          </a:prstGeom>
        </p:spPr>
        <p:txBody>
          <a:bodyPr wrap="square">
            <a:spAutoFit/>
          </a:bodyPr>
          <a:lstStyle/>
          <a:p>
            <a:pPr algn="just"/>
            <a:r>
              <a:rPr lang="ja-JP" altLang="ja-JP" sz="3000" kern="100" dirty="0">
                <a:latin typeface="Century" panose="02040604050505020304" pitchFamily="18" charset="0"/>
                <a:ea typeface="HG丸ｺﾞｼｯｸM-PRO" panose="020F0600000000000000" pitchFamily="50" charset="-128"/>
                <a:cs typeface="Times New Roman" panose="02020603050405020304" pitchFamily="18" charset="0"/>
              </a:rPr>
              <a:t>・</a:t>
            </a:r>
            <a:r>
              <a:rPr lang="ja-JP" altLang="en-US" sz="3600" kern="100" dirty="0">
                <a:solidFill>
                  <a:srgbClr val="FF0000"/>
                </a:solidFill>
                <a:latin typeface="Century" panose="02040604050505020304" pitchFamily="18" charset="0"/>
                <a:ea typeface="HG丸ｺﾞｼｯｸM-PRO" panose="020F0600000000000000" pitchFamily="50" charset="-128"/>
                <a:cs typeface="Times New Roman" panose="02020603050405020304" pitchFamily="18" charset="0"/>
              </a:rPr>
              <a:t>栃木県人権教育基本方針</a:t>
            </a:r>
            <a:endParaRPr lang="en-US" altLang="ja-JP" sz="3000" kern="100" dirty="0">
              <a:latin typeface="Century" panose="02040604050505020304" pitchFamily="18" charset="0"/>
              <a:ea typeface="HG丸ｺﾞｼｯｸM-PRO" panose="020F0600000000000000" pitchFamily="50" charset="-128"/>
              <a:cs typeface="Times New Roman" panose="02020603050405020304" pitchFamily="18" charset="0"/>
            </a:endParaRPr>
          </a:p>
        </p:txBody>
      </p:sp>
      <p:pic>
        <p:nvPicPr>
          <p:cNvPr id="6" name="図 5" descr="ロゴ&#10;&#10;中程度の精度で自動的に生成された説明">
            <a:extLst>
              <a:ext uri="{FF2B5EF4-FFF2-40B4-BE49-F238E27FC236}">
                <a16:creationId xmlns:a16="http://schemas.microsoft.com/office/drawing/2014/main" id="{2238420E-AF23-4D1D-BACE-23A5EA5346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0596" y="3429000"/>
            <a:ext cx="2235085" cy="2235085"/>
          </a:xfrm>
          <a:prstGeom prst="rect">
            <a:avLst/>
          </a:prstGeom>
        </p:spPr>
      </p:pic>
      <p:sp>
        <p:nvSpPr>
          <p:cNvPr id="7" name="動作設定ボタン: 進む/次へ 6">
            <a:hlinkClick r:id="" action="ppaction://hlinkshowjump?jump=nextslide" highlightClick="1"/>
            <a:extLst>
              <a:ext uri="{FF2B5EF4-FFF2-40B4-BE49-F238E27FC236}">
                <a16:creationId xmlns:a16="http://schemas.microsoft.com/office/drawing/2014/main" id="{2251BDB1-93CD-49F5-B6DF-8C452029D4A8}"/>
              </a:ext>
            </a:extLst>
          </p:cNvPr>
          <p:cNvSpPr/>
          <p:nvPr/>
        </p:nvSpPr>
        <p:spPr>
          <a:xfrm>
            <a:off x="7316245" y="5942266"/>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000" dirty="0">
                <a:solidFill>
                  <a:schemeClr val="bg1"/>
                </a:solidFill>
                <a:latin typeface="HGPｺﾞｼｯｸE" panose="020B0900000000000000" pitchFamily="50" charset="-128"/>
                <a:ea typeface="HGPｺﾞｼｯｸE" panose="020B0900000000000000" pitchFamily="50" charset="-128"/>
              </a:rPr>
              <a:t>次へ</a:t>
            </a:r>
          </a:p>
        </p:txBody>
      </p:sp>
      <p:graphicFrame>
        <p:nvGraphicFramePr>
          <p:cNvPr id="8" name="表 7">
            <a:extLst>
              <a:ext uri="{FF2B5EF4-FFF2-40B4-BE49-F238E27FC236}">
                <a16:creationId xmlns:a16="http://schemas.microsoft.com/office/drawing/2014/main" id="{E731D6AB-43B7-C875-6035-8ABA8EFFBDBE}"/>
              </a:ext>
            </a:extLst>
          </p:cNvPr>
          <p:cNvGraphicFramePr>
            <a:graphicFrameLocks noGrp="1"/>
          </p:cNvGraphicFramePr>
          <p:nvPr>
            <p:extLst>
              <p:ext uri="{D42A27DB-BD31-4B8C-83A1-F6EECF244321}">
                <p14:modId xmlns:p14="http://schemas.microsoft.com/office/powerpoint/2010/main" val="2142029996"/>
              </p:ext>
            </p:extLst>
          </p:nvPr>
        </p:nvGraphicFramePr>
        <p:xfrm>
          <a:off x="1620981" y="2213502"/>
          <a:ext cx="7107382" cy="1158240"/>
        </p:xfrm>
        <a:graphic>
          <a:graphicData uri="http://schemas.openxmlformats.org/drawingml/2006/table">
            <a:tbl>
              <a:tblPr firstRow="1" bandRow="1">
                <a:tableStyleId>{5C22544A-7EE6-4342-B048-85BDC9FD1C3A}</a:tableStyleId>
              </a:tblPr>
              <a:tblGrid>
                <a:gridCol w="3541223">
                  <a:extLst>
                    <a:ext uri="{9D8B030D-6E8A-4147-A177-3AD203B41FA5}">
                      <a16:colId xmlns:a16="http://schemas.microsoft.com/office/drawing/2014/main" val="3475060803"/>
                    </a:ext>
                  </a:extLst>
                </a:gridCol>
                <a:gridCol w="1197032">
                  <a:extLst>
                    <a:ext uri="{9D8B030D-6E8A-4147-A177-3AD203B41FA5}">
                      <a16:colId xmlns:a16="http://schemas.microsoft.com/office/drawing/2014/main" val="2562791675"/>
                    </a:ext>
                  </a:extLst>
                </a:gridCol>
                <a:gridCol w="1163782">
                  <a:extLst>
                    <a:ext uri="{9D8B030D-6E8A-4147-A177-3AD203B41FA5}">
                      <a16:colId xmlns:a16="http://schemas.microsoft.com/office/drawing/2014/main" val="3443978315"/>
                    </a:ext>
                  </a:extLst>
                </a:gridCol>
                <a:gridCol w="1205345">
                  <a:extLst>
                    <a:ext uri="{9D8B030D-6E8A-4147-A177-3AD203B41FA5}">
                      <a16:colId xmlns:a16="http://schemas.microsoft.com/office/drawing/2014/main" val="2781512448"/>
                    </a:ext>
                  </a:extLst>
                </a:gridCol>
              </a:tblGrid>
              <a:tr h="370840">
                <a:tc>
                  <a:txBody>
                    <a:bodyPr/>
                    <a:lstStyle/>
                    <a:p>
                      <a:r>
                        <a:rPr kumimoji="1" lang="ja-JP" altLang="en-US" sz="3200" b="0" dirty="0">
                          <a:solidFill>
                            <a:schemeClr val="tx1"/>
                          </a:solidFill>
                          <a:latin typeface="HG丸ｺﾞｼｯｸM-PRO" panose="020F0600000000000000" pitchFamily="50" charset="-128"/>
                          <a:ea typeface="HG丸ｺﾞｼｯｸM-PRO" panose="020F0600000000000000" pitchFamily="50" charset="-128"/>
                        </a:rPr>
                        <a:t>平成</a:t>
                      </a:r>
                      <a:r>
                        <a:rPr kumimoji="1" lang="en-US" altLang="ja-JP" sz="3200" b="0" dirty="0">
                          <a:solidFill>
                            <a:schemeClr val="tx1"/>
                          </a:solidFill>
                          <a:latin typeface="HG丸ｺﾞｼｯｸM-PRO" panose="020F0600000000000000" pitchFamily="50" charset="-128"/>
                          <a:ea typeface="HG丸ｺﾞｼｯｸM-PRO" panose="020F0600000000000000" pitchFamily="50" charset="-128"/>
                        </a:rPr>
                        <a:t>13(2001)</a:t>
                      </a:r>
                      <a:r>
                        <a:rPr kumimoji="1" lang="ja-JP" altLang="en-US" sz="3200" b="0" dirty="0">
                          <a:solidFill>
                            <a:schemeClr val="tx1"/>
                          </a:solidFill>
                          <a:latin typeface="HG丸ｺﾞｼｯｸM-PRO" panose="020F0600000000000000" pitchFamily="50" charset="-128"/>
                          <a:ea typeface="HG丸ｺﾞｼｯｸM-PRO" panose="020F0600000000000000" pitchFamily="50" charset="-128"/>
                        </a:rPr>
                        <a:t>年</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kumimoji="1" lang="en-US" altLang="ja-JP" sz="3200" b="0" dirty="0">
                          <a:solidFill>
                            <a:schemeClr val="tx1"/>
                          </a:solidFill>
                          <a:latin typeface="HG丸ｺﾞｼｯｸM-PRO" panose="020F0600000000000000" pitchFamily="50" charset="-128"/>
                          <a:ea typeface="HG丸ｺﾞｼｯｸM-PRO" panose="020F0600000000000000" pitchFamily="50" charset="-128"/>
                        </a:rPr>
                        <a:t>11</a:t>
                      </a:r>
                      <a:r>
                        <a:rPr kumimoji="1" lang="ja-JP" altLang="en-US" sz="3200" b="0" dirty="0">
                          <a:solidFill>
                            <a:schemeClr val="tx1"/>
                          </a:solidFill>
                          <a:latin typeface="HG丸ｺﾞｼｯｸM-PRO" panose="020F0600000000000000" pitchFamily="50" charset="-128"/>
                          <a:ea typeface="HG丸ｺﾞｼｯｸM-PRO" panose="020F0600000000000000" pitchFamily="50" charset="-128"/>
                        </a:rPr>
                        <a:t>月</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kumimoji="1" lang="ja-JP" altLang="en-US" sz="3200" b="0" dirty="0">
                          <a:solidFill>
                            <a:schemeClr val="tx1"/>
                          </a:solidFill>
                          <a:latin typeface="HG丸ｺﾞｼｯｸM-PRO" panose="020F0600000000000000" pitchFamily="50" charset="-128"/>
                          <a:ea typeface="HG丸ｺﾞｼｯｸM-PRO" panose="020F0600000000000000" pitchFamily="50" charset="-128"/>
                        </a:rPr>
                        <a:t>６日</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3200" b="0" dirty="0">
                          <a:solidFill>
                            <a:schemeClr val="tx1"/>
                          </a:solidFill>
                          <a:latin typeface="HG丸ｺﾞｼｯｸM-PRO" panose="020F0600000000000000" pitchFamily="50" charset="-128"/>
                          <a:ea typeface="HG丸ｺﾞｼｯｸM-PRO" panose="020F0600000000000000" pitchFamily="50" charset="-128"/>
                        </a:rPr>
                        <a:t>決定</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16764607"/>
                  </a:ext>
                </a:extLst>
              </a:tr>
              <a:tr h="370840">
                <a:tc>
                  <a:txBody>
                    <a:bodyPr/>
                    <a:lstStyle/>
                    <a:p>
                      <a:r>
                        <a:rPr kumimoji="1" lang="ja-JP" altLang="en-US" sz="3200" b="0" dirty="0">
                          <a:solidFill>
                            <a:schemeClr val="tx1"/>
                          </a:solidFill>
                          <a:latin typeface="HG丸ｺﾞｼｯｸM-PRO" panose="020F0600000000000000" pitchFamily="50" charset="-128"/>
                          <a:ea typeface="HG丸ｺﾞｼｯｸM-PRO" panose="020F0600000000000000" pitchFamily="50" charset="-128"/>
                        </a:rPr>
                        <a:t>平成</a:t>
                      </a:r>
                      <a:r>
                        <a:rPr kumimoji="1" lang="en-US" altLang="ja-JP" sz="3200" b="0" dirty="0">
                          <a:solidFill>
                            <a:schemeClr val="tx1"/>
                          </a:solidFill>
                          <a:latin typeface="HG丸ｺﾞｼｯｸM-PRO" panose="020F0600000000000000" pitchFamily="50" charset="-128"/>
                          <a:ea typeface="HG丸ｺﾞｼｯｸM-PRO" panose="020F0600000000000000" pitchFamily="50" charset="-128"/>
                        </a:rPr>
                        <a:t>14(2002)</a:t>
                      </a:r>
                      <a:r>
                        <a:rPr kumimoji="1" lang="ja-JP" altLang="en-US" sz="3200" b="0" dirty="0">
                          <a:solidFill>
                            <a:schemeClr val="tx1"/>
                          </a:solidFill>
                          <a:latin typeface="HG丸ｺﾞｼｯｸM-PRO" panose="020F0600000000000000" pitchFamily="50" charset="-128"/>
                          <a:ea typeface="HG丸ｺﾞｼｯｸM-PRO" panose="020F0600000000000000" pitchFamily="50" charset="-128"/>
                        </a:rPr>
                        <a:t>年</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kumimoji="1" lang="ja-JP" altLang="en-US" sz="3200" b="0" dirty="0">
                          <a:solidFill>
                            <a:schemeClr val="tx1"/>
                          </a:solidFill>
                          <a:latin typeface="HG丸ｺﾞｼｯｸM-PRO" panose="020F0600000000000000" pitchFamily="50" charset="-128"/>
                          <a:ea typeface="HG丸ｺﾞｼｯｸM-PRO" panose="020F0600000000000000" pitchFamily="50" charset="-128"/>
                        </a:rPr>
                        <a:t>４月</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kumimoji="1" lang="ja-JP" altLang="en-US" sz="3200" b="0" dirty="0">
                          <a:solidFill>
                            <a:schemeClr val="tx1"/>
                          </a:solidFill>
                          <a:latin typeface="HG丸ｺﾞｼｯｸM-PRO" panose="020F0600000000000000" pitchFamily="50" charset="-128"/>
                          <a:ea typeface="HG丸ｺﾞｼｯｸM-PRO" panose="020F0600000000000000" pitchFamily="50" charset="-128"/>
                        </a:rPr>
                        <a:t>１日</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kumimoji="1" lang="ja-JP" altLang="en-US" sz="3200" b="0" dirty="0">
                          <a:solidFill>
                            <a:schemeClr val="tx1"/>
                          </a:solidFill>
                          <a:latin typeface="HG丸ｺﾞｼｯｸM-PRO" panose="020F0600000000000000" pitchFamily="50" charset="-128"/>
                          <a:ea typeface="HG丸ｺﾞｼｯｸM-PRO" panose="020F0600000000000000" pitchFamily="50" charset="-128"/>
                        </a:rPr>
                        <a:t>実施</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84146226"/>
                  </a:ext>
                </a:extLst>
              </a:tr>
            </a:tbl>
          </a:graphicData>
        </a:graphic>
      </p:graphicFrame>
      <p:sp>
        <p:nvSpPr>
          <p:cNvPr id="10" name="四角形: 角を丸くする 9">
            <a:extLst>
              <a:ext uri="{FF2B5EF4-FFF2-40B4-BE49-F238E27FC236}">
                <a16:creationId xmlns:a16="http://schemas.microsoft.com/office/drawing/2014/main" id="{2D62C1A7-4C2D-5AA7-9FB1-A3B416605B7E}"/>
              </a:ext>
            </a:extLst>
          </p:cNvPr>
          <p:cNvSpPr/>
          <p:nvPr/>
        </p:nvSpPr>
        <p:spPr>
          <a:xfrm>
            <a:off x="828744" y="4184599"/>
            <a:ext cx="5009321" cy="1011921"/>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法律制定の翌年に、栃木県でも基本方針を策定しました。</a:t>
            </a:r>
            <a:endParaRPr lang="ja-JP" altLang="en-US" sz="2100" dirty="0">
              <a:solidFill>
                <a:prstClr val="black"/>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6156941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コンテンツ プレースホルダー 2">
            <a:extLst>
              <a:ext uri="{FF2B5EF4-FFF2-40B4-BE49-F238E27FC236}">
                <a16:creationId xmlns:a16="http://schemas.microsoft.com/office/drawing/2014/main" id="{052038DC-0B20-428B-A8B1-90B3406343B6}"/>
              </a:ext>
            </a:extLst>
          </p:cNvPr>
          <p:cNvSpPr txBox="1">
            <a:spLocks/>
          </p:cNvSpPr>
          <p:nvPr/>
        </p:nvSpPr>
        <p:spPr>
          <a:xfrm>
            <a:off x="238872" y="383420"/>
            <a:ext cx="4447898" cy="424625"/>
          </a:xfrm>
          <a:prstGeom prst="rect">
            <a:avLst/>
          </a:prstGeom>
        </p:spPr>
        <p:txBody>
          <a:bodyPr>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000" b="1" dirty="0">
                <a:solidFill>
                  <a:srgbClr val="0070C0"/>
                </a:solidFill>
                <a:latin typeface="HGPｺﾞｼｯｸE" panose="020B0900000000000000" pitchFamily="50" charset="-128"/>
                <a:ea typeface="HGPｺﾞｼｯｸE" panose="020B0900000000000000" pitchFamily="50" charset="-128"/>
              </a:rPr>
              <a:t>●栃木県人権教育基本方針</a:t>
            </a:r>
            <a:endParaRPr lang="en-US" altLang="ja-JP" sz="3000" b="1" dirty="0">
              <a:solidFill>
                <a:srgbClr val="0070C0"/>
              </a:solidFill>
              <a:latin typeface="HGPｺﾞｼｯｸE" panose="020B0900000000000000" pitchFamily="50" charset="-128"/>
              <a:ea typeface="HGPｺﾞｼｯｸE" panose="020B0900000000000000" pitchFamily="50" charset="-128"/>
            </a:endParaRPr>
          </a:p>
        </p:txBody>
      </p:sp>
      <p:sp>
        <p:nvSpPr>
          <p:cNvPr id="3" name="テキスト ボックス 2"/>
          <p:cNvSpPr txBox="1"/>
          <p:nvPr/>
        </p:nvSpPr>
        <p:spPr>
          <a:xfrm>
            <a:off x="1788773" y="2429165"/>
            <a:ext cx="6957354" cy="715581"/>
          </a:xfrm>
          <a:prstGeom prst="rect">
            <a:avLst/>
          </a:prstGeom>
          <a:solidFill>
            <a:srgbClr val="FFCC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4050" b="1" dirty="0">
                <a:solidFill>
                  <a:srgbClr val="0033CC"/>
                </a:solidFill>
                <a:latin typeface="HG丸ｺﾞｼｯｸM-PRO" panose="020F0600000000000000" pitchFamily="50" charset="-128"/>
                <a:ea typeface="HG丸ｺﾞｼｯｸM-PRO" panose="020F0600000000000000" pitchFamily="50" charset="-128"/>
              </a:rPr>
              <a:t>すべての学校すべての地域で</a:t>
            </a:r>
            <a:endParaRPr lang="en-US" altLang="ja-JP" sz="4050" b="1" dirty="0">
              <a:solidFill>
                <a:srgbClr val="0033CC"/>
              </a:solidFill>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662819" y="1034184"/>
            <a:ext cx="7383753" cy="600164"/>
          </a:xfrm>
          <a:prstGeom prst="rect">
            <a:avLst/>
          </a:prstGeom>
          <a:noFill/>
        </p:spPr>
        <p:txBody>
          <a:bodyPr wrap="none" rtlCol="0">
            <a:spAutoFit/>
          </a:bodyPr>
          <a:lstStyle/>
          <a:p>
            <a:r>
              <a:rPr lang="ja-JP" altLang="en-US" sz="3300" dirty="0">
                <a:solidFill>
                  <a:srgbClr val="00B050"/>
                </a:solidFill>
                <a:latin typeface="HGｺﾞｼｯｸE" panose="020B0909000000000000" pitchFamily="49" charset="-128"/>
                <a:ea typeface="HGｺﾞｼｯｸE" panose="020B0909000000000000" pitchFamily="49" charset="-128"/>
              </a:rPr>
              <a:t>・人権教育は</a:t>
            </a:r>
            <a:r>
              <a:rPr lang="ja-JP" altLang="en-US" sz="3300" b="1" dirty="0">
                <a:solidFill>
                  <a:srgbClr val="FF0000"/>
                </a:solidFill>
                <a:latin typeface="HGｺﾞｼｯｸE" panose="020B0909000000000000" pitchFamily="49" charset="-128"/>
                <a:ea typeface="HGｺﾞｼｯｸE" panose="020B0909000000000000" pitchFamily="49" charset="-128"/>
              </a:rPr>
              <a:t>どこで</a:t>
            </a:r>
            <a:r>
              <a:rPr lang="ja-JP" altLang="en-US" sz="3300" dirty="0">
                <a:solidFill>
                  <a:srgbClr val="00B050"/>
                </a:solidFill>
                <a:latin typeface="HGｺﾞｼｯｸE" panose="020B0909000000000000" pitchFamily="49" charset="-128"/>
                <a:ea typeface="HGｺﾞｼｯｸE" panose="020B0909000000000000" pitchFamily="49" charset="-128"/>
              </a:rPr>
              <a:t>実施されますか？</a:t>
            </a:r>
            <a:endParaRPr lang="en-US" altLang="ja-JP" sz="3300" dirty="0">
              <a:solidFill>
                <a:srgbClr val="00B050"/>
              </a:solidFill>
              <a:latin typeface="HGｺﾞｼｯｸE" panose="020B0909000000000000" pitchFamily="49" charset="-128"/>
              <a:ea typeface="HGｺﾞｼｯｸE" panose="020B0909000000000000" pitchFamily="49" charset="-128"/>
            </a:endParaRPr>
          </a:p>
        </p:txBody>
      </p:sp>
      <p:sp>
        <p:nvSpPr>
          <p:cNvPr id="10" name="テキスト ボックス 9">
            <a:extLst>
              <a:ext uri="{FF2B5EF4-FFF2-40B4-BE49-F238E27FC236}">
                <a16:creationId xmlns:a16="http://schemas.microsoft.com/office/drawing/2014/main" id="{48A5563F-BAA7-42F9-A367-3E075311A59F}"/>
              </a:ext>
            </a:extLst>
          </p:cNvPr>
          <p:cNvSpPr txBox="1"/>
          <p:nvPr/>
        </p:nvSpPr>
        <p:spPr>
          <a:xfrm>
            <a:off x="1777159" y="3501037"/>
            <a:ext cx="5915402" cy="715581"/>
          </a:xfrm>
          <a:prstGeom prst="rect">
            <a:avLst/>
          </a:prstGeom>
          <a:solidFill>
            <a:srgbClr val="FFCC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4050" b="1" dirty="0">
                <a:solidFill>
                  <a:srgbClr val="0033CC"/>
                </a:solidFill>
                <a:latin typeface="HG丸ｺﾞｼｯｸM-PRO" panose="020F0600000000000000" pitchFamily="50" charset="-128"/>
                <a:ea typeface="HG丸ｺﾞｼｯｸM-PRO" panose="020F0600000000000000" pitchFamily="50" charset="-128"/>
              </a:rPr>
              <a:t>特定の学校や指定地域で</a:t>
            </a:r>
            <a:endParaRPr lang="en-US" altLang="ja-JP" sz="4050" b="1" dirty="0">
              <a:solidFill>
                <a:srgbClr val="0033CC"/>
              </a:solidFill>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69349B88-B5F9-4515-AF46-529753FCCECD}"/>
              </a:ext>
            </a:extLst>
          </p:cNvPr>
          <p:cNvSpPr txBox="1"/>
          <p:nvPr/>
        </p:nvSpPr>
        <p:spPr>
          <a:xfrm>
            <a:off x="549321" y="4783590"/>
            <a:ext cx="8263801" cy="784830"/>
          </a:xfrm>
          <a:prstGeom prst="rect">
            <a:avLst/>
          </a:prstGeom>
          <a:solidFill>
            <a:schemeClr val="accent4">
              <a:lumMod val="20000"/>
              <a:lumOff val="80000"/>
            </a:schemeClr>
          </a:solidFill>
        </p:spPr>
        <p:txBody>
          <a:bodyPr wrap="none" rtlCol="0">
            <a:spAutoFit/>
          </a:bodyPr>
          <a:lstStyle/>
          <a:p>
            <a:r>
              <a:rPr lang="ja-JP" altLang="en-US" sz="1500" dirty="0"/>
              <a:t>栃木県人権教育基本方針</a:t>
            </a:r>
            <a:endParaRPr lang="en-US" altLang="ja-JP" sz="1500" dirty="0"/>
          </a:p>
          <a:p>
            <a:r>
              <a:rPr lang="ja-JP" altLang="en-US" sz="1500" dirty="0"/>
              <a:t>１　</a:t>
            </a:r>
            <a:r>
              <a:rPr lang="ja-JP" altLang="en-US" sz="1500" b="1" dirty="0">
                <a:solidFill>
                  <a:srgbClr val="FF0000"/>
                </a:solidFill>
              </a:rPr>
              <a:t>すべての学校すべての地域</a:t>
            </a:r>
            <a:r>
              <a:rPr lang="ja-JP" altLang="en-US" sz="1500" dirty="0"/>
              <a:t>において、人権尊重の精神の涵養を目的に、組織的、計画的に</a:t>
            </a:r>
            <a:endParaRPr lang="en-US" altLang="ja-JP" sz="1500" dirty="0"/>
          </a:p>
          <a:p>
            <a:r>
              <a:rPr lang="ja-JP" altLang="en-US" sz="1500" dirty="0"/>
              <a:t>　推進されるよう、推進体制の整備・充実を図り、積極的な推進に努める。</a:t>
            </a:r>
          </a:p>
        </p:txBody>
      </p:sp>
      <p:sp>
        <p:nvSpPr>
          <p:cNvPr id="11" name="楕円 10">
            <a:extLst>
              <a:ext uri="{FF2B5EF4-FFF2-40B4-BE49-F238E27FC236}">
                <a16:creationId xmlns:a16="http://schemas.microsoft.com/office/drawing/2014/main" id="{4CD3F599-2042-4453-A46B-D8FC116A175B}"/>
              </a:ext>
            </a:extLst>
          </p:cNvPr>
          <p:cNvSpPr/>
          <p:nvPr/>
        </p:nvSpPr>
        <p:spPr>
          <a:xfrm>
            <a:off x="549321" y="2326124"/>
            <a:ext cx="810491" cy="84402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02ED1DEF-28A4-4905-A2AB-C48C1BB48412}"/>
              </a:ext>
            </a:extLst>
          </p:cNvPr>
          <p:cNvSpPr txBox="1"/>
          <p:nvPr/>
        </p:nvSpPr>
        <p:spPr>
          <a:xfrm>
            <a:off x="554870" y="4786832"/>
            <a:ext cx="8263801" cy="784830"/>
          </a:xfrm>
          <a:prstGeom prst="rect">
            <a:avLst/>
          </a:prstGeom>
          <a:solidFill>
            <a:schemeClr val="accent4">
              <a:lumMod val="20000"/>
              <a:lumOff val="80000"/>
            </a:schemeClr>
          </a:solidFill>
        </p:spPr>
        <p:txBody>
          <a:bodyPr wrap="none" rtlCol="0">
            <a:spAutoFit/>
          </a:bodyPr>
          <a:lstStyle/>
          <a:p>
            <a:r>
              <a:rPr lang="ja-JP" altLang="en-US" sz="1500" dirty="0"/>
              <a:t>栃木県人権教育基本方針</a:t>
            </a:r>
            <a:endParaRPr lang="en-US" altLang="ja-JP" sz="1500" dirty="0"/>
          </a:p>
          <a:p>
            <a:r>
              <a:rPr lang="ja-JP" altLang="en-US" sz="1500" dirty="0"/>
              <a:t>１　</a:t>
            </a:r>
            <a:r>
              <a:rPr lang="ja-JP" altLang="en-US" sz="1500" b="1" dirty="0">
                <a:solidFill>
                  <a:srgbClr val="FF0000"/>
                </a:solidFill>
              </a:rPr>
              <a:t>すべての学校すべての地域</a:t>
            </a:r>
            <a:r>
              <a:rPr lang="ja-JP" altLang="en-US" sz="1500" dirty="0"/>
              <a:t>において、人権尊重の精神の涵養を目的に、組織的、計画的に</a:t>
            </a:r>
            <a:endParaRPr lang="en-US" altLang="ja-JP" sz="1500" dirty="0"/>
          </a:p>
          <a:p>
            <a:r>
              <a:rPr lang="ja-JP" altLang="en-US" sz="1500" dirty="0"/>
              <a:t>　推進されるよう、推進体制の整備・充実を図り、積極的な推進に努める。</a:t>
            </a:r>
          </a:p>
        </p:txBody>
      </p:sp>
      <p:sp>
        <p:nvSpPr>
          <p:cNvPr id="14" name="動作設定ボタン: 進む/次へ 13">
            <a:hlinkClick r:id="" action="ppaction://hlinkshowjump?jump=nextslide" highlightClick="1"/>
            <a:extLst>
              <a:ext uri="{FF2B5EF4-FFF2-40B4-BE49-F238E27FC236}">
                <a16:creationId xmlns:a16="http://schemas.microsoft.com/office/drawing/2014/main" id="{FC00497C-CE3B-4F49-852D-5A564D73A4D4}"/>
              </a:ext>
            </a:extLst>
          </p:cNvPr>
          <p:cNvSpPr/>
          <p:nvPr/>
        </p:nvSpPr>
        <p:spPr>
          <a:xfrm>
            <a:off x="7309911" y="5922669"/>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000" dirty="0">
                <a:solidFill>
                  <a:schemeClr val="bg1"/>
                </a:solidFill>
                <a:latin typeface="HGPｺﾞｼｯｸE" panose="020B0900000000000000" pitchFamily="50" charset="-128"/>
                <a:ea typeface="HGPｺﾞｼｯｸE" panose="020B0900000000000000" pitchFamily="50" charset="-128"/>
              </a:rPr>
              <a:t>次へ</a:t>
            </a:r>
          </a:p>
        </p:txBody>
      </p:sp>
      <p:sp>
        <p:nvSpPr>
          <p:cNvPr id="12" name="テキスト ボックス 11">
            <a:extLst>
              <a:ext uri="{FF2B5EF4-FFF2-40B4-BE49-F238E27FC236}">
                <a16:creationId xmlns:a16="http://schemas.microsoft.com/office/drawing/2014/main" id="{5CDD61B3-6AE1-4115-9CB0-822861DB3E12}"/>
              </a:ext>
            </a:extLst>
          </p:cNvPr>
          <p:cNvSpPr txBox="1"/>
          <p:nvPr/>
        </p:nvSpPr>
        <p:spPr>
          <a:xfrm>
            <a:off x="1985549" y="1751246"/>
            <a:ext cx="5707012" cy="323165"/>
          </a:xfrm>
          <a:prstGeom prst="rect">
            <a:avLst/>
          </a:prstGeom>
          <a:noFill/>
        </p:spPr>
        <p:txBody>
          <a:bodyPr wrap="none" rtlCol="0">
            <a:spAutoFit/>
          </a:bodyPr>
          <a:lstStyle/>
          <a:p>
            <a:r>
              <a:rPr lang="ja-JP" altLang="en-US" sz="1500" b="1" dirty="0">
                <a:latin typeface="HG丸ｺﾞｼｯｸM-PRO" panose="020F0600000000000000" pitchFamily="50" charset="-128"/>
                <a:ea typeface="HG丸ｺﾞｼｯｸM-PRO" panose="020F0600000000000000" pitchFamily="50" charset="-128"/>
              </a:rPr>
              <a:t>↓　手引</a:t>
            </a:r>
            <a:r>
              <a:rPr lang="en-US" altLang="ja-JP" sz="1500" b="1" dirty="0">
                <a:latin typeface="HG丸ｺﾞｼｯｸM-PRO" panose="020F0600000000000000" pitchFamily="50" charset="-128"/>
                <a:ea typeface="HG丸ｺﾞｼｯｸM-PRO" panose="020F0600000000000000" pitchFamily="50" charset="-128"/>
              </a:rPr>
              <a:t>P</a:t>
            </a:r>
            <a:r>
              <a:rPr lang="ja-JP" altLang="en-US" sz="1500" b="1" dirty="0">
                <a:latin typeface="HG丸ｺﾞｼｯｸM-PRO" panose="020F0600000000000000" pitchFamily="50" charset="-128"/>
                <a:ea typeface="HG丸ｺﾞｼｯｸM-PRO" panose="020F0600000000000000" pitchFamily="50" charset="-128"/>
              </a:rPr>
              <a:t>１を確認し、正しいと思う方をクリックしましょう。</a:t>
            </a:r>
          </a:p>
        </p:txBody>
      </p:sp>
      <p:sp>
        <p:nvSpPr>
          <p:cNvPr id="5" name="乗算記号 4">
            <a:extLst>
              <a:ext uri="{FF2B5EF4-FFF2-40B4-BE49-F238E27FC236}">
                <a16:creationId xmlns:a16="http://schemas.microsoft.com/office/drawing/2014/main" id="{E7CF1AFE-B784-9D56-2A2F-34BBACF7C316}"/>
              </a:ext>
            </a:extLst>
          </p:cNvPr>
          <p:cNvSpPr>
            <a:spLocks noChangeAspect="1"/>
          </p:cNvSpPr>
          <p:nvPr/>
        </p:nvSpPr>
        <p:spPr>
          <a:xfrm>
            <a:off x="336966" y="3273192"/>
            <a:ext cx="1235199" cy="1235199"/>
          </a:xfrm>
          <a:prstGeom prst="mathMultiply">
            <a:avLst>
              <a:gd name="adj1" fmla="val 7205"/>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52157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nextCondLst>
                <p:cond evt="onClick" delay="0">
                  <p:tgtEl>
                    <p:spTgt spid="10"/>
                  </p:tgtEl>
                </p:cond>
              </p:nextCondLst>
            </p:seq>
          </p:childTnLst>
        </p:cTn>
      </p:par>
    </p:tnLst>
    <p:bldLst>
      <p:bldP spid="2" grpId="0" animBg="1"/>
      <p:bldP spid="11" grpId="0" animBg="1"/>
      <p:bldP spid="1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コンテンツ プレースホルダー 2">
            <a:extLst>
              <a:ext uri="{FF2B5EF4-FFF2-40B4-BE49-F238E27FC236}">
                <a16:creationId xmlns:a16="http://schemas.microsoft.com/office/drawing/2014/main" id="{052038DC-0B20-428B-A8B1-90B3406343B6}"/>
              </a:ext>
            </a:extLst>
          </p:cNvPr>
          <p:cNvSpPr txBox="1">
            <a:spLocks/>
          </p:cNvSpPr>
          <p:nvPr/>
        </p:nvSpPr>
        <p:spPr>
          <a:xfrm>
            <a:off x="237016" y="367080"/>
            <a:ext cx="4539338" cy="424625"/>
          </a:xfrm>
          <a:prstGeom prst="rect">
            <a:avLst/>
          </a:prstGeom>
        </p:spPr>
        <p:txBody>
          <a:bodyPr>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000" b="1" dirty="0">
                <a:solidFill>
                  <a:srgbClr val="0070C0"/>
                </a:solidFill>
                <a:latin typeface="HGPｺﾞｼｯｸE" panose="020B0900000000000000" pitchFamily="50" charset="-128"/>
                <a:ea typeface="HGPｺﾞｼｯｸE" panose="020B0900000000000000" pitchFamily="50" charset="-128"/>
              </a:rPr>
              <a:t>●栃木県人権教育基本方針</a:t>
            </a:r>
            <a:endParaRPr lang="en-US" altLang="ja-JP" sz="3000" b="1" dirty="0">
              <a:solidFill>
                <a:srgbClr val="0070C0"/>
              </a:solidFill>
              <a:latin typeface="HGPｺﾞｼｯｸE" panose="020B0900000000000000" pitchFamily="50" charset="-128"/>
              <a:ea typeface="HGPｺﾞｼｯｸE" panose="020B0900000000000000" pitchFamily="50" charset="-128"/>
            </a:endParaRPr>
          </a:p>
        </p:txBody>
      </p:sp>
      <p:sp>
        <p:nvSpPr>
          <p:cNvPr id="3" name="テキスト ボックス 2"/>
          <p:cNvSpPr txBox="1"/>
          <p:nvPr/>
        </p:nvSpPr>
        <p:spPr>
          <a:xfrm>
            <a:off x="1861316" y="3536191"/>
            <a:ext cx="6957354" cy="715581"/>
          </a:xfrm>
          <a:prstGeom prst="rect">
            <a:avLst/>
          </a:prstGeom>
          <a:solidFill>
            <a:srgbClr val="FFCC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4050" b="1" dirty="0">
                <a:solidFill>
                  <a:srgbClr val="0033CC"/>
                </a:solidFill>
                <a:latin typeface="HG丸ｺﾞｼｯｸM-PRO" panose="020F0600000000000000" pitchFamily="50" charset="-128"/>
                <a:ea typeface="HG丸ｺﾞｼｯｸM-PRO" panose="020F0600000000000000" pitchFamily="50" charset="-128"/>
              </a:rPr>
              <a:t>学校の教育活動全体を通じて</a:t>
            </a:r>
            <a:endParaRPr lang="en-US" altLang="ja-JP" sz="4050" b="1" dirty="0">
              <a:solidFill>
                <a:srgbClr val="0033CC"/>
              </a:solidFill>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1092522" y="896369"/>
            <a:ext cx="6958956" cy="600164"/>
          </a:xfrm>
          <a:prstGeom prst="rect">
            <a:avLst/>
          </a:prstGeom>
          <a:noFill/>
        </p:spPr>
        <p:txBody>
          <a:bodyPr wrap="none" rtlCol="0">
            <a:spAutoFit/>
          </a:bodyPr>
          <a:lstStyle/>
          <a:p>
            <a:r>
              <a:rPr lang="ja-JP" altLang="en-US" sz="3300" dirty="0">
                <a:solidFill>
                  <a:srgbClr val="00B050"/>
                </a:solidFill>
                <a:latin typeface="HGｺﾞｼｯｸE" panose="020B0909000000000000" pitchFamily="49" charset="-128"/>
                <a:ea typeface="HGｺﾞｼｯｸE" panose="020B0909000000000000" pitchFamily="49" charset="-128"/>
              </a:rPr>
              <a:t>・人権教育は</a:t>
            </a:r>
            <a:r>
              <a:rPr lang="ja-JP" altLang="en-US" sz="3300" b="1" dirty="0">
                <a:solidFill>
                  <a:srgbClr val="FF0000"/>
                </a:solidFill>
                <a:latin typeface="HGｺﾞｼｯｸE" panose="020B0909000000000000" pitchFamily="49" charset="-128"/>
                <a:ea typeface="HGｺﾞｼｯｸE" panose="020B0909000000000000" pitchFamily="49" charset="-128"/>
              </a:rPr>
              <a:t>いつ</a:t>
            </a:r>
            <a:r>
              <a:rPr lang="ja-JP" altLang="en-US" sz="3300" dirty="0">
                <a:solidFill>
                  <a:srgbClr val="00B050"/>
                </a:solidFill>
                <a:latin typeface="HGｺﾞｼｯｸE" panose="020B0909000000000000" pitchFamily="49" charset="-128"/>
                <a:ea typeface="HGｺﾞｼｯｸE" panose="020B0909000000000000" pitchFamily="49" charset="-128"/>
              </a:rPr>
              <a:t>実施されますか？</a:t>
            </a:r>
            <a:endParaRPr lang="en-US" altLang="ja-JP" sz="3300" dirty="0">
              <a:solidFill>
                <a:srgbClr val="00B050"/>
              </a:solidFill>
              <a:latin typeface="HGｺﾞｼｯｸE" panose="020B0909000000000000" pitchFamily="49" charset="-128"/>
              <a:ea typeface="HGｺﾞｼｯｸE" panose="020B0909000000000000" pitchFamily="49" charset="-128"/>
            </a:endParaRPr>
          </a:p>
        </p:txBody>
      </p:sp>
      <p:sp>
        <p:nvSpPr>
          <p:cNvPr id="10" name="テキスト ボックス 9">
            <a:extLst>
              <a:ext uri="{FF2B5EF4-FFF2-40B4-BE49-F238E27FC236}">
                <a16:creationId xmlns:a16="http://schemas.microsoft.com/office/drawing/2014/main" id="{48A5563F-BAA7-42F9-A367-3E075311A59F}"/>
              </a:ext>
            </a:extLst>
          </p:cNvPr>
          <p:cNvSpPr txBox="1"/>
          <p:nvPr/>
        </p:nvSpPr>
        <p:spPr>
          <a:xfrm>
            <a:off x="1849334" y="2488092"/>
            <a:ext cx="6957354" cy="715581"/>
          </a:xfrm>
          <a:prstGeom prst="rect">
            <a:avLst/>
          </a:prstGeom>
          <a:solidFill>
            <a:srgbClr val="FFCC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4050" b="1" dirty="0">
                <a:solidFill>
                  <a:srgbClr val="0033CC"/>
                </a:solidFill>
                <a:latin typeface="HG丸ｺﾞｼｯｸM-PRO" panose="020F0600000000000000" pitchFamily="50" charset="-128"/>
                <a:ea typeface="HG丸ｺﾞｼｯｸM-PRO" panose="020F0600000000000000" pitchFamily="50" charset="-128"/>
              </a:rPr>
              <a:t>人権週間の集会や講演会のみ</a:t>
            </a:r>
            <a:endParaRPr lang="en-US" altLang="ja-JP" sz="4050" b="1" dirty="0">
              <a:solidFill>
                <a:srgbClr val="0033CC"/>
              </a:solidFill>
              <a:latin typeface="HG丸ｺﾞｼｯｸM-PRO" panose="020F0600000000000000" pitchFamily="50" charset="-128"/>
              <a:ea typeface="HG丸ｺﾞｼｯｸM-PRO" panose="020F0600000000000000" pitchFamily="50" charset="-128"/>
            </a:endParaRPr>
          </a:p>
        </p:txBody>
      </p:sp>
      <p:sp>
        <p:nvSpPr>
          <p:cNvPr id="11" name="楕円 10">
            <a:extLst>
              <a:ext uri="{FF2B5EF4-FFF2-40B4-BE49-F238E27FC236}">
                <a16:creationId xmlns:a16="http://schemas.microsoft.com/office/drawing/2014/main" id="{4CD3F599-2042-4453-A46B-D8FC116A175B}"/>
              </a:ext>
            </a:extLst>
          </p:cNvPr>
          <p:cNvSpPr/>
          <p:nvPr/>
        </p:nvSpPr>
        <p:spPr>
          <a:xfrm>
            <a:off x="623086" y="3505041"/>
            <a:ext cx="810491" cy="84402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02ED1DEF-28A4-4905-A2AB-C48C1BB48412}"/>
              </a:ext>
            </a:extLst>
          </p:cNvPr>
          <p:cNvSpPr txBox="1"/>
          <p:nvPr/>
        </p:nvSpPr>
        <p:spPr>
          <a:xfrm>
            <a:off x="554870" y="4664641"/>
            <a:ext cx="8263801" cy="784830"/>
          </a:xfrm>
          <a:prstGeom prst="rect">
            <a:avLst/>
          </a:prstGeom>
          <a:solidFill>
            <a:schemeClr val="accent4">
              <a:lumMod val="20000"/>
              <a:lumOff val="80000"/>
            </a:schemeClr>
          </a:solidFill>
        </p:spPr>
        <p:txBody>
          <a:bodyPr wrap="none" rtlCol="0">
            <a:spAutoFit/>
          </a:bodyPr>
          <a:lstStyle/>
          <a:p>
            <a:r>
              <a:rPr lang="ja-JP" altLang="en-US" sz="1500" dirty="0"/>
              <a:t>栃木県人権教育基本方針</a:t>
            </a:r>
            <a:endParaRPr lang="en-US" altLang="ja-JP" sz="1500" dirty="0"/>
          </a:p>
          <a:p>
            <a:r>
              <a:rPr lang="ja-JP" altLang="en-US" sz="1500" dirty="0"/>
              <a:t>２　学校教育においては、児童生徒の発達段階に即しながら、各教科等の特質に応じ、</a:t>
            </a:r>
            <a:r>
              <a:rPr lang="ja-JP" altLang="en-US" sz="1500" b="1" dirty="0">
                <a:solidFill>
                  <a:srgbClr val="FF0000"/>
                </a:solidFill>
              </a:rPr>
              <a:t>学校の</a:t>
            </a:r>
            <a:endParaRPr lang="en-US" altLang="ja-JP" sz="1500" b="1" dirty="0">
              <a:solidFill>
                <a:srgbClr val="FF0000"/>
              </a:solidFill>
            </a:endParaRPr>
          </a:p>
          <a:p>
            <a:r>
              <a:rPr lang="ja-JP" altLang="en-US" sz="1500" b="1" dirty="0">
                <a:solidFill>
                  <a:srgbClr val="FF0000"/>
                </a:solidFill>
              </a:rPr>
              <a:t>　教育活動全体を通じて</a:t>
            </a:r>
            <a:r>
              <a:rPr lang="ja-JP" altLang="en-US" sz="1500" dirty="0"/>
              <a:t>、人権尊重の理念について理解を促すように努める。</a:t>
            </a:r>
          </a:p>
        </p:txBody>
      </p:sp>
      <p:sp>
        <p:nvSpPr>
          <p:cNvPr id="14" name="動作設定ボタン: 進む/次へ 13">
            <a:hlinkClick r:id="" action="ppaction://hlinkshowjump?jump=nextslide" highlightClick="1"/>
            <a:extLst>
              <a:ext uri="{FF2B5EF4-FFF2-40B4-BE49-F238E27FC236}">
                <a16:creationId xmlns:a16="http://schemas.microsoft.com/office/drawing/2014/main" id="{FC00497C-CE3B-4F49-852D-5A564D73A4D4}"/>
              </a:ext>
            </a:extLst>
          </p:cNvPr>
          <p:cNvSpPr/>
          <p:nvPr/>
        </p:nvSpPr>
        <p:spPr>
          <a:xfrm>
            <a:off x="7372356" y="6005811"/>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000" dirty="0">
                <a:solidFill>
                  <a:schemeClr val="bg1"/>
                </a:solidFill>
                <a:latin typeface="HGPｺﾞｼｯｸE" panose="020B0900000000000000" pitchFamily="50" charset="-128"/>
                <a:ea typeface="HGPｺﾞｼｯｸE" panose="020B0900000000000000" pitchFamily="50" charset="-128"/>
              </a:rPr>
              <a:t>次へ</a:t>
            </a:r>
          </a:p>
        </p:txBody>
      </p:sp>
      <p:sp>
        <p:nvSpPr>
          <p:cNvPr id="16" name="テキスト ボックス 15">
            <a:extLst>
              <a:ext uri="{FF2B5EF4-FFF2-40B4-BE49-F238E27FC236}">
                <a16:creationId xmlns:a16="http://schemas.microsoft.com/office/drawing/2014/main" id="{A6C871D1-5611-4DBF-B087-B51CA8758774}"/>
              </a:ext>
            </a:extLst>
          </p:cNvPr>
          <p:cNvSpPr txBox="1"/>
          <p:nvPr/>
        </p:nvSpPr>
        <p:spPr>
          <a:xfrm>
            <a:off x="554869" y="4672647"/>
            <a:ext cx="8263801" cy="784830"/>
          </a:xfrm>
          <a:prstGeom prst="rect">
            <a:avLst/>
          </a:prstGeom>
          <a:solidFill>
            <a:schemeClr val="accent4">
              <a:lumMod val="20000"/>
              <a:lumOff val="80000"/>
            </a:schemeClr>
          </a:solidFill>
        </p:spPr>
        <p:txBody>
          <a:bodyPr wrap="none" rtlCol="0">
            <a:spAutoFit/>
          </a:bodyPr>
          <a:lstStyle/>
          <a:p>
            <a:r>
              <a:rPr lang="ja-JP" altLang="en-US" sz="1500" dirty="0"/>
              <a:t>栃木県人権教育基本方針</a:t>
            </a:r>
            <a:endParaRPr lang="en-US" altLang="ja-JP" sz="1500" dirty="0"/>
          </a:p>
          <a:p>
            <a:r>
              <a:rPr lang="ja-JP" altLang="en-US" sz="1500" dirty="0"/>
              <a:t>２　学校教育においては、児童生徒の発達段階に即しながら、各教科等の特質に応じ、</a:t>
            </a:r>
            <a:r>
              <a:rPr lang="ja-JP" altLang="en-US" sz="1500" b="1" dirty="0">
                <a:solidFill>
                  <a:srgbClr val="FF0000"/>
                </a:solidFill>
              </a:rPr>
              <a:t>学校の</a:t>
            </a:r>
            <a:endParaRPr lang="en-US" altLang="ja-JP" sz="1500" b="1" dirty="0">
              <a:solidFill>
                <a:srgbClr val="FF0000"/>
              </a:solidFill>
            </a:endParaRPr>
          </a:p>
          <a:p>
            <a:r>
              <a:rPr lang="ja-JP" altLang="en-US" sz="1500" b="1" dirty="0">
                <a:solidFill>
                  <a:srgbClr val="FF0000"/>
                </a:solidFill>
              </a:rPr>
              <a:t>　教育活動全体を通じて</a:t>
            </a:r>
            <a:r>
              <a:rPr lang="ja-JP" altLang="en-US" sz="1500" dirty="0"/>
              <a:t>、人権尊重の理念について理解を促すように努める。</a:t>
            </a:r>
          </a:p>
        </p:txBody>
      </p:sp>
      <p:sp>
        <p:nvSpPr>
          <p:cNvPr id="17" name="テキスト ボックス 16">
            <a:extLst>
              <a:ext uri="{FF2B5EF4-FFF2-40B4-BE49-F238E27FC236}">
                <a16:creationId xmlns:a16="http://schemas.microsoft.com/office/drawing/2014/main" id="{7E94133A-8A26-4B57-999E-35FB7C5D394C}"/>
              </a:ext>
            </a:extLst>
          </p:cNvPr>
          <p:cNvSpPr txBox="1"/>
          <p:nvPr/>
        </p:nvSpPr>
        <p:spPr>
          <a:xfrm>
            <a:off x="2040559" y="1726164"/>
            <a:ext cx="5707012" cy="323165"/>
          </a:xfrm>
          <a:prstGeom prst="rect">
            <a:avLst/>
          </a:prstGeom>
          <a:noFill/>
        </p:spPr>
        <p:txBody>
          <a:bodyPr wrap="none" rtlCol="0">
            <a:spAutoFit/>
          </a:bodyPr>
          <a:lstStyle/>
          <a:p>
            <a:r>
              <a:rPr lang="ja-JP" altLang="en-US" sz="1500" b="1" dirty="0">
                <a:latin typeface="HG丸ｺﾞｼｯｸM-PRO" panose="020F0600000000000000" pitchFamily="50" charset="-128"/>
                <a:ea typeface="HG丸ｺﾞｼｯｸM-PRO" panose="020F0600000000000000" pitchFamily="50" charset="-128"/>
              </a:rPr>
              <a:t>↓　手引</a:t>
            </a:r>
            <a:r>
              <a:rPr lang="en-US" altLang="ja-JP" sz="1500" b="1" dirty="0">
                <a:latin typeface="HG丸ｺﾞｼｯｸM-PRO" panose="020F0600000000000000" pitchFamily="50" charset="-128"/>
                <a:ea typeface="HG丸ｺﾞｼｯｸM-PRO" panose="020F0600000000000000" pitchFamily="50" charset="-128"/>
              </a:rPr>
              <a:t>P</a:t>
            </a:r>
            <a:r>
              <a:rPr lang="ja-JP" altLang="en-US" sz="1500" b="1" dirty="0">
                <a:latin typeface="HG丸ｺﾞｼｯｸM-PRO" panose="020F0600000000000000" pitchFamily="50" charset="-128"/>
                <a:ea typeface="HG丸ｺﾞｼｯｸM-PRO" panose="020F0600000000000000" pitchFamily="50" charset="-128"/>
              </a:rPr>
              <a:t>１を確認し、正しいと思う方をクリックしましょう。</a:t>
            </a:r>
          </a:p>
        </p:txBody>
      </p:sp>
      <p:sp>
        <p:nvSpPr>
          <p:cNvPr id="2" name="乗算記号 1">
            <a:extLst>
              <a:ext uri="{FF2B5EF4-FFF2-40B4-BE49-F238E27FC236}">
                <a16:creationId xmlns:a16="http://schemas.microsoft.com/office/drawing/2014/main" id="{B6CEA02B-FE4A-43A1-6ECF-9CC44527264F}"/>
              </a:ext>
            </a:extLst>
          </p:cNvPr>
          <p:cNvSpPr>
            <a:spLocks noChangeAspect="1"/>
          </p:cNvSpPr>
          <p:nvPr/>
        </p:nvSpPr>
        <p:spPr>
          <a:xfrm>
            <a:off x="410731" y="2228282"/>
            <a:ext cx="1235199" cy="1235199"/>
          </a:xfrm>
          <a:prstGeom prst="mathMultiply">
            <a:avLst>
              <a:gd name="adj1" fmla="val 7205"/>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28786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nextCondLst>
                <p:cond evt="onClick" delay="0">
                  <p:tgtEl>
                    <p:spTgt spid="10"/>
                  </p:tgtEl>
                </p:cond>
              </p:nextCondLst>
            </p:seq>
          </p:childTnLst>
        </p:cTn>
      </p:par>
    </p:tnLst>
    <p:bldLst>
      <p:bldP spid="11" grpId="0" animBg="1"/>
      <p:bldP spid="13" grpId="0" animBg="1"/>
      <p:bldP spid="16"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コンテンツ プレースホルダー 2">
            <a:extLst>
              <a:ext uri="{FF2B5EF4-FFF2-40B4-BE49-F238E27FC236}">
                <a16:creationId xmlns:a16="http://schemas.microsoft.com/office/drawing/2014/main" id="{052038DC-0B20-428B-A8B1-90B3406343B6}"/>
              </a:ext>
            </a:extLst>
          </p:cNvPr>
          <p:cNvSpPr txBox="1">
            <a:spLocks/>
          </p:cNvSpPr>
          <p:nvPr/>
        </p:nvSpPr>
        <p:spPr>
          <a:xfrm>
            <a:off x="286893" y="286375"/>
            <a:ext cx="4503271" cy="424625"/>
          </a:xfrm>
          <a:prstGeom prst="rect">
            <a:avLst/>
          </a:prstGeom>
        </p:spPr>
        <p:txBody>
          <a:bodyPr>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3000" b="1" dirty="0">
                <a:solidFill>
                  <a:srgbClr val="0070C0"/>
                </a:solidFill>
                <a:latin typeface="HGPｺﾞｼｯｸE" panose="020B0900000000000000" pitchFamily="50" charset="-128"/>
                <a:ea typeface="HGPｺﾞｼｯｸE" panose="020B0900000000000000" pitchFamily="50" charset="-128"/>
              </a:rPr>
              <a:t>●栃木県人権教育基本方針</a:t>
            </a:r>
            <a:endParaRPr lang="en-US" altLang="ja-JP" sz="3000" b="1" dirty="0">
              <a:solidFill>
                <a:srgbClr val="0070C0"/>
              </a:solidFill>
              <a:latin typeface="HGPｺﾞｼｯｸE" panose="020B0900000000000000" pitchFamily="50" charset="-128"/>
              <a:ea typeface="HGPｺﾞｼｯｸE" panose="020B0900000000000000" pitchFamily="50" charset="-128"/>
            </a:endParaRPr>
          </a:p>
        </p:txBody>
      </p:sp>
      <p:sp>
        <p:nvSpPr>
          <p:cNvPr id="4" name="テキスト ボックス 3"/>
          <p:cNvSpPr txBox="1"/>
          <p:nvPr/>
        </p:nvSpPr>
        <p:spPr>
          <a:xfrm>
            <a:off x="219712" y="815362"/>
            <a:ext cx="8821646" cy="830997"/>
          </a:xfrm>
          <a:prstGeom prst="rect">
            <a:avLst/>
          </a:prstGeom>
          <a:noFill/>
        </p:spPr>
        <p:txBody>
          <a:bodyPr wrap="none" rtlCol="0">
            <a:spAutoFit/>
          </a:bodyPr>
          <a:lstStyle/>
          <a:p>
            <a:r>
              <a:rPr lang="ja-JP" altLang="en-US" sz="2400" dirty="0">
                <a:solidFill>
                  <a:srgbClr val="00B050"/>
                </a:solidFill>
                <a:latin typeface="HGｺﾞｼｯｸE" panose="020B0909000000000000" pitchFamily="49" charset="-128"/>
                <a:ea typeface="HGｺﾞｼｯｸE" panose="020B0909000000000000" pitchFamily="49" charset="-128"/>
              </a:rPr>
              <a:t>・人権教育の</a:t>
            </a:r>
            <a:r>
              <a:rPr lang="ja-JP" altLang="en-US" sz="2400" b="1" dirty="0">
                <a:solidFill>
                  <a:srgbClr val="FF0000"/>
                </a:solidFill>
                <a:latin typeface="HGｺﾞｼｯｸE" panose="020B0909000000000000" pitchFamily="49" charset="-128"/>
                <a:ea typeface="HGｺﾞｼｯｸE" panose="020B0909000000000000" pitchFamily="49" charset="-128"/>
              </a:rPr>
              <a:t>目的</a:t>
            </a:r>
            <a:r>
              <a:rPr lang="ja-JP" altLang="en-US" sz="2400" dirty="0">
                <a:solidFill>
                  <a:srgbClr val="00B050"/>
                </a:solidFill>
                <a:latin typeface="HGｺﾞｼｯｸE" panose="020B0909000000000000" pitchFamily="49" charset="-128"/>
                <a:ea typeface="HGｺﾞｼｯｸE" panose="020B0909000000000000" pitchFamily="49" charset="-128"/>
              </a:rPr>
              <a:t>は「</a:t>
            </a:r>
            <a:r>
              <a:rPr lang="ja-JP" altLang="en-US" sz="2400" b="1" dirty="0">
                <a:solidFill>
                  <a:srgbClr val="FF0000"/>
                </a:solidFill>
                <a:latin typeface="HGｺﾞｼｯｸE" panose="020B0909000000000000" pitchFamily="49" charset="-128"/>
                <a:ea typeface="HGｺﾞｼｯｸE" panose="020B0909000000000000" pitchFamily="49" charset="-128"/>
              </a:rPr>
              <a:t>人権尊重の精神の涵養</a:t>
            </a:r>
            <a:r>
              <a:rPr lang="ja-JP" altLang="en-US" sz="2400" dirty="0">
                <a:solidFill>
                  <a:srgbClr val="00B050"/>
                </a:solidFill>
                <a:latin typeface="HGｺﾞｼｯｸE" panose="020B0909000000000000" pitchFamily="49" charset="-128"/>
                <a:ea typeface="HGｺﾞｼｯｸE" panose="020B0909000000000000" pitchFamily="49" charset="-128"/>
              </a:rPr>
              <a:t>」とありますが、</a:t>
            </a:r>
            <a:endParaRPr lang="en-US" altLang="ja-JP" sz="2400" dirty="0">
              <a:solidFill>
                <a:srgbClr val="00B050"/>
              </a:solidFill>
              <a:latin typeface="HGｺﾞｼｯｸE" panose="020B0909000000000000" pitchFamily="49" charset="-128"/>
              <a:ea typeface="HGｺﾞｼｯｸE" panose="020B0909000000000000" pitchFamily="49" charset="-128"/>
            </a:endParaRPr>
          </a:p>
          <a:p>
            <a:r>
              <a:rPr lang="ja-JP" altLang="en-US" sz="2400" dirty="0">
                <a:solidFill>
                  <a:srgbClr val="00B050"/>
                </a:solidFill>
                <a:latin typeface="HGｺﾞｼｯｸE" panose="020B0909000000000000" pitchFamily="49" charset="-128"/>
                <a:ea typeface="HGｺﾞｼｯｸE" panose="020B0909000000000000" pitchFamily="49" charset="-128"/>
              </a:rPr>
              <a:t>　その意味として近い文章はどちらでしょう。</a:t>
            </a:r>
            <a:endParaRPr lang="en-US" altLang="ja-JP" sz="2400" dirty="0">
              <a:solidFill>
                <a:srgbClr val="00B050"/>
              </a:solidFill>
              <a:latin typeface="HGｺﾞｼｯｸE" panose="020B0909000000000000" pitchFamily="49" charset="-128"/>
              <a:ea typeface="HGｺﾞｼｯｸE" panose="020B0909000000000000" pitchFamily="49" charset="-128"/>
            </a:endParaRPr>
          </a:p>
        </p:txBody>
      </p:sp>
      <p:sp>
        <p:nvSpPr>
          <p:cNvPr id="10" name="テキスト ボックス 9">
            <a:extLst>
              <a:ext uri="{FF2B5EF4-FFF2-40B4-BE49-F238E27FC236}">
                <a16:creationId xmlns:a16="http://schemas.microsoft.com/office/drawing/2014/main" id="{48A5563F-BAA7-42F9-A367-3E075311A59F}"/>
              </a:ext>
            </a:extLst>
          </p:cNvPr>
          <p:cNvSpPr txBox="1"/>
          <p:nvPr/>
        </p:nvSpPr>
        <p:spPr>
          <a:xfrm>
            <a:off x="1682721" y="2555385"/>
            <a:ext cx="6675859" cy="738664"/>
          </a:xfrm>
          <a:prstGeom prst="rect">
            <a:avLst/>
          </a:prstGeom>
          <a:solidFill>
            <a:srgbClr val="FFCC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2100" b="1" dirty="0">
                <a:solidFill>
                  <a:srgbClr val="0033CC"/>
                </a:solidFill>
                <a:latin typeface="HG丸ｺﾞｼｯｸM-PRO" panose="020F0600000000000000" pitchFamily="50" charset="-128"/>
                <a:ea typeface="HG丸ｺﾞｼｯｸM-PRO" panose="020F0600000000000000" pitchFamily="50" charset="-128"/>
              </a:rPr>
              <a:t>児童生徒の中に人権尊重の精神をじっくりと養い育てるための取組を実施する。</a:t>
            </a:r>
            <a:endParaRPr lang="en-US" altLang="ja-JP" sz="2100" b="1" dirty="0">
              <a:solidFill>
                <a:srgbClr val="0033CC"/>
              </a:solidFill>
              <a:latin typeface="HG丸ｺﾞｼｯｸM-PRO" panose="020F0600000000000000" pitchFamily="50" charset="-128"/>
              <a:ea typeface="HG丸ｺﾞｼｯｸM-PRO" panose="020F0600000000000000" pitchFamily="50" charset="-128"/>
            </a:endParaRPr>
          </a:p>
        </p:txBody>
      </p:sp>
      <p:sp>
        <p:nvSpPr>
          <p:cNvPr id="11" name="楕円 10">
            <a:extLst>
              <a:ext uri="{FF2B5EF4-FFF2-40B4-BE49-F238E27FC236}">
                <a16:creationId xmlns:a16="http://schemas.microsoft.com/office/drawing/2014/main" id="{4CD3F599-2042-4453-A46B-D8FC116A175B}"/>
              </a:ext>
            </a:extLst>
          </p:cNvPr>
          <p:cNvSpPr/>
          <p:nvPr/>
        </p:nvSpPr>
        <p:spPr>
          <a:xfrm>
            <a:off x="554870" y="2528588"/>
            <a:ext cx="810491" cy="84402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sp>
        <p:nvSpPr>
          <p:cNvPr id="14" name="動作設定ボタン: 進む/次へ 13">
            <a:hlinkClick r:id="" action="ppaction://hlinkshowjump?jump=nextslide" highlightClick="1"/>
            <a:extLst>
              <a:ext uri="{FF2B5EF4-FFF2-40B4-BE49-F238E27FC236}">
                <a16:creationId xmlns:a16="http://schemas.microsoft.com/office/drawing/2014/main" id="{FC00497C-CE3B-4F49-852D-5A564D73A4D4}"/>
              </a:ext>
            </a:extLst>
          </p:cNvPr>
          <p:cNvSpPr/>
          <p:nvPr/>
        </p:nvSpPr>
        <p:spPr>
          <a:xfrm>
            <a:off x="7397294" y="6042638"/>
            <a:ext cx="1508760" cy="624878"/>
          </a:xfrm>
          <a:prstGeom prst="actionButtonForwardNext">
            <a:avLst/>
          </a:prstGeom>
          <a:solidFill>
            <a:srgbClr val="CC66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000" dirty="0">
                <a:solidFill>
                  <a:schemeClr val="bg1"/>
                </a:solidFill>
                <a:latin typeface="HGPｺﾞｼｯｸE" panose="020B0900000000000000" pitchFamily="50" charset="-128"/>
                <a:ea typeface="HGPｺﾞｼｯｸE" panose="020B0900000000000000" pitchFamily="50" charset="-128"/>
              </a:rPr>
              <a:t>次へ</a:t>
            </a:r>
          </a:p>
        </p:txBody>
      </p:sp>
      <p:sp>
        <p:nvSpPr>
          <p:cNvPr id="12" name="テキスト ボックス 11">
            <a:extLst>
              <a:ext uri="{FF2B5EF4-FFF2-40B4-BE49-F238E27FC236}">
                <a16:creationId xmlns:a16="http://schemas.microsoft.com/office/drawing/2014/main" id="{32FB2130-FE3A-40B2-9038-CC4007465D3B}"/>
              </a:ext>
            </a:extLst>
          </p:cNvPr>
          <p:cNvSpPr txBox="1"/>
          <p:nvPr/>
        </p:nvSpPr>
        <p:spPr>
          <a:xfrm>
            <a:off x="1691035" y="3653003"/>
            <a:ext cx="6675859" cy="738664"/>
          </a:xfrm>
          <a:prstGeom prst="rect">
            <a:avLst/>
          </a:prstGeom>
          <a:solidFill>
            <a:srgbClr val="FFCC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2100" b="1" dirty="0">
                <a:solidFill>
                  <a:srgbClr val="0033CC"/>
                </a:solidFill>
                <a:latin typeface="HG丸ｺﾞｼｯｸM-PRO" panose="020F0600000000000000" pitchFamily="50" charset="-128"/>
                <a:ea typeface="HG丸ｺﾞｼｯｸM-PRO" panose="020F0600000000000000" pitchFamily="50" charset="-128"/>
              </a:rPr>
              <a:t>児童生徒の中に人権尊重の精神を急激に高めるための取組を実施する。</a:t>
            </a:r>
            <a:endParaRPr lang="en-US" altLang="ja-JP" sz="2100" b="1" dirty="0">
              <a:solidFill>
                <a:srgbClr val="0033CC"/>
              </a:solidFill>
              <a:latin typeface="HG丸ｺﾞｼｯｸM-PRO" panose="020F0600000000000000" pitchFamily="50" charset="-128"/>
              <a:ea typeface="HG丸ｺﾞｼｯｸM-PRO" panose="020F0600000000000000" pitchFamily="50" charset="-128"/>
            </a:endParaRPr>
          </a:p>
        </p:txBody>
      </p:sp>
      <p:sp>
        <p:nvSpPr>
          <p:cNvPr id="17" name="テキスト ボックス 16">
            <a:extLst>
              <a:ext uri="{FF2B5EF4-FFF2-40B4-BE49-F238E27FC236}">
                <a16:creationId xmlns:a16="http://schemas.microsoft.com/office/drawing/2014/main" id="{4079289E-9CD5-4F6B-A94E-BA9D8F2461A5}"/>
              </a:ext>
            </a:extLst>
          </p:cNvPr>
          <p:cNvSpPr txBox="1"/>
          <p:nvPr/>
        </p:nvSpPr>
        <p:spPr>
          <a:xfrm>
            <a:off x="506948" y="4904002"/>
            <a:ext cx="8263801" cy="784830"/>
          </a:xfrm>
          <a:prstGeom prst="rect">
            <a:avLst/>
          </a:prstGeom>
          <a:solidFill>
            <a:schemeClr val="accent4">
              <a:lumMod val="20000"/>
              <a:lumOff val="80000"/>
            </a:schemeClr>
          </a:solidFill>
        </p:spPr>
        <p:txBody>
          <a:bodyPr wrap="none" rtlCol="0">
            <a:spAutoFit/>
          </a:bodyPr>
          <a:lstStyle/>
          <a:p>
            <a:r>
              <a:rPr lang="ja-JP" altLang="en-US" sz="1500" dirty="0"/>
              <a:t>栃木県人権教育基本方針</a:t>
            </a:r>
            <a:endParaRPr lang="en-US" altLang="ja-JP" sz="1500" dirty="0"/>
          </a:p>
          <a:p>
            <a:r>
              <a:rPr lang="ja-JP" altLang="en-US" sz="1500" dirty="0"/>
              <a:t>１　すべての学校すべての地域において、</a:t>
            </a:r>
            <a:r>
              <a:rPr lang="ja-JP" altLang="en-US" sz="1500" b="1" dirty="0">
                <a:solidFill>
                  <a:srgbClr val="FF0000"/>
                </a:solidFill>
              </a:rPr>
              <a:t>人権尊重の精神の涵養を目的に</a:t>
            </a:r>
            <a:r>
              <a:rPr lang="ja-JP" altLang="en-US" sz="1500" dirty="0"/>
              <a:t>、組織的、計画的に</a:t>
            </a:r>
            <a:endParaRPr lang="en-US" altLang="ja-JP" sz="1500" dirty="0"/>
          </a:p>
          <a:p>
            <a:r>
              <a:rPr lang="ja-JP" altLang="en-US" sz="1500" dirty="0"/>
              <a:t>　推進されるよう、推進体制の整備・充実を図り、積極的な推進に努める。</a:t>
            </a:r>
          </a:p>
        </p:txBody>
      </p:sp>
      <p:sp>
        <p:nvSpPr>
          <p:cNvPr id="2" name="テキスト ボックス 1">
            <a:extLst>
              <a:ext uri="{FF2B5EF4-FFF2-40B4-BE49-F238E27FC236}">
                <a16:creationId xmlns:a16="http://schemas.microsoft.com/office/drawing/2014/main" id="{5F2E7DD4-728C-4E96-AFFD-DC3402551287}"/>
              </a:ext>
            </a:extLst>
          </p:cNvPr>
          <p:cNvSpPr txBox="1"/>
          <p:nvPr/>
        </p:nvSpPr>
        <p:spPr>
          <a:xfrm>
            <a:off x="554869" y="6266305"/>
            <a:ext cx="4339650" cy="300082"/>
          </a:xfrm>
          <a:prstGeom prst="rect">
            <a:avLst/>
          </a:prstGeom>
          <a:noFill/>
        </p:spPr>
        <p:txBody>
          <a:bodyPr wrap="none" rtlCol="0">
            <a:spAutoFit/>
          </a:bodyPr>
          <a:lstStyle/>
          <a:p>
            <a:r>
              <a:rPr lang="en-US" altLang="ja-JP" sz="1350" dirty="0"/>
              <a:t>※</a:t>
            </a:r>
            <a:r>
              <a:rPr lang="ja-JP" altLang="en-US" sz="1350" dirty="0"/>
              <a:t>涵養</a:t>
            </a:r>
            <a:r>
              <a:rPr lang="en-US" altLang="ja-JP" sz="1350" dirty="0"/>
              <a:t>…</a:t>
            </a:r>
            <a:r>
              <a:rPr lang="ja-JP" altLang="en-US" sz="1350" dirty="0"/>
              <a:t>水が土に染みこむように、徐々にじっくりと</a:t>
            </a:r>
          </a:p>
        </p:txBody>
      </p:sp>
      <p:sp>
        <p:nvSpPr>
          <p:cNvPr id="18" name="テキスト ボックス 17">
            <a:extLst>
              <a:ext uri="{FF2B5EF4-FFF2-40B4-BE49-F238E27FC236}">
                <a16:creationId xmlns:a16="http://schemas.microsoft.com/office/drawing/2014/main" id="{0AF81398-2B0C-4B37-8333-2F459CBC8236}"/>
              </a:ext>
            </a:extLst>
          </p:cNvPr>
          <p:cNvSpPr txBox="1"/>
          <p:nvPr/>
        </p:nvSpPr>
        <p:spPr>
          <a:xfrm>
            <a:off x="498634" y="4897838"/>
            <a:ext cx="8263801" cy="784830"/>
          </a:xfrm>
          <a:prstGeom prst="rect">
            <a:avLst/>
          </a:prstGeom>
          <a:solidFill>
            <a:schemeClr val="accent4">
              <a:lumMod val="20000"/>
              <a:lumOff val="80000"/>
            </a:schemeClr>
          </a:solidFill>
        </p:spPr>
        <p:txBody>
          <a:bodyPr wrap="none" rtlCol="0">
            <a:spAutoFit/>
          </a:bodyPr>
          <a:lstStyle/>
          <a:p>
            <a:r>
              <a:rPr lang="ja-JP" altLang="en-US" sz="1500" dirty="0"/>
              <a:t>栃木県人権教育基本方針</a:t>
            </a:r>
            <a:endParaRPr lang="en-US" altLang="ja-JP" sz="1500" dirty="0"/>
          </a:p>
          <a:p>
            <a:r>
              <a:rPr lang="ja-JP" altLang="en-US" sz="1500" dirty="0"/>
              <a:t>１　すべての学校すべての地域において、</a:t>
            </a:r>
            <a:r>
              <a:rPr lang="ja-JP" altLang="en-US" sz="1500" b="1" dirty="0">
                <a:solidFill>
                  <a:srgbClr val="FF0000"/>
                </a:solidFill>
              </a:rPr>
              <a:t>人権尊重の精神の涵養を目的に</a:t>
            </a:r>
            <a:r>
              <a:rPr lang="ja-JP" altLang="en-US" sz="1500" dirty="0"/>
              <a:t>、組織的、計画的に</a:t>
            </a:r>
            <a:endParaRPr lang="en-US" altLang="ja-JP" sz="1500" dirty="0"/>
          </a:p>
          <a:p>
            <a:r>
              <a:rPr lang="ja-JP" altLang="en-US" sz="1500" dirty="0"/>
              <a:t>　推進されるよう、推進体制の整備・充実を図り、積極的な推進に努める。</a:t>
            </a:r>
          </a:p>
        </p:txBody>
      </p:sp>
      <p:sp>
        <p:nvSpPr>
          <p:cNvPr id="19" name="テキスト ボックス 18">
            <a:extLst>
              <a:ext uri="{FF2B5EF4-FFF2-40B4-BE49-F238E27FC236}">
                <a16:creationId xmlns:a16="http://schemas.microsoft.com/office/drawing/2014/main" id="{FCE86636-2BC4-4558-B87B-5D3F9823626A}"/>
              </a:ext>
            </a:extLst>
          </p:cNvPr>
          <p:cNvSpPr txBox="1"/>
          <p:nvPr/>
        </p:nvSpPr>
        <p:spPr>
          <a:xfrm>
            <a:off x="554869" y="6267105"/>
            <a:ext cx="4339650" cy="300082"/>
          </a:xfrm>
          <a:prstGeom prst="rect">
            <a:avLst/>
          </a:prstGeom>
          <a:noFill/>
        </p:spPr>
        <p:txBody>
          <a:bodyPr wrap="none" rtlCol="0">
            <a:spAutoFit/>
          </a:bodyPr>
          <a:lstStyle/>
          <a:p>
            <a:r>
              <a:rPr lang="en-US" altLang="ja-JP" sz="1350" dirty="0"/>
              <a:t>※</a:t>
            </a:r>
            <a:r>
              <a:rPr lang="ja-JP" altLang="en-US" sz="1350" dirty="0"/>
              <a:t>涵養</a:t>
            </a:r>
            <a:r>
              <a:rPr lang="en-US" altLang="ja-JP" sz="1350" dirty="0"/>
              <a:t>…</a:t>
            </a:r>
            <a:r>
              <a:rPr lang="ja-JP" altLang="en-US" sz="1350" dirty="0"/>
              <a:t>水が土に染みこむように、徐々にじっくりと</a:t>
            </a:r>
          </a:p>
        </p:txBody>
      </p:sp>
      <p:sp>
        <p:nvSpPr>
          <p:cNvPr id="13" name="テキスト ボックス 12">
            <a:extLst>
              <a:ext uri="{FF2B5EF4-FFF2-40B4-BE49-F238E27FC236}">
                <a16:creationId xmlns:a16="http://schemas.microsoft.com/office/drawing/2014/main" id="{E924ABEB-7152-42F0-8E91-E53F3BB8625D}"/>
              </a:ext>
            </a:extLst>
          </p:cNvPr>
          <p:cNvSpPr txBox="1"/>
          <p:nvPr/>
        </p:nvSpPr>
        <p:spPr>
          <a:xfrm>
            <a:off x="1690282" y="1921861"/>
            <a:ext cx="5707012" cy="323165"/>
          </a:xfrm>
          <a:prstGeom prst="rect">
            <a:avLst/>
          </a:prstGeom>
          <a:noFill/>
        </p:spPr>
        <p:txBody>
          <a:bodyPr wrap="none" rtlCol="0">
            <a:spAutoFit/>
          </a:bodyPr>
          <a:lstStyle/>
          <a:p>
            <a:r>
              <a:rPr lang="ja-JP" altLang="en-US" sz="1500" b="1" dirty="0">
                <a:latin typeface="HG丸ｺﾞｼｯｸM-PRO" panose="020F0600000000000000" pitchFamily="50" charset="-128"/>
                <a:ea typeface="HG丸ｺﾞｼｯｸM-PRO" panose="020F0600000000000000" pitchFamily="50" charset="-128"/>
              </a:rPr>
              <a:t>↓　手引</a:t>
            </a:r>
            <a:r>
              <a:rPr lang="en-US" altLang="ja-JP" sz="1500" b="1" dirty="0">
                <a:latin typeface="HG丸ｺﾞｼｯｸM-PRO" panose="020F0600000000000000" pitchFamily="50" charset="-128"/>
                <a:ea typeface="HG丸ｺﾞｼｯｸM-PRO" panose="020F0600000000000000" pitchFamily="50" charset="-128"/>
              </a:rPr>
              <a:t>P</a:t>
            </a:r>
            <a:r>
              <a:rPr lang="ja-JP" altLang="en-US" sz="1500" b="1" dirty="0">
                <a:latin typeface="HG丸ｺﾞｼｯｸM-PRO" panose="020F0600000000000000" pitchFamily="50" charset="-128"/>
                <a:ea typeface="HG丸ｺﾞｼｯｸM-PRO" panose="020F0600000000000000" pitchFamily="50" charset="-128"/>
              </a:rPr>
              <a:t>１を確認し、正しいと思う方をクリックしましょう。</a:t>
            </a:r>
          </a:p>
        </p:txBody>
      </p:sp>
      <p:sp>
        <p:nvSpPr>
          <p:cNvPr id="3" name="乗算記号 2">
            <a:extLst>
              <a:ext uri="{FF2B5EF4-FFF2-40B4-BE49-F238E27FC236}">
                <a16:creationId xmlns:a16="http://schemas.microsoft.com/office/drawing/2014/main" id="{5560E1A6-84EA-AE2E-DC7A-EBCDF0B7658A}"/>
              </a:ext>
            </a:extLst>
          </p:cNvPr>
          <p:cNvSpPr>
            <a:spLocks noChangeAspect="1"/>
          </p:cNvSpPr>
          <p:nvPr/>
        </p:nvSpPr>
        <p:spPr>
          <a:xfrm>
            <a:off x="342515" y="3373902"/>
            <a:ext cx="1235199" cy="1235199"/>
          </a:xfrm>
          <a:prstGeom prst="mathMultiply">
            <a:avLst>
              <a:gd name="adj1" fmla="val 7205"/>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552817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nextCondLst>
                <p:cond evt="onClick" delay="0">
                  <p:tgtEl>
                    <p:spTgt spid="10"/>
                  </p:tgtEl>
                </p:cond>
              </p:nextCondLst>
            </p:seq>
          </p:childTnLst>
        </p:cTn>
      </p:par>
    </p:tnLst>
    <p:bldLst>
      <p:bldP spid="11" grpId="0" animBg="1"/>
      <p:bldP spid="17" grpId="0" animBg="1"/>
      <p:bldP spid="2" grpId="0"/>
      <p:bldP spid="18" grpId="0" animBg="1"/>
      <p:bldP spid="19" grpId="0"/>
      <p:bldP spid="3" grpId="0" animBg="1"/>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2489</TotalTime>
  <Words>4181</Words>
  <Application>Microsoft Office PowerPoint</Application>
  <PresentationFormat>画面に合わせる (4:3)</PresentationFormat>
  <Paragraphs>467</Paragraphs>
  <Slides>46</Slides>
  <Notes>42</Notes>
  <HiddenSlides>0</HiddenSlides>
  <MMClips>0</MMClips>
  <ScaleCrop>false</ScaleCrop>
  <HeadingPairs>
    <vt:vector size="6" baseType="variant">
      <vt:variant>
        <vt:lpstr>使用されているフォント</vt:lpstr>
      </vt:variant>
      <vt:variant>
        <vt:i4>13</vt:i4>
      </vt:variant>
      <vt:variant>
        <vt:lpstr>テーマ</vt:lpstr>
      </vt:variant>
      <vt:variant>
        <vt:i4>3</vt:i4>
      </vt:variant>
      <vt:variant>
        <vt:lpstr>スライド タイトル</vt:lpstr>
      </vt:variant>
      <vt:variant>
        <vt:i4>46</vt:i4>
      </vt:variant>
    </vt:vector>
  </HeadingPairs>
  <TitlesOfParts>
    <vt:vector size="62" baseType="lpstr">
      <vt:lpstr>HGPｺﾞｼｯｸE</vt:lpstr>
      <vt:lpstr>HGP創英角ｺﾞｼｯｸUB</vt:lpstr>
      <vt:lpstr>HGSｺﾞｼｯｸE</vt:lpstr>
      <vt:lpstr>HGｺﾞｼｯｸE</vt:lpstr>
      <vt:lpstr>HG丸ｺﾞｼｯｸM-PRO</vt:lpstr>
      <vt:lpstr>Meiryo UI</vt:lpstr>
      <vt:lpstr>ＭＳ ゴシック</vt:lpstr>
      <vt:lpstr>游ゴシック</vt:lpstr>
      <vt:lpstr>游明朝</vt:lpstr>
      <vt:lpstr>Arial</vt:lpstr>
      <vt:lpstr>Calibri</vt:lpstr>
      <vt:lpstr>Calibri Light</vt:lpstr>
      <vt:lpstr>Century</vt:lpstr>
      <vt:lpstr>Office テーマ</vt:lpstr>
      <vt:lpstr>1_Office テーマ</vt:lpstr>
      <vt:lpstr>2_Office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首藤　さくら</dc:creator>
  <cp:lastModifiedBy>佐藤　美香</cp:lastModifiedBy>
  <cp:revision>131</cp:revision>
  <cp:lastPrinted>2025-03-04T04:46:40Z</cp:lastPrinted>
  <dcterms:created xsi:type="dcterms:W3CDTF">2023-03-27T09:42:34Z</dcterms:created>
  <dcterms:modified xsi:type="dcterms:W3CDTF">2026-05-22T07:13:23Z</dcterms:modified>
</cp:coreProperties>
</file>