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0"/>
  </p:notesMasterIdLst>
  <p:handoutMasterIdLst>
    <p:handoutMasterId r:id="rId31"/>
  </p:handoutMasterIdLst>
  <p:sldIdLst>
    <p:sldId id="256" r:id="rId2"/>
    <p:sldId id="369" r:id="rId3"/>
    <p:sldId id="284" r:id="rId4"/>
    <p:sldId id="285" r:id="rId5"/>
    <p:sldId id="286" r:id="rId6"/>
    <p:sldId id="2437" r:id="rId7"/>
    <p:sldId id="2303" r:id="rId8"/>
    <p:sldId id="2472" r:id="rId9"/>
    <p:sldId id="2302" r:id="rId10"/>
    <p:sldId id="295" r:id="rId11"/>
    <p:sldId id="2294" r:id="rId12"/>
    <p:sldId id="2295" r:id="rId13"/>
    <p:sldId id="296" r:id="rId14"/>
    <p:sldId id="2296" r:id="rId15"/>
    <p:sldId id="2301" r:id="rId16"/>
    <p:sldId id="261" r:id="rId17"/>
    <p:sldId id="262" r:id="rId18"/>
    <p:sldId id="263" r:id="rId19"/>
    <p:sldId id="276" r:id="rId20"/>
    <p:sldId id="277" r:id="rId21"/>
    <p:sldId id="297" r:id="rId22"/>
    <p:sldId id="305" r:id="rId23"/>
    <p:sldId id="269" r:id="rId24"/>
    <p:sldId id="2300" r:id="rId25"/>
    <p:sldId id="2299" r:id="rId26"/>
    <p:sldId id="260" r:id="rId27"/>
    <p:sldId id="2470" r:id="rId28"/>
    <p:sldId id="2471" r:id="rId2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99FF33"/>
    <a:srgbClr val="CCFF66"/>
    <a:srgbClr val="FFFF99"/>
    <a:srgbClr val="FF9966"/>
    <a:srgbClr val="FF9999"/>
    <a:srgbClr val="CC0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544" autoAdjust="0"/>
  </p:normalViewPr>
  <p:slideViewPr>
    <p:cSldViewPr snapToGrid="0">
      <p:cViewPr varScale="1">
        <p:scale>
          <a:sx n="101" d="100"/>
          <a:sy n="101" d="100"/>
        </p:scale>
        <p:origin x="1896"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C8B2AE67-0ECE-4838-80CE-2FE4D8B88B87}" type="datetimeFigureOut">
              <a:rPr kumimoji="1" lang="ja-JP" altLang="en-US" smtClean="0"/>
              <a:t>2021/6/9</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913DCD4E-0826-40CD-A04C-2D0C0B7C2757}" type="slidenum">
              <a:rPr kumimoji="1" lang="ja-JP" altLang="en-US" smtClean="0"/>
              <a:t>‹#›</a:t>
            </a:fld>
            <a:endParaRPr kumimoji="1" lang="ja-JP" altLang="en-US"/>
          </a:p>
        </p:txBody>
      </p:sp>
    </p:spTree>
    <p:extLst>
      <p:ext uri="{BB962C8B-B14F-4D97-AF65-F5344CB8AC3E}">
        <p14:creationId xmlns:p14="http://schemas.microsoft.com/office/powerpoint/2010/main" val="250678065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D9054DC-B678-4865-A36E-EC5C636BFF2F}" type="datetimeFigureOut">
              <a:rPr kumimoji="1" lang="ja-JP" altLang="en-US" smtClean="0"/>
              <a:t>2021/6/9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B05886E-18CE-47BC-9B84-369F6B2E0E73}" type="slidenum">
              <a:rPr kumimoji="1" lang="ja-JP" altLang="en-US" smtClean="0"/>
              <a:t>‹#›</a:t>
            </a:fld>
            <a:endParaRPr kumimoji="1" lang="ja-JP" altLang="en-US"/>
          </a:p>
        </p:txBody>
      </p:sp>
    </p:spTree>
    <p:extLst>
      <p:ext uri="{BB962C8B-B14F-4D97-AF65-F5344CB8AC3E}">
        <p14:creationId xmlns:p14="http://schemas.microsoft.com/office/powerpoint/2010/main" val="289837821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05886E-18CE-47BC-9B84-369F6B2E0E73}" type="slidenum">
              <a:rPr kumimoji="1" lang="ja-JP" altLang="en-US" smtClean="0"/>
              <a:t>1</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392782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・地域では、これまでも「学校支援活動」として、学校と連携しながら教育活動に取り組んできた経験があることでしょう。</a:t>
            </a:r>
            <a:endParaRPr kumimoji="1" lang="en-US" altLang="ja-JP" dirty="0" smtClean="0"/>
          </a:p>
          <a:p>
            <a:r>
              <a:rPr kumimoji="1" lang="ja-JP" altLang="en-US" dirty="0" smtClean="0"/>
              <a:t>・それぞれの地域の環境や歴史、文化に合わせた特徴ある取組が全国各地で展開され、子供たちの豊かな学びを支えてきています。</a:t>
            </a:r>
            <a:endParaRPr kumimoji="1" lang="en-US" altLang="ja-JP" dirty="0" smtClean="0"/>
          </a:p>
          <a:p>
            <a:endParaRPr kumimoji="1" lang="en-US" altLang="ja-JP" dirty="0" smtClean="0"/>
          </a:p>
          <a:p>
            <a:pPr defTabSz="918698">
              <a:defRPr/>
            </a:pPr>
            <a:r>
              <a:rPr kumimoji="1" lang="ja-JP" altLang="en-US" dirty="0" smtClean="0"/>
              <a:t>・これまでの学校支援は、それぞれの活動ごとに連絡や調整など、つまりコーディネートがなされ、活動に関わる地域住民のボランティアも、個別の活動への参画はあるものの、必ずしも横の連携が十分でないという課題がありました。</a:t>
            </a:r>
            <a:endParaRPr kumimoji="1" lang="en-US" altLang="ja-JP" dirty="0" smtClean="0"/>
          </a:p>
          <a:p>
            <a:endParaRPr kumimoji="1" lang="en-US" altLang="ja-JP" dirty="0" smtClean="0"/>
          </a:p>
          <a:p>
            <a:r>
              <a:rPr kumimoji="1" lang="ja-JP" altLang="en-US" dirty="0" smtClean="0"/>
              <a:t>・また、コーディネートの大部分を特定の個人に依存し、結果として持続可能な体制が作られていないという場合もありました。</a:t>
            </a: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10</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283096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・平成</a:t>
            </a:r>
            <a:r>
              <a:rPr kumimoji="1" lang="en-US" altLang="ja-JP" dirty="0" smtClean="0"/>
              <a:t>30</a:t>
            </a:r>
            <a:r>
              <a:rPr kumimoji="1" lang="ja-JP" altLang="en-US" dirty="0" smtClean="0"/>
              <a:t>年に閣議決定された、国の「第３期教育振興基本計画」には、「すべての小中学校区において地域学校協働活動を推進する」ことが示されています。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・では、地域学校協働活動は、これまでの学校支援活動などとどのように違うのでしょうか？</a:t>
            </a:r>
          </a:p>
          <a:p>
            <a:r>
              <a:rPr kumimoji="1" lang="ja-JP" altLang="en-US" dirty="0" smtClean="0"/>
              <a:t>・その違いは、「支援」から「連携・協働」へということです。</a:t>
            </a:r>
            <a:endParaRPr kumimoji="1" lang="en-US" altLang="ja-JP" dirty="0" smtClean="0"/>
          </a:p>
          <a:p>
            <a:endParaRPr kumimoji="1" lang="en-US" altLang="ja-JP" dirty="0"/>
          </a:p>
          <a:p>
            <a:pPr defTabSz="918698">
              <a:defRPr/>
            </a:pPr>
            <a:r>
              <a:rPr kumimoji="1" lang="ja-JP" altLang="en-US" dirty="0" smtClean="0"/>
              <a:t>・この地域</a:t>
            </a:r>
            <a:r>
              <a:rPr kumimoji="1" lang="ja-JP" altLang="en-US" dirty="0"/>
              <a:t>学校協働活動は、幅広い地域住民等の参画を得て、地域と学校が相互にパートナーとして連携・協働して行う様々な活動です。</a:t>
            </a:r>
            <a:endParaRPr kumimoji="1" lang="en-US" altLang="ja-JP" dirty="0"/>
          </a:p>
          <a:p>
            <a:r>
              <a:rPr kumimoji="1" lang="ja-JP" altLang="en-US" dirty="0" smtClean="0"/>
              <a:t>・地域</a:t>
            </a:r>
            <a:r>
              <a:rPr kumimoji="1" lang="ja-JP" altLang="en-US" dirty="0"/>
              <a:t>全体で子供たちの学びや成長を支える「学校を核とした地域づくり</a:t>
            </a:r>
            <a:r>
              <a:rPr kumimoji="1" lang="ja-JP" altLang="en-US" dirty="0" smtClean="0"/>
              <a:t>」も含めてねらいとしています</a:t>
            </a:r>
            <a:r>
              <a:rPr kumimoji="1" lang="ja-JP" altLang="en-US" dirty="0"/>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11</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2510096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a:t>
            </a:r>
            <a:r>
              <a:rPr kumimoji="1" lang="ja-JP" altLang="en-US" dirty="0"/>
              <a:t>学校協働活動は</a:t>
            </a:r>
            <a:r>
              <a:rPr kumimoji="1" lang="ja-JP" altLang="en-US" dirty="0" smtClean="0"/>
              <a:t>、従来</a:t>
            </a:r>
            <a:r>
              <a:rPr kumimoji="1" lang="ja-JP" altLang="en-US" dirty="0"/>
              <a:t>の地域と学校の連携体制を基盤として、より多くの、幅広い層の地域住民や団体が、緩やかなネットワークを形成することにより</a:t>
            </a:r>
            <a:r>
              <a:rPr kumimoji="1" lang="ja-JP" altLang="en-US" dirty="0" smtClean="0"/>
              <a:t>、連携・協働の活動</a:t>
            </a:r>
            <a:r>
              <a:rPr kumimoji="1" lang="ja-JP" altLang="en-US" dirty="0"/>
              <a:t>を推進する体制を作っていこうというもの</a:t>
            </a:r>
            <a:r>
              <a:rPr kumimoji="1" lang="ja-JP" altLang="en-US" dirty="0" smtClean="0"/>
              <a:t>です。</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・「連携・協働」のためには、子どもの育ち、学びについて、地域・学校がそれぞれの課題・目標を共有することが重要になります。</a:t>
            </a:r>
          </a:p>
          <a:p>
            <a:r>
              <a:rPr kumimoji="1" lang="ja-JP" altLang="en-US" dirty="0" smtClean="0"/>
              <a:t>・そして、「地域が学校や子供たちを応援・支援するという一方向の関係」から、「地域と学校がパートナーシップに基づき双方向の関係」になることが大切です。</a:t>
            </a:r>
            <a:endParaRPr kumimoji="1" lang="en-US" altLang="ja-JP" dirty="0" smtClean="0"/>
          </a:p>
          <a:p>
            <a:endParaRPr kumimoji="1" lang="en-US" altLang="ja-JP" dirty="0" smtClean="0"/>
          </a:p>
          <a:p>
            <a:r>
              <a:rPr kumimoji="1" lang="ja-JP" altLang="en-US" dirty="0" smtClean="0"/>
              <a:t>・このようなネットワーク化がなされる</a:t>
            </a:r>
            <a:r>
              <a:rPr kumimoji="1" lang="ja-JP" altLang="en-US" dirty="0"/>
              <a:t>ことにより</a:t>
            </a:r>
            <a:r>
              <a:rPr kumimoji="1" lang="ja-JP" altLang="en-US" dirty="0" smtClean="0"/>
              <a:t>、「地域</a:t>
            </a:r>
            <a:r>
              <a:rPr kumimoji="1" lang="ja-JP" altLang="en-US" dirty="0"/>
              <a:t>学校協働</a:t>
            </a:r>
            <a:r>
              <a:rPr kumimoji="1" lang="ja-JP" altLang="en-US" dirty="0" smtClean="0"/>
              <a:t>本部」と呼ばれる推進体制の</a:t>
            </a:r>
            <a:r>
              <a:rPr kumimoji="1" lang="ja-JP" altLang="en-US" dirty="0"/>
              <a:t>構築が可能になります</a:t>
            </a:r>
            <a:r>
              <a:rPr kumimoji="1" lang="ja-JP" altLang="en-US" dirty="0" smtClean="0"/>
              <a:t>。</a:t>
            </a:r>
            <a:endParaRPr kumimoji="1" lang="en-US" altLang="ja-JP" dirty="0" smtClean="0"/>
          </a:p>
          <a:p>
            <a:r>
              <a:rPr kumimoji="1" lang="ja-JP" altLang="en-US" dirty="0" smtClean="0"/>
              <a:t>・本部は、どこかの場所と考える場合もあり、そのような地域もありますが、ネットワークそのものを本部として展開するという地域もあります。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12</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2284108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・地域学校協働本部は、子供の育ちや学びの目標を共有した幅広い</a:t>
            </a:r>
            <a:r>
              <a:rPr kumimoji="1" lang="ja-JP" altLang="en-US" dirty="0"/>
              <a:t>地域住民や団体等の</a:t>
            </a:r>
            <a:r>
              <a:rPr kumimoji="1" lang="ja-JP" altLang="en-US" dirty="0" smtClean="0"/>
              <a:t>参画に</a:t>
            </a:r>
            <a:r>
              <a:rPr kumimoji="1" lang="ja-JP" altLang="en-US" dirty="0"/>
              <a:t>より形成</a:t>
            </a:r>
            <a:r>
              <a:rPr kumimoji="1" lang="ja-JP" altLang="en-US" dirty="0" smtClean="0"/>
              <a:t>される「</a:t>
            </a:r>
            <a:r>
              <a:rPr kumimoji="1" lang="ja-JP" altLang="en-US" dirty="0"/>
              <a:t>緩やかなネットワーク</a:t>
            </a:r>
            <a:r>
              <a:rPr kumimoji="1" lang="ja-JP" altLang="en-US" dirty="0" smtClean="0"/>
              <a:t>」と言うことができます。</a:t>
            </a:r>
            <a:endParaRPr kumimoji="1" lang="en-US" altLang="ja-JP" dirty="0" smtClean="0"/>
          </a:p>
          <a:p>
            <a:endParaRPr kumimoji="1" lang="en-US" altLang="ja-JP" dirty="0"/>
          </a:p>
          <a:p>
            <a:r>
              <a:rPr kumimoji="1" lang="ja-JP" altLang="en-US" dirty="0" smtClean="0"/>
              <a:t>・活動</a:t>
            </a:r>
            <a:r>
              <a:rPr kumimoji="1" lang="ja-JP" altLang="en-US" dirty="0"/>
              <a:t>の内容は、地域の実情や本部</a:t>
            </a:r>
            <a:r>
              <a:rPr kumimoji="1" lang="ja-JP" altLang="en-US" dirty="0" smtClean="0"/>
              <a:t>の取組の段階</a:t>
            </a:r>
            <a:r>
              <a:rPr kumimoji="1" lang="ja-JP" altLang="en-US" dirty="0"/>
              <a:t>に応じて様々です。</a:t>
            </a:r>
            <a:endParaRPr kumimoji="1" lang="en-US" altLang="ja-JP" dirty="0"/>
          </a:p>
          <a:p>
            <a:r>
              <a:rPr kumimoji="1" lang="ja-JP" altLang="en-US" dirty="0" smtClean="0"/>
              <a:t>・例えば</a:t>
            </a:r>
            <a:r>
              <a:rPr kumimoji="1" lang="ja-JP" altLang="en-US" dirty="0"/>
              <a:t>、放課後子供教室から始まり、学校の授業支援が加わり、さらに郷土学習や学校と地域の行事の共催などをする場合もあれば</a:t>
            </a:r>
            <a:r>
              <a:rPr kumimoji="1" lang="ja-JP" altLang="en-US" dirty="0" smtClean="0"/>
              <a:t>、学校</a:t>
            </a:r>
            <a:r>
              <a:rPr kumimoji="1" lang="ja-JP" altLang="en-US" dirty="0"/>
              <a:t>の環境整備や登下校の見守りから始まり、放課後や土曜日の教育支援</a:t>
            </a:r>
            <a:r>
              <a:rPr kumimoji="1" lang="ja-JP" altLang="en-US" dirty="0" smtClean="0"/>
              <a:t>に広がるといった場合</a:t>
            </a:r>
            <a:r>
              <a:rPr kumimoji="1" lang="ja-JP" altLang="en-US" dirty="0"/>
              <a:t>もあります。</a:t>
            </a:r>
            <a:endParaRPr kumimoji="1" lang="en-US" altLang="ja-JP" dirty="0"/>
          </a:p>
          <a:p>
            <a:endParaRPr kumimoji="1" lang="en-US" altLang="ja-JP" dirty="0"/>
          </a:p>
          <a:p>
            <a:r>
              <a:rPr kumimoji="1" lang="ja-JP" altLang="en-US" dirty="0" smtClean="0"/>
              <a:t>・本部</a:t>
            </a:r>
            <a:r>
              <a:rPr kumimoji="1" lang="ja-JP" altLang="en-US" dirty="0"/>
              <a:t>の構築に向けては、多様な活動の全てを最初から行うことを求めるのではなく</a:t>
            </a:r>
            <a:r>
              <a:rPr kumimoji="1" lang="ja-JP" altLang="en-US" dirty="0" smtClean="0"/>
              <a:t>、それぞれ</a:t>
            </a:r>
            <a:r>
              <a:rPr kumimoji="1" lang="ja-JP" altLang="en-US" dirty="0"/>
              <a:t>の地域における協働活動の進捗状況に応じて</a:t>
            </a:r>
            <a:r>
              <a:rPr kumimoji="1" lang="ja-JP" altLang="en-US" dirty="0" smtClean="0"/>
              <a:t>、まず</a:t>
            </a:r>
            <a:r>
              <a:rPr kumimoji="1" lang="ja-JP" altLang="en-US" dirty="0"/>
              <a:t>は子供たちの成長にとって何が重要であるかを地域と学校が共有し、ビジョンを持つことが大切です。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13</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1978351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a:t>
            </a:r>
            <a:r>
              <a:rPr kumimoji="1" lang="ja-JP" altLang="en-US" dirty="0"/>
              <a:t>学校協働活動はどのような内容が想定されるのかを一覧にしてみました。</a:t>
            </a:r>
            <a:endParaRPr kumimoji="1" lang="en-US" altLang="ja-JP" dirty="0"/>
          </a:p>
          <a:p>
            <a:endParaRPr kumimoji="1" lang="en-US" altLang="ja-JP" dirty="0"/>
          </a:p>
          <a:p>
            <a:r>
              <a:rPr kumimoji="1" lang="ja-JP" altLang="en-US" dirty="0" smtClean="0"/>
              <a:t>・学校の教育</a:t>
            </a:r>
            <a:r>
              <a:rPr kumimoji="1" lang="ja-JP" altLang="en-US" dirty="0"/>
              <a:t>課程内の</a:t>
            </a:r>
            <a:r>
              <a:rPr kumimoji="1" lang="ja-JP" altLang="en-US" dirty="0" smtClean="0"/>
              <a:t>活動に対しては、授業</a:t>
            </a:r>
            <a:r>
              <a:rPr kumimoji="1" lang="ja-JP" altLang="en-US" dirty="0"/>
              <a:t>にゲスト講師と</a:t>
            </a:r>
            <a:r>
              <a:rPr kumimoji="1" lang="ja-JP" altLang="en-US" dirty="0" smtClean="0"/>
              <a:t>して専門的</a:t>
            </a:r>
            <a:r>
              <a:rPr kumimoji="1" lang="ja-JP" altLang="en-US" dirty="0"/>
              <a:t>な知見をもつ地域の方をお呼びしたり</a:t>
            </a:r>
            <a:r>
              <a:rPr kumimoji="1" lang="ja-JP" altLang="en-US" dirty="0" smtClean="0"/>
              <a:t>、地域</a:t>
            </a:r>
            <a:r>
              <a:rPr kumimoji="1" lang="ja-JP" altLang="en-US" dirty="0"/>
              <a:t>巡り等の校外活動の場所を探して</a:t>
            </a:r>
            <a:r>
              <a:rPr kumimoji="1" lang="ja-JP" altLang="en-US" dirty="0" smtClean="0"/>
              <a:t>コーディネートしたりする活動などが挙げられます。</a:t>
            </a:r>
            <a:endParaRPr kumimoji="1" lang="en-US" altLang="ja-JP" dirty="0" smtClean="0"/>
          </a:p>
          <a:p>
            <a:endParaRPr kumimoji="1" lang="en-US" altLang="ja-JP" dirty="0"/>
          </a:p>
          <a:p>
            <a:r>
              <a:rPr kumimoji="1" lang="ja-JP" altLang="en-US" dirty="0" smtClean="0"/>
              <a:t>・教育課程外</a:t>
            </a:r>
            <a:r>
              <a:rPr kumimoji="1" lang="ja-JP" altLang="en-US" dirty="0"/>
              <a:t>の</a:t>
            </a:r>
            <a:r>
              <a:rPr kumimoji="1" lang="ja-JP" altLang="en-US" dirty="0" smtClean="0"/>
              <a:t>活動に対しては、始業前</a:t>
            </a:r>
            <a:r>
              <a:rPr kumimoji="1" lang="ja-JP" altLang="en-US" dirty="0"/>
              <a:t>や放課後の</a:t>
            </a:r>
            <a:r>
              <a:rPr kumimoji="1" lang="ja-JP" altLang="en-US" dirty="0" smtClean="0"/>
              <a:t>学習支援、学校</a:t>
            </a:r>
            <a:r>
              <a:rPr kumimoji="1" lang="ja-JP" altLang="en-US" dirty="0"/>
              <a:t>図書館の運営や、朝の読み聞かせの活動など</a:t>
            </a:r>
            <a:r>
              <a:rPr kumimoji="1" lang="ja-JP" altLang="en-US" dirty="0" smtClean="0"/>
              <a:t>が挙げられます。</a:t>
            </a:r>
            <a:endParaRPr kumimoji="1" lang="en-US" altLang="ja-JP" dirty="0"/>
          </a:p>
          <a:p>
            <a:endParaRPr kumimoji="1" lang="en-US" altLang="ja-JP" dirty="0"/>
          </a:p>
          <a:p>
            <a:r>
              <a:rPr kumimoji="1" lang="ja-JP" altLang="en-US" dirty="0" smtClean="0"/>
              <a:t>・その他</a:t>
            </a:r>
            <a:r>
              <a:rPr kumimoji="1" lang="ja-JP" altLang="en-US" dirty="0"/>
              <a:t>、学校</a:t>
            </a:r>
            <a:r>
              <a:rPr kumimoji="1" lang="ja-JP" altLang="en-US" dirty="0" smtClean="0"/>
              <a:t>教育活動外については、地域</a:t>
            </a:r>
            <a:r>
              <a:rPr kumimoji="1" lang="ja-JP" altLang="en-US" dirty="0"/>
              <a:t>の祭りや防災の活動など、地域が進めている</a:t>
            </a:r>
            <a:r>
              <a:rPr kumimoji="1" lang="ja-JP" altLang="en-US" dirty="0" smtClean="0"/>
              <a:t>諸活動を児童</a:t>
            </a:r>
            <a:r>
              <a:rPr kumimoji="1" lang="ja-JP" altLang="en-US" dirty="0"/>
              <a:t>生徒とともに</a:t>
            </a:r>
            <a:r>
              <a:rPr kumimoji="1" lang="ja-JP" altLang="en-US" dirty="0" smtClean="0"/>
              <a:t>行うといった活動などが挙げられます。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14</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127105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・先ほどの例のように、地域</a:t>
            </a:r>
            <a:r>
              <a:rPr kumimoji="1" lang="ja-JP" altLang="en-US" dirty="0"/>
              <a:t>学校協働活動は多様な活動が想定</a:t>
            </a:r>
            <a:r>
              <a:rPr kumimoji="1" lang="ja-JP" altLang="en-US" dirty="0" smtClean="0"/>
              <a:t>されるところですが、大切なポイントがあります。</a:t>
            </a:r>
            <a:endParaRPr kumimoji="1" lang="en-US" altLang="ja-JP" dirty="0" smtClean="0"/>
          </a:p>
          <a:p>
            <a:endParaRPr kumimoji="1" lang="en-US" altLang="ja-JP" dirty="0"/>
          </a:p>
          <a:p>
            <a:r>
              <a:rPr kumimoji="1" lang="ja-JP" altLang="en-US" dirty="0" smtClean="0"/>
              <a:t>●「</a:t>
            </a:r>
            <a:r>
              <a:rPr kumimoji="1" lang="ja-JP" altLang="en-US" dirty="0"/>
              <a:t>支援」という一方</a:t>
            </a:r>
            <a:r>
              <a:rPr kumimoji="1" lang="ja-JP" altLang="en-US" dirty="0" smtClean="0"/>
              <a:t>向性の関係から</a:t>
            </a:r>
            <a:r>
              <a:rPr kumimoji="1" lang="ja-JP" altLang="en-US" dirty="0"/>
              <a:t>、パートナーシップに基づく「</a:t>
            </a:r>
            <a:r>
              <a:rPr kumimoji="1" lang="ja-JP" altLang="en-US" dirty="0" smtClean="0"/>
              <a:t>双方向性」の関係に</a:t>
            </a:r>
            <a:r>
              <a:rPr kumimoji="1" lang="ja-JP" altLang="en-US" dirty="0"/>
              <a:t>なること</a:t>
            </a:r>
            <a:endParaRPr kumimoji="1" lang="en-US" altLang="ja-JP" dirty="0"/>
          </a:p>
          <a:p>
            <a:r>
              <a:rPr kumimoji="1" lang="ja-JP" altLang="en-US" dirty="0" smtClean="0"/>
              <a:t>●共通</a:t>
            </a:r>
            <a:r>
              <a:rPr kumimoji="1" lang="ja-JP" altLang="en-US" dirty="0"/>
              <a:t>の目標に向かい「対等な立場で」共に活動すること</a:t>
            </a:r>
            <a:endParaRPr kumimoji="1" lang="en-US" altLang="ja-JP" dirty="0"/>
          </a:p>
          <a:p>
            <a:r>
              <a:rPr kumimoji="1" lang="ja-JP" altLang="en-US" dirty="0" smtClean="0"/>
              <a:t>●学校</a:t>
            </a:r>
            <a:r>
              <a:rPr kumimoji="1" lang="ja-JP" altLang="en-US" dirty="0"/>
              <a:t>を核とした「</a:t>
            </a:r>
            <a:r>
              <a:rPr kumimoji="1" lang="ja-JP" altLang="en-US" dirty="0" smtClean="0"/>
              <a:t>地域の教育力</a:t>
            </a:r>
            <a:r>
              <a:rPr kumimoji="1" lang="ja-JP" altLang="en-US" dirty="0"/>
              <a:t>の再構築」</a:t>
            </a:r>
            <a:r>
              <a:rPr kumimoji="1" lang="ja-JP" altLang="en-US" dirty="0" smtClean="0"/>
              <a:t>を目的とすること</a:t>
            </a:r>
            <a:endParaRPr kumimoji="1" lang="en-US" altLang="ja-JP" dirty="0"/>
          </a:p>
          <a:p>
            <a:r>
              <a:rPr kumimoji="1" lang="ja-JP" altLang="en-US" dirty="0" smtClean="0"/>
              <a:t>●地域</a:t>
            </a:r>
            <a:r>
              <a:rPr kumimoji="1" lang="ja-JP" altLang="en-US" dirty="0"/>
              <a:t>の「特色」を把握して連携・協働を考えること</a:t>
            </a:r>
            <a:endParaRPr kumimoji="1" lang="en-US" altLang="ja-JP" dirty="0"/>
          </a:p>
          <a:p>
            <a:r>
              <a:rPr kumimoji="1" lang="ja-JP" altLang="en-US" dirty="0" smtClean="0"/>
              <a:t>●子供</a:t>
            </a:r>
            <a:r>
              <a:rPr kumimoji="1" lang="ja-JP" altLang="en-US" dirty="0"/>
              <a:t>たちが地域の将来を担っていく一員となることを意識した学習活動を進めること</a:t>
            </a:r>
            <a:endParaRPr kumimoji="1" lang="en-US" altLang="ja-JP" dirty="0"/>
          </a:p>
          <a:p>
            <a:endParaRPr kumimoji="1" lang="en-US" altLang="ja-JP" dirty="0" smtClean="0"/>
          </a:p>
          <a:p>
            <a:r>
              <a:rPr kumimoji="1" lang="ja-JP" altLang="en-US" dirty="0" smtClean="0"/>
              <a:t>です。</a:t>
            </a:r>
            <a:endParaRPr kumimoji="1" lang="ja-JP" altLang="en-US"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15</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201872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a:t>
            </a:r>
            <a:r>
              <a:rPr kumimoji="1" lang="ja-JP" altLang="en-US" dirty="0"/>
              <a:t>に、地域学校協働活動の効果について見てみましょう</a:t>
            </a:r>
            <a:r>
              <a:rPr kumimoji="1" lang="ja-JP" altLang="en-US" dirty="0" smtClean="0"/>
              <a:t>。</a:t>
            </a:r>
            <a:endParaRPr kumimoji="1" lang="en-US" altLang="ja-JP" dirty="0"/>
          </a:p>
          <a:p>
            <a:r>
              <a:rPr kumimoji="1" lang="ja-JP" altLang="en-US" dirty="0" smtClean="0"/>
              <a:t>・この</a:t>
            </a:r>
            <a:r>
              <a:rPr kumimoji="1" lang="ja-JP" altLang="en-US" dirty="0"/>
              <a:t>グラフは、</a:t>
            </a:r>
            <a:r>
              <a:rPr kumimoji="1" lang="ja-JP" altLang="en-US" dirty="0" smtClean="0"/>
              <a:t>平成</a:t>
            </a:r>
            <a:r>
              <a:rPr kumimoji="1" lang="en-US" altLang="ja-JP" dirty="0" smtClean="0"/>
              <a:t>27</a:t>
            </a:r>
            <a:r>
              <a:rPr kumimoji="1" lang="ja-JP" altLang="en-US" dirty="0" smtClean="0"/>
              <a:t>年</a:t>
            </a:r>
            <a:r>
              <a:rPr kumimoji="1" lang="ja-JP" altLang="en-US" dirty="0"/>
              <a:t>に学校対象に行った調査結果です。</a:t>
            </a:r>
            <a:endParaRPr kumimoji="1" lang="en-US" altLang="ja-JP" dirty="0"/>
          </a:p>
          <a:p>
            <a:endParaRPr kumimoji="1" lang="en-US" altLang="ja-JP" dirty="0" smtClean="0"/>
          </a:p>
          <a:p>
            <a:r>
              <a:rPr kumimoji="1" lang="ja-JP" altLang="en-US" dirty="0" smtClean="0"/>
              <a:t>●上</a:t>
            </a:r>
            <a:r>
              <a:rPr kumimoji="1" lang="ja-JP" altLang="en-US" dirty="0"/>
              <a:t>の</a:t>
            </a:r>
            <a:r>
              <a:rPr kumimoji="1" lang="ja-JP" altLang="en-US" dirty="0" smtClean="0"/>
              <a:t>グラフでは、子供</a:t>
            </a:r>
            <a:r>
              <a:rPr kumimoji="1" lang="ja-JP" altLang="en-US" dirty="0"/>
              <a:t>たちが地域住民と交流することにより、コミュニケーション能力の向上につながったという</a:t>
            </a:r>
            <a:r>
              <a:rPr kumimoji="1" lang="ja-JP" altLang="en-US" dirty="0" smtClean="0"/>
              <a:t>肯定的意見が約</a:t>
            </a:r>
            <a:r>
              <a:rPr kumimoji="1" lang="en-US" altLang="ja-JP" dirty="0" smtClean="0"/>
              <a:t>89</a:t>
            </a:r>
            <a:r>
              <a:rPr kumimoji="1" lang="ja-JP" altLang="en-US" dirty="0" smtClean="0"/>
              <a:t>％</a:t>
            </a:r>
            <a:r>
              <a:rPr kumimoji="1" lang="ja-JP" altLang="en-US" dirty="0"/>
              <a:t>となっています。</a:t>
            </a:r>
            <a:endParaRPr kumimoji="1" lang="en-US" altLang="ja-JP" dirty="0"/>
          </a:p>
          <a:p>
            <a:r>
              <a:rPr kumimoji="1" lang="ja-JP" altLang="en-US" dirty="0" smtClean="0"/>
              <a:t>・また</a:t>
            </a:r>
            <a:r>
              <a:rPr kumimoji="1" lang="ja-JP" altLang="en-US" dirty="0"/>
              <a:t>、地域への理解・関心が深まったという</a:t>
            </a:r>
            <a:r>
              <a:rPr kumimoji="1" lang="ja-JP" altLang="en-US" dirty="0" smtClean="0"/>
              <a:t>肯定的意見</a:t>
            </a:r>
            <a:r>
              <a:rPr kumimoji="1" lang="ja-JP" altLang="en-US" dirty="0"/>
              <a:t>も</a:t>
            </a:r>
            <a:r>
              <a:rPr kumimoji="1" lang="ja-JP" altLang="en-US" dirty="0" smtClean="0"/>
              <a:t>約</a:t>
            </a:r>
            <a:r>
              <a:rPr kumimoji="1" lang="en-US" altLang="ja-JP" dirty="0" smtClean="0"/>
              <a:t>90</a:t>
            </a:r>
            <a:r>
              <a:rPr kumimoji="1" lang="ja-JP" altLang="en-US" dirty="0" smtClean="0"/>
              <a:t>％</a:t>
            </a:r>
            <a:r>
              <a:rPr kumimoji="1" lang="ja-JP" altLang="en-US" dirty="0"/>
              <a:t>となっています。</a:t>
            </a:r>
            <a:endParaRPr kumimoji="1" lang="en-US" altLang="ja-JP" dirty="0"/>
          </a:p>
          <a:p>
            <a:endParaRPr kumimoji="1" lang="en-US" altLang="ja-JP" dirty="0"/>
          </a:p>
          <a:p>
            <a:r>
              <a:rPr kumimoji="1" lang="ja-JP" altLang="en-US" dirty="0" smtClean="0"/>
              <a:t>●下</a:t>
            </a:r>
            <a:r>
              <a:rPr kumimoji="1" lang="ja-JP" altLang="en-US" dirty="0"/>
              <a:t>のグラフは、学校支援ボランティア活動と学力の関係です。</a:t>
            </a:r>
            <a:endParaRPr kumimoji="1" lang="en-US" altLang="ja-JP" dirty="0"/>
          </a:p>
          <a:p>
            <a:r>
              <a:rPr kumimoji="1" lang="ja-JP" altLang="en-US" dirty="0" smtClean="0"/>
              <a:t>・棒グラフ</a:t>
            </a:r>
            <a:r>
              <a:rPr kumimoji="1" lang="ja-JP" altLang="en-US" dirty="0"/>
              <a:t>は、地域のボランティアが子供たちの教育に関わってくれているかどうかを示しており</a:t>
            </a:r>
            <a:r>
              <a:rPr kumimoji="1" lang="ja-JP" altLang="en-US" dirty="0" smtClean="0"/>
              <a:t>、ピンク</a:t>
            </a:r>
            <a:r>
              <a:rPr kumimoji="1" lang="ja-JP" altLang="en-US" dirty="0"/>
              <a:t>の棒グラフは「関わってくれている」</a:t>
            </a:r>
            <a:r>
              <a:rPr kumimoji="1" lang="ja-JP" altLang="en-US" dirty="0" smtClean="0"/>
              <a:t>、青の</a:t>
            </a:r>
            <a:r>
              <a:rPr kumimoji="1" lang="ja-JP" altLang="en-US" dirty="0"/>
              <a:t>棒グラフは「関わっているとは思わない」という率です。</a:t>
            </a:r>
            <a:endParaRPr kumimoji="1" lang="en-US" altLang="ja-JP" dirty="0"/>
          </a:p>
          <a:p>
            <a:r>
              <a:rPr kumimoji="1" lang="ja-JP" altLang="en-US" dirty="0" smtClean="0"/>
              <a:t>・それ</a:t>
            </a:r>
            <a:r>
              <a:rPr kumimoji="1" lang="ja-JP" altLang="en-US" dirty="0"/>
              <a:t>に、平成</a:t>
            </a:r>
            <a:r>
              <a:rPr kumimoji="1" lang="en-US" altLang="ja-JP" dirty="0"/>
              <a:t>25</a:t>
            </a:r>
            <a:r>
              <a:rPr kumimoji="1" lang="ja-JP" altLang="en-US" dirty="0"/>
              <a:t>年度の全国学力・学習状況調査の結果を合わせてみると</a:t>
            </a:r>
            <a:r>
              <a:rPr kumimoji="1" lang="ja-JP" altLang="en-US" dirty="0" smtClean="0"/>
              <a:t>、いずれ</a:t>
            </a:r>
            <a:r>
              <a:rPr kumimoji="1" lang="ja-JP" altLang="en-US" dirty="0"/>
              <a:t>も「関わってくれている」と答えている学校の方が、正答率が高いということが分かります。</a:t>
            </a:r>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16</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162156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ja-JP" altLang="en-US" dirty="0"/>
              <a:t>グラフも同じ調査のものです。</a:t>
            </a:r>
            <a:endParaRPr kumimoji="1" lang="en-US" altLang="ja-JP" dirty="0"/>
          </a:p>
          <a:p>
            <a:r>
              <a:rPr kumimoji="1" lang="ja-JP" altLang="en-US" dirty="0" smtClean="0"/>
              <a:t>・地域</a:t>
            </a:r>
            <a:r>
              <a:rPr kumimoji="1" lang="ja-JP" altLang="en-US" dirty="0"/>
              <a:t>住民が学校に関わることにより、教員が授業や生活指導などにより力を注ぐことができたと</a:t>
            </a:r>
            <a:r>
              <a:rPr kumimoji="1" lang="ja-JP" altLang="en-US" dirty="0" smtClean="0"/>
              <a:t>いう肯定的</a:t>
            </a:r>
            <a:r>
              <a:rPr kumimoji="1" lang="ja-JP" altLang="en-US" dirty="0"/>
              <a:t>な意見が</a:t>
            </a:r>
            <a:r>
              <a:rPr kumimoji="1" lang="ja-JP" altLang="en-US" dirty="0" smtClean="0"/>
              <a:t>約</a:t>
            </a:r>
            <a:r>
              <a:rPr kumimoji="1" lang="en-US" altLang="ja-JP" dirty="0" smtClean="0"/>
              <a:t>70</a:t>
            </a:r>
            <a:r>
              <a:rPr kumimoji="1" lang="ja-JP" altLang="en-US" dirty="0" smtClean="0"/>
              <a:t>％</a:t>
            </a:r>
            <a:r>
              <a:rPr kumimoji="1" lang="ja-JP" altLang="en-US" dirty="0"/>
              <a:t>におよんでいます。</a:t>
            </a:r>
            <a:endParaRPr kumimoji="1" lang="en-US" altLang="ja-JP" dirty="0"/>
          </a:p>
          <a:p>
            <a:endParaRPr kumimoji="1" lang="en-US" altLang="ja-JP" dirty="0"/>
          </a:p>
          <a:p>
            <a:r>
              <a:rPr kumimoji="1" lang="ja-JP" altLang="en-US" dirty="0" smtClean="0"/>
              <a:t>・教職員</a:t>
            </a:r>
            <a:r>
              <a:rPr kumimoji="1" lang="ja-JP" altLang="en-US" dirty="0"/>
              <a:t>の方々にとっては</a:t>
            </a:r>
            <a:r>
              <a:rPr kumimoji="1" lang="ja-JP" altLang="en-US" dirty="0" smtClean="0"/>
              <a:t>、様々な課題を懸念されていることと思います。</a:t>
            </a:r>
            <a:endParaRPr kumimoji="1" lang="en-US" altLang="ja-JP" dirty="0"/>
          </a:p>
          <a:p>
            <a:r>
              <a:rPr kumimoji="1" lang="ja-JP" altLang="en-US" dirty="0" smtClean="0"/>
              <a:t>・しかし、実際に取り組むことで、地域</a:t>
            </a:r>
            <a:r>
              <a:rPr kumimoji="1" lang="ja-JP" altLang="en-US" dirty="0"/>
              <a:t>と学校が連携・協働して子供たちを育てていくことの</a:t>
            </a:r>
            <a:r>
              <a:rPr kumimoji="1" lang="ja-JP" altLang="en-US" dirty="0" smtClean="0"/>
              <a:t>メリットは大きい</a:t>
            </a:r>
            <a:r>
              <a:rPr kumimoji="1" lang="ja-JP" altLang="en-US" dirty="0"/>
              <a:t>という</a:t>
            </a:r>
            <a:r>
              <a:rPr kumimoji="1" lang="ja-JP" altLang="en-US" dirty="0" smtClean="0"/>
              <a:t>ことを実感できたという結果が得られているところです。</a:t>
            </a:r>
            <a:endParaRPr kumimoji="1" lang="ja-JP" altLang="en-US"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17</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185439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kumimoji="1" lang="ja-JP" altLang="en-US" dirty="0"/>
              <a:t>グラフは、地域への効果を示すものです。</a:t>
            </a:r>
            <a:endParaRPr kumimoji="1" lang="en-US" altLang="ja-JP" dirty="0"/>
          </a:p>
          <a:p>
            <a:r>
              <a:rPr kumimoji="1" lang="ja-JP" altLang="en-US" dirty="0" smtClean="0"/>
              <a:t>●上</a:t>
            </a:r>
            <a:r>
              <a:rPr kumimoji="1" lang="ja-JP" altLang="en-US" dirty="0"/>
              <a:t>のグラフは、地域住民が学校と協働活動を進めることにより、地域の教育力が向上し、地域の活性化につながったという割合で</a:t>
            </a:r>
            <a:r>
              <a:rPr kumimoji="1" lang="ja-JP" altLang="en-US" dirty="0" smtClean="0"/>
              <a:t>、約</a:t>
            </a:r>
            <a:r>
              <a:rPr kumimoji="1" lang="en-US" altLang="ja-JP" dirty="0" smtClean="0"/>
              <a:t>70</a:t>
            </a:r>
            <a:r>
              <a:rPr kumimoji="1" lang="ja-JP" altLang="en-US" dirty="0" smtClean="0"/>
              <a:t>％</a:t>
            </a:r>
            <a:r>
              <a:rPr kumimoji="1" lang="ja-JP" altLang="en-US" dirty="0"/>
              <a:t>の肯定的意見となっています。</a:t>
            </a:r>
            <a:endParaRPr kumimoji="1" lang="en-US" altLang="ja-JP" dirty="0"/>
          </a:p>
          <a:p>
            <a:endParaRPr kumimoji="1" lang="en-US" altLang="ja-JP" dirty="0"/>
          </a:p>
          <a:p>
            <a:r>
              <a:rPr kumimoji="1" lang="ja-JP" altLang="en-US" dirty="0" smtClean="0"/>
              <a:t>●下</a:t>
            </a:r>
            <a:r>
              <a:rPr kumimoji="1" lang="ja-JP" altLang="en-US" dirty="0"/>
              <a:t>のグラフは、地域住民の生きがいづく</a:t>
            </a:r>
            <a:r>
              <a:rPr kumimoji="1" lang="ja-JP" altLang="en-US" dirty="0" err="1"/>
              <a:t>りや</a:t>
            </a:r>
            <a:r>
              <a:rPr kumimoji="1" lang="ja-JP" altLang="en-US" dirty="0"/>
              <a:t>、自己実現につながったという割合で</a:t>
            </a:r>
            <a:r>
              <a:rPr kumimoji="1" lang="ja-JP" altLang="en-US" dirty="0" smtClean="0"/>
              <a:t>、約</a:t>
            </a:r>
            <a:r>
              <a:rPr kumimoji="1" lang="en-US" altLang="ja-JP" dirty="0" smtClean="0"/>
              <a:t>74</a:t>
            </a:r>
            <a:r>
              <a:rPr kumimoji="1" lang="ja-JP" altLang="en-US" dirty="0" smtClean="0"/>
              <a:t>％</a:t>
            </a:r>
            <a:r>
              <a:rPr kumimoji="1" lang="ja-JP" altLang="en-US" dirty="0"/>
              <a:t>の肯定的意見になっています。</a:t>
            </a:r>
            <a:endParaRPr kumimoji="1" lang="en-US" altLang="ja-JP" dirty="0"/>
          </a:p>
          <a:p>
            <a:endParaRPr kumimoji="1" lang="en-US" altLang="ja-JP" dirty="0"/>
          </a:p>
          <a:p>
            <a:r>
              <a:rPr kumimoji="1" lang="ja-JP" altLang="en-US" dirty="0" smtClean="0"/>
              <a:t>・また</a:t>
            </a:r>
            <a:r>
              <a:rPr kumimoji="1" lang="ja-JP" altLang="en-US" dirty="0"/>
              <a:t>、この調査の自由記述意見には、</a:t>
            </a:r>
            <a:endParaRPr kumimoji="1" lang="en-US" altLang="ja-JP" dirty="0"/>
          </a:p>
          <a:p>
            <a:r>
              <a:rPr kumimoji="1" lang="ja-JP" altLang="en-US" dirty="0"/>
              <a:t>＊地域住民の</a:t>
            </a:r>
            <a:r>
              <a:rPr kumimoji="1" lang="ja-JP" altLang="en-US" dirty="0" smtClean="0"/>
              <a:t>ボランティアへの関心や</a:t>
            </a:r>
            <a:r>
              <a:rPr kumimoji="1" lang="ja-JP" altLang="en-US" dirty="0"/>
              <a:t>、地域の子供は自分たちで育んでいこうという意識が高まっている。</a:t>
            </a:r>
            <a:endParaRPr kumimoji="1" lang="en-US" altLang="ja-JP" dirty="0"/>
          </a:p>
          <a:p>
            <a:r>
              <a:rPr kumimoji="1" lang="ja-JP" altLang="en-US" dirty="0"/>
              <a:t>＊地域住民、保護者、教員が関わる場が増え、大人同士のきずなが深まった。</a:t>
            </a:r>
            <a:endParaRPr kumimoji="1" lang="en-US" altLang="ja-JP" dirty="0"/>
          </a:p>
          <a:p>
            <a:r>
              <a:rPr kumimoji="1" lang="ja-JP" altLang="en-US" dirty="0"/>
              <a:t>という意見も寄せられています。</a:t>
            </a:r>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18</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2211309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・文部科学省発行の「地域学校協働活動　地域と学校でつくる学びの未来」の冊子から、県外の事例を紹介します。</a:t>
            </a:r>
            <a:endParaRPr kumimoji="1" lang="en-US" altLang="ja-JP" dirty="0" smtClean="0"/>
          </a:p>
          <a:p>
            <a:endParaRPr kumimoji="1" lang="en-US" altLang="ja-JP" dirty="0" smtClean="0"/>
          </a:p>
          <a:p>
            <a:r>
              <a:rPr kumimoji="1" lang="ja-JP" altLang="en-US" dirty="0" smtClean="0"/>
              <a:t>・滋賀県竜王町学校応援団の事例は、「公民館と連携した地域と学校の連携・協働」です。</a:t>
            </a:r>
            <a:endParaRPr kumimoji="1" lang="en-US" altLang="ja-JP" dirty="0" smtClean="0"/>
          </a:p>
          <a:p>
            <a:r>
              <a:rPr kumimoji="1" lang="ja-JP" altLang="en-US" dirty="0" smtClean="0"/>
              <a:t>・公民館が「学校園支援地域本部」という「地域学校協働本部」の中心となり、連携・協働の体制が構築されています。</a:t>
            </a:r>
            <a:endParaRPr kumimoji="1" lang="en-US" altLang="ja-JP" dirty="0" smtClean="0"/>
          </a:p>
          <a:p>
            <a:endParaRPr kumimoji="1" lang="en-US" altLang="ja-JP" dirty="0" smtClean="0"/>
          </a:p>
          <a:p>
            <a:r>
              <a:rPr kumimoji="1" lang="ja-JP" altLang="en-US" dirty="0" smtClean="0"/>
              <a:t>・公民館の強みを生かし、地域の多様な経験や技能を持つ人材や公民館利用団体等と連携して、学習支援や行事支援などの様々な支援を実施するとともに、公民館で地域ボランティアの人材確保や人材育成が図られている取組が展開されているとのことです。</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19</a:t>
            </a:fld>
            <a:endParaRPr kumimoji="1" lang="ja-JP" altLang="en-US"/>
          </a:p>
        </p:txBody>
      </p:sp>
    </p:spTree>
    <p:extLst>
      <p:ext uri="{BB962C8B-B14F-4D97-AF65-F5344CB8AC3E}">
        <p14:creationId xmlns:p14="http://schemas.microsoft.com/office/powerpoint/2010/main" val="424707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・お話しする主な内容は、次の３点になります。</a:t>
            </a:r>
            <a:endParaRPr kumimoji="1" lang="en-US" altLang="ja-JP" dirty="0" smtClean="0"/>
          </a:p>
          <a:p>
            <a:endParaRPr kumimoji="1" lang="en-US" altLang="ja-JP" dirty="0" smtClean="0"/>
          </a:p>
          <a:p>
            <a:r>
              <a:rPr kumimoji="1" lang="ja-JP" altLang="en-US" dirty="0" smtClean="0"/>
              <a:t>一つ目は、「学校と地域が連携・協働する必要」について</a:t>
            </a:r>
            <a:endParaRPr kumimoji="1" lang="en-US" altLang="ja-JP" dirty="0" smtClean="0"/>
          </a:p>
          <a:p>
            <a:r>
              <a:rPr kumimoji="1" lang="ja-JP" altLang="en-US" dirty="0" smtClean="0"/>
              <a:t>二つ目は、「学校と地域が連携・協働した活動」について</a:t>
            </a:r>
            <a:endParaRPr kumimoji="1" lang="en-US" altLang="ja-JP" dirty="0" smtClean="0"/>
          </a:p>
          <a:p>
            <a:r>
              <a:rPr kumimoji="1" lang="ja-JP" altLang="en-US" dirty="0" smtClean="0"/>
              <a:t>三つ目は、「地域学校協働活動推進員の委嘱」について</a:t>
            </a:r>
            <a:endParaRPr kumimoji="1" lang="en-US" altLang="ja-JP" dirty="0" smtClean="0"/>
          </a:p>
          <a:p>
            <a:r>
              <a:rPr kumimoji="1" lang="ja-JP" altLang="en-US" dirty="0" smtClean="0"/>
              <a:t>です。</a:t>
            </a:r>
            <a:endParaRPr kumimoji="1" lang="en-US" altLang="ja-JP" dirty="0" smtClean="0"/>
          </a:p>
          <a:p>
            <a:r>
              <a:rPr kumimoji="1" lang="ja-JP" altLang="en-US" dirty="0" smtClean="0"/>
              <a:t>・最後に、参考情報等のお知らせをします。</a:t>
            </a:r>
            <a:endParaRPr kumimoji="1" lang="ja-JP" altLang="en-US" dirty="0"/>
          </a:p>
        </p:txBody>
      </p:sp>
      <p:sp>
        <p:nvSpPr>
          <p:cNvPr id="4" name="スライド番号プレースホルダー 3"/>
          <p:cNvSpPr>
            <a:spLocks noGrp="1"/>
          </p:cNvSpPr>
          <p:nvPr>
            <p:ph type="sldNum" sz="quarter" idx="5"/>
          </p:nvPr>
        </p:nvSpPr>
        <p:spPr/>
        <p:txBody>
          <a:bodyPr/>
          <a:lstStyle/>
          <a:p>
            <a:fld id="{115230CA-3BD5-4B7C-B2FC-C103BC4AB82E}" type="slidenum">
              <a:rPr kumimoji="1" lang="ja-JP" altLang="en-US" smtClean="0"/>
              <a:t>2</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3200788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・神奈川県横浜市立東山田中学校区やまた</a:t>
            </a:r>
            <a:r>
              <a:rPr kumimoji="1" lang="ja-JP" altLang="en-US" dirty="0" err="1" smtClean="0"/>
              <a:t>ろう</a:t>
            </a:r>
            <a:r>
              <a:rPr kumimoji="1" lang="ja-JP" altLang="en-US" dirty="0" smtClean="0"/>
              <a:t>本部の事例は、「学校運営協議会との効果的な連携」や「学校施設の活用」です。</a:t>
            </a:r>
            <a:endParaRPr kumimoji="1" lang="en-US" altLang="ja-JP" dirty="0" smtClean="0"/>
          </a:p>
          <a:p>
            <a:endParaRPr kumimoji="1" lang="en-US" altLang="ja-JP" dirty="0" smtClean="0"/>
          </a:p>
          <a:p>
            <a:r>
              <a:rPr kumimoji="1" lang="ja-JP" altLang="en-US" dirty="0" smtClean="0"/>
              <a:t>・活動の成果の一例として、「まちのたからを学びに活かす９年間」の作成が挙げられています。</a:t>
            </a:r>
            <a:endParaRPr kumimoji="1" lang="en-US" altLang="ja-JP" dirty="0" smtClean="0"/>
          </a:p>
          <a:p>
            <a:r>
              <a:rPr kumimoji="1" lang="ja-JP" altLang="en-US" dirty="0" smtClean="0"/>
              <a:t>・これは、小学校１年生から中学校３年生までの９年間を見通して、地域との連携・協働により行っている学習活動や体験活動を教科ごとや放課後・土曜日の活動としてまとめたものです。地域学校協働活動の充実に役立つほか、現状を把握し、地域と学校が情報を共有し次のアクションにつなげるための土台となっているとのことです。</a:t>
            </a:r>
            <a:endParaRPr kumimoji="1" lang="en-US" altLang="ja-JP" dirty="0" smtClean="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20</a:t>
            </a:fld>
            <a:endParaRPr kumimoji="1" lang="ja-JP" altLang="en-US"/>
          </a:p>
        </p:txBody>
      </p:sp>
    </p:spTree>
    <p:extLst>
      <p:ext uri="{BB962C8B-B14F-4D97-AF65-F5344CB8AC3E}">
        <p14:creationId xmlns:p14="http://schemas.microsoft.com/office/powerpoint/2010/main" val="1296702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・ここからは、「地域学校協働活動推進員」の説明をしていきます。</a:t>
            </a:r>
            <a:endParaRPr kumimoji="1" lang="en-US" altLang="ja-JP" dirty="0" smtClean="0"/>
          </a:p>
          <a:p>
            <a:endParaRPr kumimoji="1" lang="en-US" altLang="ja-JP" dirty="0" smtClean="0"/>
          </a:p>
          <a:p>
            <a:r>
              <a:rPr kumimoji="1" lang="ja-JP" altLang="en-US" dirty="0" smtClean="0"/>
              <a:t>・平成</a:t>
            </a:r>
            <a:r>
              <a:rPr kumimoji="1" lang="en-US" altLang="ja-JP" dirty="0" smtClean="0"/>
              <a:t>29</a:t>
            </a:r>
            <a:r>
              <a:rPr kumimoji="1" lang="ja-JP" altLang="en-US" dirty="0" smtClean="0"/>
              <a:t>年に社会教育法が改正され、第９条の７に「</a:t>
            </a:r>
            <a:r>
              <a:rPr kumimoji="1" lang="ja-JP" altLang="en-US" dirty="0"/>
              <a:t>地域学校協働活動推進員</a:t>
            </a:r>
            <a:r>
              <a:rPr kumimoji="1" lang="ja-JP" altLang="en-US" dirty="0" smtClean="0"/>
              <a:t>」が明記されました。</a:t>
            </a:r>
            <a:endParaRPr kumimoji="1" lang="en-US" altLang="ja-JP" dirty="0"/>
          </a:p>
          <a:p>
            <a:r>
              <a:rPr kumimoji="1" lang="ja-JP" altLang="en-US" dirty="0" smtClean="0"/>
              <a:t>・これは、</a:t>
            </a:r>
            <a:r>
              <a:rPr kumimoji="1" lang="ja-JP" altLang="en-US" dirty="0"/>
              <a:t>地域住民の中から、地域と学校の橋渡し役として活動する人</a:t>
            </a:r>
            <a:r>
              <a:rPr kumimoji="1" lang="ja-JP" altLang="en-US" dirty="0" smtClean="0"/>
              <a:t>を「地域学校協働活動推進員」として教育</a:t>
            </a:r>
            <a:r>
              <a:rPr kumimoji="1" lang="ja-JP" altLang="en-US" dirty="0"/>
              <a:t>委員会が</a:t>
            </a:r>
            <a:r>
              <a:rPr kumimoji="1" lang="ja-JP" altLang="en-US" dirty="0" smtClean="0"/>
              <a:t>委嘱するものです。</a:t>
            </a:r>
            <a:endParaRPr kumimoji="1" lang="en-US" altLang="ja-JP" dirty="0"/>
          </a:p>
          <a:p>
            <a:endParaRPr kumimoji="1" lang="en-US" altLang="ja-JP" dirty="0"/>
          </a:p>
          <a:p>
            <a:r>
              <a:rPr kumimoji="1" lang="ja-JP" altLang="en-US" dirty="0" smtClean="0"/>
              <a:t>・すで</a:t>
            </a:r>
            <a:r>
              <a:rPr kumimoji="1" lang="ja-JP" altLang="en-US" dirty="0"/>
              <a:t>に公民館や教育委員会などの職員としての立場の</a:t>
            </a:r>
            <a:r>
              <a:rPr kumimoji="1" lang="ja-JP" altLang="en-US" dirty="0" smtClean="0"/>
              <a:t>ある方々と</a:t>
            </a:r>
            <a:r>
              <a:rPr kumimoji="1" lang="ja-JP" altLang="en-US" dirty="0"/>
              <a:t>異なり</a:t>
            </a:r>
            <a:r>
              <a:rPr kumimoji="1" lang="ja-JP" altLang="en-US" dirty="0" smtClean="0"/>
              <a:t>、地域</a:t>
            </a:r>
            <a:r>
              <a:rPr kumimoji="1" lang="ja-JP" altLang="en-US" dirty="0"/>
              <a:t>住民として地域学校協働活動を</a:t>
            </a:r>
            <a:r>
              <a:rPr kumimoji="1" lang="ja-JP" altLang="en-US" dirty="0" smtClean="0"/>
              <a:t>進める方々は</a:t>
            </a:r>
            <a:r>
              <a:rPr kumimoji="1" lang="ja-JP" altLang="en-US" dirty="0"/>
              <a:t>、その</a:t>
            </a:r>
            <a:r>
              <a:rPr kumimoji="1" lang="ja-JP" altLang="en-US" dirty="0" smtClean="0"/>
              <a:t>位置付けが</a:t>
            </a:r>
            <a:r>
              <a:rPr kumimoji="1" lang="ja-JP" altLang="en-US" dirty="0"/>
              <a:t>不明確でした。</a:t>
            </a:r>
            <a:endParaRPr kumimoji="1" lang="en-US" altLang="ja-JP" dirty="0"/>
          </a:p>
          <a:p>
            <a:r>
              <a:rPr kumimoji="1" lang="ja-JP" altLang="en-US" dirty="0" smtClean="0"/>
              <a:t>・今回、法律に</a:t>
            </a:r>
            <a:r>
              <a:rPr kumimoji="1" lang="ja-JP" altLang="en-US" dirty="0"/>
              <a:t>定められたことにより</a:t>
            </a:r>
            <a:r>
              <a:rPr kumimoji="1" lang="ja-JP" altLang="en-US" dirty="0" smtClean="0"/>
              <a:t>、推進員としての立場と役割が明確となり、地域学校協働活動の継続的・円滑な推進が図られるようになりました</a:t>
            </a:r>
            <a:r>
              <a:rPr kumimoji="1" lang="ja-JP" altLang="en-US" dirty="0"/>
              <a:t>。</a:t>
            </a:r>
            <a:endParaRPr kumimoji="1" lang="en-US" altLang="ja-JP" dirty="0"/>
          </a:p>
          <a:p>
            <a:endParaRPr kumimoji="1" lang="en-US" altLang="ja-JP" dirty="0"/>
          </a:p>
          <a:p>
            <a:r>
              <a:rPr kumimoji="1" lang="ja-JP" altLang="en-US" dirty="0" smtClean="0"/>
              <a:t>・この</a:t>
            </a:r>
            <a:r>
              <a:rPr kumimoji="1" lang="ja-JP" altLang="en-US" dirty="0"/>
              <a:t>仕組みは、明確な</a:t>
            </a:r>
            <a:r>
              <a:rPr kumimoji="1" lang="ja-JP" altLang="en-US" dirty="0" smtClean="0"/>
              <a:t>位置付けを</a:t>
            </a:r>
            <a:r>
              <a:rPr kumimoji="1" lang="ja-JP" altLang="en-US" dirty="0"/>
              <a:t>持つことなく活動</a:t>
            </a:r>
            <a:r>
              <a:rPr kumimoji="1" lang="ja-JP" altLang="en-US" dirty="0" smtClean="0"/>
              <a:t>する方々を</a:t>
            </a:r>
            <a:r>
              <a:rPr kumimoji="1" lang="ja-JP" altLang="en-US" dirty="0"/>
              <a:t>想定しており</a:t>
            </a:r>
            <a:r>
              <a:rPr kumimoji="1" lang="ja-JP" altLang="en-US" dirty="0" smtClean="0"/>
              <a:t>、すで</a:t>
            </a:r>
            <a:r>
              <a:rPr kumimoji="1" lang="ja-JP" altLang="en-US" dirty="0"/>
              <a:t>に公民館等の社会教育施設や教育委員会の職員としての所属を有して</a:t>
            </a:r>
            <a:r>
              <a:rPr kumimoji="1" lang="ja-JP" altLang="en-US" dirty="0" smtClean="0"/>
              <a:t>いる方々へ</a:t>
            </a:r>
            <a:r>
              <a:rPr kumimoji="1" lang="ja-JP" altLang="en-US" dirty="0"/>
              <a:t>の委嘱は想定していません</a:t>
            </a:r>
            <a:r>
              <a:rPr kumimoji="1" lang="ja-JP" altLang="en-US" dirty="0" smtClean="0"/>
              <a:t>。</a:t>
            </a:r>
            <a:endParaRPr kumimoji="1" lang="en-US" altLang="ja-JP"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21</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3652507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a:t>
            </a:r>
            <a:r>
              <a:rPr kumimoji="1" lang="ja-JP" altLang="en-US" dirty="0"/>
              <a:t>学校協働活動推進員はどのような人が適材かというと</a:t>
            </a:r>
            <a:r>
              <a:rPr kumimoji="1" lang="ja-JP" altLang="en-US" dirty="0" smtClean="0"/>
              <a:t>、人</a:t>
            </a:r>
            <a:r>
              <a:rPr kumimoji="1" lang="ja-JP" altLang="en-US" dirty="0"/>
              <a:t>と人、人と場所、何かと何かをつなげると</a:t>
            </a:r>
            <a:r>
              <a:rPr kumimoji="1" lang="ja-JP" altLang="en-US" dirty="0" smtClean="0"/>
              <a:t>いう橋渡し、コーディネート</a:t>
            </a:r>
            <a:r>
              <a:rPr kumimoji="1" lang="ja-JP" altLang="en-US" dirty="0"/>
              <a:t>を</a:t>
            </a:r>
            <a:r>
              <a:rPr kumimoji="1" lang="ja-JP" altLang="en-US" dirty="0" smtClean="0"/>
              <a:t>する役割を果たすわけですから、社会的</a:t>
            </a:r>
            <a:r>
              <a:rPr kumimoji="1" lang="ja-JP" altLang="en-US" dirty="0"/>
              <a:t>に信望があり、地域学校協働活動推進に熱意と識見を持つ人が求められます。</a:t>
            </a:r>
            <a:endParaRPr kumimoji="1" lang="en-US" altLang="ja-JP" dirty="0"/>
          </a:p>
          <a:p>
            <a:endParaRPr kumimoji="1" lang="en-US" altLang="ja-JP" dirty="0" smtClean="0"/>
          </a:p>
          <a:p>
            <a:r>
              <a:rPr kumimoji="1" lang="ja-JP" altLang="en-US" dirty="0" smtClean="0"/>
              <a:t>・また、</a:t>
            </a:r>
            <a:r>
              <a:rPr kumimoji="1" lang="ja-JP" altLang="en-US" dirty="0"/>
              <a:t>学校に</a:t>
            </a:r>
            <a:r>
              <a:rPr kumimoji="1" lang="ja-JP" altLang="en-US" dirty="0" smtClean="0"/>
              <a:t>関わることから、「</a:t>
            </a:r>
            <a:r>
              <a:rPr lang="ja-JP" altLang="en-US" dirty="0" smtClean="0">
                <a:latin typeface="Yu Gothic Medium" panose="020B0500000000000000" pitchFamily="50" charset="-128"/>
                <a:ea typeface="Yu Gothic Medium" panose="020B0500000000000000" pitchFamily="50" charset="-128"/>
              </a:rPr>
              <a:t>子供</a:t>
            </a:r>
            <a:r>
              <a:rPr lang="ja-JP" altLang="en-US" dirty="0">
                <a:latin typeface="Yu Gothic Medium" panose="020B0500000000000000" pitchFamily="50" charset="-128"/>
                <a:ea typeface="Yu Gothic Medium" panose="020B0500000000000000" pitchFamily="50" charset="-128"/>
              </a:rPr>
              <a:t>たちの状況を理解できる</a:t>
            </a:r>
            <a:r>
              <a:rPr lang="ja-JP" altLang="en-US" dirty="0" smtClean="0">
                <a:latin typeface="Yu Gothic Medium" panose="020B0500000000000000" pitchFamily="50" charset="-128"/>
                <a:ea typeface="Yu Gothic Medium" panose="020B0500000000000000" pitchFamily="50" charset="-128"/>
              </a:rPr>
              <a:t>人」、「学校</a:t>
            </a:r>
            <a:r>
              <a:rPr lang="ja-JP" altLang="en-US" dirty="0">
                <a:latin typeface="Yu Gothic Medium" panose="020B0500000000000000" pitchFamily="50" charset="-128"/>
                <a:ea typeface="Yu Gothic Medium" panose="020B0500000000000000" pitchFamily="50" charset="-128"/>
              </a:rPr>
              <a:t>の現状を理解できる</a:t>
            </a:r>
            <a:r>
              <a:rPr lang="ja-JP" altLang="en-US" dirty="0" smtClean="0">
                <a:latin typeface="Yu Gothic Medium" panose="020B0500000000000000" pitchFamily="50" charset="-128"/>
                <a:ea typeface="Yu Gothic Medium" panose="020B0500000000000000" pitchFamily="50" charset="-128"/>
              </a:rPr>
              <a:t>人」、「地域</a:t>
            </a:r>
            <a:r>
              <a:rPr lang="ja-JP" altLang="en-US" dirty="0">
                <a:latin typeface="Yu Gothic Medium" panose="020B0500000000000000" pitchFamily="50" charset="-128"/>
                <a:ea typeface="Yu Gothic Medium" panose="020B0500000000000000" pitchFamily="50" charset="-128"/>
              </a:rPr>
              <a:t>の実情を把握できる</a:t>
            </a:r>
            <a:r>
              <a:rPr lang="ja-JP" altLang="en-US" dirty="0" smtClean="0">
                <a:latin typeface="Yu Gothic Medium" panose="020B0500000000000000" pitchFamily="50" charset="-128"/>
                <a:ea typeface="Yu Gothic Medium" panose="020B0500000000000000" pitchFamily="50" charset="-128"/>
              </a:rPr>
              <a:t>人」、そして、「コミュニケーション力</a:t>
            </a:r>
            <a:r>
              <a:rPr lang="ja-JP" altLang="en-US" dirty="0">
                <a:latin typeface="Yu Gothic Medium" panose="020B0500000000000000" pitchFamily="50" charset="-128"/>
                <a:ea typeface="Yu Gothic Medium" panose="020B0500000000000000" pitchFamily="50" charset="-128"/>
              </a:rPr>
              <a:t>のある</a:t>
            </a:r>
            <a:r>
              <a:rPr lang="ja-JP" altLang="en-US" dirty="0" smtClean="0">
                <a:latin typeface="Yu Gothic Medium" panose="020B0500000000000000" pitchFamily="50" charset="-128"/>
                <a:ea typeface="Yu Gothic Medium" panose="020B0500000000000000" pitchFamily="50" charset="-128"/>
              </a:rPr>
              <a:t>人」と</a:t>
            </a:r>
            <a:r>
              <a:rPr lang="ja-JP" altLang="en-US" dirty="0">
                <a:latin typeface="Yu Gothic Medium" panose="020B0500000000000000" pitchFamily="50" charset="-128"/>
                <a:ea typeface="Yu Gothic Medium" panose="020B0500000000000000" pitchFamily="50" charset="-128"/>
              </a:rPr>
              <a:t>いうことになります。</a:t>
            </a:r>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22</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196042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a:t>
            </a:r>
            <a:r>
              <a:rPr kumimoji="1" lang="ja-JP" altLang="en-US" dirty="0"/>
              <a:t>学校協働活動推進員の委嘱は</a:t>
            </a:r>
            <a:r>
              <a:rPr kumimoji="1" lang="ja-JP" altLang="en-US" dirty="0" smtClean="0"/>
              <a:t>、</a:t>
            </a:r>
            <a:endParaRPr kumimoji="1" lang="en-US" altLang="ja-JP" dirty="0" smtClean="0"/>
          </a:p>
          <a:p>
            <a:endParaRPr kumimoji="1" lang="en-US" altLang="ja-JP" dirty="0" smtClean="0"/>
          </a:p>
          <a:p>
            <a:r>
              <a:rPr kumimoji="1" lang="ja-JP" altLang="en-US" dirty="0" smtClean="0"/>
              <a:t>●地域</a:t>
            </a:r>
            <a:r>
              <a:rPr kumimoji="1" lang="ja-JP" altLang="en-US" dirty="0"/>
              <a:t>の状況に応じて</a:t>
            </a:r>
            <a:r>
              <a:rPr kumimoji="1" lang="ja-JP" altLang="en-US" dirty="0" smtClean="0"/>
              <a:t>、一人の</a:t>
            </a:r>
            <a:r>
              <a:rPr kumimoji="1" lang="ja-JP" altLang="en-US" dirty="0"/>
              <a:t>人を委嘱しても</a:t>
            </a:r>
            <a:r>
              <a:rPr kumimoji="1" lang="ja-JP" altLang="en-US" dirty="0" smtClean="0"/>
              <a:t>、</a:t>
            </a:r>
            <a:endParaRPr kumimoji="1" lang="en-US" altLang="ja-JP" dirty="0" smtClean="0"/>
          </a:p>
          <a:p>
            <a:r>
              <a:rPr kumimoji="1" lang="ja-JP" altLang="en-US" dirty="0" smtClean="0"/>
              <a:t>●複数</a:t>
            </a:r>
            <a:r>
              <a:rPr kumimoji="1" lang="ja-JP" altLang="en-US" dirty="0"/>
              <a:t>の人が得意なことを生かしつつ、チームとして推進員の活動を</a:t>
            </a:r>
            <a:r>
              <a:rPr kumimoji="1" lang="ja-JP" altLang="en-US" dirty="0" smtClean="0"/>
              <a:t>進める</a:t>
            </a:r>
            <a:endParaRPr kumimoji="1" lang="en-US" altLang="ja-JP" dirty="0" smtClean="0"/>
          </a:p>
          <a:p>
            <a:endParaRPr kumimoji="1" lang="en-US" altLang="ja-JP" dirty="0"/>
          </a:p>
          <a:p>
            <a:pPr defTabSz="918698">
              <a:defRPr/>
            </a:pPr>
            <a:r>
              <a:rPr kumimoji="1" lang="ja-JP" altLang="en-US" dirty="0"/>
              <a:t>として複数の人を委嘱することも可能です。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23</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3326133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・地域学校協働活動推進員以外にも、実際にはコーディネーターとして</a:t>
            </a:r>
            <a:r>
              <a:rPr kumimoji="1" lang="ja-JP" altLang="en-US" dirty="0"/>
              <a:t>活動している様々な立場の人たちがいます。</a:t>
            </a:r>
            <a:endParaRPr kumimoji="1" lang="en-US" altLang="ja-JP" dirty="0"/>
          </a:p>
          <a:p>
            <a:endParaRPr kumimoji="1" lang="en-US" altLang="ja-JP" dirty="0"/>
          </a:p>
          <a:p>
            <a:r>
              <a:rPr kumimoji="1" lang="ja-JP" altLang="en-US" dirty="0" smtClean="0"/>
              <a:t>●公民館</a:t>
            </a:r>
            <a:r>
              <a:rPr kumimoji="1" lang="ja-JP" altLang="en-US" dirty="0"/>
              <a:t>等の社会教育施設</a:t>
            </a:r>
            <a:r>
              <a:rPr kumimoji="1" lang="ja-JP" altLang="en-US" dirty="0" smtClean="0"/>
              <a:t>職員の立場で活動</a:t>
            </a:r>
            <a:r>
              <a:rPr kumimoji="1" lang="ja-JP" altLang="en-US" dirty="0"/>
              <a:t>を進めるコーディネーター</a:t>
            </a:r>
            <a:endParaRPr kumimoji="1" lang="en-US" altLang="ja-JP" dirty="0"/>
          </a:p>
          <a:p>
            <a:r>
              <a:rPr kumimoji="1" lang="ja-JP" altLang="en-US" dirty="0" smtClean="0"/>
              <a:t>●教育</a:t>
            </a:r>
            <a:r>
              <a:rPr kumimoji="1" lang="ja-JP" altLang="en-US" dirty="0"/>
              <a:t>委員会等の職員と</a:t>
            </a:r>
            <a:r>
              <a:rPr kumimoji="1" lang="ja-JP" altLang="en-US" dirty="0" smtClean="0"/>
              <a:t>しての立場で活動</a:t>
            </a:r>
            <a:r>
              <a:rPr kumimoji="1" lang="ja-JP" altLang="en-US" dirty="0"/>
              <a:t>を進めるコーディネーター</a:t>
            </a:r>
            <a:endParaRPr kumimoji="1" lang="en-US" altLang="ja-JP" dirty="0"/>
          </a:p>
          <a:p>
            <a:r>
              <a:rPr kumimoji="1" lang="ja-JP" altLang="en-US" dirty="0" smtClean="0"/>
              <a:t>●学校</a:t>
            </a:r>
            <a:r>
              <a:rPr kumimoji="1" lang="ja-JP" altLang="en-US" dirty="0"/>
              <a:t>職員として</a:t>
            </a:r>
            <a:r>
              <a:rPr kumimoji="1" lang="ja-JP" altLang="en-US" dirty="0" smtClean="0"/>
              <a:t>の立場で活動を進めるコーディネーター</a:t>
            </a:r>
            <a:endParaRPr kumimoji="1" lang="en-US" altLang="ja-JP" dirty="0"/>
          </a:p>
          <a:p>
            <a:r>
              <a:rPr kumimoji="1" lang="ja-JP" altLang="en-US" dirty="0"/>
              <a:t>など、様々な立場でのコーディネーターが存在すると考えられます。</a:t>
            </a:r>
            <a:endParaRPr kumimoji="1" lang="en-US" altLang="ja-JP" dirty="0"/>
          </a:p>
          <a:p>
            <a:endParaRPr kumimoji="1" lang="en-US" altLang="ja-JP" dirty="0"/>
          </a:p>
          <a:p>
            <a:r>
              <a:rPr kumimoji="1" lang="ja-JP" altLang="en-US" dirty="0" smtClean="0"/>
              <a:t>・いずれ</a:t>
            </a:r>
            <a:r>
              <a:rPr kumimoji="1" lang="ja-JP" altLang="en-US" dirty="0"/>
              <a:t>の立場にあっても、地域学校協働活動を推進するための</a:t>
            </a:r>
            <a:r>
              <a:rPr kumimoji="1" lang="ja-JP" altLang="en-US" dirty="0" smtClean="0"/>
              <a:t>欠かせない方々です。</a:t>
            </a:r>
            <a:endParaRPr kumimoji="1" lang="en-US" altLang="ja-JP" dirty="0" smtClean="0"/>
          </a:p>
          <a:p>
            <a:r>
              <a:rPr kumimoji="1" lang="ja-JP" altLang="en-US" dirty="0" smtClean="0"/>
              <a:t>・地域学校協働活動推進員との連携・協働を通して、または地域の実情によっては自らが地域学校協働活動推進員の果たす役割を担いながら、地域学校協働活動を積極的に進めていくことが期待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24</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211648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・まとめとして、地域</a:t>
            </a:r>
            <a:r>
              <a:rPr kumimoji="1" lang="ja-JP" altLang="en-US" dirty="0"/>
              <a:t>学校協働</a:t>
            </a:r>
            <a:r>
              <a:rPr kumimoji="1" lang="ja-JP" altLang="en-US" dirty="0" smtClean="0"/>
              <a:t>活動の充実に必要な三つのポイントを確認します。</a:t>
            </a:r>
            <a:endParaRPr kumimoji="1" lang="en-US" altLang="ja-JP" dirty="0" smtClean="0"/>
          </a:p>
          <a:p>
            <a:endParaRPr kumimoji="1" lang="en-US" altLang="ja-JP" dirty="0"/>
          </a:p>
          <a:p>
            <a:r>
              <a:rPr kumimoji="1" lang="ja-JP" altLang="en-US" dirty="0" smtClean="0"/>
              <a:t>●一つ目として、「コーディネート機能」</a:t>
            </a:r>
            <a:endParaRPr kumimoji="1" lang="en-US" altLang="ja-JP" dirty="0"/>
          </a:p>
          <a:p>
            <a:r>
              <a:rPr kumimoji="1" lang="ja-JP" altLang="en-US" dirty="0" smtClean="0"/>
              <a:t>●二つ目として、「多様</a:t>
            </a:r>
            <a:r>
              <a:rPr kumimoji="1" lang="ja-JP" altLang="en-US" dirty="0"/>
              <a:t>な</a:t>
            </a:r>
            <a:r>
              <a:rPr kumimoji="1" lang="ja-JP" altLang="en-US" dirty="0" smtClean="0"/>
              <a:t>活動」</a:t>
            </a:r>
            <a:endParaRPr kumimoji="1" lang="en-US" altLang="ja-JP" dirty="0"/>
          </a:p>
          <a:p>
            <a:r>
              <a:rPr kumimoji="1" lang="ja-JP" altLang="en-US" dirty="0" smtClean="0"/>
              <a:t>●三つ目として、「継続的</a:t>
            </a:r>
            <a:r>
              <a:rPr kumimoji="1" lang="ja-JP" altLang="en-US" dirty="0"/>
              <a:t>な</a:t>
            </a:r>
            <a:r>
              <a:rPr kumimoji="1" lang="ja-JP" altLang="en-US" dirty="0" smtClean="0"/>
              <a:t>活動」</a:t>
            </a:r>
            <a:endParaRPr kumimoji="1" lang="en-US" altLang="ja-JP" dirty="0"/>
          </a:p>
          <a:p>
            <a:r>
              <a:rPr kumimoji="1" lang="ja-JP" altLang="en-US" dirty="0" smtClean="0"/>
              <a:t>です。</a:t>
            </a:r>
            <a:endParaRPr kumimoji="1" lang="en-US" altLang="ja-JP" dirty="0" smtClean="0"/>
          </a:p>
          <a:p>
            <a:endParaRPr kumimoji="1" lang="en-US" altLang="ja-JP" dirty="0"/>
          </a:p>
          <a:p>
            <a:r>
              <a:rPr kumimoji="1" lang="ja-JP" altLang="en-US" dirty="0" smtClean="0"/>
              <a:t>・地域学校協働活動の活動内容や地域学校協働本部の形態</a:t>
            </a:r>
            <a:r>
              <a:rPr kumimoji="1" lang="ja-JP" altLang="en-US" dirty="0"/>
              <a:t>は各地域</a:t>
            </a:r>
            <a:r>
              <a:rPr kumimoji="1" lang="ja-JP" altLang="en-US" dirty="0" smtClean="0"/>
              <a:t>で様々です</a:t>
            </a:r>
            <a:r>
              <a:rPr kumimoji="1" lang="ja-JP" altLang="en-US" dirty="0"/>
              <a:t>が</a:t>
            </a:r>
            <a:r>
              <a:rPr kumimoji="1" lang="ja-JP" altLang="en-US" dirty="0" smtClean="0"/>
              <a:t>、</a:t>
            </a:r>
            <a:endParaRPr kumimoji="1" lang="en-US" altLang="ja-JP" dirty="0" smtClean="0"/>
          </a:p>
          <a:p>
            <a:r>
              <a:rPr kumimoji="1" lang="ja-JP" altLang="en-US" dirty="0" smtClean="0"/>
              <a:t>●地域学校協働活動推進員などのコーディネーターが活躍し、活動の企画や連絡調整といったコーディネート機能があること。</a:t>
            </a:r>
            <a:endParaRPr kumimoji="1" lang="en-US" altLang="ja-JP" dirty="0" smtClean="0"/>
          </a:p>
          <a:p>
            <a:r>
              <a:rPr kumimoji="1" lang="ja-JP" altLang="en-US" dirty="0" smtClean="0"/>
              <a:t>●また</a:t>
            </a:r>
            <a:r>
              <a:rPr kumimoji="1" lang="ja-JP" altLang="en-US" dirty="0"/>
              <a:t>、多様な活動や地域学校協働活動の継続的・安定的な実施が行われるために</a:t>
            </a:r>
            <a:r>
              <a:rPr kumimoji="1" lang="ja-JP" altLang="en-US" dirty="0" smtClean="0"/>
              <a:t>、しっかり</a:t>
            </a:r>
            <a:r>
              <a:rPr kumimoji="1" lang="ja-JP" altLang="en-US" dirty="0"/>
              <a:t>と</a:t>
            </a:r>
            <a:r>
              <a:rPr kumimoji="1" lang="ja-JP" altLang="en-US" dirty="0" smtClean="0"/>
              <a:t>ネットワークができている</a:t>
            </a:r>
            <a:r>
              <a:rPr kumimoji="1" lang="ja-JP" altLang="en-US" dirty="0"/>
              <a:t>こと。</a:t>
            </a:r>
            <a:endParaRPr kumimoji="1" lang="en-US" altLang="ja-JP" dirty="0"/>
          </a:p>
          <a:p>
            <a:r>
              <a:rPr kumimoji="1" lang="ja-JP" altLang="en-US" dirty="0" smtClean="0"/>
              <a:t>・それらの体制が</a:t>
            </a:r>
            <a:r>
              <a:rPr kumimoji="1" lang="ja-JP" altLang="en-US" dirty="0"/>
              <a:t>整っていることが、地域学校</a:t>
            </a:r>
            <a:r>
              <a:rPr kumimoji="1" lang="ja-JP" altLang="en-US" dirty="0" smtClean="0"/>
              <a:t>協働活動の充実に必要なこととなります。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22E21D7-A8D4-40F0-AE86-438B6D2C756B}" type="slidenum">
              <a:rPr kumimoji="1" lang="ja-JP" altLang="en-US" smtClean="0"/>
              <a:t>25</a:t>
            </a:fld>
            <a:endParaRPr kumimoji="1" lang="ja-JP" altLang="en-US"/>
          </a:p>
        </p:txBody>
      </p:sp>
      <p:sp>
        <p:nvSpPr>
          <p:cNvPr id="5" name="ヘッダー プレースホルダー 4"/>
          <p:cNvSpPr>
            <a:spLocks noGrp="1"/>
          </p:cNvSpPr>
          <p:nvPr>
            <p:ph type="hdr" sz="quarter" idx="10"/>
          </p:nvPr>
        </p:nvSpPr>
        <p:spPr/>
        <p:txBody>
          <a:bodyPr/>
          <a:lstStyle/>
          <a:p>
            <a:endParaRPr kumimoji="1" lang="ja-JP" altLang="en-US"/>
          </a:p>
        </p:txBody>
      </p:sp>
    </p:spTree>
    <p:extLst>
      <p:ext uri="{BB962C8B-B14F-4D97-AF65-F5344CB8AC3E}">
        <p14:creationId xmlns:p14="http://schemas.microsoft.com/office/powerpoint/2010/main" val="3496375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・最後に、「参考」として栃木県の研修や参考資料等についてお伝えします。</a:t>
            </a:r>
            <a:endParaRPr kumimoji="1" lang="en-US" altLang="ja-JP" dirty="0" smtClean="0"/>
          </a:p>
          <a:p>
            <a:endParaRPr kumimoji="1" lang="en-US" altLang="ja-JP" dirty="0" smtClean="0"/>
          </a:p>
          <a:p>
            <a:r>
              <a:rPr kumimoji="1" lang="ja-JP" altLang="en-US" dirty="0" smtClean="0"/>
              <a:t>・県教育委員会では、「地域学校協働活動推進員、地域と学校を結ぶコーディネーター」の養成や資質・能力の向上をねらいとした研修を開催しています。</a:t>
            </a:r>
            <a:endParaRPr kumimoji="1" lang="en-US" altLang="ja-JP" dirty="0" smtClean="0"/>
          </a:p>
          <a:p>
            <a:r>
              <a:rPr kumimoji="1" lang="ja-JP" altLang="en-US" dirty="0" smtClean="0"/>
              <a:t>●栃木県総合教育センターでは、</a:t>
            </a:r>
            <a:endParaRPr kumimoji="1" lang="en-US" altLang="ja-JP" dirty="0" smtClean="0"/>
          </a:p>
          <a:p>
            <a:r>
              <a:rPr kumimoji="1" lang="ja-JP" altLang="en-US" dirty="0" smtClean="0"/>
              <a:t>　「学校と地域の連携推進セミナー」（</a:t>
            </a:r>
            <a:r>
              <a:rPr kumimoji="1" lang="en-US" altLang="ja-JP" dirty="0" smtClean="0"/>
              <a:t>※</a:t>
            </a:r>
            <a:r>
              <a:rPr kumimoji="1" lang="ja-JP" altLang="en-US" dirty="0" smtClean="0"/>
              <a:t>令和２年度は年２回）</a:t>
            </a:r>
            <a:endParaRPr kumimoji="1" lang="en-US" altLang="ja-JP" dirty="0" smtClean="0"/>
          </a:p>
          <a:p>
            <a:r>
              <a:rPr kumimoji="1" lang="ja-JP" altLang="en-US" dirty="0" smtClean="0"/>
              <a:t>　「地域学校協働活動推進員養成研修」（</a:t>
            </a:r>
            <a:r>
              <a:rPr kumimoji="1" lang="en-US" altLang="ja-JP" dirty="0" smtClean="0"/>
              <a:t>※</a:t>
            </a:r>
            <a:r>
              <a:rPr kumimoji="1" lang="ja-JP" altLang="en-US" dirty="0" smtClean="0"/>
              <a:t>令和２年度は年５回）</a:t>
            </a:r>
            <a:endParaRPr kumimoji="1" lang="en-US" altLang="ja-JP" dirty="0" smtClean="0"/>
          </a:p>
          <a:p>
            <a:r>
              <a:rPr kumimoji="1" lang="ja-JP" altLang="en-US" dirty="0" smtClean="0"/>
              <a:t>　を開催します。</a:t>
            </a:r>
            <a:endParaRPr kumimoji="1" lang="en-US" altLang="ja-JP" dirty="0" smtClean="0"/>
          </a:p>
          <a:p>
            <a:endParaRPr kumimoji="1" lang="en-US" altLang="ja-JP" dirty="0" smtClean="0"/>
          </a:p>
          <a:p>
            <a:r>
              <a:rPr kumimoji="1" lang="ja-JP" altLang="en-US" dirty="0" smtClean="0"/>
              <a:t>●各地区を所管する教育事務所では、</a:t>
            </a:r>
            <a:endParaRPr kumimoji="1" lang="en-US" altLang="ja-JP" dirty="0" smtClean="0"/>
          </a:p>
          <a:p>
            <a:r>
              <a:rPr kumimoji="1" lang="ja-JP" altLang="en-US" dirty="0" smtClean="0"/>
              <a:t>　「地域教育コーディネーター養成研修」</a:t>
            </a:r>
            <a:endParaRPr kumimoji="1" lang="en-US" altLang="ja-JP" dirty="0" smtClean="0"/>
          </a:p>
          <a:p>
            <a:r>
              <a:rPr kumimoji="1" lang="ja-JP" altLang="en-US" dirty="0" smtClean="0"/>
              <a:t>　を開催します。（令和２年度の開催期日及び回数は各教育事務所により異なります）</a:t>
            </a:r>
            <a:endParaRPr kumimoji="1" lang="en-US" altLang="ja-JP" dirty="0" smtClean="0"/>
          </a:p>
          <a:p>
            <a:endParaRPr kumimoji="1" lang="en-US" altLang="ja-JP" dirty="0" smtClean="0"/>
          </a:p>
          <a:p>
            <a:r>
              <a:rPr kumimoji="1" lang="ja-JP" altLang="en-US" dirty="0" smtClean="0"/>
              <a:t>●県教育委員会で作成・発行している参考資料から二つ、紹介します。</a:t>
            </a:r>
            <a:endParaRPr kumimoji="1" lang="en-US" altLang="ja-JP" dirty="0" smtClean="0"/>
          </a:p>
          <a:p>
            <a:r>
              <a:rPr kumimoji="1" lang="ja-JP" altLang="en-US" dirty="0" smtClean="0"/>
              <a:t>　・一つ目は、リーフレット「あなたの学校に地域コーディネーターはいますか」です。</a:t>
            </a:r>
            <a:endParaRPr kumimoji="1" lang="en-US" altLang="ja-JP" dirty="0" smtClean="0"/>
          </a:p>
          <a:p>
            <a:r>
              <a:rPr kumimoji="1" lang="ja-JP" altLang="en-US" dirty="0" smtClean="0"/>
              <a:t>　コーディネーターの役割や効果、どういった方がコーディネーターとして活躍しているかなどをまとめています。</a:t>
            </a:r>
            <a:endParaRPr kumimoji="1" lang="en-US" altLang="ja-JP" dirty="0" smtClean="0"/>
          </a:p>
          <a:p>
            <a:r>
              <a:rPr kumimoji="1" lang="ja-JP" altLang="en-US" dirty="0" smtClean="0"/>
              <a:t>　・二つ目は、地域連携教員のための手引き書「学校と地域を結ぶ」です。</a:t>
            </a:r>
            <a:endParaRPr kumimoji="1" lang="en-US" altLang="ja-JP" dirty="0" smtClean="0"/>
          </a:p>
          <a:p>
            <a:r>
              <a:rPr kumimoji="1" lang="ja-JP" altLang="en-US" dirty="0" smtClean="0"/>
              <a:t>　「理論編」と「実践編」で構成されており、各学校の地域連携教員に限らず、学校と地域の連携・協働に関わる方々の参考となる内容となっています。</a:t>
            </a:r>
            <a:endParaRPr kumimoji="1" lang="en-US" altLang="ja-JP" dirty="0" smtClean="0"/>
          </a:p>
          <a:p>
            <a:r>
              <a:rPr kumimoji="1" lang="ja-JP" altLang="en-US" dirty="0" smtClean="0"/>
              <a:t>　</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26</a:t>
            </a:fld>
            <a:endParaRPr kumimoji="1" lang="ja-JP" altLang="en-US"/>
          </a:p>
        </p:txBody>
      </p:sp>
    </p:spTree>
    <p:extLst>
      <p:ext uri="{BB962C8B-B14F-4D97-AF65-F5344CB8AC3E}">
        <p14:creationId xmlns:p14="http://schemas.microsoft.com/office/powerpoint/2010/main" val="314789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・そのほか、県総合教育センターでは、栃木県学習情報提供システム「とちぎレインボーネット」のホームページを運営しています。</a:t>
            </a:r>
            <a:endParaRPr kumimoji="1" lang="en-US" altLang="ja-JP" dirty="0" smtClean="0"/>
          </a:p>
          <a:p>
            <a:r>
              <a:rPr kumimoji="1" lang="ja-JP" altLang="en-US" dirty="0" smtClean="0"/>
              <a:t>研修やイベント、ボランティアに関係する情報を確認することができます。</a:t>
            </a:r>
            <a:endParaRPr kumimoji="1" lang="en-US" altLang="ja-JP" dirty="0" smtClean="0"/>
          </a:p>
          <a:p>
            <a:endParaRPr kumimoji="1" lang="en-US" altLang="ja-JP" dirty="0" smtClean="0"/>
          </a:p>
          <a:p>
            <a:r>
              <a:rPr kumimoji="1" lang="ja-JP" altLang="en-US" dirty="0" smtClean="0"/>
              <a:t>・各教育事務所では、各地区での生涯学習や学校と地域の連携・協働に関わる事業やイベントの様子等を紹介する情報紙を作成しています。</a:t>
            </a:r>
            <a:endParaRPr kumimoji="1" lang="en-US" altLang="ja-JP" dirty="0" smtClean="0"/>
          </a:p>
          <a:p>
            <a:r>
              <a:rPr kumimoji="1" lang="ja-JP" altLang="en-US" dirty="0" smtClean="0"/>
              <a:t>いずれも、ホームページで閲覧することが可能です。</a:t>
            </a:r>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27</a:t>
            </a:fld>
            <a:endParaRPr kumimoji="1" lang="ja-JP" altLang="en-US"/>
          </a:p>
        </p:txBody>
      </p:sp>
    </p:spTree>
    <p:extLst>
      <p:ext uri="{BB962C8B-B14F-4D97-AF65-F5344CB8AC3E}">
        <p14:creationId xmlns:p14="http://schemas.microsoft.com/office/powerpoint/2010/main" val="2238778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05886E-18CE-47BC-9B84-369F6B2E0E73}" type="slidenum">
              <a:rPr kumimoji="1" lang="ja-JP" altLang="en-US" smtClean="0"/>
              <a:t>28</a:t>
            </a:fld>
            <a:endParaRPr kumimoji="1" lang="ja-JP" altLang="en-US"/>
          </a:p>
        </p:txBody>
      </p:sp>
      <p:sp>
        <p:nvSpPr>
          <p:cNvPr id="5" name="ヘッダー プレースホルダー 4"/>
          <p:cNvSpPr>
            <a:spLocks noGrp="1"/>
          </p:cNvSpPr>
          <p:nvPr>
            <p:ph type="hdr" sz="quarter" idx="11"/>
          </p:nvPr>
        </p:nvSpPr>
        <p:spPr/>
        <p:txBody>
          <a:bodyPr/>
          <a:lstStyle/>
          <a:p>
            <a:endParaRPr kumimoji="1" lang="ja-JP" altLang="en-US"/>
          </a:p>
        </p:txBody>
      </p:sp>
    </p:spTree>
    <p:extLst>
      <p:ext uri="{BB962C8B-B14F-4D97-AF65-F5344CB8AC3E}">
        <p14:creationId xmlns:p14="http://schemas.microsoft.com/office/powerpoint/2010/main" val="18515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・まず、「学校と地域が連携・協働する必要」についてお話したいと思います。</a:t>
            </a:r>
            <a:endParaRPr kumimoji="1" lang="en-US" altLang="ja-JP" dirty="0" smtClean="0"/>
          </a:p>
          <a:p>
            <a:endParaRPr kumimoji="1" lang="en-US" altLang="ja-JP" dirty="0" smtClean="0"/>
          </a:p>
          <a:p>
            <a:r>
              <a:rPr kumimoji="1" lang="ja-JP" altLang="en-US" dirty="0" smtClean="0"/>
              <a:t>・「将来の変化を予測することが困難な時代」と言われる今日ですが、</a:t>
            </a:r>
            <a:r>
              <a:rPr kumimoji="1" lang="en-US" altLang="ja-JP" dirty="0" smtClean="0"/>
              <a:t>2030</a:t>
            </a:r>
            <a:r>
              <a:rPr kumimoji="1" lang="ja-JP" altLang="en-US" dirty="0" smtClean="0"/>
              <a:t>年の社会については、どのような予測がなされているでしょうか。</a:t>
            </a:r>
            <a:endParaRPr kumimoji="1" lang="en-US" altLang="ja-JP" dirty="0" smtClean="0"/>
          </a:p>
          <a:p>
            <a:r>
              <a:rPr kumimoji="1" lang="ja-JP" altLang="en-US" dirty="0" smtClean="0"/>
              <a:t>・これは、国の会議において「</a:t>
            </a:r>
            <a:r>
              <a:rPr kumimoji="1" lang="en-US" altLang="ja-JP" dirty="0" smtClean="0"/>
              <a:t>2030</a:t>
            </a:r>
            <a:r>
              <a:rPr kumimoji="1" lang="ja-JP" altLang="en-US" dirty="0" smtClean="0"/>
              <a:t>年の社会と子供たちの未来」について話し合われた際に示された予測を抜粋したものです。</a:t>
            </a:r>
            <a:endParaRPr kumimoji="1" lang="en-US" altLang="ja-JP" dirty="0" smtClean="0"/>
          </a:p>
          <a:p>
            <a:r>
              <a:rPr kumimoji="1" lang="ja-JP" altLang="en-US" dirty="0" smtClean="0"/>
              <a:t>●少子高齢化が更に進行し、</a:t>
            </a:r>
            <a:r>
              <a:rPr kumimoji="1" lang="en-US" altLang="ja-JP" dirty="0" smtClean="0"/>
              <a:t>65</a:t>
            </a:r>
            <a:r>
              <a:rPr kumimoji="1" lang="ja-JP" altLang="en-US" dirty="0" smtClean="0"/>
              <a:t>歳以上の割合は総人口の約３割に達し、</a:t>
            </a:r>
            <a:endParaRPr kumimoji="1" lang="en-US" altLang="ja-JP" dirty="0" smtClean="0"/>
          </a:p>
          <a:p>
            <a:r>
              <a:rPr kumimoji="1" lang="ja-JP" altLang="en-US" dirty="0" smtClean="0"/>
              <a:t>●一方、生産年齢人口は総人口の約６割まで減少する。</a:t>
            </a:r>
            <a:endParaRPr kumimoji="1" lang="en-US" altLang="ja-JP" dirty="0" smtClean="0"/>
          </a:p>
          <a:p>
            <a:r>
              <a:rPr kumimoji="1" lang="ja-JP" altLang="en-US" dirty="0" smtClean="0"/>
              <a:t>●子供たちの約６割は将来、今は存在していない職業に就くとの予測がある。　</a:t>
            </a:r>
            <a:r>
              <a:rPr kumimoji="1" lang="en-US" altLang="ja-JP" dirty="0" smtClean="0"/>
              <a:t>※</a:t>
            </a:r>
            <a:r>
              <a:rPr kumimoji="1" lang="ja-JP" altLang="en-US" dirty="0" smtClean="0"/>
              <a:t>１</a:t>
            </a:r>
            <a:endParaRPr kumimoji="1" lang="en-US" altLang="ja-JP" dirty="0" smtClean="0"/>
          </a:p>
          <a:p>
            <a:r>
              <a:rPr kumimoji="1" lang="ja-JP" altLang="en-US" dirty="0" smtClean="0"/>
              <a:t>●今後、半数近くの仕事が自動化される可能性が高いとの予測がある。　</a:t>
            </a:r>
            <a:r>
              <a:rPr kumimoji="1" lang="en-US" altLang="ja-JP" dirty="0" smtClean="0"/>
              <a:t>※</a:t>
            </a:r>
            <a:r>
              <a:rPr kumimoji="1" lang="ja-JP" altLang="en-US" dirty="0" smtClean="0"/>
              <a:t>２</a:t>
            </a:r>
            <a:endParaRPr kumimoji="1" lang="en-US" altLang="ja-JP" dirty="0" smtClean="0"/>
          </a:p>
          <a:p>
            <a:endParaRPr kumimoji="1" lang="en-US" altLang="ja-JP" dirty="0" smtClean="0"/>
          </a:p>
          <a:p>
            <a:r>
              <a:rPr kumimoji="1" lang="ja-JP" altLang="en-US" dirty="0" smtClean="0"/>
              <a:t>・こうした将来を前に、新しい時代を生きる子供たちに、何を準備しなければならないのでしょうか。</a:t>
            </a:r>
            <a:endParaRPr kumimoji="1" lang="en-US" altLang="ja-JP" dirty="0" smtClean="0"/>
          </a:p>
          <a:p>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１　キャシーデビッドソン氏　ニューヨーク市立大学大学院センター教授による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t>
            </a:r>
            <a:r>
              <a:rPr kumimoji="1" lang="ja-JP" altLang="en-US" dirty="0" smtClean="0"/>
              <a:t>２　マイケル・オズボーン氏　オックスフォード大学准教授による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3</a:t>
            </a:fld>
            <a:endParaRPr kumimoji="1" lang="ja-JP" altLang="en-US"/>
          </a:p>
        </p:txBody>
      </p:sp>
    </p:spTree>
    <p:extLst>
      <p:ext uri="{BB962C8B-B14F-4D97-AF65-F5344CB8AC3E}">
        <p14:creationId xmlns:p14="http://schemas.microsoft.com/office/powerpoint/2010/main" val="4287070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・先ほどの国の会議では、育んでいきたい子供の姿について、次のような論点整理がなされました。</a:t>
            </a:r>
            <a:endParaRPr kumimoji="1" lang="en-US" altLang="ja-JP" dirty="0" smtClean="0"/>
          </a:p>
          <a:p>
            <a:endParaRPr kumimoji="1" lang="en-US" altLang="ja-JP" dirty="0" smtClean="0"/>
          </a:p>
          <a:p>
            <a:r>
              <a:rPr kumimoji="1" lang="ja-JP" altLang="en-US" dirty="0" smtClean="0"/>
              <a:t>・子供たちが予測できない未来に対応するためには、「社会の変化に受け身で対処するのではなく、よりよい社会と幸福な人生を自ら創り出していくこと」が重要であること。</a:t>
            </a:r>
            <a:endParaRPr kumimoji="1" lang="en-US" altLang="ja-JP" dirty="0" smtClean="0"/>
          </a:p>
          <a:p>
            <a:endParaRPr kumimoji="1" lang="en-US" altLang="ja-JP" dirty="0" smtClean="0"/>
          </a:p>
          <a:p>
            <a:r>
              <a:rPr kumimoji="1" lang="ja-JP" altLang="en-US" dirty="0" smtClean="0"/>
              <a:t>・そのためには、</a:t>
            </a:r>
            <a:endParaRPr kumimoji="1" lang="en-US" altLang="ja-JP" dirty="0" smtClean="0"/>
          </a:p>
          <a:p>
            <a:r>
              <a:rPr kumimoji="1" lang="ja-JP" altLang="en-US" dirty="0" smtClean="0"/>
              <a:t>●教育を通じて、「解き方があらかじめ定まった問題を効率的に解ける力を育むだけでは不十分」であり、</a:t>
            </a:r>
            <a:endParaRPr kumimoji="1" lang="en-US" altLang="ja-JP" dirty="0" smtClean="0"/>
          </a:p>
          <a:p>
            <a:r>
              <a:rPr kumimoji="1" lang="ja-JP" altLang="en-US" dirty="0" smtClean="0"/>
              <a:t>●「何が重要かを主体的に判断できること」</a:t>
            </a:r>
            <a:endParaRPr kumimoji="1" lang="en-US" altLang="ja-JP" dirty="0" smtClean="0"/>
          </a:p>
          <a:p>
            <a:r>
              <a:rPr kumimoji="1" lang="ja-JP" altLang="en-US" dirty="0" smtClean="0"/>
              <a:t>●「自ら問いを立てて解決を目指し、他者と協働しながら新たな価値を生み出していくこと」</a:t>
            </a:r>
            <a:endParaRPr kumimoji="1" lang="en-US" altLang="ja-JP" dirty="0" smtClean="0"/>
          </a:p>
          <a:p>
            <a:r>
              <a:rPr kumimoji="1" lang="ja-JP" altLang="en-US" dirty="0" smtClean="0"/>
              <a:t>　が求められること。</a:t>
            </a:r>
            <a:endParaRPr kumimoji="1" lang="en-US" altLang="ja-JP" dirty="0" smtClean="0"/>
          </a:p>
          <a:p>
            <a:endParaRPr kumimoji="1" lang="en-US" altLang="ja-JP" dirty="0" smtClean="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4</a:t>
            </a:fld>
            <a:endParaRPr kumimoji="1" lang="ja-JP" altLang="en-US"/>
          </a:p>
        </p:txBody>
      </p:sp>
    </p:spTree>
    <p:extLst>
      <p:ext uri="{BB962C8B-B14F-4D97-AF65-F5344CB8AC3E}">
        <p14:creationId xmlns:p14="http://schemas.microsoft.com/office/powerpoint/2010/main" val="376039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・例えるならば、</a:t>
            </a:r>
            <a:endParaRPr kumimoji="1" lang="en-US" altLang="ja-JP" dirty="0" smtClean="0"/>
          </a:p>
          <a:p>
            <a:endParaRPr kumimoji="1" lang="en-US" altLang="ja-JP" dirty="0" smtClean="0"/>
          </a:p>
          <a:p>
            <a:r>
              <a:rPr kumimoji="1" lang="ja-JP" altLang="en-US" dirty="0" smtClean="0"/>
              <a:t>・これまでは、結果として、</a:t>
            </a:r>
            <a:endParaRPr kumimoji="1" lang="en-US" altLang="ja-JP" dirty="0" smtClean="0"/>
          </a:p>
          <a:p>
            <a:r>
              <a:rPr kumimoji="1" lang="ja-JP" altLang="en-US" dirty="0" smtClean="0"/>
              <a:t>●「ジグソーパズルを一人で効率よく完成させられる子」を育成してきたことに対し、</a:t>
            </a:r>
            <a:endParaRPr kumimoji="1" lang="en-US" altLang="ja-JP" dirty="0" smtClean="0"/>
          </a:p>
          <a:p>
            <a:r>
              <a:rPr kumimoji="1" lang="ja-JP" altLang="en-US" dirty="0" smtClean="0"/>
              <a:t>・これからは、</a:t>
            </a:r>
            <a:endParaRPr kumimoji="1" lang="en-US" altLang="ja-JP" dirty="0" smtClean="0"/>
          </a:p>
          <a:p>
            <a:r>
              <a:rPr kumimoji="1" lang="ja-JP" altLang="en-US" dirty="0" smtClean="0"/>
              <a:t>●「ブロックで、これまでになかったものをみんなで組み立てていける子」　を育んでいくことが求められていると言えるのではないでしょうか。</a:t>
            </a:r>
            <a:endParaRPr kumimoji="1" lang="en-US" altLang="ja-JP" dirty="0" smtClean="0"/>
          </a:p>
          <a:p>
            <a:endParaRPr kumimoji="1" lang="en-US" altLang="ja-JP" dirty="0" smtClean="0"/>
          </a:p>
          <a:p>
            <a:r>
              <a:rPr kumimoji="1" lang="ja-JP" altLang="en-US" dirty="0" smtClean="0"/>
              <a:t>・そのためには、「学校と地域が連携・協働」して、「どのような子供たちを育てていくのか」という目標を共有し、子供たちに関わっていく必要があります。</a:t>
            </a:r>
            <a:endParaRPr kumimoji="1" lang="en-US" altLang="ja-JP" dirty="0" smtClean="0"/>
          </a:p>
          <a:p>
            <a:r>
              <a:rPr kumimoji="1" lang="ja-JP" altLang="en-US" dirty="0" smtClean="0"/>
              <a:t>・なぜなら、子供たちは、学校を含めた社会の中で、様々な人と関わりながら学び、その学びを通じて、自分の存在が認められることや、自分の活動によって何かを変えたり、社会をよりよくしたりできることなどの実感を持つことができるからです。</a:t>
            </a:r>
            <a:endParaRPr kumimoji="1" lang="en-US" altLang="ja-JP" dirty="0" smtClean="0"/>
          </a:p>
          <a:p>
            <a:r>
              <a:rPr kumimoji="1" lang="ja-JP" altLang="en-US" dirty="0" smtClean="0"/>
              <a:t>・言い換えれば、子供たちに、新しい時代を切り拓いていくために必要な資質・能力を育むためには、学校と地域が連携・協働し、多様な人々とつながりを保ちながら学ぶことができる環境が不可欠であると言えます。</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5</a:t>
            </a:fld>
            <a:endParaRPr kumimoji="1" lang="ja-JP" altLang="en-US"/>
          </a:p>
        </p:txBody>
      </p:sp>
    </p:spTree>
    <p:extLst>
      <p:ext uri="{BB962C8B-B14F-4D97-AF65-F5344CB8AC3E}">
        <p14:creationId xmlns:p14="http://schemas.microsoft.com/office/powerpoint/2010/main" val="153125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・一例として、「人間関係が子供の成長に与える効果」を示します。</a:t>
            </a:r>
            <a:endParaRPr kumimoji="1" lang="en-US" altLang="ja-JP" dirty="0" smtClean="0"/>
          </a:p>
          <a:p>
            <a:endParaRPr kumimoji="1" lang="en-US" altLang="ja-JP" dirty="0" smtClean="0"/>
          </a:p>
          <a:p>
            <a:r>
              <a:rPr kumimoji="1" lang="ja-JP" altLang="en-US" dirty="0" smtClean="0"/>
              <a:t>・国の調査によれば、子供の頃、「近所の人に遊んでもらったり、教えてもらったこと」がある人ほど、現在、課題や困難に対して「へこたれない力」が高い、つまり、「社会を生き抜く資質・能力が高い」ことが明らかになっています。</a:t>
            </a:r>
            <a:endParaRPr kumimoji="1" lang="en-US" altLang="ja-JP" dirty="0" smtClean="0"/>
          </a:p>
          <a:p>
            <a:endParaRPr kumimoji="1" lang="en-US" altLang="ja-JP" dirty="0" smtClean="0"/>
          </a:p>
          <a:p>
            <a:r>
              <a:rPr kumimoji="1" lang="ja-JP" altLang="en-US" dirty="0" smtClean="0"/>
              <a:t>・学校と地域が連携・協働し、多様な人と関わり合いながら学ぶことの重要性をうかがうことができるのではないでしょうか。</a:t>
            </a:r>
            <a:endParaRPr kumimoji="1" lang="en-US" altLang="ja-JP" dirty="0" smtClean="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6</a:t>
            </a:fld>
            <a:endParaRPr kumimoji="1" lang="ja-JP" altLang="en-US"/>
          </a:p>
        </p:txBody>
      </p:sp>
    </p:spTree>
    <p:extLst>
      <p:ext uri="{BB962C8B-B14F-4D97-AF65-F5344CB8AC3E}">
        <p14:creationId xmlns:p14="http://schemas.microsoft.com/office/powerpoint/2010/main" val="149836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・学校と地域の連携・協働は、学校教育においても基本方針として示されているところです。</a:t>
            </a:r>
            <a:endParaRPr kumimoji="1" lang="en-US" altLang="ja-JP" dirty="0" smtClean="0"/>
          </a:p>
          <a:p>
            <a:r>
              <a:rPr kumimoji="1" lang="ja-JP" altLang="en-US" dirty="0" smtClean="0"/>
              <a:t>・小学校から高等学校では、</a:t>
            </a:r>
            <a:r>
              <a:rPr kumimoji="1" lang="en-US" altLang="ja-JP" dirty="0" smtClean="0"/>
              <a:t>2020</a:t>
            </a:r>
            <a:r>
              <a:rPr kumimoji="1" lang="ja-JP" altLang="en-US" dirty="0" smtClean="0"/>
              <a:t>年度から順次、新しい学習指導要領による学習が実施されます。</a:t>
            </a:r>
            <a:endParaRPr kumimoji="1" lang="en-US" altLang="ja-JP" dirty="0" smtClean="0"/>
          </a:p>
          <a:p>
            <a:endParaRPr kumimoji="1" lang="en-US" altLang="ja-JP" dirty="0" smtClean="0"/>
          </a:p>
          <a:p>
            <a:r>
              <a:rPr kumimoji="1" lang="ja-JP" altLang="en-US" dirty="0" smtClean="0"/>
              <a:t>・この新しい学習指導要領には、子供たちの生きる力を育成するために、</a:t>
            </a:r>
            <a:endParaRPr kumimoji="1" lang="en-US" altLang="ja-JP" dirty="0" smtClean="0"/>
          </a:p>
          <a:p>
            <a:r>
              <a:rPr kumimoji="1" lang="ja-JP" altLang="en-US" dirty="0" smtClean="0"/>
              <a:t>●「学校の教育計画（教育課程）を介して目標を学校と社会が共有」すること、</a:t>
            </a:r>
            <a:endParaRPr kumimoji="1" lang="en-US" altLang="ja-JP" dirty="0" smtClean="0"/>
          </a:p>
          <a:p>
            <a:r>
              <a:rPr kumimoji="1" lang="ja-JP" altLang="en-US" dirty="0" smtClean="0"/>
              <a:t>●「子供たちの育成すべき資質・能力を明確化」すること、</a:t>
            </a:r>
            <a:endParaRPr kumimoji="1" lang="en-US" altLang="ja-JP" dirty="0" smtClean="0"/>
          </a:p>
          <a:p>
            <a:r>
              <a:rPr kumimoji="1" lang="ja-JP" altLang="en-US" dirty="0" smtClean="0"/>
              <a:t>●「地域の人的・物的資源の活用、社会教育との連携、目指すところを社会と共有・連携しながら実現」すること</a:t>
            </a:r>
            <a:endParaRPr kumimoji="1" lang="en-US" altLang="ja-JP" dirty="0" smtClean="0"/>
          </a:p>
          <a:p>
            <a:r>
              <a:rPr kumimoji="1" lang="ja-JP" altLang="en-US" dirty="0" smtClean="0"/>
              <a:t>が示されています。</a:t>
            </a:r>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7</a:t>
            </a:fld>
            <a:endParaRPr kumimoji="1" lang="ja-JP" altLang="en-US"/>
          </a:p>
        </p:txBody>
      </p:sp>
    </p:spTree>
    <p:extLst>
      <p:ext uri="{BB962C8B-B14F-4D97-AF65-F5344CB8AC3E}">
        <p14:creationId xmlns:p14="http://schemas.microsoft.com/office/powerpoint/2010/main" val="3871631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・近年、少子高齢化やグローバル化、情報化の中で、子供を取り巻く環境が大きく変化しています。</a:t>
            </a:r>
            <a:endParaRPr kumimoji="1" lang="en-US" altLang="ja-JP" dirty="0" smtClean="0"/>
          </a:p>
          <a:p>
            <a:r>
              <a:rPr kumimoji="1" lang="ja-JP" altLang="en-US" dirty="0" smtClean="0"/>
              <a:t>・また、地域における教育力の低下</a:t>
            </a:r>
            <a:r>
              <a:rPr kumimoji="1" lang="ja-JP" altLang="en-US" smtClean="0"/>
              <a:t>や、子供の</a:t>
            </a:r>
            <a:r>
              <a:rPr kumimoji="1" lang="ja-JP" altLang="en-US" dirty="0" smtClean="0"/>
              <a:t>貧困、家庭の孤立化といった問題も指摘されているところです。</a:t>
            </a:r>
            <a:endParaRPr kumimoji="1" lang="en-US" altLang="ja-JP" dirty="0" smtClean="0"/>
          </a:p>
          <a:p>
            <a:endParaRPr kumimoji="1" lang="en-US" altLang="ja-JP" dirty="0" smtClean="0"/>
          </a:p>
          <a:p>
            <a:r>
              <a:rPr kumimoji="1" lang="ja-JP" altLang="en-US" dirty="0" smtClean="0"/>
              <a:t>・こうした中、学校の抱える課題は複雑化、多様化しており、学校だけの対応や解決は困難と言えます。</a:t>
            </a:r>
            <a:endParaRPr kumimoji="1" lang="en-US" altLang="ja-JP" dirty="0" smtClean="0"/>
          </a:p>
          <a:p>
            <a:r>
              <a:rPr kumimoji="1" lang="ja-JP" altLang="en-US" dirty="0" smtClean="0"/>
              <a:t>・新しい時代を切り拓いていく子供の育成とともに、様々な課題への対応や解決に向けた取組の面からも、地域と学校がパートナーとして連携・協働し、社会総掛かりによる教育を実現することが、ますます重要となっています。</a:t>
            </a:r>
            <a:endParaRPr kumimoji="1" lang="en-US" altLang="ja-JP" dirty="0" smtClean="0"/>
          </a:p>
          <a:p>
            <a:r>
              <a:rPr kumimoji="1" lang="ja-JP" altLang="en-US" dirty="0" smtClean="0"/>
              <a:t>・そのための仕組みが、現在推進されている「コミュニティ・スクール」や、今回説明します「地域学校協働活動」の取組になります。</a:t>
            </a:r>
            <a:endParaRPr kumimoji="1" lang="en-US" altLang="ja-JP" dirty="0" smtClean="0"/>
          </a:p>
          <a:p>
            <a:endParaRPr kumimoji="1" lang="ja-JP" altLang="en-US"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8</a:t>
            </a:fld>
            <a:endParaRPr kumimoji="1" lang="ja-JP" altLang="en-US"/>
          </a:p>
        </p:txBody>
      </p:sp>
    </p:spTree>
    <p:extLst>
      <p:ext uri="{BB962C8B-B14F-4D97-AF65-F5344CB8AC3E}">
        <p14:creationId xmlns:p14="http://schemas.microsoft.com/office/powerpoint/2010/main" val="393863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・ここからは、学校と地域が連携・協働した活動について説明します。</a:t>
            </a:r>
          </a:p>
          <a:p>
            <a:endParaRPr kumimoji="1" lang="ja-JP" altLang="en-US" dirty="0" smtClean="0"/>
          </a:p>
          <a:p>
            <a:r>
              <a:rPr kumimoji="1" lang="ja-JP" altLang="en-US" dirty="0" smtClean="0"/>
              <a:t>・改めて、ここで「連携」と「協働」の言葉について確認したいと思います。</a:t>
            </a:r>
          </a:p>
          <a:p>
            <a:r>
              <a:rPr kumimoji="1" lang="ja-JP" altLang="en-US" dirty="0" smtClean="0"/>
              <a:t>●連携とは、協力して物事を行うこと</a:t>
            </a:r>
          </a:p>
          <a:p>
            <a:r>
              <a:rPr kumimoji="1" lang="ja-JP" altLang="en-US" dirty="0" smtClean="0"/>
              <a:t>●協働とは、対等な立場で協力して共に働くこと</a:t>
            </a:r>
          </a:p>
          <a:p>
            <a:r>
              <a:rPr kumimoji="1" lang="ja-JP" altLang="en-US" dirty="0" smtClean="0"/>
              <a:t>という意味があります。</a:t>
            </a:r>
          </a:p>
          <a:p>
            <a:r>
              <a:rPr kumimoji="1" lang="ja-JP" altLang="en-US" dirty="0" smtClean="0"/>
              <a:t>・地域住民などが、学校を一方的に支援するのではなく、子供の成長を支えるという同じ目的のために、パートナーとして、互いに協力して共通の課題に取り組むことを指しています。</a:t>
            </a:r>
          </a:p>
          <a:p>
            <a:endParaRPr kumimoji="1" lang="ja-JP" altLang="en-US" dirty="0"/>
          </a:p>
        </p:txBody>
      </p:sp>
      <p:sp>
        <p:nvSpPr>
          <p:cNvPr id="4" name="ヘッダー プレースホルダー 3"/>
          <p:cNvSpPr>
            <a:spLocks noGrp="1"/>
          </p:cNvSpPr>
          <p:nvPr>
            <p:ph type="hdr" sz="quarter"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B05886E-18CE-47BC-9B84-369F6B2E0E73}" type="slidenum">
              <a:rPr kumimoji="1" lang="ja-JP" altLang="en-US" smtClean="0"/>
              <a:t>9</a:t>
            </a:fld>
            <a:endParaRPr kumimoji="1" lang="ja-JP" altLang="en-US"/>
          </a:p>
        </p:txBody>
      </p:sp>
    </p:spTree>
    <p:extLst>
      <p:ext uri="{BB962C8B-B14F-4D97-AF65-F5344CB8AC3E}">
        <p14:creationId xmlns:p14="http://schemas.microsoft.com/office/powerpoint/2010/main" val="285767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a:xfrm>
            <a:off x="2478181" y="329308"/>
            <a:ext cx="3004429" cy="309201"/>
          </a:xfrm>
        </p:spPr>
        <p:txBody>
          <a:bodyPr/>
          <a:lstStyle/>
          <a:p>
            <a:endParaRPr kumimoji="1" lang="ja-JP" altLang="en-US"/>
          </a:p>
        </p:txBody>
      </p:sp>
      <p:sp>
        <p:nvSpPr>
          <p:cNvPr id="6" name="Slide Number Placeholder 5"/>
          <p:cNvSpPr>
            <a:spLocks noGrp="1"/>
          </p:cNvSpPr>
          <p:nvPr>
            <p:ph type="sldNum" sz="quarter" idx="12"/>
          </p:nvPr>
        </p:nvSpPr>
        <p:spPr>
          <a:xfrm>
            <a:off x="1434703" y="798973"/>
            <a:ext cx="802005" cy="503578"/>
          </a:xfrm>
        </p:spPr>
        <p:txBody>
          <a:bodyPr/>
          <a:lstStyle/>
          <a:p>
            <a:fld id="{B757281F-34C8-4E9A-8AE1-F09A0B58BA6B}" type="slidenum">
              <a:rPr kumimoji="1" lang="ja-JP" altLang="en-US" smtClean="0"/>
              <a:t>‹#›</a:t>
            </a:fld>
            <a:endParaRPr kumimoji="1" lang="ja-JP" altLang="en-US"/>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976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85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31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3827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655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240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535413" y="2824270"/>
            <a:ext cx="3079690"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935142" y="2821491"/>
            <a:ext cx="3079691"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369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293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spTree>
    <p:extLst>
      <p:ext uri="{BB962C8B-B14F-4D97-AF65-F5344CB8AC3E}">
        <p14:creationId xmlns:p14="http://schemas.microsoft.com/office/powerpoint/2010/main" val="224802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A3CD926-6BF2-4C90-B55B-6FAAB641682B}" type="datetimeFigureOut">
              <a:rPr kumimoji="1" lang="ja-JP" altLang="en-US" smtClean="0"/>
              <a:t>2021/6/9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062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5A3CD926-6BF2-4C90-B55B-6FAAB641682B}" type="datetimeFigureOut">
              <a:rPr kumimoji="1" lang="ja-JP" altLang="en-US" smtClean="0"/>
              <a:t>2021/6/9</a:t>
            </a:fld>
            <a:endParaRPr kumimoji="1" lang="ja-JP" altLang="en-US"/>
          </a:p>
        </p:txBody>
      </p:sp>
      <p:sp>
        <p:nvSpPr>
          <p:cNvPr id="6" name="Footer Placeholder 5"/>
          <p:cNvSpPr>
            <a:spLocks noGrp="1"/>
          </p:cNvSpPr>
          <p:nvPr>
            <p:ph type="ftr" sz="quarter" idx="11"/>
          </p:nvPr>
        </p:nvSpPr>
        <p:spPr>
          <a:xfrm>
            <a:off x="1536252" y="318641"/>
            <a:ext cx="3152831"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B757281F-34C8-4E9A-8AE1-F09A0B58BA6B}" type="slidenum">
              <a:rPr kumimoji="1" lang="ja-JP" altLang="en-US" smtClean="0"/>
              <a:t>‹#›</a:t>
            </a:fld>
            <a:endParaRPr kumimoji="1" lang="ja-JP" altLang="en-US"/>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738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a:ext>
            </a:extLst>
          </a:blip>
          <a:srcRect b="-2958"/>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A3CD926-6BF2-4C90-B55B-6FAAB641682B}" type="datetimeFigureOut">
              <a:rPr kumimoji="1" lang="ja-JP" altLang="en-US" smtClean="0"/>
              <a:t>2021/6/9</a:t>
            </a:fld>
            <a:endParaRPr kumimoji="1" lang="ja-JP" altLang="en-US"/>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757281F-34C8-4E9A-8AE1-F09A0B58BA6B}" type="slidenum">
              <a:rPr kumimoji="1" lang="ja-JP" altLang="en-US" smtClean="0"/>
              <a:t>‹#›</a:t>
            </a:fld>
            <a:endParaRPr kumimoji="1" lang="ja-JP" altLang="en-US"/>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01686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9" name="図 28"/>
          <p:cNvPicPr>
            <a:picLocks noChangeAspect="1"/>
          </p:cNvPicPr>
          <p:nvPr/>
        </p:nvPicPr>
        <p:blipFill>
          <a:blip r:embed="rId3"/>
          <a:stretch>
            <a:fillRect/>
          </a:stretch>
        </p:blipFill>
        <p:spPr>
          <a:xfrm>
            <a:off x="-9541" y="-297"/>
            <a:ext cx="9163082" cy="6858594"/>
          </a:xfrm>
          <a:prstGeom prst="rect">
            <a:avLst/>
          </a:prstGeom>
        </p:spPr>
      </p:pic>
      <p:sp>
        <p:nvSpPr>
          <p:cNvPr id="2" name="タイトル 1">
            <a:extLst>
              <a:ext uri="{FF2B5EF4-FFF2-40B4-BE49-F238E27FC236}">
                <a16:creationId xmlns:a16="http://schemas.microsoft.com/office/drawing/2014/main" id="{E9E5B5B0-5729-45BA-9540-9B81BB95E246}"/>
              </a:ext>
            </a:extLst>
          </p:cNvPr>
          <p:cNvSpPr>
            <a:spLocks noGrp="1"/>
          </p:cNvSpPr>
          <p:nvPr>
            <p:ph type="ctrTitle"/>
          </p:nvPr>
        </p:nvSpPr>
        <p:spPr>
          <a:xfrm>
            <a:off x="831901" y="1226568"/>
            <a:ext cx="6512796" cy="1375761"/>
          </a:xfrm>
        </p:spPr>
        <p:txBody>
          <a:bodyPr anchor="ctr" anchorCtr="0">
            <a:spAutoFit/>
          </a:bodyPr>
          <a:lstStyle/>
          <a:p>
            <a:r>
              <a:rPr kumimoji="1" lang="ja-JP" altLang="en-US" sz="4800" dirty="0">
                <a:latin typeface="HGS創英角ｺﾞｼｯｸUB" panose="020B0900000000000000" pitchFamily="50" charset="-128"/>
                <a:ea typeface="HGS創英角ｺﾞｼｯｸUB" panose="020B0900000000000000" pitchFamily="50" charset="-128"/>
              </a:rPr>
              <a:t>地域学校協働活動の</a:t>
            </a:r>
            <a:r>
              <a:rPr kumimoji="1" lang="en-US" altLang="ja-JP" sz="4800" dirty="0">
                <a:latin typeface="HGS創英角ｺﾞｼｯｸUB" panose="020B0900000000000000" pitchFamily="50" charset="-128"/>
                <a:ea typeface="HGS創英角ｺﾞｼｯｸUB" panose="020B0900000000000000" pitchFamily="50" charset="-128"/>
              </a:rPr>
              <a:t/>
            </a:r>
            <a:br>
              <a:rPr kumimoji="1" lang="en-US" altLang="ja-JP" sz="4800" dirty="0">
                <a:latin typeface="HGS創英角ｺﾞｼｯｸUB" panose="020B0900000000000000" pitchFamily="50" charset="-128"/>
                <a:ea typeface="HGS創英角ｺﾞｼｯｸUB" panose="020B0900000000000000" pitchFamily="50" charset="-128"/>
              </a:rPr>
            </a:br>
            <a:r>
              <a:rPr kumimoji="1" lang="ja-JP" altLang="en-US" sz="4800" dirty="0">
                <a:latin typeface="HGS創英角ｺﾞｼｯｸUB" panose="020B0900000000000000" pitchFamily="50" charset="-128"/>
                <a:ea typeface="HGS創英角ｺﾞｼｯｸUB" panose="020B0900000000000000" pitchFamily="50" charset="-128"/>
              </a:rPr>
              <a:t>推進に</a:t>
            </a:r>
            <a:r>
              <a:rPr kumimoji="1" lang="ja-JP" altLang="en-US" sz="4800" dirty="0" smtClean="0">
                <a:latin typeface="HGS創英角ｺﾞｼｯｸUB" panose="020B0900000000000000" pitchFamily="50" charset="-128"/>
                <a:ea typeface="HGS創英角ｺﾞｼｯｸUB" panose="020B0900000000000000" pitchFamily="50" charset="-128"/>
              </a:rPr>
              <a:t>向けて</a:t>
            </a:r>
            <a:endParaRPr kumimoji="1" lang="ja-JP" altLang="en-US" sz="4800" dirty="0">
              <a:latin typeface="HGS創英角ｺﾞｼｯｸUB" panose="020B0900000000000000" pitchFamily="50" charset="-128"/>
              <a:ea typeface="HGS創英角ｺﾞｼｯｸUB" panose="020B0900000000000000" pitchFamily="50" charset="-128"/>
            </a:endParaRPr>
          </a:p>
        </p:txBody>
      </p:sp>
      <p:sp>
        <p:nvSpPr>
          <p:cNvPr id="3" name="字幕 2">
            <a:extLst>
              <a:ext uri="{FF2B5EF4-FFF2-40B4-BE49-F238E27FC236}">
                <a16:creationId xmlns:a16="http://schemas.microsoft.com/office/drawing/2014/main" id="{340DE8D8-2A93-490E-B3B1-EA4AFB7485DF}"/>
              </a:ext>
            </a:extLst>
          </p:cNvPr>
          <p:cNvSpPr>
            <a:spLocks noGrp="1"/>
          </p:cNvSpPr>
          <p:nvPr>
            <p:ph type="subTitle" idx="1"/>
          </p:nvPr>
        </p:nvSpPr>
        <p:spPr>
          <a:xfrm>
            <a:off x="2844398" y="5217584"/>
            <a:ext cx="3972980" cy="1610643"/>
          </a:xfrm>
        </p:spPr>
        <p:txBody>
          <a:bodyPr>
            <a:noAutofit/>
          </a:bodyPr>
          <a:lstStyle/>
          <a:p>
            <a:r>
              <a:rPr kumimoji="1" lang="ja-JP" altLang="en-US" sz="1800" dirty="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令和元</a:t>
            </a:r>
            <a:r>
              <a:rPr kumimoji="1" lang="en-US" altLang="ja-JP" sz="1800" dirty="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(2019</a:t>
            </a:r>
            <a:r>
              <a:rPr kumimoji="1" lang="en-US" altLang="ja-JP" sz="1800" dirty="0" smtClean="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a:t>
            </a:r>
            <a:r>
              <a:rPr kumimoji="1" lang="ja-JP" altLang="en-US" sz="1800" dirty="0" smtClean="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年度</a:t>
            </a:r>
            <a:endParaRPr kumimoji="1" lang="en-US" altLang="ja-JP" sz="1800" dirty="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endParaRPr>
          </a:p>
          <a:p>
            <a:r>
              <a:rPr kumimoji="1" lang="ja-JP" altLang="en-US" sz="1800" dirty="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　</a:t>
            </a:r>
            <a:r>
              <a:rPr kumimoji="1" lang="ja-JP" altLang="en-US" sz="1800" dirty="0" smtClean="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栃木県教育委員会</a:t>
            </a:r>
            <a:endParaRPr kumimoji="1" lang="en-US" altLang="ja-JP" sz="1800" dirty="0" smtClean="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endParaRPr>
          </a:p>
          <a:p>
            <a:r>
              <a:rPr lang="ja-JP" altLang="en-US" sz="1800" dirty="0" smtClean="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（栃木県ふれあい</a:t>
            </a:r>
            <a:r>
              <a:rPr lang="ja-JP" altLang="en-US" sz="1800" dirty="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学習推進</a:t>
            </a:r>
            <a:r>
              <a:rPr lang="ja-JP" altLang="en-US" sz="1800" dirty="0" smtClean="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rPr>
              <a:t>委員会）</a:t>
            </a:r>
            <a:endParaRPr kumimoji="1" lang="ja-JP" altLang="en-US" sz="1800" dirty="0">
              <a:ln>
                <a:solidFill>
                  <a:sysClr val="windowText" lastClr="000000"/>
                </a:solidFill>
              </a:ln>
              <a:solidFill>
                <a:schemeClr val="bg1"/>
              </a:solidFill>
              <a:latin typeface="HGS創英角ｺﾞｼｯｸUB" panose="020B0900000000000000" pitchFamily="50" charset="-128"/>
              <a:ea typeface="HGS創英角ｺﾞｼｯｸUB" panose="020B0900000000000000" pitchFamily="50" charset="-128"/>
            </a:endParaRPr>
          </a:p>
        </p:txBody>
      </p:sp>
      <p:cxnSp>
        <p:nvCxnSpPr>
          <p:cNvPr id="13" name="直線コネクタ 12">
            <a:extLst>
              <a:ext uri="{FF2B5EF4-FFF2-40B4-BE49-F238E27FC236}">
                <a16:creationId xmlns:a16="http://schemas.microsoft.com/office/drawing/2014/main" id="{C6EEFFC9-604E-4B92-B2D6-D5A82E490B5B}"/>
              </a:ext>
            </a:extLst>
          </p:cNvPr>
          <p:cNvCxnSpPr/>
          <p:nvPr/>
        </p:nvCxnSpPr>
        <p:spPr>
          <a:xfrm>
            <a:off x="707402" y="1104448"/>
            <a:ext cx="0" cy="1620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4"/>
          <a:stretch>
            <a:fillRect/>
          </a:stretch>
        </p:blipFill>
        <p:spPr>
          <a:xfrm>
            <a:off x="-9541" y="1657958"/>
            <a:ext cx="8882642" cy="5200339"/>
          </a:xfrm>
          <a:prstGeom prst="rect">
            <a:avLst/>
          </a:prstGeom>
        </p:spPr>
      </p:pic>
    </p:spTree>
    <p:extLst>
      <p:ext uri="{BB962C8B-B14F-4D97-AF65-F5344CB8AC3E}">
        <p14:creationId xmlns:p14="http://schemas.microsoft.com/office/powerpoint/2010/main" val="185157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8FCCCD1E-57C3-4C8F-BFF8-F96D62CD6A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8711" y="3660317"/>
            <a:ext cx="1875733" cy="1320378"/>
          </a:xfrm>
          <a:prstGeom prst="rect">
            <a:avLst/>
          </a:prstGeom>
        </p:spPr>
      </p:pic>
      <p:sp>
        <p:nvSpPr>
          <p:cNvPr id="3" name="テキスト ボックス 2">
            <a:extLst>
              <a:ext uri="{FF2B5EF4-FFF2-40B4-BE49-F238E27FC236}">
                <a16:creationId xmlns:a16="http://schemas.microsoft.com/office/drawing/2014/main" id="{A7EDA3CE-DD72-429B-873D-F3C6251C6B2C}"/>
              </a:ext>
            </a:extLst>
          </p:cNvPr>
          <p:cNvSpPr txBox="1"/>
          <p:nvPr/>
        </p:nvSpPr>
        <p:spPr>
          <a:xfrm>
            <a:off x="6411377" y="2118134"/>
            <a:ext cx="2441694" cy="338554"/>
          </a:xfrm>
          <a:prstGeom prst="rect">
            <a:avLst/>
          </a:prstGeom>
          <a:noFill/>
        </p:spPr>
        <p:txBody>
          <a:bodyPr wrap="none" rtlCol="0">
            <a:spAutoFit/>
          </a:bodyPr>
          <a:lstStyle/>
          <a:p>
            <a:r>
              <a:rPr kumimoji="1" lang="ja-JP" altLang="en-US" sz="1600" dirty="0">
                <a:latin typeface="HGSｺﾞｼｯｸE" panose="020B0900000000000000" pitchFamily="50" charset="-128"/>
                <a:ea typeface="HGSｺﾞｼｯｸE" panose="020B0900000000000000" pitchFamily="50" charset="-128"/>
              </a:rPr>
              <a:t>地域住民のボランティア</a:t>
            </a:r>
          </a:p>
        </p:txBody>
      </p:sp>
      <p:sp>
        <p:nvSpPr>
          <p:cNvPr id="128" name="テキスト ボックス 127">
            <a:extLst>
              <a:ext uri="{FF2B5EF4-FFF2-40B4-BE49-F238E27FC236}">
                <a16:creationId xmlns:a16="http://schemas.microsoft.com/office/drawing/2014/main" id="{03E2FA23-42D6-4351-9E0A-CFB18E40530C}"/>
              </a:ext>
            </a:extLst>
          </p:cNvPr>
          <p:cNvSpPr txBox="1"/>
          <p:nvPr/>
        </p:nvSpPr>
        <p:spPr>
          <a:xfrm>
            <a:off x="2234444" y="2075926"/>
            <a:ext cx="1826141" cy="338554"/>
          </a:xfrm>
          <a:prstGeom prst="rect">
            <a:avLst/>
          </a:prstGeom>
          <a:noFill/>
        </p:spPr>
        <p:txBody>
          <a:bodyPr wrap="none" rtlCol="0">
            <a:spAutoFit/>
          </a:bodyPr>
          <a:lstStyle/>
          <a:p>
            <a:r>
              <a:rPr kumimoji="1" lang="ja-JP" altLang="en-US" sz="1600" dirty="0">
                <a:latin typeface="HGSｺﾞｼｯｸE" panose="020B0900000000000000" pitchFamily="50" charset="-128"/>
                <a:ea typeface="HGSｺﾞｼｯｸE" panose="020B0900000000000000" pitchFamily="50" charset="-128"/>
              </a:rPr>
              <a:t>コーディネーター</a:t>
            </a:r>
          </a:p>
        </p:txBody>
      </p:sp>
      <p:grpSp>
        <p:nvGrpSpPr>
          <p:cNvPr id="5" name="グループ化 4">
            <a:extLst>
              <a:ext uri="{FF2B5EF4-FFF2-40B4-BE49-F238E27FC236}">
                <a16:creationId xmlns:a16="http://schemas.microsoft.com/office/drawing/2014/main" id="{A0CEFD56-BFBA-464D-82D8-36A75D5B948E}"/>
              </a:ext>
            </a:extLst>
          </p:cNvPr>
          <p:cNvGrpSpPr/>
          <p:nvPr/>
        </p:nvGrpSpPr>
        <p:grpSpPr>
          <a:xfrm flipH="1">
            <a:off x="2906286" y="2453225"/>
            <a:ext cx="5138717" cy="866770"/>
            <a:chOff x="1293858" y="2149657"/>
            <a:chExt cx="5138717" cy="866770"/>
          </a:xfrm>
        </p:grpSpPr>
        <p:sp>
          <p:nvSpPr>
            <p:cNvPr id="29" name="テキスト ボックス 28">
              <a:extLst>
                <a:ext uri="{FF2B5EF4-FFF2-40B4-BE49-F238E27FC236}">
                  <a16:creationId xmlns:a16="http://schemas.microsoft.com/office/drawing/2014/main" id="{FAD468EA-B4C6-444E-BEA1-C60C6EAFAED6}"/>
                </a:ext>
              </a:extLst>
            </p:cNvPr>
            <p:cNvSpPr txBox="1"/>
            <p:nvPr/>
          </p:nvSpPr>
          <p:spPr>
            <a:xfrm>
              <a:off x="2623149" y="2233919"/>
              <a:ext cx="3742533" cy="619318"/>
            </a:xfrm>
            <a:prstGeom prst="roundRect">
              <a:avLst/>
            </a:prstGeom>
            <a:noFill/>
            <a:ln w="28575">
              <a:solidFill>
                <a:srgbClr val="7CADFC"/>
              </a:solidFill>
            </a:ln>
          </p:spPr>
          <p:txBody>
            <a:bodyPr wrap="square" rtlCol="0" anchor="ctr">
              <a:spAutoFit/>
            </a:bodyPr>
            <a:lstStyle/>
            <a:p>
              <a:pPr algn="ctr">
                <a:lnSpc>
                  <a:spcPct val="150000"/>
                </a:lnSpc>
              </a:pPr>
              <a:r>
                <a:rPr kumimoji="1" lang="ja-JP" altLang="en-US" sz="2400">
                  <a:latin typeface="HGSｺﾞｼｯｸE" panose="020B0900000000000000" pitchFamily="50" charset="-128"/>
                  <a:ea typeface="HGSｺﾞｼｯｸE" panose="020B0900000000000000" pitchFamily="50" charset="-128"/>
                </a:rPr>
                <a:t>協働的学校</a:t>
              </a:r>
              <a:r>
                <a:rPr kumimoji="1" lang="ja-JP" altLang="en-US" sz="2400" dirty="0">
                  <a:latin typeface="HGSｺﾞｼｯｸE" panose="020B0900000000000000" pitchFamily="50" charset="-128"/>
                  <a:ea typeface="HGSｺﾞｼｯｸE" panose="020B0900000000000000" pitchFamily="50" charset="-128"/>
                </a:rPr>
                <a:t>支援活動</a:t>
              </a:r>
            </a:p>
          </p:txBody>
        </p:sp>
        <p:grpSp>
          <p:nvGrpSpPr>
            <p:cNvPr id="50" name="グループ化 49">
              <a:extLst>
                <a:ext uri="{FF2B5EF4-FFF2-40B4-BE49-F238E27FC236}">
                  <a16:creationId xmlns:a16="http://schemas.microsoft.com/office/drawing/2014/main" id="{4C4EAD02-8B33-4AE2-B402-E1B26FB73B88}"/>
                </a:ext>
              </a:extLst>
            </p:cNvPr>
            <p:cNvGrpSpPr/>
            <p:nvPr/>
          </p:nvGrpSpPr>
          <p:grpSpPr>
            <a:xfrm>
              <a:off x="6057669" y="2149657"/>
              <a:ext cx="374906" cy="711267"/>
              <a:chOff x="-1514440" y="2869547"/>
              <a:chExt cx="364909" cy="949233"/>
            </a:xfrm>
            <a:solidFill>
              <a:srgbClr val="FFC000"/>
            </a:solidFill>
          </p:grpSpPr>
          <p:sp>
            <p:nvSpPr>
              <p:cNvPr id="51" name="楕円 50">
                <a:extLst>
                  <a:ext uri="{FF2B5EF4-FFF2-40B4-BE49-F238E27FC236}">
                    <a16:creationId xmlns:a16="http://schemas.microsoft.com/office/drawing/2014/main" id="{0507269E-A952-4DD0-A2EE-E27AC588415B}"/>
                  </a:ext>
                </a:extLst>
              </p:cNvPr>
              <p:cNvSpPr/>
              <p:nvPr/>
            </p:nvSpPr>
            <p:spPr>
              <a:xfrm>
                <a:off x="-1483961" y="2869547"/>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52" name="四角形: 角を丸くする 51">
                <a:extLst>
                  <a:ext uri="{FF2B5EF4-FFF2-40B4-BE49-F238E27FC236}">
                    <a16:creationId xmlns:a16="http://schemas.microsoft.com/office/drawing/2014/main" id="{85E337A2-7121-49F1-AABA-75A4FBB8E38D}"/>
                  </a:ext>
                </a:extLst>
              </p:cNvPr>
              <p:cNvSpPr/>
              <p:nvPr/>
            </p:nvSpPr>
            <p:spPr>
              <a:xfrm>
                <a:off x="-1514440" y="3174346"/>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2" name="グループ化 1">
              <a:extLst>
                <a:ext uri="{FF2B5EF4-FFF2-40B4-BE49-F238E27FC236}">
                  <a16:creationId xmlns:a16="http://schemas.microsoft.com/office/drawing/2014/main" id="{80164CB3-2C2C-4B10-94C5-1D29427063BF}"/>
                </a:ext>
              </a:extLst>
            </p:cNvPr>
            <p:cNvGrpSpPr/>
            <p:nvPr/>
          </p:nvGrpSpPr>
          <p:grpSpPr>
            <a:xfrm>
              <a:off x="1293858" y="2186380"/>
              <a:ext cx="733109" cy="830047"/>
              <a:chOff x="1283772" y="2139753"/>
              <a:chExt cx="586447" cy="640320"/>
            </a:xfrm>
          </p:grpSpPr>
          <p:grpSp>
            <p:nvGrpSpPr>
              <p:cNvPr id="28" name="グループ化 27">
                <a:extLst>
                  <a:ext uri="{FF2B5EF4-FFF2-40B4-BE49-F238E27FC236}">
                    <a16:creationId xmlns:a16="http://schemas.microsoft.com/office/drawing/2014/main" id="{E9031BF9-5B21-43B8-9935-F01E6CFC25D2}"/>
                  </a:ext>
                </a:extLst>
              </p:cNvPr>
              <p:cNvGrpSpPr/>
              <p:nvPr/>
            </p:nvGrpSpPr>
            <p:grpSpPr>
              <a:xfrm>
                <a:off x="1283772" y="2139753"/>
                <a:ext cx="156875" cy="426880"/>
                <a:chOff x="-1514440" y="2751909"/>
                <a:chExt cx="364909" cy="949234"/>
              </a:xfrm>
              <a:solidFill>
                <a:srgbClr val="92D050"/>
              </a:solidFill>
            </p:grpSpPr>
            <p:sp>
              <p:nvSpPr>
                <p:cNvPr id="26" name="楕円 25">
                  <a:extLst>
                    <a:ext uri="{FF2B5EF4-FFF2-40B4-BE49-F238E27FC236}">
                      <a16:creationId xmlns:a16="http://schemas.microsoft.com/office/drawing/2014/main" id="{2007C26E-B4A3-4429-97D8-E9DD8E21E6DD}"/>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27" name="四角形: 角を丸くする 26">
                  <a:extLst>
                    <a:ext uri="{FF2B5EF4-FFF2-40B4-BE49-F238E27FC236}">
                      <a16:creationId xmlns:a16="http://schemas.microsoft.com/office/drawing/2014/main" id="{AF5D9A2D-0997-43CD-BCD9-9DF20C21FC6C}"/>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42" name="グループ化 41">
                <a:extLst>
                  <a:ext uri="{FF2B5EF4-FFF2-40B4-BE49-F238E27FC236}">
                    <a16:creationId xmlns:a16="http://schemas.microsoft.com/office/drawing/2014/main" id="{68E23799-7C50-4322-B9AD-46C93767F9F6}"/>
                  </a:ext>
                </a:extLst>
              </p:cNvPr>
              <p:cNvGrpSpPr/>
              <p:nvPr/>
            </p:nvGrpSpPr>
            <p:grpSpPr>
              <a:xfrm>
                <a:off x="1512734" y="2353193"/>
                <a:ext cx="156875" cy="426880"/>
                <a:chOff x="-1514440" y="2751909"/>
                <a:chExt cx="364909" cy="949234"/>
              </a:xfrm>
              <a:solidFill>
                <a:srgbClr val="92D050"/>
              </a:solidFill>
            </p:grpSpPr>
            <p:sp>
              <p:nvSpPr>
                <p:cNvPr id="43" name="楕円 42">
                  <a:extLst>
                    <a:ext uri="{FF2B5EF4-FFF2-40B4-BE49-F238E27FC236}">
                      <a16:creationId xmlns:a16="http://schemas.microsoft.com/office/drawing/2014/main" id="{55EAE9AC-3585-4CC3-A32A-CDDE976863BA}"/>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62" name="四角形: 角を丸くする 61">
                  <a:extLst>
                    <a:ext uri="{FF2B5EF4-FFF2-40B4-BE49-F238E27FC236}">
                      <a16:creationId xmlns:a16="http://schemas.microsoft.com/office/drawing/2014/main" id="{C78390CC-341E-40BA-8E6B-8C043A57A140}"/>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63" name="グループ化 62">
                <a:extLst>
                  <a:ext uri="{FF2B5EF4-FFF2-40B4-BE49-F238E27FC236}">
                    <a16:creationId xmlns:a16="http://schemas.microsoft.com/office/drawing/2014/main" id="{B725C22E-C4F3-48BB-92E5-87D2665C2F04}"/>
                  </a:ext>
                </a:extLst>
              </p:cNvPr>
              <p:cNvGrpSpPr/>
              <p:nvPr/>
            </p:nvGrpSpPr>
            <p:grpSpPr>
              <a:xfrm>
                <a:off x="1713344" y="2139753"/>
                <a:ext cx="156875" cy="426880"/>
                <a:chOff x="-1514440" y="2751909"/>
                <a:chExt cx="364909" cy="949234"/>
              </a:xfrm>
              <a:solidFill>
                <a:srgbClr val="92D050"/>
              </a:solidFill>
            </p:grpSpPr>
            <p:sp>
              <p:nvSpPr>
                <p:cNvPr id="64" name="楕円 63">
                  <a:extLst>
                    <a:ext uri="{FF2B5EF4-FFF2-40B4-BE49-F238E27FC236}">
                      <a16:creationId xmlns:a16="http://schemas.microsoft.com/office/drawing/2014/main" id="{855BB8E3-4ED5-4FF7-9686-B4BE890DDECB}"/>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65" name="四角形: 角を丸くする 64">
                  <a:extLst>
                    <a:ext uri="{FF2B5EF4-FFF2-40B4-BE49-F238E27FC236}">
                      <a16:creationId xmlns:a16="http://schemas.microsoft.com/office/drawing/2014/main" id="{F721842E-5F9A-4426-9CB0-AA37FE96F61E}"/>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sp>
          <p:nvSpPr>
            <p:cNvPr id="4" name="矢印: 右 3">
              <a:extLst>
                <a:ext uri="{FF2B5EF4-FFF2-40B4-BE49-F238E27FC236}">
                  <a16:creationId xmlns:a16="http://schemas.microsoft.com/office/drawing/2014/main" id="{81A38AA1-7065-46FC-B9C3-E702B9781FB6}"/>
                </a:ext>
              </a:extLst>
            </p:cNvPr>
            <p:cNvSpPr/>
            <p:nvPr/>
          </p:nvSpPr>
          <p:spPr>
            <a:xfrm>
              <a:off x="2091607" y="2517193"/>
              <a:ext cx="528762" cy="236602"/>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grpSp>
      <p:grpSp>
        <p:nvGrpSpPr>
          <p:cNvPr id="6" name="グループ化 5">
            <a:extLst>
              <a:ext uri="{FF2B5EF4-FFF2-40B4-BE49-F238E27FC236}">
                <a16:creationId xmlns:a16="http://schemas.microsoft.com/office/drawing/2014/main" id="{FCA5A2FD-F7ED-4B8A-899D-F6FF477E271D}"/>
              </a:ext>
            </a:extLst>
          </p:cNvPr>
          <p:cNvGrpSpPr/>
          <p:nvPr/>
        </p:nvGrpSpPr>
        <p:grpSpPr>
          <a:xfrm flipH="1">
            <a:off x="2363570" y="3464459"/>
            <a:ext cx="5704120" cy="830047"/>
            <a:chOff x="1293858" y="3454839"/>
            <a:chExt cx="5704120" cy="830047"/>
          </a:xfrm>
        </p:grpSpPr>
        <p:sp>
          <p:nvSpPr>
            <p:cNvPr id="30" name="テキスト ボックス 29">
              <a:extLst>
                <a:ext uri="{FF2B5EF4-FFF2-40B4-BE49-F238E27FC236}">
                  <a16:creationId xmlns:a16="http://schemas.microsoft.com/office/drawing/2014/main" id="{58C3CF02-6E0A-4FE2-8177-FC083AEE2968}"/>
                </a:ext>
              </a:extLst>
            </p:cNvPr>
            <p:cNvSpPr txBox="1"/>
            <p:nvPr/>
          </p:nvSpPr>
          <p:spPr>
            <a:xfrm>
              <a:off x="2623150" y="3549685"/>
              <a:ext cx="3722012" cy="619318"/>
            </a:xfrm>
            <a:prstGeom prst="roundRect">
              <a:avLst/>
            </a:prstGeom>
            <a:noFill/>
            <a:ln w="28575">
              <a:solidFill>
                <a:srgbClr val="7CADFC"/>
              </a:solidFill>
            </a:ln>
          </p:spPr>
          <p:txBody>
            <a:bodyPr wrap="square" rtlCol="0">
              <a:spAutoFit/>
            </a:bodyPr>
            <a:lstStyle/>
            <a:p>
              <a:pPr algn="ctr">
                <a:lnSpc>
                  <a:spcPct val="150000"/>
                </a:lnSpc>
              </a:pPr>
              <a:r>
                <a:rPr kumimoji="1" lang="ja-JP" altLang="en-US" sz="2400" dirty="0">
                  <a:latin typeface="HGSｺﾞｼｯｸE" panose="020B0900000000000000" pitchFamily="50" charset="-128"/>
                  <a:ea typeface="HGSｺﾞｼｯｸE" panose="020B0900000000000000" pitchFamily="50" charset="-128"/>
                </a:rPr>
                <a:t>土曜休日の教育活動</a:t>
              </a:r>
            </a:p>
          </p:txBody>
        </p:sp>
        <p:grpSp>
          <p:nvGrpSpPr>
            <p:cNvPr id="84" name="グループ化 83">
              <a:extLst>
                <a:ext uri="{FF2B5EF4-FFF2-40B4-BE49-F238E27FC236}">
                  <a16:creationId xmlns:a16="http://schemas.microsoft.com/office/drawing/2014/main" id="{B89630D2-654D-44B3-B59E-1B1F69DEDC69}"/>
                </a:ext>
              </a:extLst>
            </p:cNvPr>
            <p:cNvGrpSpPr/>
            <p:nvPr/>
          </p:nvGrpSpPr>
          <p:grpSpPr>
            <a:xfrm>
              <a:off x="6057667" y="3515307"/>
              <a:ext cx="374906" cy="711268"/>
              <a:chOff x="-1514442" y="2985007"/>
              <a:chExt cx="364909" cy="949234"/>
            </a:xfrm>
            <a:solidFill>
              <a:srgbClr val="FFC000"/>
            </a:solidFill>
          </p:grpSpPr>
          <p:sp>
            <p:nvSpPr>
              <p:cNvPr id="85" name="楕円 84">
                <a:extLst>
                  <a:ext uri="{FF2B5EF4-FFF2-40B4-BE49-F238E27FC236}">
                    <a16:creationId xmlns:a16="http://schemas.microsoft.com/office/drawing/2014/main" id="{8E37E214-7C52-44BF-9070-9EBB997E040B}"/>
                  </a:ext>
                </a:extLst>
              </p:cNvPr>
              <p:cNvSpPr/>
              <p:nvPr/>
            </p:nvSpPr>
            <p:spPr>
              <a:xfrm>
                <a:off x="-1483963" y="2985007"/>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86" name="四角形: 角を丸くする 85">
                <a:extLst>
                  <a:ext uri="{FF2B5EF4-FFF2-40B4-BE49-F238E27FC236}">
                    <a16:creationId xmlns:a16="http://schemas.microsoft.com/office/drawing/2014/main" id="{B85E1DFF-78B7-4EE8-A092-6E3EBE9673BF}"/>
                  </a:ext>
                </a:extLst>
              </p:cNvPr>
              <p:cNvSpPr/>
              <p:nvPr/>
            </p:nvSpPr>
            <p:spPr>
              <a:xfrm>
                <a:off x="-1514442" y="3289807"/>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93" name="グループ化 92">
              <a:extLst>
                <a:ext uri="{FF2B5EF4-FFF2-40B4-BE49-F238E27FC236}">
                  <a16:creationId xmlns:a16="http://schemas.microsoft.com/office/drawing/2014/main" id="{D91CDDC2-2780-4B97-BD8D-27880D34A7E2}"/>
                </a:ext>
              </a:extLst>
            </p:cNvPr>
            <p:cNvGrpSpPr/>
            <p:nvPr/>
          </p:nvGrpSpPr>
          <p:grpSpPr>
            <a:xfrm>
              <a:off x="1293858" y="3454839"/>
              <a:ext cx="733109" cy="830047"/>
              <a:chOff x="1283772" y="2139753"/>
              <a:chExt cx="586447" cy="640320"/>
            </a:xfrm>
          </p:grpSpPr>
          <p:grpSp>
            <p:nvGrpSpPr>
              <p:cNvPr id="94" name="グループ化 93">
                <a:extLst>
                  <a:ext uri="{FF2B5EF4-FFF2-40B4-BE49-F238E27FC236}">
                    <a16:creationId xmlns:a16="http://schemas.microsoft.com/office/drawing/2014/main" id="{D1A1FB28-B232-4D7D-94F5-4B2B307A3FA7}"/>
                  </a:ext>
                </a:extLst>
              </p:cNvPr>
              <p:cNvGrpSpPr/>
              <p:nvPr/>
            </p:nvGrpSpPr>
            <p:grpSpPr>
              <a:xfrm>
                <a:off x="1283772" y="2139753"/>
                <a:ext cx="156875" cy="426880"/>
                <a:chOff x="-1514440" y="2751909"/>
                <a:chExt cx="364909" cy="949234"/>
              </a:xfrm>
              <a:solidFill>
                <a:srgbClr val="92D050"/>
              </a:solidFill>
            </p:grpSpPr>
            <p:sp>
              <p:nvSpPr>
                <p:cNvPr id="101" name="楕円 100">
                  <a:extLst>
                    <a:ext uri="{FF2B5EF4-FFF2-40B4-BE49-F238E27FC236}">
                      <a16:creationId xmlns:a16="http://schemas.microsoft.com/office/drawing/2014/main" id="{13CA3961-4646-4D07-A166-95122ED1447F}"/>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02" name="四角形: 角を丸くする 101">
                  <a:extLst>
                    <a:ext uri="{FF2B5EF4-FFF2-40B4-BE49-F238E27FC236}">
                      <a16:creationId xmlns:a16="http://schemas.microsoft.com/office/drawing/2014/main" id="{6140276C-8EC2-4C71-9CB8-65F60CCBEC52}"/>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95" name="グループ化 94">
                <a:extLst>
                  <a:ext uri="{FF2B5EF4-FFF2-40B4-BE49-F238E27FC236}">
                    <a16:creationId xmlns:a16="http://schemas.microsoft.com/office/drawing/2014/main" id="{8D50A3E9-4ECE-402C-8516-C58FE6FBAA7E}"/>
                  </a:ext>
                </a:extLst>
              </p:cNvPr>
              <p:cNvGrpSpPr/>
              <p:nvPr/>
            </p:nvGrpSpPr>
            <p:grpSpPr>
              <a:xfrm>
                <a:off x="1512734" y="2353193"/>
                <a:ext cx="156875" cy="426880"/>
                <a:chOff x="-1514440" y="2751909"/>
                <a:chExt cx="364909" cy="949234"/>
              </a:xfrm>
              <a:solidFill>
                <a:srgbClr val="92D050"/>
              </a:solidFill>
            </p:grpSpPr>
            <p:sp>
              <p:nvSpPr>
                <p:cNvPr id="99" name="楕円 98">
                  <a:extLst>
                    <a:ext uri="{FF2B5EF4-FFF2-40B4-BE49-F238E27FC236}">
                      <a16:creationId xmlns:a16="http://schemas.microsoft.com/office/drawing/2014/main" id="{4F595A65-1630-41D5-A3CF-D3866A3AA4E2}"/>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00" name="四角形: 角を丸くする 99">
                  <a:extLst>
                    <a:ext uri="{FF2B5EF4-FFF2-40B4-BE49-F238E27FC236}">
                      <a16:creationId xmlns:a16="http://schemas.microsoft.com/office/drawing/2014/main" id="{EC2F8199-3E86-4DE0-8FF7-E067F4937D1A}"/>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96" name="グループ化 95">
                <a:extLst>
                  <a:ext uri="{FF2B5EF4-FFF2-40B4-BE49-F238E27FC236}">
                    <a16:creationId xmlns:a16="http://schemas.microsoft.com/office/drawing/2014/main" id="{FB20E483-99CF-415C-BC1C-5DD1F1D03B48}"/>
                  </a:ext>
                </a:extLst>
              </p:cNvPr>
              <p:cNvGrpSpPr/>
              <p:nvPr/>
            </p:nvGrpSpPr>
            <p:grpSpPr>
              <a:xfrm>
                <a:off x="1713344" y="2139753"/>
                <a:ext cx="156875" cy="426880"/>
                <a:chOff x="-1514440" y="2751909"/>
                <a:chExt cx="364909" cy="949234"/>
              </a:xfrm>
              <a:solidFill>
                <a:srgbClr val="92D050"/>
              </a:solidFill>
            </p:grpSpPr>
            <p:sp>
              <p:nvSpPr>
                <p:cNvPr id="97" name="楕円 96">
                  <a:extLst>
                    <a:ext uri="{FF2B5EF4-FFF2-40B4-BE49-F238E27FC236}">
                      <a16:creationId xmlns:a16="http://schemas.microsoft.com/office/drawing/2014/main" id="{E3CB7FD2-07EB-4C45-8043-8F43CCC1B300}"/>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98" name="四角形: 角を丸くする 97">
                  <a:extLst>
                    <a:ext uri="{FF2B5EF4-FFF2-40B4-BE49-F238E27FC236}">
                      <a16:creationId xmlns:a16="http://schemas.microsoft.com/office/drawing/2014/main" id="{B2AD9487-93D2-4011-A58F-1D9D7AB40C22}"/>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sp>
          <p:nvSpPr>
            <p:cNvPr id="129" name="矢印: 右 128">
              <a:extLst>
                <a:ext uri="{FF2B5EF4-FFF2-40B4-BE49-F238E27FC236}">
                  <a16:creationId xmlns:a16="http://schemas.microsoft.com/office/drawing/2014/main" id="{839D895D-B3B6-4E2D-8047-033C44E5B839}"/>
                </a:ext>
              </a:extLst>
            </p:cNvPr>
            <p:cNvSpPr/>
            <p:nvPr/>
          </p:nvSpPr>
          <p:spPr>
            <a:xfrm>
              <a:off x="2091607" y="3778082"/>
              <a:ext cx="528762" cy="236602"/>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33" name="矢印: 右 132">
              <a:extLst>
                <a:ext uri="{FF2B5EF4-FFF2-40B4-BE49-F238E27FC236}">
                  <a16:creationId xmlns:a16="http://schemas.microsoft.com/office/drawing/2014/main" id="{8DEC87A7-63AB-416E-A072-190AD9920906}"/>
                </a:ext>
              </a:extLst>
            </p:cNvPr>
            <p:cNvSpPr/>
            <p:nvPr/>
          </p:nvSpPr>
          <p:spPr>
            <a:xfrm>
              <a:off x="6469216" y="3848604"/>
              <a:ext cx="528762" cy="236602"/>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grpSp>
      <p:grpSp>
        <p:nvGrpSpPr>
          <p:cNvPr id="7" name="グループ化 6">
            <a:extLst>
              <a:ext uri="{FF2B5EF4-FFF2-40B4-BE49-F238E27FC236}">
                <a16:creationId xmlns:a16="http://schemas.microsoft.com/office/drawing/2014/main" id="{55FA1141-78B5-4E6C-B45F-CFD12DD20E71}"/>
              </a:ext>
            </a:extLst>
          </p:cNvPr>
          <p:cNvGrpSpPr/>
          <p:nvPr/>
        </p:nvGrpSpPr>
        <p:grpSpPr>
          <a:xfrm flipH="1">
            <a:off x="2393390" y="4443953"/>
            <a:ext cx="5674300" cy="830047"/>
            <a:chOff x="1293858" y="4737195"/>
            <a:chExt cx="5674300" cy="830047"/>
          </a:xfrm>
        </p:grpSpPr>
        <p:sp>
          <p:nvSpPr>
            <p:cNvPr id="36" name="テキスト ボックス 35">
              <a:extLst>
                <a:ext uri="{FF2B5EF4-FFF2-40B4-BE49-F238E27FC236}">
                  <a16:creationId xmlns:a16="http://schemas.microsoft.com/office/drawing/2014/main" id="{C9D7F63B-DCA3-4EB7-9B8C-FFD914DB3F0D}"/>
                </a:ext>
              </a:extLst>
            </p:cNvPr>
            <p:cNvSpPr txBox="1"/>
            <p:nvPr/>
          </p:nvSpPr>
          <p:spPr>
            <a:xfrm>
              <a:off x="2656775" y="4795103"/>
              <a:ext cx="3722012" cy="619318"/>
            </a:xfrm>
            <a:prstGeom prst="roundRect">
              <a:avLst/>
            </a:prstGeom>
            <a:noFill/>
            <a:ln w="28575">
              <a:solidFill>
                <a:srgbClr val="7CADFC"/>
              </a:solidFill>
            </a:ln>
          </p:spPr>
          <p:txBody>
            <a:bodyPr wrap="square" rtlCol="0">
              <a:spAutoFit/>
            </a:bodyPr>
            <a:lstStyle/>
            <a:p>
              <a:pPr algn="ctr">
                <a:lnSpc>
                  <a:spcPct val="150000"/>
                </a:lnSpc>
              </a:pPr>
              <a:r>
                <a:rPr kumimoji="1" lang="ja-JP" altLang="en-US" sz="2400" dirty="0">
                  <a:latin typeface="HGSｺﾞｼｯｸE" panose="020B0900000000000000" pitchFamily="50" charset="-128"/>
                  <a:ea typeface="HGSｺﾞｼｯｸE" panose="020B0900000000000000" pitchFamily="50" charset="-128"/>
                </a:rPr>
                <a:t>放課後子供教室</a:t>
              </a:r>
            </a:p>
          </p:txBody>
        </p:sp>
        <p:grpSp>
          <p:nvGrpSpPr>
            <p:cNvPr id="87" name="グループ化 86">
              <a:extLst>
                <a:ext uri="{FF2B5EF4-FFF2-40B4-BE49-F238E27FC236}">
                  <a16:creationId xmlns:a16="http://schemas.microsoft.com/office/drawing/2014/main" id="{1BED662F-BADC-4951-BDBA-FC84DAAF89C6}"/>
                </a:ext>
              </a:extLst>
            </p:cNvPr>
            <p:cNvGrpSpPr/>
            <p:nvPr/>
          </p:nvGrpSpPr>
          <p:grpSpPr>
            <a:xfrm>
              <a:off x="6037790" y="4757382"/>
              <a:ext cx="374906" cy="711267"/>
              <a:chOff x="-1533789" y="2974077"/>
              <a:chExt cx="364909" cy="949233"/>
            </a:xfrm>
            <a:solidFill>
              <a:srgbClr val="FFC000"/>
            </a:solidFill>
          </p:grpSpPr>
          <p:sp>
            <p:nvSpPr>
              <p:cNvPr id="88" name="楕円 87">
                <a:extLst>
                  <a:ext uri="{FF2B5EF4-FFF2-40B4-BE49-F238E27FC236}">
                    <a16:creationId xmlns:a16="http://schemas.microsoft.com/office/drawing/2014/main" id="{7B9F4B51-EA19-4ED1-A9DC-DAB755D0E675}"/>
                  </a:ext>
                </a:extLst>
              </p:cNvPr>
              <p:cNvSpPr/>
              <p:nvPr/>
            </p:nvSpPr>
            <p:spPr>
              <a:xfrm>
                <a:off x="-1503310" y="2974077"/>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89" name="四角形: 角を丸くする 88">
                <a:extLst>
                  <a:ext uri="{FF2B5EF4-FFF2-40B4-BE49-F238E27FC236}">
                    <a16:creationId xmlns:a16="http://schemas.microsoft.com/office/drawing/2014/main" id="{9B457669-D767-41EF-9E55-EF5055B282DE}"/>
                  </a:ext>
                </a:extLst>
              </p:cNvPr>
              <p:cNvSpPr/>
              <p:nvPr/>
            </p:nvSpPr>
            <p:spPr>
              <a:xfrm>
                <a:off x="-1533789" y="3278876"/>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103" name="グループ化 102">
              <a:extLst>
                <a:ext uri="{FF2B5EF4-FFF2-40B4-BE49-F238E27FC236}">
                  <a16:creationId xmlns:a16="http://schemas.microsoft.com/office/drawing/2014/main" id="{936FB809-436F-47A7-A93C-43AF87100B47}"/>
                </a:ext>
              </a:extLst>
            </p:cNvPr>
            <p:cNvGrpSpPr/>
            <p:nvPr/>
          </p:nvGrpSpPr>
          <p:grpSpPr>
            <a:xfrm>
              <a:off x="1293858" y="4737195"/>
              <a:ext cx="733109" cy="830047"/>
              <a:chOff x="1283772" y="2139753"/>
              <a:chExt cx="586447" cy="640320"/>
            </a:xfrm>
          </p:grpSpPr>
          <p:grpSp>
            <p:nvGrpSpPr>
              <p:cNvPr id="104" name="グループ化 103">
                <a:extLst>
                  <a:ext uri="{FF2B5EF4-FFF2-40B4-BE49-F238E27FC236}">
                    <a16:creationId xmlns:a16="http://schemas.microsoft.com/office/drawing/2014/main" id="{FADEEFD9-C203-408B-9DD7-FD2565AA8085}"/>
                  </a:ext>
                </a:extLst>
              </p:cNvPr>
              <p:cNvGrpSpPr/>
              <p:nvPr/>
            </p:nvGrpSpPr>
            <p:grpSpPr>
              <a:xfrm>
                <a:off x="1283772" y="2139753"/>
                <a:ext cx="156875" cy="426880"/>
                <a:chOff x="-1514440" y="2751909"/>
                <a:chExt cx="364909" cy="949234"/>
              </a:xfrm>
              <a:solidFill>
                <a:srgbClr val="92D050"/>
              </a:solidFill>
            </p:grpSpPr>
            <p:sp>
              <p:nvSpPr>
                <p:cNvPr id="111" name="楕円 110">
                  <a:extLst>
                    <a:ext uri="{FF2B5EF4-FFF2-40B4-BE49-F238E27FC236}">
                      <a16:creationId xmlns:a16="http://schemas.microsoft.com/office/drawing/2014/main" id="{CA504C4D-1CBB-4C35-820E-B6D06E36DC17}"/>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12" name="四角形: 角を丸くする 111">
                  <a:extLst>
                    <a:ext uri="{FF2B5EF4-FFF2-40B4-BE49-F238E27FC236}">
                      <a16:creationId xmlns:a16="http://schemas.microsoft.com/office/drawing/2014/main" id="{3B54ADFD-8703-4FE3-AD7E-C2BC30A7EBA5}"/>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105" name="グループ化 104">
                <a:extLst>
                  <a:ext uri="{FF2B5EF4-FFF2-40B4-BE49-F238E27FC236}">
                    <a16:creationId xmlns:a16="http://schemas.microsoft.com/office/drawing/2014/main" id="{472CBBAF-22E4-43DB-A79E-469D37DD87A2}"/>
                  </a:ext>
                </a:extLst>
              </p:cNvPr>
              <p:cNvGrpSpPr/>
              <p:nvPr/>
            </p:nvGrpSpPr>
            <p:grpSpPr>
              <a:xfrm>
                <a:off x="1512734" y="2353193"/>
                <a:ext cx="156875" cy="426880"/>
                <a:chOff x="-1514440" y="2751909"/>
                <a:chExt cx="364909" cy="949234"/>
              </a:xfrm>
              <a:solidFill>
                <a:srgbClr val="92D050"/>
              </a:solidFill>
            </p:grpSpPr>
            <p:sp>
              <p:nvSpPr>
                <p:cNvPr id="109" name="楕円 108">
                  <a:extLst>
                    <a:ext uri="{FF2B5EF4-FFF2-40B4-BE49-F238E27FC236}">
                      <a16:creationId xmlns:a16="http://schemas.microsoft.com/office/drawing/2014/main" id="{326D241F-E39B-491E-AF70-4476BB792BE4}"/>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10" name="四角形: 角を丸くする 109">
                  <a:extLst>
                    <a:ext uri="{FF2B5EF4-FFF2-40B4-BE49-F238E27FC236}">
                      <a16:creationId xmlns:a16="http://schemas.microsoft.com/office/drawing/2014/main" id="{62E09A69-5599-4712-A793-ED53CDBFA537}"/>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106" name="グループ化 105">
                <a:extLst>
                  <a:ext uri="{FF2B5EF4-FFF2-40B4-BE49-F238E27FC236}">
                    <a16:creationId xmlns:a16="http://schemas.microsoft.com/office/drawing/2014/main" id="{60990424-3FF0-4C23-8C13-2DFFDC48F0E9}"/>
                  </a:ext>
                </a:extLst>
              </p:cNvPr>
              <p:cNvGrpSpPr/>
              <p:nvPr/>
            </p:nvGrpSpPr>
            <p:grpSpPr>
              <a:xfrm>
                <a:off x="1713344" y="2139753"/>
                <a:ext cx="156875" cy="426880"/>
                <a:chOff x="-1514440" y="2751909"/>
                <a:chExt cx="364909" cy="949234"/>
              </a:xfrm>
              <a:solidFill>
                <a:srgbClr val="92D050"/>
              </a:solidFill>
            </p:grpSpPr>
            <p:sp>
              <p:nvSpPr>
                <p:cNvPr id="107" name="楕円 106">
                  <a:extLst>
                    <a:ext uri="{FF2B5EF4-FFF2-40B4-BE49-F238E27FC236}">
                      <a16:creationId xmlns:a16="http://schemas.microsoft.com/office/drawing/2014/main" id="{A6FC3917-F364-4F65-B500-624D8D67A9F5}"/>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08" name="四角形: 角を丸くする 107">
                  <a:extLst>
                    <a:ext uri="{FF2B5EF4-FFF2-40B4-BE49-F238E27FC236}">
                      <a16:creationId xmlns:a16="http://schemas.microsoft.com/office/drawing/2014/main" id="{AB0D5BBB-9699-4CB7-B328-ED4BDDA707A1}"/>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sp>
          <p:nvSpPr>
            <p:cNvPr id="130" name="矢印: 右 129">
              <a:extLst>
                <a:ext uri="{FF2B5EF4-FFF2-40B4-BE49-F238E27FC236}">
                  <a16:creationId xmlns:a16="http://schemas.microsoft.com/office/drawing/2014/main" id="{852CAC72-E93F-4590-ABA0-943F4272DC45}"/>
                </a:ext>
              </a:extLst>
            </p:cNvPr>
            <p:cNvSpPr/>
            <p:nvPr/>
          </p:nvSpPr>
          <p:spPr>
            <a:xfrm>
              <a:off x="2091607" y="5013877"/>
              <a:ext cx="528762" cy="236602"/>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34" name="矢印: 右 133">
              <a:extLst>
                <a:ext uri="{FF2B5EF4-FFF2-40B4-BE49-F238E27FC236}">
                  <a16:creationId xmlns:a16="http://schemas.microsoft.com/office/drawing/2014/main" id="{4BD8782B-26DF-47A5-9106-7D27600AD14F}"/>
                </a:ext>
              </a:extLst>
            </p:cNvPr>
            <p:cNvSpPr/>
            <p:nvPr/>
          </p:nvSpPr>
          <p:spPr>
            <a:xfrm>
              <a:off x="6439396" y="5037335"/>
              <a:ext cx="528762" cy="236602"/>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grpSp>
      <p:grpSp>
        <p:nvGrpSpPr>
          <p:cNvPr id="8" name="グループ化 7">
            <a:extLst>
              <a:ext uri="{FF2B5EF4-FFF2-40B4-BE49-F238E27FC236}">
                <a16:creationId xmlns:a16="http://schemas.microsoft.com/office/drawing/2014/main" id="{6D07971A-A3A7-4911-A596-F0CB36547BD6}"/>
              </a:ext>
            </a:extLst>
          </p:cNvPr>
          <p:cNvGrpSpPr/>
          <p:nvPr/>
        </p:nvGrpSpPr>
        <p:grpSpPr>
          <a:xfrm flipH="1">
            <a:off x="2946714" y="5400124"/>
            <a:ext cx="5138717" cy="816033"/>
            <a:chOff x="1293858" y="5812632"/>
            <a:chExt cx="5138717" cy="816033"/>
          </a:xfrm>
        </p:grpSpPr>
        <p:sp>
          <p:nvSpPr>
            <p:cNvPr id="37" name="テキスト ボックス 36">
              <a:extLst>
                <a:ext uri="{FF2B5EF4-FFF2-40B4-BE49-F238E27FC236}">
                  <a16:creationId xmlns:a16="http://schemas.microsoft.com/office/drawing/2014/main" id="{D4692FAA-13F4-47DC-930D-E9FF7AC89A89}"/>
                </a:ext>
              </a:extLst>
            </p:cNvPr>
            <p:cNvSpPr txBox="1"/>
            <p:nvPr/>
          </p:nvSpPr>
          <p:spPr>
            <a:xfrm>
              <a:off x="2623151" y="5861639"/>
              <a:ext cx="3777150" cy="619318"/>
            </a:xfrm>
            <a:prstGeom prst="roundRect">
              <a:avLst/>
            </a:prstGeom>
            <a:noFill/>
            <a:ln w="28575">
              <a:solidFill>
                <a:srgbClr val="7CADFC"/>
              </a:solidFill>
            </a:ln>
          </p:spPr>
          <p:txBody>
            <a:bodyPr wrap="square" rtlCol="0">
              <a:spAutoFit/>
            </a:bodyPr>
            <a:lstStyle/>
            <a:p>
              <a:pPr algn="ctr">
                <a:lnSpc>
                  <a:spcPct val="150000"/>
                </a:lnSpc>
              </a:pPr>
              <a:r>
                <a:rPr kumimoji="1" lang="ja-JP" altLang="en-US" sz="2400" dirty="0">
                  <a:latin typeface="HGSｺﾞｼｯｸE" panose="020B0900000000000000" pitchFamily="50" charset="-128"/>
                  <a:ea typeface="HGSｺﾞｼｯｸE" panose="020B0900000000000000" pitchFamily="50" charset="-128"/>
                </a:rPr>
                <a:t>家庭教育支援活動</a:t>
              </a:r>
            </a:p>
          </p:txBody>
        </p:sp>
        <p:grpSp>
          <p:nvGrpSpPr>
            <p:cNvPr id="90" name="グループ化 89">
              <a:extLst>
                <a:ext uri="{FF2B5EF4-FFF2-40B4-BE49-F238E27FC236}">
                  <a16:creationId xmlns:a16="http://schemas.microsoft.com/office/drawing/2014/main" id="{8B399FA0-349E-428F-B165-2F28FACDEF27}"/>
                </a:ext>
              </a:extLst>
            </p:cNvPr>
            <p:cNvGrpSpPr/>
            <p:nvPr/>
          </p:nvGrpSpPr>
          <p:grpSpPr>
            <a:xfrm>
              <a:off x="6057669" y="5812632"/>
              <a:ext cx="374906" cy="712143"/>
              <a:chOff x="-1514440" y="2908532"/>
              <a:chExt cx="364909" cy="950402"/>
            </a:xfrm>
            <a:solidFill>
              <a:srgbClr val="FFC000"/>
            </a:solidFill>
          </p:grpSpPr>
          <p:sp>
            <p:nvSpPr>
              <p:cNvPr id="91" name="楕円 90">
                <a:extLst>
                  <a:ext uri="{FF2B5EF4-FFF2-40B4-BE49-F238E27FC236}">
                    <a16:creationId xmlns:a16="http://schemas.microsoft.com/office/drawing/2014/main" id="{03C06233-44B8-4E5B-8E6D-593B6D27898C}"/>
                  </a:ext>
                </a:extLst>
              </p:cNvPr>
              <p:cNvSpPr/>
              <p:nvPr/>
            </p:nvSpPr>
            <p:spPr>
              <a:xfrm>
                <a:off x="-1483961" y="2908532"/>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92" name="四角形: 角を丸くする 91">
                <a:extLst>
                  <a:ext uri="{FF2B5EF4-FFF2-40B4-BE49-F238E27FC236}">
                    <a16:creationId xmlns:a16="http://schemas.microsoft.com/office/drawing/2014/main" id="{1C2C914E-D96B-4543-8813-D992B82F04E0}"/>
                  </a:ext>
                </a:extLst>
              </p:cNvPr>
              <p:cNvSpPr/>
              <p:nvPr/>
            </p:nvSpPr>
            <p:spPr>
              <a:xfrm>
                <a:off x="-1514440" y="3214500"/>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113" name="グループ化 112">
              <a:extLst>
                <a:ext uri="{FF2B5EF4-FFF2-40B4-BE49-F238E27FC236}">
                  <a16:creationId xmlns:a16="http://schemas.microsoft.com/office/drawing/2014/main" id="{4AEFA291-EF52-4FC5-917E-CA97E14A801D}"/>
                </a:ext>
              </a:extLst>
            </p:cNvPr>
            <p:cNvGrpSpPr/>
            <p:nvPr/>
          </p:nvGrpSpPr>
          <p:grpSpPr>
            <a:xfrm>
              <a:off x="1293858" y="5888969"/>
              <a:ext cx="733109" cy="739696"/>
              <a:chOff x="1283772" y="2139751"/>
              <a:chExt cx="586447" cy="570622"/>
            </a:xfrm>
          </p:grpSpPr>
          <p:grpSp>
            <p:nvGrpSpPr>
              <p:cNvPr id="114" name="グループ化 113">
                <a:extLst>
                  <a:ext uri="{FF2B5EF4-FFF2-40B4-BE49-F238E27FC236}">
                    <a16:creationId xmlns:a16="http://schemas.microsoft.com/office/drawing/2014/main" id="{7A9C5691-33B4-447A-AAAC-A0848F63C8F0}"/>
                  </a:ext>
                </a:extLst>
              </p:cNvPr>
              <p:cNvGrpSpPr/>
              <p:nvPr/>
            </p:nvGrpSpPr>
            <p:grpSpPr>
              <a:xfrm>
                <a:off x="1283772" y="2139754"/>
                <a:ext cx="156875" cy="426881"/>
                <a:chOff x="-1514440" y="2751909"/>
                <a:chExt cx="364909" cy="949235"/>
              </a:xfrm>
              <a:solidFill>
                <a:srgbClr val="92D050"/>
              </a:solidFill>
            </p:grpSpPr>
            <p:sp>
              <p:nvSpPr>
                <p:cNvPr id="121" name="楕円 120">
                  <a:extLst>
                    <a:ext uri="{FF2B5EF4-FFF2-40B4-BE49-F238E27FC236}">
                      <a16:creationId xmlns:a16="http://schemas.microsoft.com/office/drawing/2014/main" id="{48BB31AB-4D1B-4343-BE0F-BE38AB611EB7}"/>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22" name="四角形: 角を丸くする 121">
                  <a:extLst>
                    <a:ext uri="{FF2B5EF4-FFF2-40B4-BE49-F238E27FC236}">
                      <a16:creationId xmlns:a16="http://schemas.microsoft.com/office/drawing/2014/main" id="{C4FDC6CD-1138-487A-B789-F232D3A7F04E}"/>
                    </a:ext>
                  </a:extLst>
                </p:cNvPr>
                <p:cNvSpPr/>
                <p:nvPr/>
              </p:nvSpPr>
              <p:spPr>
                <a:xfrm>
                  <a:off x="-1514440" y="3056709"/>
                  <a:ext cx="364909" cy="644435"/>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115" name="グループ化 114">
                <a:extLst>
                  <a:ext uri="{FF2B5EF4-FFF2-40B4-BE49-F238E27FC236}">
                    <a16:creationId xmlns:a16="http://schemas.microsoft.com/office/drawing/2014/main" id="{7427D25C-5E00-4E8F-B2DD-22A19A8F8665}"/>
                  </a:ext>
                </a:extLst>
              </p:cNvPr>
              <p:cNvGrpSpPr/>
              <p:nvPr/>
            </p:nvGrpSpPr>
            <p:grpSpPr>
              <a:xfrm>
                <a:off x="1502542" y="2283494"/>
                <a:ext cx="156875" cy="426879"/>
                <a:chOff x="-1538148" y="2596916"/>
                <a:chExt cx="364909" cy="949229"/>
              </a:xfrm>
              <a:solidFill>
                <a:srgbClr val="92D050"/>
              </a:solidFill>
            </p:grpSpPr>
            <p:sp>
              <p:nvSpPr>
                <p:cNvPr id="119" name="楕円 118">
                  <a:extLst>
                    <a:ext uri="{FF2B5EF4-FFF2-40B4-BE49-F238E27FC236}">
                      <a16:creationId xmlns:a16="http://schemas.microsoft.com/office/drawing/2014/main" id="{77C2034A-7450-4621-8825-EECE6C6F59E3}"/>
                    </a:ext>
                  </a:extLst>
                </p:cNvPr>
                <p:cNvSpPr/>
                <p:nvPr/>
              </p:nvSpPr>
              <p:spPr>
                <a:xfrm>
                  <a:off x="-1507669" y="2596916"/>
                  <a:ext cx="303948"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20" name="四角形: 角を丸くする 119">
                  <a:extLst>
                    <a:ext uri="{FF2B5EF4-FFF2-40B4-BE49-F238E27FC236}">
                      <a16:creationId xmlns:a16="http://schemas.microsoft.com/office/drawing/2014/main" id="{55FC2C04-1113-4744-8BF4-86BAD10563CD}"/>
                    </a:ext>
                  </a:extLst>
                </p:cNvPr>
                <p:cNvSpPr/>
                <p:nvPr/>
              </p:nvSpPr>
              <p:spPr>
                <a:xfrm>
                  <a:off x="-1538148" y="2901710"/>
                  <a:ext cx="364909" cy="644435"/>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nvGrpSpPr>
              <p:cNvPr id="116" name="グループ化 115">
                <a:extLst>
                  <a:ext uri="{FF2B5EF4-FFF2-40B4-BE49-F238E27FC236}">
                    <a16:creationId xmlns:a16="http://schemas.microsoft.com/office/drawing/2014/main" id="{D0239FA1-7F12-45B5-8B2E-DEA818A746D7}"/>
                  </a:ext>
                </a:extLst>
              </p:cNvPr>
              <p:cNvGrpSpPr/>
              <p:nvPr/>
            </p:nvGrpSpPr>
            <p:grpSpPr>
              <a:xfrm>
                <a:off x="1713344" y="2139751"/>
                <a:ext cx="156875" cy="426886"/>
                <a:chOff x="-1514440" y="2751909"/>
                <a:chExt cx="364909" cy="949249"/>
              </a:xfrm>
              <a:solidFill>
                <a:srgbClr val="92D050"/>
              </a:solidFill>
            </p:grpSpPr>
            <p:sp>
              <p:nvSpPr>
                <p:cNvPr id="117" name="楕円 116">
                  <a:extLst>
                    <a:ext uri="{FF2B5EF4-FFF2-40B4-BE49-F238E27FC236}">
                      <a16:creationId xmlns:a16="http://schemas.microsoft.com/office/drawing/2014/main" id="{78CA7A8E-030D-4A55-8413-18357BC34EA9}"/>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18" name="四角形: 角を丸くする 117">
                  <a:extLst>
                    <a:ext uri="{FF2B5EF4-FFF2-40B4-BE49-F238E27FC236}">
                      <a16:creationId xmlns:a16="http://schemas.microsoft.com/office/drawing/2014/main" id="{C74E22AB-422B-4E25-A3D4-3D58C54EADCD}"/>
                    </a:ext>
                  </a:extLst>
                </p:cNvPr>
                <p:cNvSpPr/>
                <p:nvPr/>
              </p:nvSpPr>
              <p:spPr>
                <a:xfrm>
                  <a:off x="-1514440" y="3056726"/>
                  <a:ext cx="364909" cy="644432"/>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SｺﾞｼｯｸE" panose="020B0900000000000000" pitchFamily="50" charset="-128"/>
                    <a:ea typeface="HGSｺﾞｼｯｸE" panose="020B0900000000000000" pitchFamily="50" charset="-128"/>
                  </a:endParaRPr>
                </a:p>
              </p:txBody>
            </p:sp>
          </p:grpSp>
        </p:grpSp>
        <p:sp>
          <p:nvSpPr>
            <p:cNvPr id="131" name="矢印: 右 130">
              <a:extLst>
                <a:ext uri="{FF2B5EF4-FFF2-40B4-BE49-F238E27FC236}">
                  <a16:creationId xmlns:a16="http://schemas.microsoft.com/office/drawing/2014/main" id="{80751907-5EA7-45B8-8E1A-BDBE3D747709}"/>
                </a:ext>
              </a:extLst>
            </p:cNvPr>
            <p:cNvSpPr/>
            <p:nvPr/>
          </p:nvSpPr>
          <p:spPr>
            <a:xfrm>
              <a:off x="2091607" y="6067932"/>
              <a:ext cx="528762" cy="236602"/>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grpSp>
      <p:sp>
        <p:nvSpPr>
          <p:cNvPr id="9" name="テキスト ボックス 8">
            <a:extLst>
              <a:ext uri="{FF2B5EF4-FFF2-40B4-BE49-F238E27FC236}">
                <a16:creationId xmlns:a16="http://schemas.microsoft.com/office/drawing/2014/main" id="{D297D568-1254-4A4D-87BE-CB55904FDB2A}"/>
              </a:ext>
            </a:extLst>
          </p:cNvPr>
          <p:cNvSpPr txBox="1"/>
          <p:nvPr/>
        </p:nvSpPr>
        <p:spPr>
          <a:xfrm>
            <a:off x="622069" y="6344619"/>
            <a:ext cx="7879080" cy="400110"/>
          </a:xfrm>
          <a:prstGeom prst="rect">
            <a:avLst/>
          </a:prstGeom>
          <a:noFill/>
        </p:spPr>
        <p:txBody>
          <a:bodyPr wrap="non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これまでは、各活動を個別に、学校への一方向的支援を行ってきた</a:t>
            </a:r>
          </a:p>
        </p:txBody>
      </p:sp>
      <p:sp>
        <p:nvSpPr>
          <p:cNvPr id="10" name="矢印: 上向き折線 9">
            <a:extLst>
              <a:ext uri="{FF2B5EF4-FFF2-40B4-BE49-F238E27FC236}">
                <a16:creationId xmlns:a16="http://schemas.microsoft.com/office/drawing/2014/main" id="{230502B0-00ED-44CF-98C0-FFA40340AC76}"/>
              </a:ext>
            </a:extLst>
          </p:cNvPr>
          <p:cNvSpPr/>
          <p:nvPr/>
        </p:nvSpPr>
        <p:spPr>
          <a:xfrm rot="10800000">
            <a:off x="1574164" y="2881952"/>
            <a:ext cx="1170863" cy="527246"/>
          </a:xfrm>
          <a:prstGeom prst="bentUpArrow">
            <a:avLst>
              <a:gd name="adj1" fmla="val 17620"/>
              <a:gd name="adj2" fmla="val 25000"/>
              <a:gd name="adj3" fmla="val 25000"/>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82" name="矢印: 上向き折線 81">
            <a:extLst>
              <a:ext uri="{FF2B5EF4-FFF2-40B4-BE49-F238E27FC236}">
                <a16:creationId xmlns:a16="http://schemas.microsoft.com/office/drawing/2014/main" id="{AD0F5046-8476-4BA0-85EB-E4CA15280171}"/>
              </a:ext>
            </a:extLst>
          </p:cNvPr>
          <p:cNvSpPr/>
          <p:nvPr/>
        </p:nvSpPr>
        <p:spPr>
          <a:xfrm rot="10800000" flipV="1">
            <a:off x="1578864" y="5254336"/>
            <a:ext cx="1340742" cy="563138"/>
          </a:xfrm>
          <a:prstGeom prst="bentUpArrow">
            <a:avLst>
              <a:gd name="adj1" fmla="val 17620"/>
              <a:gd name="adj2" fmla="val 25000"/>
              <a:gd name="adj3" fmla="val 25000"/>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83" name="テキスト ボックス 82">
            <a:extLst>
              <a:ext uri="{FF2B5EF4-FFF2-40B4-BE49-F238E27FC236}">
                <a16:creationId xmlns:a16="http://schemas.microsoft.com/office/drawing/2014/main" id="{A2F772FA-9F31-4CC8-B2F1-D90615C02467}"/>
              </a:ext>
            </a:extLst>
          </p:cNvPr>
          <p:cNvSpPr txBox="1"/>
          <p:nvPr/>
        </p:nvSpPr>
        <p:spPr>
          <a:xfrm>
            <a:off x="1415420" y="618203"/>
            <a:ext cx="4424609" cy="584775"/>
          </a:xfrm>
          <a:prstGeom prst="rect">
            <a:avLst/>
          </a:prstGeom>
          <a:noFill/>
          <a:ln>
            <a:noFill/>
          </a:ln>
        </p:spPr>
        <p:txBody>
          <a:bodyPr wrap="non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地域学校協働活動とは</a:t>
            </a:r>
          </a:p>
        </p:txBody>
      </p:sp>
      <p:sp>
        <p:nvSpPr>
          <p:cNvPr id="123" name="テキスト ボックス 122">
            <a:extLst>
              <a:ext uri="{FF2B5EF4-FFF2-40B4-BE49-F238E27FC236}">
                <a16:creationId xmlns:a16="http://schemas.microsoft.com/office/drawing/2014/main" id="{2214B4CE-A993-4F39-A013-04DCE712B78D}"/>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124" name="直線コネクタ 123">
            <a:extLst>
              <a:ext uri="{FF2B5EF4-FFF2-40B4-BE49-F238E27FC236}">
                <a16:creationId xmlns:a16="http://schemas.microsoft.com/office/drawing/2014/main" id="{6E506B3B-D8E1-45EC-AE1D-4A69DA680A51}"/>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58F6DAA6-16EB-4FB8-86AA-84F5760CAF3C}"/>
              </a:ext>
            </a:extLst>
          </p:cNvPr>
          <p:cNvGrpSpPr/>
          <p:nvPr/>
        </p:nvGrpSpPr>
        <p:grpSpPr>
          <a:xfrm>
            <a:off x="2325231" y="1266205"/>
            <a:ext cx="4493538" cy="623685"/>
            <a:chOff x="2325231" y="1266205"/>
            <a:chExt cx="4493538" cy="623685"/>
          </a:xfrm>
        </p:grpSpPr>
        <p:sp>
          <p:nvSpPr>
            <p:cNvPr id="22" name="テキスト ボックス 21">
              <a:extLst>
                <a:ext uri="{FF2B5EF4-FFF2-40B4-BE49-F238E27FC236}">
                  <a16:creationId xmlns:a16="http://schemas.microsoft.com/office/drawing/2014/main" id="{AF1980B6-0EBA-40CE-BDB6-4F73C80010C8}"/>
                </a:ext>
              </a:extLst>
            </p:cNvPr>
            <p:cNvSpPr txBox="1"/>
            <p:nvPr/>
          </p:nvSpPr>
          <p:spPr>
            <a:xfrm>
              <a:off x="2325235" y="1330121"/>
              <a:ext cx="4493531" cy="559769"/>
            </a:xfrm>
            <a:prstGeom prst="rect">
              <a:avLst/>
            </a:prstGeom>
            <a:solidFill>
              <a:srgbClr val="CCECFF">
                <a:alpha val="69804"/>
              </a:srgbClr>
            </a:solidFill>
            <a:ln w="38100">
              <a:solidFill>
                <a:srgbClr val="7CADFC"/>
              </a:solidFill>
              <a:prstDash val="solid"/>
            </a:ln>
          </p:spPr>
          <p:txBody>
            <a:bodyPr wrap="square" rtlCol="0" anchor="ctr">
              <a:spAutoFit/>
            </a:bodyPr>
            <a:lstStyle/>
            <a:p>
              <a:pPr>
                <a:lnSpc>
                  <a:spcPct val="150000"/>
                </a:lnSpc>
              </a:pPr>
              <a:endParaRPr kumimoji="1" lang="ja-JP" altLang="en-US" sz="2400" dirty="0">
                <a:latin typeface="HGS創英角ｺﾞｼｯｸUB" panose="020B0900000000000000" pitchFamily="50" charset="-128"/>
                <a:ea typeface="HGS創英角ｺﾞｼｯｸUB" panose="020B0900000000000000" pitchFamily="50" charset="-128"/>
              </a:endParaRPr>
            </a:p>
          </p:txBody>
        </p:sp>
        <p:sp>
          <p:nvSpPr>
            <p:cNvPr id="125" name="テキスト ボックス 124">
              <a:extLst>
                <a:ext uri="{FF2B5EF4-FFF2-40B4-BE49-F238E27FC236}">
                  <a16:creationId xmlns:a16="http://schemas.microsoft.com/office/drawing/2014/main" id="{B819EE69-DE3C-40E3-8023-B69094492089}"/>
                </a:ext>
              </a:extLst>
            </p:cNvPr>
            <p:cNvSpPr txBox="1"/>
            <p:nvPr/>
          </p:nvSpPr>
          <p:spPr>
            <a:xfrm>
              <a:off x="2325231" y="1266205"/>
              <a:ext cx="4493538" cy="559769"/>
            </a:xfrm>
            <a:prstGeom prst="rect">
              <a:avLst/>
            </a:prstGeom>
            <a:noFill/>
            <a:ln w="38100">
              <a:noFill/>
              <a:prstDash val="solid"/>
            </a:ln>
          </p:spPr>
          <p:txBody>
            <a:bodyPr wrap="none" rtlCol="0" anchor="ctr">
              <a:spAutoFit/>
            </a:bodyPr>
            <a:lstStyle/>
            <a:p>
              <a:pPr>
                <a:lnSpc>
                  <a:spcPct val="150000"/>
                </a:lnSpc>
              </a:pPr>
              <a:r>
                <a:rPr kumimoji="1" lang="ja-JP" altLang="en-US" sz="2400" dirty="0">
                  <a:latin typeface="HGS創英角ｺﾞｼｯｸUB" panose="020B0900000000000000" pitchFamily="50" charset="-128"/>
                  <a:ea typeface="HGS創英角ｺﾞｼｯｸUB" panose="020B0900000000000000" pitchFamily="50" charset="-128"/>
                </a:rPr>
                <a:t>「支援」から「連携・協働」へ</a:t>
              </a:r>
            </a:p>
          </p:txBody>
        </p:sp>
      </p:grpSp>
      <p:sp>
        <p:nvSpPr>
          <p:cNvPr id="126" name="テキスト ボックス 125">
            <a:extLst>
              <a:ext uri="{FF2B5EF4-FFF2-40B4-BE49-F238E27FC236}">
                <a16:creationId xmlns:a16="http://schemas.microsoft.com/office/drawing/2014/main" id="{0BFA2B79-7D02-4510-B57D-FBAE1B512B58}"/>
              </a:ext>
            </a:extLst>
          </p:cNvPr>
          <p:cNvSpPr txBox="1"/>
          <p:nvPr/>
        </p:nvSpPr>
        <p:spPr>
          <a:xfrm>
            <a:off x="8243900" y="6353344"/>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8</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5630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A22F7AB-3784-420A-8425-C57C3CF2D6AD}"/>
              </a:ext>
            </a:extLst>
          </p:cNvPr>
          <p:cNvSpPr txBox="1"/>
          <p:nvPr/>
        </p:nvSpPr>
        <p:spPr>
          <a:xfrm>
            <a:off x="1415420" y="618203"/>
            <a:ext cx="4424609" cy="584775"/>
          </a:xfrm>
          <a:prstGeom prst="rect">
            <a:avLst/>
          </a:prstGeom>
          <a:noFill/>
          <a:ln>
            <a:noFill/>
          </a:ln>
        </p:spPr>
        <p:txBody>
          <a:bodyPr wrap="non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地域学校協働活動とは</a:t>
            </a:r>
          </a:p>
        </p:txBody>
      </p:sp>
      <p:sp>
        <p:nvSpPr>
          <p:cNvPr id="3" name="テキスト ボックス 2">
            <a:extLst>
              <a:ext uri="{FF2B5EF4-FFF2-40B4-BE49-F238E27FC236}">
                <a16:creationId xmlns:a16="http://schemas.microsoft.com/office/drawing/2014/main" id="{77E5475A-C270-4AE7-95A6-1F37AEE79BB4}"/>
              </a:ext>
            </a:extLst>
          </p:cNvPr>
          <p:cNvSpPr txBox="1"/>
          <p:nvPr/>
        </p:nvSpPr>
        <p:spPr>
          <a:xfrm>
            <a:off x="287810" y="1450770"/>
            <a:ext cx="3913716" cy="1323439"/>
          </a:xfrm>
          <a:prstGeom prst="rect">
            <a:avLst/>
          </a:prstGeom>
          <a:noFill/>
          <a:ln w="28575">
            <a:noFill/>
          </a:ln>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幅広い地域住民等の参画を得て、</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地域と学校が相互にパートナーとして連携・協働して行う様々な活動</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9DDC53A6-DC9A-4391-93F8-5867B817A482}"/>
              </a:ext>
            </a:extLst>
          </p:cNvPr>
          <p:cNvSpPr/>
          <p:nvPr/>
        </p:nvSpPr>
        <p:spPr>
          <a:xfrm>
            <a:off x="1100047" y="3178427"/>
            <a:ext cx="3483835" cy="2688983"/>
          </a:xfrm>
          <a:prstGeom prst="rect">
            <a:avLst/>
          </a:prstGeom>
          <a:solidFill>
            <a:schemeClr val="bg1"/>
          </a:solidFill>
          <a:ln w="28575">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2" name="正方形/長方形 11">
            <a:extLst>
              <a:ext uri="{FF2B5EF4-FFF2-40B4-BE49-F238E27FC236}">
                <a16:creationId xmlns:a16="http://schemas.microsoft.com/office/drawing/2014/main" id="{89E2921F-6ECC-45D5-87FD-2986C6D0E084}"/>
              </a:ext>
            </a:extLst>
          </p:cNvPr>
          <p:cNvSpPr/>
          <p:nvPr/>
        </p:nvSpPr>
        <p:spPr>
          <a:xfrm>
            <a:off x="4600332" y="3178426"/>
            <a:ext cx="3437339" cy="2684841"/>
          </a:xfrm>
          <a:prstGeom prst="rect">
            <a:avLst/>
          </a:prstGeom>
          <a:noFill/>
          <a:ln w="28575">
            <a:solidFill>
              <a:srgbClr val="7CA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17" name="正方形/長方形 16">
            <a:extLst>
              <a:ext uri="{FF2B5EF4-FFF2-40B4-BE49-F238E27FC236}">
                <a16:creationId xmlns:a16="http://schemas.microsoft.com/office/drawing/2014/main" id="{4E92488C-7E83-447D-8E0E-816E76CBFFFB}"/>
              </a:ext>
            </a:extLst>
          </p:cNvPr>
          <p:cNvSpPr/>
          <p:nvPr/>
        </p:nvSpPr>
        <p:spPr>
          <a:xfrm>
            <a:off x="1448679" y="4425022"/>
            <a:ext cx="2274837" cy="1061699"/>
          </a:xfrm>
          <a:prstGeom prst="rect">
            <a:avLst/>
          </a:prstGeom>
          <a:no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chemeClr val="tx1"/>
                </a:solidFill>
                <a:latin typeface="HGSｺﾞｼｯｸE" panose="020B0900000000000000" pitchFamily="50" charset="-128"/>
                <a:ea typeface="HGSｺﾞｼｯｸE" panose="020B0900000000000000" pitchFamily="50" charset="-128"/>
              </a:rPr>
              <a:t>学校運営協議会</a:t>
            </a:r>
          </a:p>
        </p:txBody>
      </p:sp>
      <p:sp>
        <p:nvSpPr>
          <p:cNvPr id="10" name="正方形/長方形 9">
            <a:extLst>
              <a:ext uri="{FF2B5EF4-FFF2-40B4-BE49-F238E27FC236}">
                <a16:creationId xmlns:a16="http://schemas.microsoft.com/office/drawing/2014/main" id="{2701DC7E-1A13-4C31-BD17-CB26495E2120}"/>
              </a:ext>
            </a:extLst>
          </p:cNvPr>
          <p:cNvSpPr/>
          <p:nvPr/>
        </p:nvSpPr>
        <p:spPr>
          <a:xfrm>
            <a:off x="5664807" y="5334887"/>
            <a:ext cx="1506737" cy="497096"/>
          </a:xfrm>
          <a:prstGeom prst="rect">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SｺﾞｼｯｸE" panose="020B0900000000000000" pitchFamily="50" charset="-128"/>
                <a:ea typeface="HGSｺﾞｼｯｸE" panose="020B0900000000000000" pitchFamily="50" charset="-128"/>
              </a:rPr>
              <a:t>地域</a:t>
            </a:r>
          </a:p>
        </p:txBody>
      </p:sp>
      <p:sp>
        <p:nvSpPr>
          <p:cNvPr id="27" name="正方形/長方形 26">
            <a:extLst>
              <a:ext uri="{FF2B5EF4-FFF2-40B4-BE49-F238E27FC236}">
                <a16:creationId xmlns:a16="http://schemas.microsoft.com/office/drawing/2014/main" id="{071DACFD-93C0-4D18-91E8-80B50D8A841C}"/>
              </a:ext>
            </a:extLst>
          </p:cNvPr>
          <p:cNvSpPr/>
          <p:nvPr/>
        </p:nvSpPr>
        <p:spPr>
          <a:xfrm>
            <a:off x="5353405" y="4376117"/>
            <a:ext cx="2254176" cy="1055876"/>
          </a:xfrm>
          <a:prstGeom prst="rect">
            <a:avLst/>
          </a:prstGeom>
          <a:noFill/>
          <a:ln w="19050">
            <a:solidFill>
              <a:srgbClr val="7CADF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a:solidFill>
                  <a:schemeClr val="tx1"/>
                </a:solidFill>
                <a:latin typeface="HGSｺﾞｼｯｸE" panose="020B0900000000000000" pitchFamily="50" charset="-128"/>
                <a:ea typeface="HGSｺﾞｼｯｸE" panose="020B0900000000000000" pitchFamily="50" charset="-128"/>
              </a:rPr>
              <a:t>地域学校協働本部</a:t>
            </a:r>
          </a:p>
        </p:txBody>
      </p:sp>
      <p:sp>
        <p:nvSpPr>
          <p:cNvPr id="31" name="矢印: 左右 30">
            <a:extLst>
              <a:ext uri="{FF2B5EF4-FFF2-40B4-BE49-F238E27FC236}">
                <a16:creationId xmlns:a16="http://schemas.microsoft.com/office/drawing/2014/main" id="{D170DD8E-69A1-4CDF-B9F2-EDC5F6217B86}"/>
              </a:ext>
            </a:extLst>
          </p:cNvPr>
          <p:cNvSpPr/>
          <p:nvPr/>
        </p:nvSpPr>
        <p:spPr>
          <a:xfrm>
            <a:off x="3774762" y="5356519"/>
            <a:ext cx="1506737" cy="494416"/>
          </a:xfrm>
          <a:prstGeom prst="leftRightArrow">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32" name="テキスト ボックス 31">
            <a:extLst>
              <a:ext uri="{FF2B5EF4-FFF2-40B4-BE49-F238E27FC236}">
                <a16:creationId xmlns:a16="http://schemas.microsoft.com/office/drawing/2014/main" id="{79FBDAB7-CF69-4B44-889C-C2026910CFEF}"/>
              </a:ext>
            </a:extLst>
          </p:cNvPr>
          <p:cNvSpPr txBox="1"/>
          <p:nvPr/>
        </p:nvSpPr>
        <p:spPr>
          <a:xfrm>
            <a:off x="3242149" y="3521648"/>
            <a:ext cx="2659702" cy="461665"/>
          </a:xfrm>
          <a:prstGeom prst="rect">
            <a:avLst/>
          </a:prstGeom>
          <a:solidFill>
            <a:srgbClr val="FF0000"/>
          </a:solidFill>
        </p:spPr>
        <p:txBody>
          <a:bodyPr wrap="none" rtlCol="0">
            <a:spAutoFit/>
          </a:bodyPr>
          <a:lstStyle/>
          <a:p>
            <a:r>
              <a:rPr kumimoji="1" lang="ja-JP" altLang="en-US" sz="2400" b="1" dirty="0">
                <a:latin typeface="HGSｺﾞｼｯｸE" panose="020B0900000000000000" pitchFamily="50" charset="-128"/>
                <a:ea typeface="HGSｺﾞｼｯｸE" panose="020B0900000000000000" pitchFamily="50" charset="-128"/>
              </a:rPr>
              <a:t>地域学校協働活動</a:t>
            </a:r>
          </a:p>
        </p:txBody>
      </p:sp>
      <p:grpSp>
        <p:nvGrpSpPr>
          <p:cNvPr id="25" name="グループ化 24">
            <a:extLst>
              <a:ext uri="{FF2B5EF4-FFF2-40B4-BE49-F238E27FC236}">
                <a16:creationId xmlns:a16="http://schemas.microsoft.com/office/drawing/2014/main" id="{8EFECC5A-604B-4CC2-8DD7-1A3C54CA46A3}"/>
              </a:ext>
            </a:extLst>
          </p:cNvPr>
          <p:cNvGrpSpPr/>
          <p:nvPr/>
        </p:nvGrpSpPr>
        <p:grpSpPr>
          <a:xfrm>
            <a:off x="3774762" y="1794667"/>
            <a:ext cx="4731664" cy="1362786"/>
            <a:chOff x="2866811" y="1568743"/>
            <a:chExt cx="4731664" cy="1362786"/>
          </a:xfrm>
        </p:grpSpPr>
        <p:grpSp>
          <p:nvGrpSpPr>
            <p:cNvPr id="42" name="グループ化 41">
              <a:extLst>
                <a:ext uri="{FF2B5EF4-FFF2-40B4-BE49-F238E27FC236}">
                  <a16:creationId xmlns:a16="http://schemas.microsoft.com/office/drawing/2014/main" id="{2C30E339-7F84-449E-90A9-2397639FDD74}"/>
                </a:ext>
              </a:extLst>
            </p:cNvPr>
            <p:cNvGrpSpPr/>
            <p:nvPr/>
          </p:nvGrpSpPr>
          <p:grpSpPr>
            <a:xfrm>
              <a:off x="2866811" y="1568743"/>
              <a:ext cx="4731664" cy="1362786"/>
              <a:chOff x="-4763726" y="1235982"/>
              <a:chExt cx="4731664" cy="1362786"/>
            </a:xfrm>
          </p:grpSpPr>
          <p:sp>
            <p:nvSpPr>
              <p:cNvPr id="18" name="楕円 17">
                <a:extLst>
                  <a:ext uri="{FF2B5EF4-FFF2-40B4-BE49-F238E27FC236}">
                    <a16:creationId xmlns:a16="http://schemas.microsoft.com/office/drawing/2014/main" id="{3952A520-B3AC-4242-96E5-76AE22187C28}"/>
                  </a:ext>
                </a:extLst>
              </p:cNvPr>
              <p:cNvSpPr/>
              <p:nvPr/>
            </p:nvSpPr>
            <p:spPr>
              <a:xfrm>
                <a:off x="-4763726" y="1985061"/>
                <a:ext cx="860139" cy="613707"/>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地域</a:t>
                </a:r>
                <a:endParaRPr kumimoji="1" lang="en-US" altLang="ja-JP" sz="1100" dirty="0">
                  <a:latin typeface="メイリオ" panose="020B0604030504040204" pitchFamily="50" charset="-128"/>
                  <a:ea typeface="メイリオ" panose="020B0604030504040204" pitchFamily="50" charset="-128"/>
                </a:endParaRPr>
              </a:p>
              <a:p>
                <a:pPr algn="ctr"/>
                <a:r>
                  <a:rPr kumimoji="1" lang="ja-JP" altLang="en-US" sz="1100" dirty="0">
                    <a:latin typeface="メイリオ" panose="020B0604030504040204" pitchFamily="50" charset="-128"/>
                    <a:ea typeface="メイリオ" panose="020B0604030504040204" pitchFamily="50" charset="-128"/>
                  </a:rPr>
                  <a:t>住民</a:t>
                </a:r>
              </a:p>
            </p:txBody>
          </p:sp>
          <p:sp>
            <p:nvSpPr>
              <p:cNvPr id="19" name="楕円 18">
                <a:extLst>
                  <a:ext uri="{FF2B5EF4-FFF2-40B4-BE49-F238E27FC236}">
                    <a16:creationId xmlns:a16="http://schemas.microsoft.com/office/drawing/2014/main" id="{CB1639A3-C8AB-4E18-BD38-33BCEBCED604}"/>
                  </a:ext>
                </a:extLst>
              </p:cNvPr>
              <p:cNvSpPr/>
              <p:nvPr/>
            </p:nvSpPr>
            <p:spPr>
              <a:xfrm>
                <a:off x="-4200851" y="1620608"/>
                <a:ext cx="860139" cy="613707"/>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保護者</a:t>
                </a:r>
              </a:p>
            </p:txBody>
          </p:sp>
          <p:sp>
            <p:nvSpPr>
              <p:cNvPr id="20" name="楕円 19">
                <a:extLst>
                  <a:ext uri="{FF2B5EF4-FFF2-40B4-BE49-F238E27FC236}">
                    <a16:creationId xmlns:a16="http://schemas.microsoft.com/office/drawing/2014/main" id="{E56220FC-3633-4985-8C8B-5C090FEBEBD3}"/>
                  </a:ext>
                </a:extLst>
              </p:cNvPr>
              <p:cNvSpPr/>
              <p:nvPr/>
            </p:nvSpPr>
            <p:spPr>
              <a:xfrm>
                <a:off x="-3558598" y="1341872"/>
                <a:ext cx="860139" cy="613707"/>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latin typeface="メイリオ" panose="020B0604030504040204" pitchFamily="50" charset="-128"/>
                    <a:ea typeface="メイリオ" panose="020B0604030504040204" pitchFamily="50" charset="-128"/>
                  </a:rPr>
                  <a:t>PTA</a:t>
                </a:r>
                <a:endParaRPr kumimoji="1" lang="ja-JP" altLang="en-US" sz="1100" dirty="0">
                  <a:latin typeface="メイリオ" panose="020B0604030504040204" pitchFamily="50" charset="-128"/>
                  <a:ea typeface="メイリオ" panose="020B0604030504040204" pitchFamily="50" charset="-128"/>
                </a:endParaRPr>
              </a:p>
            </p:txBody>
          </p:sp>
          <p:sp>
            <p:nvSpPr>
              <p:cNvPr id="21" name="楕円 20">
                <a:extLst>
                  <a:ext uri="{FF2B5EF4-FFF2-40B4-BE49-F238E27FC236}">
                    <a16:creationId xmlns:a16="http://schemas.microsoft.com/office/drawing/2014/main" id="{154FF684-C5DE-4873-86CE-9A095E571F11}"/>
                  </a:ext>
                </a:extLst>
              </p:cNvPr>
              <p:cNvSpPr/>
              <p:nvPr/>
            </p:nvSpPr>
            <p:spPr>
              <a:xfrm>
                <a:off x="-2840135" y="1235982"/>
                <a:ext cx="860139" cy="613707"/>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社会教育団体</a:t>
                </a:r>
              </a:p>
            </p:txBody>
          </p:sp>
          <p:sp>
            <p:nvSpPr>
              <p:cNvPr id="22" name="楕円 21">
                <a:extLst>
                  <a:ext uri="{FF2B5EF4-FFF2-40B4-BE49-F238E27FC236}">
                    <a16:creationId xmlns:a16="http://schemas.microsoft.com/office/drawing/2014/main" id="{318CE94A-294B-4EF7-9DFE-6E26DD796B32}"/>
                  </a:ext>
                </a:extLst>
              </p:cNvPr>
              <p:cNvSpPr/>
              <p:nvPr/>
            </p:nvSpPr>
            <p:spPr>
              <a:xfrm>
                <a:off x="-1511877" y="1634434"/>
                <a:ext cx="860139" cy="613707"/>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スポーツ団体</a:t>
                </a:r>
              </a:p>
            </p:txBody>
          </p:sp>
          <p:sp>
            <p:nvSpPr>
              <p:cNvPr id="23" name="楕円 22">
                <a:extLst>
                  <a:ext uri="{FF2B5EF4-FFF2-40B4-BE49-F238E27FC236}">
                    <a16:creationId xmlns:a16="http://schemas.microsoft.com/office/drawing/2014/main" id="{D5DEAEAE-4F5B-4715-A864-A562F340B581}"/>
                  </a:ext>
                </a:extLst>
              </p:cNvPr>
              <p:cNvSpPr/>
              <p:nvPr/>
            </p:nvSpPr>
            <p:spPr>
              <a:xfrm>
                <a:off x="-2130354" y="1327581"/>
                <a:ext cx="860139" cy="613707"/>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文化</a:t>
                </a:r>
                <a:endParaRPr kumimoji="1" lang="en-US" altLang="ja-JP" sz="1100" dirty="0">
                  <a:latin typeface="メイリオ" panose="020B0604030504040204" pitchFamily="50" charset="-128"/>
                  <a:ea typeface="メイリオ" panose="020B0604030504040204" pitchFamily="50" charset="-128"/>
                </a:endParaRPr>
              </a:p>
              <a:p>
                <a:pPr algn="ctr"/>
                <a:r>
                  <a:rPr kumimoji="1" lang="ja-JP" altLang="en-US" sz="1100" dirty="0">
                    <a:latin typeface="メイリオ" panose="020B0604030504040204" pitchFamily="50" charset="-128"/>
                    <a:ea typeface="メイリオ" panose="020B0604030504040204" pitchFamily="50" charset="-128"/>
                  </a:rPr>
                  <a:t>団体</a:t>
                </a:r>
              </a:p>
            </p:txBody>
          </p:sp>
          <p:sp>
            <p:nvSpPr>
              <p:cNvPr id="24" name="楕円 23">
                <a:extLst>
                  <a:ext uri="{FF2B5EF4-FFF2-40B4-BE49-F238E27FC236}">
                    <a16:creationId xmlns:a16="http://schemas.microsoft.com/office/drawing/2014/main" id="{8045FA68-74E6-4A8D-842E-0DC7A0177EAB}"/>
                  </a:ext>
                </a:extLst>
              </p:cNvPr>
              <p:cNvSpPr/>
              <p:nvPr/>
            </p:nvSpPr>
            <p:spPr>
              <a:xfrm>
                <a:off x="-892201" y="1955579"/>
                <a:ext cx="860139" cy="613707"/>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企業</a:t>
                </a:r>
                <a:endParaRPr kumimoji="1" lang="en-US" altLang="ja-JP" sz="1100" dirty="0">
                  <a:latin typeface="メイリオ" panose="020B0604030504040204" pitchFamily="50" charset="-128"/>
                  <a:ea typeface="メイリオ" panose="020B0604030504040204" pitchFamily="50" charset="-128"/>
                </a:endParaRPr>
              </a:p>
              <a:p>
                <a:pPr algn="ctr"/>
                <a:r>
                  <a:rPr kumimoji="1" lang="en-US" altLang="ja-JP" sz="1100" dirty="0">
                    <a:latin typeface="メイリオ" panose="020B0604030504040204" pitchFamily="50" charset="-128"/>
                    <a:ea typeface="メイリオ" panose="020B0604030504040204" pitchFamily="50" charset="-128"/>
                  </a:rPr>
                  <a:t>NPO</a:t>
                </a:r>
                <a:r>
                  <a:rPr kumimoji="1" lang="ja-JP" altLang="en-US" sz="1100" dirty="0">
                    <a:latin typeface="メイリオ" panose="020B0604030504040204" pitchFamily="50" charset="-128"/>
                    <a:ea typeface="メイリオ" panose="020B0604030504040204" pitchFamily="50" charset="-128"/>
                  </a:rPr>
                  <a:t>等</a:t>
                </a:r>
              </a:p>
            </p:txBody>
          </p:sp>
        </p:grpSp>
        <p:sp>
          <p:nvSpPr>
            <p:cNvPr id="35" name="矢印: 右 34">
              <a:extLst>
                <a:ext uri="{FF2B5EF4-FFF2-40B4-BE49-F238E27FC236}">
                  <a16:creationId xmlns:a16="http://schemas.microsoft.com/office/drawing/2014/main" id="{D4C8C389-E337-464D-8CEF-D2349D1CC782}"/>
                </a:ext>
              </a:extLst>
            </p:cNvPr>
            <p:cNvSpPr/>
            <p:nvPr/>
          </p:nvSpPr>
          <p:spPr>
            <a:xfrm rot="5400000">
              <a:off x="5096915" y="2398085"/>
              <a:ext cx="507248" cy="431689"/>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 name="正方形/長方形 37">
            <a:extLst>
              <a:ext uri="{FF2B5EF4-FFF2-40B4-BE49-F238E27FC236}">
                <a16:creationId xmlns:a16="http://schemas.microsoft.com/office/drawing/2014/main" id="{254114A4-FD73-4E0B-82E6-0E11B89D72CE}"/>
              </a:ext>
            </a:extLst>
          </p:cNvPr>
          <p:cNvSpPr/>
          <p:nvPr/>
        </p:nvSpPr>
        <p:spPr>
          <a:xfrm>
            <a:off x="1106329" y="5869583"/>
            <a:ext cx="6931343" cy="868696"/>
          </a:xfrm>
          <a:prstGeom prst="rect">
            <a:avLst/>
          </a:prstGeom>
          <a:solidFill>
            <a:schemeClr val="bg1"/>
          </a:solidFill>
          <a:ln w="28575">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SｺﾞｼｯｸE" panose="020B0900000000000000" pitchFamily="50" charset="-128"/>
              <a:ea typeface="HGSｺﾞｼｯｸE" panose="020B0900000000000000" pitchFamily="50" charset="-128"/>
            </a:endParaRPr>
          </a:p>
        </p:txBody>
      </p:sp>
      <p:sp>
        <p:nvSpPr>
          <p:cNvPr id="37" name="テキスト ボックス 36">
            <a:extLst>
              <a:ext uri="{FF2B5EF4-FFF2-40B4-BE49-F238E27FC236}">
                <a16:creationId xmlns:a16="http://schemas.microsoft.com/office/drawing/2014/main" id="{19677FE3-D05B-4BA5-9BD0-3D9E0F501E52}"/>
              </a:ext>
            </a:extLst>
          </p:cNvPr>
          <p:cNvSpPr txBox="1"/>
          <p:nvPr/>
        </p:nvSpPr>
        <p:spPr>
          <a:xfrm>
            <a:off x="1534585" y="6088940"/>
            <a:ext cx="1800493" cy="523220"/>
          </a:xfrm>
          <a:prstGeom prst="rect">
            <a:avLst/>
          </a:prstGeom>
          <a:noFill/>
        </p:spPr>
        <p:txBody>
          <a:bodyPr wrap="none" rtlCol="0">
            <a:spAutoFit/>
          </a:bodyPr>
          <a:lstStyle/>
          <a:p>
            <a:r>
              <a:rPr kumimoji="1" lang="ja-JP" altLang="en-US" sz="1400" dirty="0">
                <a:latin typeface="HGSｺﾞｼｯｸE" panose="020B0900000000000000" pitchFamily="50" charset="-128"/>
                <a:ea typeface="HGSｺﾞｼｯｸE" panose="020B0900000000000000" pitchFamily="50" charset="-128"/>
              </a:rPr>
              <a:t>連携協力体制の整備</a:t>
            </a:r>
            <a:endParaRPr kumimoji="1" lang="en-US" altLang="ja-JP" sz="1400" dirty="0">
              <a:latin typeface="HGSｺﾞｼｯｸE" panose="020B0900000000000000" pitchFamily="50" charset="-128"/>
              <a:ea typeface="HGSｺﾞｼｯｸE" panose="020B0900000000000000" pitchFamily="50" charset="-128"/>
            </a:endParaRPr>
          </a:p>
          <a:p>
            <a:r>
              <a:rPr kumimoji="1" lang="ja-JP" altLang="en-US" sz="1400" dirty="0">
                <a:latin typeface="HGSｺﾞｼｯｸE" panose="020B0900000000000000" pitchFamily="50" charset="-128"/>
                <a:ea typeface="HGSｺﾞｼｯｸE" panose="020B0900000000000000" pitchFamily="50" charset="-128"/>
              </a:rPr>
              <a:t>普及啓発</a:t>
            </a:r>
            <a:endParaRPr kumimoji="1" lang="en-US" altLang="ja-JP" sz="1400" dirty="0">
              <a:latin typeface="HGSｺﾞｼｯｸE" panose="020B0900000000000000" pitchFamily="50" charset="-128"/>
              <a:ea typeface="HGSｺﾞｼｯｸE" panose="020B0900000000000000" pitchFamily="50" charset="-128"/>
            </a:endParaRPr>
          </a:p>
        </p:txBody>
      </p:sp>
      <p:sp>
        <p:nvSpPr>
          <p:cNvPr id="36" name="正方形/長方形 35">
            <a:extLst>
              <a:ext uri="{FF2B5EF4-FFF2-40B4-BE49-F238E27FC236}">
                <a16:creationId xmlns:a16="http://schemas.microsoft.com/office/drawing/2014/main" id="{9036C847-4BF0-453A-B407-901DAF7BD5C3}"/>
              </a:ext>
            </a:extLst>
          </p:cNvPr>
          <p:cNvSpPr/>
          <p:nvPr/>
        </p:nvSpPr>
        <p:spPr>
          <a:xfrm>
            <a:off x="3747511" y="6238609"/>
            <a:ext cx="1497137" cy="497794"/>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HGSｺﾞｼｯｸE" panose="020B0900000000000000" pitchFamily="50" charset="-128"/>
                <a:ea typeface="HGSｺﾞｼｯｸE" panose="020B0900000000000000" pitchFamily="50" charset="-128"/>
              </a:rPr>
              <a:t>教育委員会</a:t>
            </a:r>
          </a:p>
        </p:txBody>
      </p:sp>
      <p:sp>
        <p:nvSpPr>
          <p:cNvPr id="41" name="正方形/長方形 40">
            <a:extLst>
              <a:ext uri="{FF2B5EF4-FFF2-40B4-BE49-F238E27FC236}">
                <a16:creationId xmlns:a16="http://schemas.microsoft.com/office/drawing/2014/main" id="{FF7B9192-77F5-4C42-8162-0A9097ACDB4C}"/>
              </a:ext>
            </a:extLst>
          </p:cNvPr>
          <p:cNvSpPr/>
          <p:nvPr/>
        </p:nvSpPr>
        <p:spPr>
          <a:xfrm>
            <a:off x="4980279" y="3184980"/>
            <a:ext cx="2771554"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SｺﾞｼｯｸE" panose="020B0900000000000000" pitchFamily="50" charset="-128"/>
                <a:ea typeface="HGSｺﾞｼｯｸE" panose="020B0900000000000000" pitchFamily="50" charset="-128"/>
              </a:rPr>
              <a:t>幅広い地域住民の参画</a:t>
            </a:r>
          </a:p>
        </p:txBody>
      </p:sp>
      <p:sp>
        <p:nvSpPr>
          <p:cNvPr id="43" name="テキスト ボックス 42">
            <a:extLst>
              <a:ext uri="{FF2B5EF4-FFF2-40B4-BE49-F238E27FC236}">
                <a16:creationId xmlns:a16="http://schemas.microsoft.com/office/drawing/2014/main" id="{2849AEDD-ED9E-44CD-903B-D74F48FE1171}"/>
              </a:ext>
            </a:extLst>
          </p:cNvPr>
          <p:cNvSpPr txBox="1"/>
          <p:nvPr/>
        </p:nvSpPr>
        <p:spPr>
          <a:xfrm>
            <a:off x="5345897" y="6109807"/>
            <a:ext cx="2623289" cy="523220"/>
          </a:xfrm>
          <a:prstGeom prst="rect">
            <a:avLst/>
          </a:prstGeom>
          <a:noFill/>
        </p:spPr>
        <p:txBody>
          <a:bodyPr wrap="square" rtlCol="0">
            <a:spAutoFit/>
          </a:bodyPr>
          <a:lstStyle/>
          <a:p>
            <a:r>
              <a:rPr kumimoji="1" lang="ja-JP" altLang="en-US" sz="1400" dirty="0">
                <a:latin typeface="HGSｺﾞｼｯｸE" panose="020B0900000000000000" pitchFamily="50" charset="-128"/>
                <a:ea typeface="HGSｺﾞｼｯｸE" panose="020B0900000000000000" pitchFamily="50" charset="-128"/>
              </a:rPr>
              <a:t>地域学校協働活動推進員</a:t>
            </a:r>
            <a:endParaRPr kumimoji="1" lang="en-US" altLang="ja-JP" sz="1400" dirty="0">
              <a:latin typeface="HGSｺﾞｼｯｸE" panose="020B0900000000000000" pitchFamily="50" charset="-128"/>
              <a:ea typeface="HGSｺﾞｼｯｸE" panose="020B0900000000000000" pitchFamily="50" charset="-128"/>
            </a:endParaRPr>
          </a:p>
          <a:p>
            <a:r>
              <a:rPr kumimoji="1" lang="ja-JP" altLang="en-US" sz="1400" dirty="0">
                <a:latin typeface="HGSｺﾞｼｯｸE" panose="020B0900000000000000" pitchFamily="50" charset="-128"/>
                <a:ea typeface="HGSｺﾞｼｯｸE" panose="020B0900000000000000" pitchFamily="50" charset="-128"/>
              </a:rPr>
              <a:t>（コーディネーター）の</a:t>
            </a:r>
            <a:r>
              <a:rPr kumimoji="1" lang="ja-JP" altLang="en-US" sz="1400" u="sng" dirty="0">
                <a:solidFill>
                  <a:srgbClr val="C00000"/>
                </a:solidFill>
                <a:latin typeface="HGSｺﾞｼｯｸE" panose="020B0900000000000000" pitchFamily="50" charset="-128"/>
                <a:ea typeface="HGSｺﾞｼｯｸE" panose="020B0900000000000000" pitchFamily="50" charset="-128"/>
              </a:rPr>
              <a:t>委嘱</a:t>
            </a:r>
          </a:p>
        </p:txBody>
      </p:sp>
      <p:sp>
        <p:nvSpPr>
          <p:cNvPr id="16" name="正方形/長方形 15">
            <a:extLst>
              <a:ext uri="{FF2B5EF4-FFF2-40B4-BE49-F238E27FC236}">
                <a16:creationId xmlns:a16="http://schemas.microsoft.com/office/drawing/2014/main" id="{B072737C-ABA8-461C-A373-F30C3268250C}"/>
              </a:ext>
            </a:extLst>
          </p:cNvPr>
          <p:cNvSpPr/>
          <p:nvPr/>
        </p:nvSpPr>
        <p:spPr>
          <a:xfrm>
            <a:off x="1968739" y="4909980"/>
            <a:ext cx="5206522" cy="334180"/>
          </a:xfrm>
          <a:prstGeom prst="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HGSｺﾞｼｯｸE" panose="020B0900000000000000" pitchFamily="50" charset="-128"/>
                <a:ea typeface="HGSｺﾞｼｯｸE" panose="020B0900000000000000" pitchFamily="50" charset="-128"/>
              </a:rPr>
              <a:t>地域学校協働活動推進員（コーディネーター）</a:t>
            </a:r>
          </a:p>
        </p:txBody>
      </p:sp>
      <p:sp>
        <p:nvSpPr>
          <p:cNvPr id="13" name="正方形/長方形 12">
            <a:extLst>
              <a:ext uri="{FF2B5EF4-FFF2-40B4-BE49-F238E27FC236}">
                <a16:creationId xmlns:a16="http://schemas.microsoft.com/office/drawing/2014/main" id="{0D73AA0D-E9FA-46B4-9D4E-A2980FD26423}"/>
              </a:ext>
            </a:extLst>
          </p:cNvPr>
          <p:cNvSpPr/>
          <p:nvPr/>
        </p:nvSpPr>
        <p:spPr>
          <a:xfrm>
            <a:off x="1947001" y="5328594"/>
            <a:ext cx="1512265" cy="502378"/>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SｺﾞｼｯｸE" panose="020B0900000000000000" pitchFamily="50" charset="-128"/>
                <a:ea typeface="HGSｺﾞｼｯｸE" panose="020B0900000000000000" pitchFamily="50" charset="-128"/>
              </a:rPr>
              <a:t>学校</a:t>
            </a:r>
          </a:p>
        </p:txBody>
      </p:sp>
      <p:sp>
        <p:nvSpPr>
          <p:cNvPr id="44" name="テキスト ボックス 43">
            <a:extLst>
              <a:ext uri="{FF2B5EF4-FFF2-40B4-BE49-F238E27FC236}">
                <a16:creationId xmlns:a16="http://schemas.microsoft.com/office/drawing/2014/main" id="{F3BA353A-6283-4A65-957B-24C0F8B59BD5}"/>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46" name="直線コネクタ 45">
            <a:extLst>
              <a:ext uri="{FF2B5EF4-FFF2-40B4-BE49-F238E27FC236}">
                <a16:creationId xmlns:a16="http://schemas.microsoft.com/office/drawing/2014/main" id="{83C22604-1670-46E8-81E1-BFD8DCDB6C9A}"/>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89A64B9B-C243-48B8-8AA4-BC1BA833CF63}"/>
              </a:ext>
            </a:extLst>
          </p:cNvPr>
          <p:cNvSpPr txBox="1"/>
          <p:nvPr/>
        </p:nvSpPr>
        <p:spPr>
          <a:xfrm>
            <a:off x="8243900" y="6353344"/>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9</a:t>
            </a:r>
            <a:endParaRPr kumimoji="1" lang="en-US" altLang="ja-JP" sz="2400" dirty="0">
              <a:latin typeface="ＤＦ特太ゴシック体" panose="020B0509000000000000" pitchFamily="49" charset="-128"/>
              <a:ea typeface="ＤＦ特太ゴシック体" panose="020B0509000000000000" pitchFamily="49"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66858" y="3752867"/>
            <a:ext cx="591634" cy="591634"/>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78911" y="3742069"/>
            <a:ext cx="647700" cy="647700"/>
          </a:xfrm>
          <a:prstGeom prst="rect">
            <a:avLst/>
          </a:prstGeom>
          <a:effectLst>
            <a:outerShdw blurRad="50800" dist="38100" dir="2700000" algn="tl" rotWithShape="0">
              <a:prstClr val="black">
                <a:alpha val="40000"/>
              </a:prstClr>
            </a:outerShdw>
          </a:effectLst>
        </p:spPr>
      </p:pic>
      <p:pic>
        <p:nvPicPr>
          <p:cNvPr id="9" name="図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38203" y="3744426"/>
            <a:ext cx="628650" cy="628650"/>
          </a:xfrm>
          <a:prstGeom prst="rect">
            <a:avLst/>
          </a:prstGeom>
          <a:effectLst>
            <a:outerShdw blurRad="50800" dist="38100" dir="2700000" algn="tl" rotWithShape="0">
              <a:prstClr val="black">
                <a:alpha val="40000"/>
              </a:prstClr>
            </a:outerShdw>
          </a:effectLst>
        </p:spPr>
      </p:pic>
      <p:pic>
        <p:nvPicPr>
          <p:cNvPr id="28" name="図 2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28739" y="3944590"/>
            <a:ext cx="1143183" cy="1143183"/>
          </a:xfrm>
          <a:prstGeom prst="rect">
            <a:avLst/>
          </a:prstGeom>
          <a:effectLst>
            <a:outerShdw blurRad="50800" dist="38100" dir="2700000" algn="tl" rotWithShape="0">
              <a:prstClr val="black">
                <a:alpha val="40000"/>
              </a:prstClr>
            </a:outerShdw>
          </a:effectLst>
        </p:spPr>
      </p:pic>
      <p:pic>
        <p:nvPicPr>
          <p:cNvPr id="29" name="図 2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499085" y="3575477"/>
            <a:ext cx="1799725" cy="8473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85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6817012-9013-4248-82DA-AF469DC00386}"/>
              </a:ext>
            </a:extLst>
          </p:cNvPr>
          <p:cNvSpPr/>
          <p:nvPr/>
        </p:nvSpPr>
        <p:spPr>
          <a:xfrm>
            <a:off x="307374" y="2226999"/>
            <a:ext cx="8657218" cy="4548346"/>
          </a:xfrm>
          <a:prstGeom prst="ellipse">
            <a:avLst/>
          </a:prstGeom>
          <a:solidFill>
            <a:schemeClr val="accent6">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AE93FF39-5DAF-4FDC-861F-46FFA31B140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6237" y="3770424"/>
            <a:ext cx="1988477" cy="1149312"/>
          </a:xfrm>
          <a:prstGeom prst="rect">
            <a:avLst/>
          </a:prstGeom>
        </p:spPr>
      </p:pic>
      <p:grpSp>
        <p:nvGrpSpPr>
          <p:cNvPr id="11" name="グループ化 10">
            <a:extLst>
              <a:ext uri="{FF2B5EF4-FFF2-40B4-BE49-F238E27FC236}">
                <a16:creationId xmlns:a16="http://schemas.microsoft.com/office/drawing/2014/main" id="{C896BD08-BEF3-4486-976B-60CE3719FC7E}"/>
              </a:ext>
            </a:extLst>
          </p:cNvPr>
          <p:cNvGrpSpPr/>
          <p:nvPr/>
        </p:nvGrpSpPr>
        <p:grpSpPr>
          <a:xfrm flipH="1">
            <a:off x="2542086" y="2476652"/>
            <a:ext cx="5849564" cy="4051337"/>
            <a:chOff x="1000873" y="2526795"/>
            <a:chExt cx="5849564" cy="4051337"/>
          </a:xfrm>
        </p:grpSpPr>
        <p:grpSp>
          <p:nvGrpSpPr>
            <p:cNvPr id="28" name="グループ化 27">
              <a:extLst>
                <a:ext uri="{FF2B5EF4-FFF2-40B4-BE49-F238E27FC236}">
                  <a16:creationId xmlns:a16="http://schemas.microsoft.com/office/drawing/2014/main" id="{E9031BF9-5B21-43B8-9935-F01E6CFC25D2}"/>
                </a:ext>
              </a:extLst>
            </p:cNvPr>
            <p:cNvGrpSpPr/>
            <p:nvPr/>
          </p:nvGrpSpPr>
          <p:grpSpPr>
            <a:xfrm>
              <a:off x="2336111" y="2753696"/>
              <a:ext cx="156875" cy="426880"/>
              <a:chOff x="-1514440" y="2751909"/>
              <a:chExt cx="364909" cy="949234"/>
            </a:xfrm>
            <a:solidFill>
              <a:srgbClr val="92D050"/>
            </a:solidFill>
          </p:grpSpPr>
          <p:sp>
            <p:nvSpPr>
              <p:cNvPr id="26" name="楕円 25">
                <a:extLst>
                  <a:ext uri="{FF2B5EF4-FFF2-40B4-BE49-F238E27FC236}">
                    <a16:creationId xmlns:a16="http://schemas.microsoft.com/office/drawing/2014/main" id="{2007C26E-B4A3-4429-97D8-E9DD8E21E6DD}"/>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27" name="四角形: 角を丸くする 26">
                <a:extLst>
                  <a:ext uri="{FF2B5EF4-FFF2-40B4-BE49-F238E27FC236}">
                    <a16:creationId xmlns:a16="http://schemas.microsoft.com/office/drawing/2014/main" id="{AF5D9A2D-0997-43CD-BCD9-9DF20C21FC6C}"/>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38" name="グループ化 37">
              <a:extLst>
                <a:ext uri="{FF2B5EF4-FFF2-40B4-BE49-F238E27FC236}">
                  <a16:creationId xmlns:a16="http://schemas.microsoft.com/office/drawing/2014/main" id="{54D48062-4B52-4CB0-AD5E-3CB7E77AFCBC}"/>
                </a:ext>
              </a:extLst>
            </p:cNvPr>
            <p:cNvGrpSpPr/>
            <p:nvPr/>
          </p:nvGrpSpPr>
          <p:grpSpPr>
            <a:xfrm>
              <a:off x="4646701" y="2526795"/>
              <a:ext cx="156875" cy="426880"/>
              <a:chOff x="-1514440" y="2751909"/>
              <a:chExt cx="364909" cy="949234"/>
            </a:xfrm>
            <a:solidFill>
              <a:srgbClr val="92D050"/>
            </a:solidFill>
          </p:grpSpPr>
          <p:sp>
            <p:nvSpPr>
              <p:cNvPr id="39" name="楕円 38">
                <a:extLst>
                  <a:ext uri="{FF2B5EF4-FFF2-40B4-BE49-F238E27FC236}">
                    <a16:creationId xmlns:a16="http://schemas.microsoft.com/office/drawing/2014/main" id="{E198D346-0F9B-404F-86F8-567D84F5F0E0}"/>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40" name="四角形: 角を丸くする 39">
                <a:extLst>
                  <a:ext uri="{FF2B5EF4-FFF2-40B4-BE49-F238E27FC236}">
                    <a16:creationId xmlns:a16="http://schemas.microsoft.com/office/drawing/2014/main" id="{00986474-5E08-41B5-8C3D-4F88524E12DB}"/>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44" name="グループ化 43">
              <a:extLst>
                <a:ext uri="{FF2B5EF4-FFF2-40B4-BE49-F238E27FC236}">
                  <a16:creationId xmlns:a16="http://schemas.microsoft.com/office/drawing/2014/main" id="{1F00FF25-18E9-4754-873C-E04BE86E8352}"/>
                </a:ext>
              </a:extLst>
            </p:cNvPr>
            <p:cNvGrpSpPr/>
            <p:nvPr/>
          </p:nvGrpSpPr>
          <p:grpSpPr>
            <a:xfrm>
              <a:off x="1981528" y="2944314"/>
              <a:ext cx="156875" cy="426880"/>
              <a:chOff x="-1514440" y="2751909"/>
              <a:chExt cx="364909" cy="949234"/>
            </a:xfrm>
            <a:solidFill>
              <a:srgbClr val="92D050"/>
            </a:solidFill>
          </p:grpSpPr>
          <p:sp>
            <p:nvSpPr>
              <p:cNvPr id="45" name="楕円 44">
                <a:extLst>
                  <a:ext uri="{FF2B5EF4-FFF2-40B4-BE49-F238E27FC236}">
                    <a16:creationId xmlns:a16="http://schemas.microsoft.com/office/drawing/2014/main" id="{BB4E93CE-3E99-4EF1-B090-072E1E83B429}"/>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46" name="四角形: 角を丸くする 45">
                <a:extLst>
                  <a:ext uri="{FF2B5EF4-FFF2-40B4-BE49-F238E27FC236}">
                    <a16:creationId xmlns:a16="http://schemas.microsoft.com/office/drawing/2014/main" id="{0C41995D-6A28-4344-AA44-4C57D96A28B7}"/>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47" name="グループ化 46">
              <a:extLst>
                <a:ext uri="{FF2B5EF4-FFF2-40B4-BE49-F238E27FC236}">
                  <a16:creationId xmlns:a16="http://schemas.microsoft.com/office/drawing/2014/main" id="{75AE0568-3DB0-4563-8FE6-81EFD7BEAFF7}"/>
                </a:ext>
              </a:extLst>
            </p:cNvPr>
            <p:cNvGrpSpPr/>
            <p:nvPr/>
          </p:nvGrpSpPr>
          <p:grpSpPr>
            <a:xfrm>
              <a:off x="1353292" y="3752031"/>
              <a:ext cx="156875" cy="426880"/>
              <a:chOff x="-1514440" y="2751909"/>
              <a:chExt cx="364909" cy="949234"/>
            </a:xfrm>
            <a:solidFill>
              <a:srgbClr val="92D050"/>
            </a:solidFill>
          </p:grpSpPr>
          <p:sp>
            <p:nvSpPr>
              <p:cNvPr id="48" name="楕円 47">
                <a:extLst>
                  <a:ext uri="{FF2B5EF4-FFF2-40B4-BE49-F238E27FC236}">
                    <a16:creationId xmlns:a16="http://schemas.microsoft.com/office/drawing/2014/main" id="{32330398-8856-4103-8919-B573FBD81FA5}"/>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49" name="四角形: 角を丸くする 48">
                <a:extLst>
                  <a:ext uri="{FF2B5EF4-FFF2-40B4-BE49-F238E27FC236}">
                    <a16:creationId xmlns:a16="http://schemas.microsoft.com/office/drawing/2014/main" id="{8BDAB41A-229F-4265-88D1-D08146C739D8}"/>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sp>
          <p:nvSpPr>
            <p:cNvPr id="2" name="楕円 1">
              <a:extLst>
                <a:ext uri="{FF2B5EF4-FFF2-40B4-BE49-F238E27FC236}">
                  <a16:creationId xmlns:a16="http://schemas.microsoft.com/office/drawing/2014/main" id="{4253A7C1-1200-44A7-9AEE-4C6990ACCC97}"/>
                </a:ext>
              </a:extLst>
            </p:cNvPr>
            <p:cNvSpPr/>
            <p:nvPr/>
          </p:nvSpPr>
          <p:spPr>
            <a:xfrm>
              <a:off x="1452804" y="2870138"/>
              <a:ext cx="5090442" cy="3395097"/>
            </a:xfrm>
            <a:prstGeom prst="ellipse">
              <a:avLst/>
            </a:prstGeom>
            <a:solidFill>
              <a:schemeClr val="accent1">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2D55375A-1169-474A-8860-3A7BF1EA2E13}"/>
                </a:ext>
              </a:extLst>
            </p:cNvPr>
            <p:cNvSpPr txBox="1"/>
            <p:nvPr/>
          </p:nvSpPr>
          <p:spPr>
            <a:xfrm>
              <a:off x="2604387" y="4109574"/>
              <a:ext cx="2492991" cy="1015663"/>
            </a:xfrm>
            <a:prstGeom prst="rect">
              <a:avLst/>
            </a:prstGeom>
            <a:noFill/>
          </p:spPr>
          <p:txBody>
            <a:bodyPr wrap="none" rtlCol="0">
              <a:spAutoFit/>
            </a:bodyPr>
            <a:lstStyle/>
            <a:p>
              <a:pPr algn="ctr"/>
              <a:r>
                <a:rPr kumimoji="1" lang="ja-JP" altLang="en-US" sz="2000" dirty="0">
                  <a:latin typeface="HGSｺﾞｼｯｸE" panose="020B0900000000000000" pitchFamily="50" charset="-128"/>
                  <a:ea typeface="HGSｺﾞｼｯｸE" panose="020B0900000000000000" pitchFamily="50" charset="-128"/>
                </a:rPr>
                <a:t>地域学校協働本部等</a:t>
              </a:r>
              <a:endParaRPr kumimoji="1" lang="en-US" altLang="ja-JP" sz="2000" dirty="0">
                <a:latin typeface="HGSｺﾞｼｯｸE" panose="020B0900000000000000" pitchFamily="50" charset="-128"/>
                <a:ea typeface="HGSｺﾞｼｯｸE" panose="020B0900000000000000" pitchFamily="50" charset="-128"/>
              </a:endParaRPr>
            </a:p>
            <a:p>
              <a:pPr algn="ctr"/>
              <a:r>
                <a:rPr kumimoji="1" lang="ja-JP" altLang="en-US" sz="2000" dirty="0">
                  <a:latin typeface="HGSｺﾞｼｯｸE" panose="020B0900000000000000" pitchFamily="50" charset="-128"/>
                  <a:ea typeface="HGSｺﾞｼｯｸE" panose="020B0900000000000000" pitchFamily="50" charset="-128"/>
                </a:rPr>
                <a:t>として</a:t>
              </a:r>
              <a:endParaRPr kumimoji="1" lang="en-US" altLang="ja-JP" sz="2000" dirty="0">
                <a:latin typeface="HGSｺﾞｼｯｸE" panose="020B0900000000000000" pitchFamily="50" charset="-128"/>
                <a:ea typeface="HGSｺﾞｼｯｸE" panose="020B0900000000000000" pitchFamily="50" charset="-128"/>
              </a:endParaRPr>
            </a:p>
            <a:p>
              <a:pPr algn="ctr"/>
              <a:r>
                <a:rPr kumimoji="1" lang="ja-JP" altLang="en-US" sz="2000" dirty="0">
                  <a:latin typeface="HGSｺﾞｼｯｸE" panose="020B0900000000000000" pitchFamily="50" charset="-128"/>
                  <a:ea typeface="HGSｺﾞｼｯｸE" panose="020B0900000000000000" pitchFamily="50" charset="-128"/>
                </a:rPr>
                <a:t>ネットワーク化</a:t>
              </a:r>
            </a:p>
          </p:txBody>
        </p:sp>
        <p:sp>
          <p:nvSpPr>
            <p:cNvPr id="29" name="テキスト ボックス 28">
              <a:extLst>
                <a:ext uri="{FF2B5EF4-FFF2-40B4-BE49-F238E27FC236}">
                  <a16:creationId xmlns:a16="http://schemas.microsoft.com/office/drawing/2014/main" id="{FAD468EA-B4C6-444E-BEA1-C60C6EAFAED6}"/>
                </a:ext>
              </a:extLst>
            </p:cNvPr>
            <p:cNvSpPr txBox="1"/>
            <p:nvPr/>
          </p:nvSpPr>
          <p:spPr>
            <a:xfrm>
              <a:off x="2797317" y="2745879"/>
              <a:ext cx="2226556" cy="307777"/>
            </a:xfrm>
            <a:prstGeom prst="rect">
              <a:avLst/>
            </a:prstGeom>
            <a:solidFill>
              <a:schemeClr val="bg1"/>
            </a:solidFill>
            <a:ln>
              <a:solidFill>
                <a:srgbClr val="0070C0"/>
              </a:solidFill>
            </a:ln>
          </p:spPr>
          <p:txBody>
            <a:bodyPr wrap="square" rtlCol="0">
              <a:spAutoFit/>
            </a:bodyPr>
            <a:lstStyle/>
            <a:p>
              <a:pPr algn="ctr"/>
              <a:r>
                <a:rPr kumimoji="1" lang="ja-JP" altLang="en-US" sz="1400">
                  <a:latin typeface="ＭＳ ゴシック" panose="020B0609070205080204" pitchFamily="49" charset="-128"/>
                  <a:ea typeface="ＭＳ ゴシック" panose="020B0609070205080204" pitchFamily="49" charset="-128"/>
                </a:rPr>
                <a:t>協働的学校</a:t>
              </a:r>
              <a:r>
                <a:rPr kumimoji="1" lang="ja-JP" altLang="en-US" sz="1400" dirty="0">
                  <a:latin typeface="ＭＳ ゴシック" panose="020B0609070205080204" pitchFamily="49" charset="-128"/>
                  <a:ea typeface="ＭＳ ゴシック" panose="020B0609070205080204" pitchFamily="49" charset="-128"/>
                </a:rPr>
                <a:t>支援活動</a:t>
              </a:r>
            </a:p>
          </p:txBody>
        </p:sp>
        <p:sp>
          <p:nvSpPr>
            <p:cNvPr id="30" name="テキスト ボックス 29">
              <a:extLst>
                <a:ext uri="{FF2B5EF4-FFF2-40B4-BE49-F238E27FC236}">
                  <a16:creationId xmlns:a16="http://schemas.microsoft.com/office/drawing/2014/main" id="{58C3CF02-6E0A-4FE2-8177-FC083AEE2968}"/>
                </a:ext>
              </a:extLst>
            </p:cNvPr>
            <p:cNvSpPr txBox="1"/>
            <p:nvPr/>
          </p:nvSpPr>
          <p:spPr>
            <a:xfrm>
              <a:off x="1532583" y="3402661"/>
              <a:ext cx="1620957" cy="307777"/>
            </a:xfrm>
            <a:prstGeom prst="rect">
              <a:avLst/>
            </a:prstGeom>
            <a:solidFill>
              <a:schemeClr val="bg1"/>
            </a:solidFill>
            <a:ln>
              <a:solidFill>
                <a:srgbClr val="0070C0"/>
              </a:solidFill>
            </a:ln>
          </p:spPr>
          <p:txBody>
            <a:bodyPr wrap="none" rtlCol="0">
              <a:spAutoFit/>
            </a:bodyPr>
            <a:lstStyle/>
            <a:p>
              <a:r>
                <a:rPr kumimoji="1" lang="ja-JP" altLang="en-US" sz="1400" dirty="0">
                  <a:latin typeface="ＭＳ ゴシック" panose="020B0609070205080204" pitchFamily="49" charset="-128"/>
                  <a:ea typeface="ＭＳ ゴシック" panose="020B0609070205080204" pitchFamily="49" charset="-128"/>
                </a:rPr>
                <a:t>土曜日の教育活動</a:t>
              </a:r>
            </a:p>
          </p:txBody>
        </p:sp>
        <p:sp>
          <p:nvSpPr>
            <p:cNvPr id="36" name="テキスト ボックス 35">
              <a:extLst>
                <a:ext uri="{FF2B5EF4-FFF2-40B4-BE49-F238E27FC236}">
                  <a16:creationId xmlns:a16="http://schemas.microsoft.com/office/drawing/2014/main" id="{C9D7F63B-DCA3-4EB7-9B8C-FFD914DB3F0D}"/>
                </a:ext>
              </a:extLst>
            </p:cNvPr>
            <p:cNvSpPr txBox="1"/>
            <p:nvPr/>
          </p:nvSpPr>
          <p:spPr>
            <a:xfrm>
              <a:off x="1000873" y="4616607"/>
              <a:ext cx="1441420" cy="307777"/>
            </a:xfrm>
            <a:prstGeom prst="rect">
              <a:avLst/>
            </a:prstGeom>
            <a:solidFill>
              <a:schemeClr val="bg1"/>
            </a:solidFill>
            <a:ln>
              <a:solidFill>
                <a:srgbClr val="0070C0"/>
              </a:solidFill>
            </a:ln>
          </p:spPr>
          <p:txBody>
            <a:bodyPr wrap="none" rtlCol="0">
              <a:spAutoFit/>
            </a:bodyPr>
            <a:lstStyle/>
            <a:p>
              <a:r>
                <a:rPr kumimoji="1" lang="ja-JP" altLang="en-US" sz="1400" dirty="0">
                  <a:latin typeface="ＭＳ ゴシック" panose="020B0609070205080204" pitchFamily="49" charset="-128"/>
                  <a:ea typeface="ＭＳ ゴシック" panose="020B0609070205080204" pitchFamily="49" charset="-128"/>
                </a:rPr>
                <a:t>放課後子供教室</a:t>
              </a:r>
            </a:p>
          </p:txBody>
        </p:sp>
        <p:sp>
          <p:nvSpPr>
            <p:cNvPr id="37" name="テキスト ボックス 36">
              <a:extLst>
                <a:ext uri="{FF2B5EF4-FFF2-40B4-BE49-F238E27FC236}">
                  <a16:creationId xmlns:a16="http://schemas.microsoft.com/office/drawing/2014/main" id="{D4692FAA-13F4-47DC-930D-E9FF7AC89A89}"/>
                </a:ext>
              </a:extLst>
            </p:cNvPr>
            <p:cNvSpPr txBox="1"/>
            <p:nvPr/>
          </p:nvSpPr>
          <p:spPr>
            <a:xfrm>
              <a:off x="1532583" y="5591877"/>
              <a:ext cx="1620957" cy="307777"/>
            </a:xfrm>
            <a:prstGeom prst="rect">
              <a:avLst/>
            </a:prstGeom>
            <a:solidFill>
              <a:schemeClr val="bg1"/>
            </a:solidFill>
            <a:ln>
              <a:solidFill>
                <a:srgbClr val="0070C0"/>
              </a:solidFill>
            </a:ln>
          </p:spPr>
          <p:txBody>
            <a:bodyPr wrap="none" rtlCol="0">
              <a:spAutoFit/>
            </a:bodyPr>
            <a:lstStyle/>
            <a:p>
              <a:r>
                <a:rPr kumimoji="1" lang="ja-JP" altLang="en-US" sz="1400" dirty="0">
                  <a:latin typeface="ＭＳ ゴシック" panose="020B0609070205080204" pitchFamily="49" charset="-128"/>
                  <a:ea typeface="ＭＳ ゴシック" panose="020B0609070205080204" pitchFamily="49" charset="-128"/>
                </a:rPr>
                <a:t>家庭教育支援活動</a:t>
              </a:r>
            </a:p>
          </p:txBody>
        </p:sp>
        <p:sp>
          <p:nvSpPr>
            <p:cNvPr id="41" name="テキスト ボックス 40">
              <a:extLst>
                <a:ext uri="{FF2B5EF4-FFF2-40B4-BE49-F238E27FC236}">
                  <a16:creationId xmlns:a16="http://schemas.microsoft.com/office/drawing/2014/main" id="{00C2FC56-6810-443C-800C-8908DAE044AF}"/>
                </a:ext>
              </a:extLst>
            </p:cNvPr>
            <p:cNvSpPr txBox="1"/>
            <p:nvPr/>
          </p:nvSpPr>
          <p:spPr>
            <a:xfrm>
              <a:off x="4557656" y="3276279"/>
              <a:ext cx="1800493" cy="523220"/>
            </a:xfrm>
            <a:prstGeom prst="rect">
              <a:avLst/>
            </a:prstGeom>
            <a:solidFill>
              <a:schemeClr val="bg1"/>
            </a:solidFill>
            <a:ln>
              <a:solidFill>
                <a:srgbClr val="0070C0"/>
              </a:solidFill>
            </a:ln>
          </p:spPr>
          <p:txBody>
            <a:bodyPr wrap="non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外部人材を活用した</a:t>
              </a:r>
              <a:endParaRPr kumimoji="1" lang="en-US" altLang="ja-JP" sz="1400" dirty="0">
                <a:latin typeface="ＭＳ ゴシック" panose="020B0609070205080204" pitchFamily="49" charset="-128"/>
                <a:ea typeface="ＭＳ ゴシック" panose="020B0609070205080204" pitchFamily="49" charset="-128"/>
              </a:endParaRPr>
            </a:p>
            <a:p>
              <a:pPr algn="ctr"/>
              <a:r>
                <a:rPr kumimoji="1" lang="ja-JP" altLang="en-US" sz="1400" dirty="0">
                  <a:latin typeface="ＭＳ ゴシック" panose="020B0609070205080204" pitchFamily="49" charset="-128"/>
                  <a:ea typeface="ＭＳ ゴシック" panose="020B0609070205080204" pitchFamily="49" charset="-128"/>
                </a:rPr>
                <a:t>教育活動</a:t>
              </a:r>
            </a:p>
          </p:txBody>
        </p:sp>
        <p:sp>
          <p:nvSpPr>
            <p:cNvPr id="42" name="テキスト ボックス 41">
              <a:extLst>
                <a:ext uri="{FF2B5EF4-FFF2-40B4-BE49-F238E27FC236}">
                  <a16:creationId xmlns:a16="http://schemas.microsoft.com/office/drawing/2014/main" id="{292983CA-7E78-4D8D-A39F-9FECCF2F4464}"/>
                </a:ext>
              </a:extLst>
            </p:cNvPr>
            <p:cNvSpPr txBox="1"/>
            <p:nvPr/>
          </p:nvSpPr>
          <p:spPr>
            <a:xfrm>
              <a:off x="5229480" y="5343057"/>
              <a:ext cx="1620957" cy="523220"/>
            </a:xfrm>
            <a:prstGeom prst="rect">
              <a:avLst/>
            </a:prstGeom>
            <a:solidFill>
              <a:schemeClr val="bg1"/>
            </a:solidFill>
            <a:ln>
              <a:solidFill>
                <a:srgbClr val="0070C0"/>
              </a:solidFill>
            </a:ln>
          </p:spPr>
          <p:txBody>
            <a:bodyPr wrap="non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地域社会における</a:t>
              </a:r>
              <a:endParaRPr kumimoji="1" lang="en-US" altLang="ja-JP" sz="1400" dirty="0">
                <a:latin typeface="ＭＳ ゴシック" panose="020B0609070205080204" pitchFamily="49" charset="-128"/>
                <a:ea typeface="ＭＳ ゴシック" panose="020B0609070205080204" pitchFamily="49" charset="-128"/>
              </a:endParaRPr>
            </a:p>
            <a:p>
              <a:pPr algn="ctr"/>
              <a:r>
                <a:rPr kumimoji="1" lang="ja-JP" altLang="en-US" sz="1400" dirty="0">
                  <a:latin typeface="ＭＳ ゴシック" panose="020B0609070205080204" pitchFamily="49" charset="-128"/>
                  <a:ea typeface="ＭＳ ゴシック" panose="020B0609070205080204" pitchFamily="49" charset="-128"/>
                </a:rPr>
                <a:t>地域活動</a:t>
              </a:r>
            </a:p>
          </p:txBody>
        </p:sp>
        <p:sp>
          <p:nvSpPr>
            <p:cNvPr id="43" name="テキスト ボックス 42">
              <a:extLst>
                <a:ext uri="{FF2B5EF4-FFF2-40B4-BE49-F238E27FC236}">
                  <a16:creationId xmlns:a16="http://schemas.microsoft.com/office/drawing/2014/main" id="{189F97B2-DF16-405C-BC0C-D92C915D52BA}"/>
                </a:ext>
              </a:extLst>
            </p:cNvPr>
            <p:cNvSpPr txBox="1"/>
            <p:nvPr/>
          </p:nvSpPr>
          <p:spPr>
            <a:xfrm>
              <a:off x="3244836" y="6116009"/>
              <a:ext cx="2236510" cy="307777"/>
            </a:xfrm>
            <a:prstGeom prst="rect">
              <a:avLst/>
            </a:prstGeom>
            <a:solidFill>
              <a:schemeClr val="bg1"/>
            </a:solidFill>
            <a:ln>
              <a:solidFill>
                <a:srgbClr val="0070C0"/>
              </a:solidFill>
            </a:ln>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学びによるまちづくり</a:t>
              </a:r>
            </a:p>
          </p:txBody>
        </p:sp>
        <p:grpSp>
          <p:nvGrpSpPr>
            <p:cNvPr id="35" name="グループ化 34">
              <a:extLst>
                <a:ext uri="{FF2B5EF4-FFF2-40B4-BE49-F238E27FC236}">
                  <a16:creationId xmlns:a16="http://schemas.microsoft.com/office/drawing/2014/main" id="{1E542282-B3BE-480B-BA3A-F14DBA099A8B}"/>
                </a:ext>
              </a:extLst>
            </p:cNvPr>
            <p:cNvGrpSpPr/>
            <p:nvPr/>
          </p:nvGrpSpPr>
          <p:grpSpPr>
            <a:xfrm>
              <a:off x="1179025" y="4073239"/>
              <a:ext cx="156875" cy="426880"/>
              <a:chOff x="-1514440" y="2751909"/>
              <a:chExt cx="364909" cy="949234"/>
            </a:xfrm>
            <a:solidFill>
              <a:srgbClr val="92D050"/>
            </a:solidFill>
          </p:grpSpPr>
          <p:sp>
            <p:nvSpPr>
              <p:cNvPr id="50" name="楕円 49">
                <a:extLst>
                  <a:ext uri="{FF2B5EF4-FFF2-40B4-BE49-F238E27FC236}">
                    <a16:creationId xmlns:a16="http://schemas.microsoft.com/office/drawing/2014/main" id="{BD9BCCCB-8B90-47CA-A32C-BDCE82395046}"/>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51" name="四角形: 角を丸くする 50">
                <a:extLst>
                  <a:ext uri="{FF2B5EF4-FFF2-40B4-BE49-F238E27FC236}">
                    <a16:creationId xmlns:a16="http://schemas.microsoft.com/office/drawing/2014/main" id="{F046DC44-5087-4829-BB99-BB2A2686C28F}"/>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52" name="グループ化 51">
              <a:extLst>
                <a:ext uri="{FF2B5EF4-FFF2-40B4-BE49-F238E27FC236}">
                  <a16:creationId xmlns:a16="http://schemas.microsoft.com/office/drawing/2014/main" id="{771ADF24-98AD-4A6D-BC68-9AA542024266}"/>
                </a:ext>
              </a:extLst>
            </p:cNvPr>
            <p:cNvGrpSpPr/>
            <p:nvPr/>
          </p:nvGrpSpPr>
          <p:grpSpPr>
            <a:xfrm>
              <a:off x="1192184" y="5054303"/>
              <a:ext cx="156875" cy="426880"/>
              <a:chOff x="-1514440" y="2751909"/>
              <a:chExt cx="364909" cy="949234"/>
            </a:xfrm>
            <a:solidFill>
              <a:srgbClr val="92D050"/>
            </a:solidFill>
          </p:grpSpPr>
          <p:sp>
            <p:nvSpPr>
              <p:cNvPr id="53" name="楕円 52">
                <a:extLst>
                  <a:ext uri="{FF2B5EF4-FFF2-40B4-BE49-F238E27FC236}">
                    <a16:creationId xmlns:a16="http://schemas.microsoft.com/office/drawing/2014/main" id="{92483ACB-A981-4594-8DE0-97D8B354E0B4}"/>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54" name="四角形: 角を丸くする 53">
                <a:extLst>
                  <a:ext uri="{FF2B5EF4-FFF2-40B4-BE49-F238E27FC236}">
                    <a16:creationId xmlns:a16="http://schemas.microsoft.com/office/drawing/2014/main" id="{90B69B34-9EDC-4C1F-8933-B023CF05AFCE}"/>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55" name="グループ化 54">
              <a:extLst>
                <a:ext uri="{FF2B5EF4-FFF2-40B4-BE49-F238E27FC236}">
                  <a16:creationId xmlns:a16="http://schemas.microsoft.com/office/drawing/2014/main" id="{A8A3DEFC-AC28-4B51-A065-BA3626BD9CD5}"/>
                </a:ext>
              </a:extLst>
            </p:cNvPr>
            <p:cNvGrpSpPr/>
            <p:nvPr/>
          </p:nvGrpSpPr>
          <p:grpSpPr>
            <a:xfrm>
              <a:off x="1403427" y="5276464"/>
              <a:ext cx="156875" cy="426880"/>
              <a:chOff x="-1514440" y="2751909"/>
              <a:chExt cx="364909" cy="949234"/>
            </a:xfrm>
            <a:solidFill>
              <a:srgbClr val="92D050"/>
            </a:solidFill>
          </p:grpSpPr>
          <p:sp>
            <p:nvSpPr>
              <p:cNvPr id="56" name="楕円 55">
                <a:extLst>
                  <a:ext uri="{FF2B5EF4-FFF2-40B4-BE49-F238E27FC236}">
                    <a16:creationId xmlns:a16="http://schemas.microsoft.com/office/drawing/2014/main" id="{CC6C15B5-DF8E-42C4-A8C0-A5F17E33A575}"/>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57" name="四角形: 角を丸くする 56">
                <a:extLst>
                  <a:ext uri="{FF2B5EF4-FFF2-40B4-BE49-F238E27FC236}">
                    <a16:creationId xmlns:a16="http://schemas.microsoft.com/office/drawing/2014/main" id="{5ADA8D4E-F258-4AAB-98B7-A7300F405BAA}"/>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61" name="グループ化 60">
              <a:extLst>
                <a:ext uri="{FF2B5EF4-FFF2-40B4-BE49-F238E27FC236}">
                  <a16:creationId xmlns:a16="http://schemas.microsoft.com/office/drawing/2014/main" id="{D673263D-9EA0-42B2-BB9A-73BB621B51FC}"/>
                </a:ext>
              </a:extLst>
            </p:cNvPr>
            <p:cNvGrpSpPr/>
            <p:nvPr/>
          </p:nvGrpSpPr>
          <p:grpSpPr>
            <a:xfrm>
              <a:off x="5007785" y="2595994"/>
              <a:ext cx="156875" cy="426880"/>
              <a:chOff x="-1514440" y="2751909"/>
              <a:chExt cx="364909" cy="949234"/>
            </a:xfrm>
            <a:solidFill>
              <a:srgbClr val="92D050"/>
            </a:solidFill>
          </p:grpSpPr>
          <p:sp>
            <p:nvSpPr>
              <p:cNvPr id="62" name="楕円 61">
                <a:extLst>
                  <a:ext uri="{FF2B5EF4-FFF2-40B4-BE49-F238E27FC236}">
                    <a16:creationId xmlns:a16="http://schemas.microsoft.com/office/drawing/2014/main" id="{E2095A1A-0062-40D5-AE9D-CCDCA16A0218}"/>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63" name="四角形: 角を丸くする 62">
                <a:extLst>
                  <a:ext uri="{FF2B5EF4-FFF2-40B4-BE49-F238E27FC236}">
                    <a16:creationId xmlns:a16="http://schemas.microsoft.com/office/drawing/2014/main" id="{0E5D181C-DE79-40E1-8095-65FFF9CAA6F4}"/>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64" name="グループ化 63">
              <a:extLst>
                <a:ext uri="{FF2B5EF4-FFF2-40B4-BE49-F238E27FC236}">
                  <a16:creationId xmlns:a16="http://schemas.microsoft.com/office/drawing/2014/main" id="{2F7621EC-D7B7-4E1C-9EDF-9FEBAB09DBE6}"/>
                </a:ext>
              </a:extLst>
            </p:cNvPr>
            <p:cNvGrpSpPr/>
            <p:nvPr/>
          </p:nvGrpSpPr>
          <p:grpSpPr>
            <a:xfrm>
              <a:off x="5402908" y="2755311"/>
              <a:ext cx="156875" cy="426880"/>
              <a:chOff x="-1514440" y="2751909"/>
              <a:chExt cx="364909" cy="949234"/>
            </a:xfrm>
            <a:solidFill>
              <a:srgbClr val="92D050"/>
            </a:solidFill>
          </p:grpSpPr>
          <p:sp>
            <p:nvSpPr>
              <p:cNvPr id="65" name="楕円 64">
                <a:extLst>
                  <a:ext uri="{FF2B5EF4-FFF2-40B4-BE49-F238E27FC236}">
                    <a16:creationId xmlns:a16="http://schemas.microsoft.com/office/drawing/2014/main" id="{15B1E18B-984A-4AD0-88F7-C3999DAE3282}"/>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66" name="四角形: 角を丸くする 65">
                <a:extLst>
                  <a:ext uri="{FF2B5EF4-FFF2-40B4-BE49-F238E27FC236}">
                    <a16:creationId xmlns:a16="http://schemas.microsoft.com/office/drawing/2014/main" id="{02125F02-F383-43AF-9233-CE516939D3BC}"/>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67" name="グループ化 66">
              <a:extLst>
                <a:ext uri="{FF2B5EF4-FFF2-40B4-BE49-F238E27FC236}">
                  <a16:creationId xmlns:a16="http://schemas.microsoft.com/office/drawing/2014/main" id="{72783538-F870-47CF-BAB1-C2EDBD3B8E40}"/>
                </a:ext>
              </a:extLst>
            </p:cNvPr>
            <p:cNvGrpSpPr/>
            <p:nvPr/>
          </p:nvGrpSpPr>
          <p:grpSpPr>
            <a:xfrm>
              <a:off x="2479882" y="6014871"/>
              <a:ext cx="156875" cy="426880"/>
              <a:chOff x="-1514440" y="2751909"/>
              <a:chExt cx="364909" cy="949234"/>
            </a:xfrm>
            <a:solidFill>
              <a:srgbClr val="92D050"/>
            </a:solidFill>
          </p:grpSpPr>
          <p:sp>
            <p:nvSpPr>
              <p:cNvPr id="68" name="楕円 67">
                <a:extLst>
                  <a:ext uri="{FF2B5EF4-FFF2-40B4-BE49-F238E27FC236}">
                    <a16:creationId xmlns:a16="http://schemas.microsoft.com/office/drawing/2014/main" id="{6F9178B9-BC6E-4C52-8023-D72858CAAEE8}"/>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69" name="四角形: 角を丸くする 68">
                <a:extLst>
                  <a:ext uri="{FF2B5EF4-FFF2-40B4-BE49-F238E27FC236}">
                    <a16:creationId xmlns:a16="http://schemas.microsoft.com/office/drawing/2014/main" id="{62F08112-75FC-405D-89AA-4CF0F0132823}"/>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73" name="グループ化 72">
              <a:extLst>
                <a:ext uri="{FF2B5EF4-FFF2-40B4-BE49-F238E27FC236}">
                  <a16:creationId xmlns:a16="http://schemas.microsoft.com/office/drawing/2014/main" id="{D05D8E4E-1E07-43C6-92B0-2E80A80DB3C7}"/>
                </a:ext>
              </a:extLst>
            </p:cNvPr>
            <p:cNvGrpSpPr/>
            <p:nvPr/>
          </p:nvGrpSpPr>
          <p:grpSpPr>
            <a:xfrm>
              <a:off x="5674343" y="6089294"/>
              <a:ext cx="156875" cy="426880"/>
              <a:chOff x="-1514440" y="2751909"/>
              <a:chExt cx="364909" cy="949234"/>
            </a:xfrm>
            <a:solidFill>
              <a:srgbClr val="92D050"/>
            </a:solidFill>
          </p:grpSpPr>
          <p:sp>
            <p:nvSpPr>
              <p:cNvPr id="74" name="楕円 73">
                <a:extLst>
                  <a:ext uri="{FF2B5EF4-FFF2-40B4-BE49-F238E27FC236}">
                    <a16:creationId xmlns:a16="http://schemas.microsoft.com/office/drawing/2014/main" id="{0B63E30A-839F-476A-BA49-634C93D53F1A}"/>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75" name="四角形: 角を丸くする 74">
                <a:extLst>
                  <a:ext uri="{FF2B5EF4-FFF2-40B4-BE49-F238E27FC236}">
                    <a16:creationId xmlns:a16="http://schemas.microsoft.com/office/drawing/2014/main" id="{CD426E38-D1D1-466E-9C04-0BECBF57CC4B}"/>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76" name="グループ化 75">
              <a:extLst>
                <a:ext uri="{FF2B5EF4-FFF2-40B4-BE49-F238E27FC236}">
                  <a16:creationId xmlns:a16="http://schemas.microsoft.com/office/drawing/2014/main" id="{B5892DF2-5027-42C4-9030-061CE273A0D6}"/>
                </a:ext>
              </a:extLst>
            </p:cNvPr>
            <p:cNvGrpSpPr/>
            <p:nvPr/>
          </p:nvGrpSpPr>
          <p:grpSpPr>
            <a:xfrm>
              <a:off x="6037318" y="5954653"/>
              <a:ext cx="156875" cy="426880"/>
              <a:chOff x="-1514440" y="2751909"/>
              <a:chExt cx="364909" cy="949234"/>
            </a:xfrm>
            <a:solidFill>
              <a:srgbClr val="92D050"/>
            </a:solidFill>
          </p:grpSpPr>
          <p:sp>
            <p:nvSpPr>
              <p:cNvPr id="77" name="楕円 76">
                <a:extLst>
                  <a:ext uri="{FF2B5EF4-FFF2-40B4-BE49-F238E27FC236}">
                    <a16:creationId xmlns:a16="http://schemas.microsoft.com/office/drawing/2014/main" id="{68BC947F-49A6-4A7C-934C-7F3E9D95D773}"/>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78" name="四角形: 角を丸くする 77">
                <a:extLst>
                  <a:ext uri="{FF2B5EF4-FFF2-40B4-BE49-F238E27FC236}">
                    <a16:creationId xmlns:a16="http://schemas.microsoft.com/office/drawing/2014/main" id="{A4331A26-6D47-4CBE-A21D-A3817BCC8A48}"/>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sp>
          <p:nvSpPr>
            <p:cNvPr id="4" name="矢印: 右 3">
              <a:extLst>
                <a:ext uri="{FF2B5EF4-FFF2-40B4-BE49-F238E27FC236}">
                  <a16:creationId xmlns:a16="http://schemas.microsoft.com/office/drawing/2014/main" id="{1D87500C-E301-45D3-8998-1D9B765975BE}"/>
                </a:ext>
              </a:extLst>
            </p:cNvPr>
            <p:cNvSpPr/>
            <p:nvPr/>
          </p:nvSpPr>
          <p:spPr>
            <a:xfrm rot="1411553">
              <a:off x="2567678" y="3119311"/>
              <a:ext cx="502217" cy="167315"/>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grpSp>
          <p:nvGrpSpPr>
            <p:cNvPr id="79" name="グループ化 78">
              <a:extLst>
                <a:ext uri="{FF2B5EF4-FFF2-40B4-BE49-F238E27FC236}">
                  <a16:creationId xmlns:a16="http://schemas.microsoft.com/office/drawing/2014/main" id="{07C97DF7-904B-4892-806C-43FE1D350EB0}"/>
                </a:ext>
              </a:extLst>
            </p:cNvPr>
            <p:cNvGrpSpPr/>
            <p:nvPr/>
          </p:nvGrpSpPr>
          <p:grpSpPr>
            <a:xfrm>
              <a:off x="3754128" y="2990166"/>
              <a:ext cx="167497" cy="486802"/>
              <a:chOff x="-1514440" y="2751909"/>
              <a:chExt cx="364909" cy="949234"/>
            </a:xfrm>
            <a:solidFill>
              <a:srgbClr val="FFC000"/>
            </a:solidFill>
          </p:grpSpPr>
          <p:sp>
            <p:nvSpPr>
              <p:cNvPr id="80" name="楕円 79">
                <a:extLst>
                  <a:ext uri="{FF2B5EF4-FFF2-40B4-BE49-F238E27FC236}">
                    <a16:creationId xmlns:a16="http://schemas.microsoft.com/office/drawing/2014/main" id="{EFBADBEE-7994-46F1-A8BF-141EC32005F4}"/>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81" name="四角形: 角を丸くする 80">
                <a:extLst>
                  <a:ext uri="{FF2B5EF4-FFF2-40B4-BE49-F238E27FC236}">
                    <a16:creationId xmlns:a16="http://schemas.microsoft.com/office/drawing/2014/main" id="{E83A3A44-7E36-41D0-A203-D792924E307F}"/>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83" name="グループ化 82">
              <a:extLst>
                <a:ext uri="{FF2B5EF4-FFF2-40B4-BE49-F238E27FC236}">
                  <a16:creationId xmlns:a16="http://schemas.microsoft.com/office/drawing/2014/main" id="{9C9B5695-1608-4CF8-B8D0-53A79B00D574}"/>
                </a:ext>
              </a:extLst>
            </p:cNvPr>
            <p:cNvGrpSpPr/>
            <p:nvPr/>
          </p:nvGrpSpPr>
          <p:grpSpPr>
            <a:xfrm>
              <a:off x="4819654" y="3640263"/>
              <a:ext cx="167497" cy="486802"/>
              <a:chOff x="-1514440" y="2751909"/>
              <a:chExt cx="364909" cy="949234"/>
            </a:xfrm>
            <a:solidFill>
              <a:srgbClr val="FFC000"/>
            </a:solidFill>
          </p:grpSpPr>
          <p:sp>
            <p:nvSpPr>
              <p:cNvPr id="84" name="楕円 83">
                <a:extLst>
                  <a:ext uri="{FF2B5EF4-FFF2-40B4-BE49-F238E27FC236}">
                    <a16:creationId xmlns:a16="http://schemas.microsoft.com/office/drawing/2014/main" id="{508D3C07-1014-4411-B825-934FD28546D9}"/>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85" name="四角形: 角を丸くする 84">
                <a:extLst>
                  <a:ext uri="{FF2B5EF4-FFF2-40B4-BE49-F238E27FC236}">
                    <a16:creationId xmlns:a16="http://schemas.microsoft.com/office/drawing/2014/main" id="{30E8E9A8-FE33-47AA-B5A1-A007E2E49820}"/>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86" name="グループ化 85">
              <a:extLst>
                <a:ext uri="{FF2B5EF4-FFF2-40B4-BE49-F238E27FC236}">
                  <a16:creationId xmlns:a16="http://schemas.microsoft.com/office/drawing/2014/main" id="{3F51F28B-238B-44FF-94DB-77FF4C2E5A31}"/>
                </a:ext>
              </a:extLst>
            </p:cNvPr>
            <p:cNvGrpSpPr/>
            <p:nvPr/>
          </p:nvGrpSpPr>
          <p:grpSpPr>
            <a:xfrm>
              <a:off x="2487674" y="3618272"/>
              <a:ext cx="167497" cy="486802"/>
              <a:chOff x="-1514440" y="2751909"/>
              <a:chExt cx="364909" cy="949234"/>
            </a:xfrm>
            <a:solidFill>
              <a:srgbClr val="FFC000"/>
            </a:solidFill>
          </p:grpSpPr>
          <p:sp>
            <p:nvSpPr>
              <p:cNvPr id="87" name="楕円 86">
                <a:extLst>
                  <a:ext uri="{FF2B5EF4-FFF2-40B4-BE49-F238E27FC236}">
                    <a16:creationId xmlns:a16="http://schemas.microsoft.com/office/drawing/2014/main" id="{9ADEB0B8-1D90-4D8F-B60B-8DEB0E814E8B}"/>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88" name="四角形: 角を丸くする 87">
                <a:extLst>
                  <a:ext uri="{FF2B5EF4-FFF2-40B4-BE49-F238E27FC236}">
                    <a16:creationId xmlns:a16="http://schemas.microsoft.com/office/drawing/2014/main" id="{315FEE78-1399-4641-9105-7FDA7CB680F5}"/>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89" name="グループ化 88">
              <a:extLst>
                <a:ext uri="{FF2B5EF4-FFF2-40B4-BE49-F238E27FC236}">
                  <a16:creationId xmlns:a16="http://schemas.microsoft.com/office/drawing/2014/main" id="{83DB760A-9432-444A-8B7B-E56759C2EDA3}"/>
                </a:ext>
              </a:extLst>
            </p:cNvPr>
            <p:cNvGrpSpPr/>
            <p:nvPr/>
          </p:nvGrpSpPr>
          <p:grpSpPr>
            <a:xfrm>
              <a:off x="2580587" y="4689297"/>
              <a:ext cx="167497" cy="486802"/>
              <a:chOff x="-1514440" y="2751909"/>
              <a:chExt cx="364909" cy="949234"/>
            </a:xfrm>
            <a:solidFill>
              <a:srgbClr val="FFC000"/>
            </a:solidFill>
          </p:grpSpPr>
          <p:sp>
            <p:nvSpPr>
              <p:cNvPr id="90" name="楕円 89">
                <a:extLst>
                  <a:ext uri="{FF2B5EF4-FFF2-40B4-BE49-F238E27FC236}">
                    <a16:creationId xmlns:a16="http://schemas.microsoft.com/office/drawing/2014/main" id="{F8B41F82-2102-484F-B67C-89E58EB00D7C}"/>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91" name="四角形: 角を丸くする 90">
                <a:extLst>
                  <a:ext uri="{FF2B5EF4-FFF2-40B4-BE49-F238E27FC236}">
                    <a16:creationId xmlns:a16="http://schemas.microsoft.com/office/drawing/2014/main" id="{D2D6F1B0-28D7-41B8-9948-BF3C12D1AE86}"/>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92" name="グループ化 91">
              <a:extLst>
                <a:ext uri="{FF2B5EF4-FFF2-40B4-BE49-F238E27FC236}">
                  <a16:creationId xmlns:a16="http://schemas.microsoft.com/office/drawing/2014/main" id="{8E73EA63-95D0-4E4E-9FFA-985979D23F1C}"/>
                </a:ext>
              </a:extLst>
            </p:cNvPr>
            <p:cNvGrpSpPr/>
            <p:nvPr/>
          </p:nvGrpSpPr>
          <p:grpSpPr>
            <a:xfrm>
              <a:off x="3303276" y="5197395"/>
              <a:ext cx="167497" cy="486802"/>
              <a:chOff x="-1514440" y="2751909"/>
              <a:chExt cx="364909" cy="949234"/>
            </a:xfrm>
            <a:solidFill>
              <a:srgbClr val="FFC000"/>
            </a:solidFill>
          </p:grpSpPr>
          <p:sp>
            <p:nvSpPr>
              <p:cNvPr id="93" name="楕円 92">
                <a:extLst>
                  <a:ext uri="{FF2B5EF4-FFF2-40B4-BE49-F238E27FC236}">
                    <a16:creationId xmlns:a16="http://schemas.microsoft.com/office/drawing/2014/main" id="{337CE5BA-FFCA-47A8-AC60-E011003E4FAE}"/>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94" name="四角形: 角を丸くする 93">
                <a:extLst>
                  <a:ext uri="{FF2B5EF4-FFF2-40B4-BE49-F238E27FC236}">
                    <a16:creationId xmlns:a16="http://schemas.microsoft.com/office/drawing/2014/main" id="{A47BA2DE-CFD5-4809-BF26-B92F29C3E1EA}"/>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95" name="グループ化 94">
              <a:extLst>
                <a:ext uri="{FF2B5EF4-FFF2-40B4-BE49-F238E27FC236}">
                  <a16:creationId xmlns:a16="http://schemas.microsoft.com/office/drawing/2014/main" id="{D9E30814-507B-4F68-BDBB-C49FFF796AAB}"/>
                </a:ext>
              </a:extLst>
            </p:cNvPr>
            <p:cNvGrpSpPr/>
            <p:nvPr/>
          </p:nvGrpSpPr>
          <p:grpSpPr>
            <a:xfrm>
              <a:off x="4223178" y="5657051"/>
              <a:ext cx="167497" cy="486802"/>
              <a:chOff x="-1514440" y="2751909"/>
              <a:chExt cx="364909" cy="949234"/>
            </a:xfrm>
            <a:solidFill>
              <a:srgbClr val="FFC000"/>
            </a:solidFill>
          </p:grpSpPr>
          <p:sp>
            <p:nvSpPr>
              <p:cNvPr id="96" name="楕円 95">
                <a:extLst>
                  <a:ext uri="{FF2B5EF4-FFF2-40B4-BE49-F238E27FC236}">
                    <a16:creationId xmlns:a16="http://schemas.microsoft.com/office/drawing/2014/main" id="{438082D9-2F06-461A-8EBB-51F7C02CDFFA}"/>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97" name="四角形: 角を丸くする 96">
                <a:extLst>
                  <a:ext uri="{FF2B5EF4-FFF2-40B4-BE49-F238E27FC236}">
                    <a16:creationId xmlns:a16="http://schemas.microsoft.com/office/drawing/2014/main" id="{F978BE42-1240-4A93-9A96-3002D742F9BE}"/>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98" name="グループ化 97">
              <a:extLst>
                <a:ext uri="{FF2B5EF4-FFF2-40B4-BE49-F238E27FC236}">
                  <a16:creationId xmlns:a16="http://schemas.microsoft.com/office/drawing/2014/main" id="{2DE71D92-45FC-45CC-9F12-D12D380C0840}"/>
                </a:ext>
              </a:extLst>
            </p:cNvPr>
            <p:cNvGrpSpPr/>
            <p:nvPr/>
          </p:nvGrpSpPr>
          <p:grpSpPr>
            <a:xfrm>
              <a:off x="4945079" y="5195881"/>
              <a:ext cx="167497" cy="486802"/>
              <a:chOff x="-1514440" y="2751909"/>
              <a:chExt cx="364909" cy="949234"/>
            </a:xfrm>
            <a:solidFill>
              <a:srgbClr val="FFC000"/>
            </a:solidFill>
          </p:grpSpPr>
          <p:sp>
            <p:nvSpPr>
              <p:cNvPr id="99" name="楕円 98">
                <a:extLst>
                  <a:ext uri="{FF2B5EF4-FFF2-40B4-BE49-F238E27FC236}">
                    <a16:creationId xmlns:a16="http://schemas.microsoft.com/office/drawing/2014/main" id="{8F7E7304-E0AA-4BD1-BCC3-70D43A88D7D8}"/>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100" name="四角形: 角を丸くする 99">
                <a:extLst>
                  <a:ext uri="{FF2B5EF4-FFF2-40B4-BE49-F238E27FC236}">
                    <a16:creationId xmlns:a16="http://schemas.microsoft.com/office/drawing/2014/main" id="{6F7CE54E-266F-4A2D-B872-758E5F3FB7A6}"/>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sp>
          <p:nvSpPr>
            <p:cNvPr id="101" name="矢印: 右 100">
              <a:extLst>
                <a:ext uri="{FF2B5EF4-FFF2-40B4-BE49-F238E27FC236}">
                  <a16:creationId xmlns:a16="http://schemas.microsoft.com/office/drawing/2014/main" id="{D57C543D-04FA-4E97-A236-DC501427F20C}"/>
                </a:ext>
              </a:extLst>
            </p:cNvPr>
            <p:cNvSpPr/>
            <p:nvPr/>
          </p:nvSpPr>
          <p:spPr>
            <a:xfrm>
              <a:off x="1366334" y="4201143"/>
              <a:ext cx="502217" cy="167315"/>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102" name="矢印: 右 101">
              <a:extLst>
                <a:ext uri="{FF2B5EF4-FFF2-40B4-BE49-F238E27FC236}">
                  <a16:creationId xmlns:a16="http://schemas.microsoft.com/office/drawing/2014/main" id="{4A6AEBC2-28FF-4B0C-A7A8-BF09658DF780}"/>
                </a:ext>
              </a:extLst>
            </p:cNvPr>
            <p:cNvSpPr/>
            <p:nvPr/>
          </p:nvSpPr>
          <p:spPr>
            <a:xfrm rot="19615992">
              <a:off x="1580474" y="5296027"/>
              <a:ext cx="502217" cy="167315"/>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103" name="矢印: 右 102">
              <a:extLst>
                <a:ext uri="{FF2B5EF4-FFF2-40B4-BE49-F238E27FC236}">
                  <a16:creationId xmlns:a16="http://schemas.microsoft.com/office/drawing/2014/main" id="{524D8006-886C-4126-91E2-AB5883D643E7}"/>
                </a:ext>
              </a:extLst>
            </p:cNvPr>
            <p:cNvSpPr/>
            <p:nvPr/>
          </p:nvSpPr>
          <p:spPr>
            <a:xfrm rot="18030268">
              <a:off x="2912601" y="5970873"/>
              <a:ext cx="502217" cy="174101"/>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grpSp>
          <p:nvGrpSpPr>
            <p:cNvPr id="70" name="グループ化 69">
              <a:extLst>
                <a:ext uri="{FF2B5EF4-FFF2-40B4-BE49-F238E27FC236}">
                  <a16:creationId xmlns:a16="http://schemas.microsoft.com/office/drawing/2014/main" id="{D70FAF00-575D-4AA4-BAD0-138B2104FFE5}"/>
                </a:ext>
              </a:extLst>
            </p:cNvPr>
            <p:cNvGrpSpPr/>
            <p:nvPr/>
          </p:nvGrpSpPr>
          <p:grpSpPr>
            <a:xfrm>
              <a:off x="2851256" y="6151252"/>
              <a:ext cx="156875" cy="426880"/>
              <a:chOff x="-1514440" y="2751909"/>
              <a:chExt cx="364909" cy="949234"/>
            </a:xfrm>
            <a:solidFill>
              <a:srgbClr val="92D050"/>
            </a:solidFill>
          </p:grpSpPr>
          <p:sp>
            <p:nvSpPr>
              <p:cNvPr id="71" name="楕円 70">
                <a:extLst>
                  <a:ext uri="{FF2B5EF4-FFF2-40B4-BE49-F238E27FC236}">
                    <a16:creationId xmlns:a16="http://schemas.microsoft.com/office/drawing/2014/main" id="{D4A463CB-B188-40E5-9A00-B0BBB234B2EF}"/>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72" name="四角形: 角を丸くする 71">
                <a:extLst>
                  <a:ext uri="{FF2B5EF4-FFF2-40B4-BE49-F238E27FC236}">
                    <a16:creationId xmlns:a16="http://schemas.microsoft.com/office/drawing/2014/main" id="{BB8BC1E2-989D-4C9C-B563-85212C3155C6}"/>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nvGrpSpPr>
            <p:cNvPr id="58" name="グループ化 57">
              <a:extLst>
                <a:ext uri="{FF2B5EF4-FFF2-40B4-BE49-F238E27FC236}">
                  <a16:creationId xmlns:a16="http://schemas.microsoft.com/office/drawing/2014/main" id="{2D047593-2176-4AC4-B492-C8CC2D587120}"/>
                </a:ext>
              </a:extLst>
            </p:cNvPr>
            <p:cNvGrpSpPr/>
            <p:nvPr/>
          </p:nvGrpSpPr>
          <p:grpSpPr>
            <a:xfrm>
              <a:off x="2707416" y="2621362"/>
              <a:ext cx="156875" cy="426880"/>
              <a:chOff x="-1514440" y="2751909"/>
              <a:chExt cx="364909" cy="949234"/>
            </a:xfrm>
            <a:solidFill>
              <a:srgbClr val="92D050"/>
            </a:solidFill>
          </p:grpSpPr>
          <p:sp>
            <p:nvSpPr>
              <p:cNvPr id="59" name="楕円 58">
                <a:extLst>
                  <a:ext uri="{FF2B5EF4-FFF2-40B4-BE49-F238E27FC236}">
                    <a16:creationId xmlns:a16="http://schemas.microsoft.com/office/drawing/2014/main" id="{83104F39-193D-45B9-8EED-AB4B1E72D5AD}"/>
                  </a:ext>
                </a:extLst>
              </p:cNvPr>
              <p:cNvSpPr/>
              <p:nvPr/>
            </p:nvSpPr>
            <p:spPr>
              <a:xfrm>
                <a:off x="-1483961" y="2751909"/>
                <a:ext cx="303949" cy="304800"/>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ＭＳ ゴシック" panose="020B0609070205080204" pitchFamily="49" charset="-128"/>
                  <a:ea typeface="ＭＳ ゴシック" panose="020B0609070205080204" pitchFamily="49" charset="-128"/>
                </a:endParaRPr>
              </a:p>
            </p:txBody>
          </p:sp>
          <p:sp>
            <p:nvSpPr>
              <p:cNvPr id="60" name="四角形: 角を丸くする 59">
                <a:extLst>
                  <a:ext uri="{FF2B5EF4-FFF2-40B4-BE49-F238E27FC236}">
                    <a16:creationId xmlns:a16="http://schemas.microsoft.com/office/drawing/2014/main" id="{BA7BDEB7-E3FA-4F9D-9480-9C26860D8EA3}"/>
                  </a:ext>
                </a:extLst>
              </p:cNvPr>
              <p:cNvSpPr/>
              <p:nvPr/>
            </p:nvSpPr>
            <p:spPr>
              <a:xfrm>
                <a:off x="-1514440" y="3056709"/>
                <a:ext cx="364909" cy="644434"/>
              </a:xfrm>
              <a:prstGeom prst="round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ＭＳ ゴシック" panose="020B0609070205080204" pitchFamily="49" charset="-128"/>
                  <a:ea typeface="ＭＳ ゴシック" panose="020B0609070205080204" pitchFamily="49" charset="-128"/>
                </a:endParaRPr>
              </a:p>
            </p:txBody>
          </p:sp>
        </p:grpSp>
      </p:grpSp>
      <p:grpSp>
        <p:nvGrpSpPr>
          <p:cNvPr id="10" name="グループ化 9">
            <a:extLst>
              <a:ext uri="{FF2B5EF4-FFF2-40B4-BE49-F238E27FC236}">
                <a16:creationId xmlns:a16="http://schemas.microsoft.com/office/drawing/2014/main" id="{6AC8C5F0-F564-47DB-BE38-C047C43643A5}"/>
              </a:ext>
            </a:extLst>
          </p:cNvPr>
          <p:cNvGrpSpPr/>
          <p:nvPr/>
        </p:nvGrpSpPr>
        <p:grpSpPr>
          <a:xfrm>
            <a:off x="201566" y="136088"/>
            <a:ext cx="5638463" cy="1182668"/>
            <a:chOff x="201566" y="136088"/>
            <a:chExt cx="5638463" cy="1182668"/>
          </a:xfrm>
        </p:grpSpPr>
        <p:sp>
          <p:nvSpPr>
            <p:cNvPr id="105" name="テキスト ボックス 104">
              <a:extLst>
                <a:ext uri="{FF2B5EF4-FFF2-40B4-BE49-F238E27FC236}">
                  <a16:creationId xmlns:a16="http://schemas.microsoft.com/office/drawing/2014/main" id="{003A3583-CAF5-4B43-AA71-A90739B8413B}"/>
                </a:ext>
              </a:extLst>
            </p:cNvPr>
            <p:cNvSpPr txBox="1"/>
            <p:nvPr/>
          </p:nvSpPr>
          <p:spPr>
            <a:xfrm>
              <a:off x="1415420" y="618203"/>
              <a:ext cx="4424609" cy="584775"/>
            </a:xfrm>
            <a:prstGeom prst="rect">
              <a:avLst/>
            </a:prstGeom>
            <a:noFill/>
            <a:ln>
              <a:noFill/>
            </a:ln>
          </p:spPr>
          <p:txBody>
            <a:bodyPr wrap="non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地域学校協働活動とは</a:t>
              </a:r>
            </a:p>
          </p:txBody>
        </p:sp>
        <p:sp>
          <p:nvSpPr>
            <p:cNvPr id="106" name="テキスト ボックス 105">
              <a:extLst>
                <a:ext uri="{FF2B5EF4-FFF2-40B4-BE49-F238E27FC236}">
                  <a16:creationId xmlns:a16="http://schemas.microsoft.com/office/drawing/2014/main" id="{92F57D2E-22C9-4028-8AFD-24878529B99F}"/>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107" name="直線コネクタ 106">
              <a:extLst>
                <a:ext uri="{FF2B5EF4-FFF2-40B4-BE49-F238E27FC236}">
                  <a16:creationId xmlns:a16="http://schemas.microsoft.com/office/drawing/2014/main" id="{EDA9BDA5-CB48-45E5-8BA3-B82376FB205C}"/>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9" name="グループ化 8">
            <a:extLst>
              <a:ext uri="{FF2B5EF4-FFF2-40B4-BE49-F238E27FC236}">
                <a16:creationId xmlns:a16="http://schemas.microsoft.com/office/drawing/2014/main" id="{C058CD47-4593-4E82-8EA6-65EC21A1E7DA}"/>
              </a:ext>
            </a:extLst>
          </p:cNvPr>
          <p:cNvGrpSpPr/>
          <p:nvPr/>
        </p:nvGrpSpPr>
        <p:grpSpPr>
          <a:xfrm>
            <a:off x="200097" y="1429633"/>
            <a:ext cx="3437821" cy="565240"/>
            <a:chOff x="32952" y="1440103"/>
            <a:chExt cx="3437821" cy="565240"/>
          </a:xfrm>
        </p:grpSpPr>
        <p:sp>
          <p:nvSpPr>
            <p:cNvPr id="110" name="テキスト ボックス 109">
              <a:extLst>
                <a:ext uri="{FF2B5EF4-FFF2-40B4-BE49-F238E27FC236}">
                  <a16:creationId xmlns:a16="http://schemas.microsoft.com/office/drawing/2014/main" id="{F88FCCF4-1814-4117-A387-FE941760683F}"/>
                </a:ext>
              </a:extLst>
            </p:cNvPr>
            <p:cNvSpPr txBox="1"/>
            <p:nvPr/>
          </p:nvSpPr>
          <p:spPr>
            <a:xfrm>
              <a:off x="32955" y="1445574"/>
              <a:ext cx="3437818" cy="559769"/>
            </a:xfrm>
            <a:prstGeom prst="rect">
              <a:avLst/>
            </a:prstGeom>
            <a:solidFill>
              <a:srgbClr val="CCECFF">
                <a:alpha val="69804"/>
              </a:srgbClr>
            </a:solidFill>
            <a:ln w="38100">
              <a:solidFill>
                <a:srgbClr val="7CADFC"/>
              </a:solidFill>
              <a:prstDash val="solid"/>
            </a:ln>
          </p:spPr>
          <p:txBody>
            <a:bodyPr wrap="square" rtlCol="0" anchor="ctr">
              <a:spAutoFit/>
            </a:bodyPr>
            <a:lstStyle/>
            <a:p>
              <a:pPr>
                <a:lnSpc>
                  <a:spcPct val="150000"/>
                </a:lnSpc>
              </a:pPr>
              <a:endParaRPr kumimoji="1" lang="ja-JP" altLang="en-US" sz="2400" dirty="0">
                <a:latin typeface="HGS創英角ｺﾞｼｯｸUB" panose="020B0900000000000000" pitchFamily="50" charset="-128"/>
                <a:ea typeface="HGS創英角ｺﾞｼｯｸUB" panose="020B0900000000000000" pitchFamily="50" charset="-128"/>
              </a:endParaRPr>
            </a:p>
          </p:txBody>
        </p:sp>
        <p:sp>
          <p:nvSpPr>
            <p:cNvPr id="111" name="テキスト ボックス 110">
              <a:extLst>
                <a:ext uri="{FF2B5EF4-FFF2-40B4-BE49-F238E27FC236}">
                  <a16:creationId xmlns:a16="http://schemas.microsoft.com/office/drawing/2014/main" id="{D26F7F89-48A0-4A1D-A994-DE6B03A22AEF}"/>
                </a:ext>
              </a:extLst>
            </p:cNvPr>
            <p:cNvSpPr txBox="1"/>
            <p:nvPr/>
          </p:nvSpPr>
          <p:spPr>
            <a:xfrm>
              <a:off x="32952" y="1440103"/>
              <a:ext cx="3020232" cy="442878"/>
            </a:xfrm>
            <a:prstGeom prst="rect">
              <a:avLst/>
            </a:prstGeom>
            <a:noFill/>
            <a:ln w="38100">
              <a:noFill/>
              <a:prstDash val="solid"/>
            </a:ln>
          </p:spPr>
          <p:txBody>
            <a:bodyPr wrap="none" rtlCol="0" anchor="ctr">
              <a:spAutoFit/>
            </a:bodyPr>
            <a:lstStyle/>
            <a:p>
              <a:pPr>
                <a:lnSpc>
                  <a:spcPct val="150000"/>
                </a:lnSpc>
              </a:pPr>
              <a:r>
                <a:rPr kumimoji="1" lang="ja-JP" altLang="en-US" dirty="0">
                  <a:latin typeface="HGS創英角ｺﾞｼｯｸUB" panose="020B0900000000000000" pitchFamily="50" charset="-128"/>
                  <a:ea typeface="HGS創英角ｺﾞｼｯｸUB" panose="020B0900000000000000" pitchFamily="50" charset="-128"/>
                </a:rPr>
                <a:t>「支援」から「連携・協働」へ</a:t>
              </a:r>
            </a:p>
          </p:txBody>
        </p:sp>
      </p:grpSp>
      <p:grpSp>
        <p:nvGrpSpPr>
          <p:cNvPr id="8" name="グループ化 7">
            <a:extLst>
              <a:ext uri="{FF2B5EF4-FFF2-40B4-BE49-F238E27FC236}">
                <a16:creationId xmlns:a16="http://schemas.microsoft.com/office/drawing/2014/main" id="{A6A76FDF-2476-431C-A83C-03068B9F17BF}"/>
              </a:ext>
            </a:extLst>
          </p:cNvPr>
          <p:cNvGrpSpPr/>
          <p:nvPr/>
        </p:nvGrpSpPr>
        <p:grpSpPr>
          <a:xfrm>
            <a:off x="4142589" y="1409862"/>
            <a:ext cx="4801314" cy="575776"/>
            <a:chOff x="4060893" y="1429567"/>
            <a:chExt cx="4801314" cy="575776"/>
          </a:xfrm>
        </p:grpSpPr>
        <p:sp>
          <p:nvSpPr>
            <p:cNvPr id="113" name="テキスト ボックス 112">
              <a:extLst>
                <a:ext uri="{FF2B5EF4-FFF2-40B4-BE49-F238E27FC236}">
                  <a16:creationId xmlns:a16="http://schemas.microsoft.com/office/drawing/2014/main" id="{850F7DB0-43A5-457F-AB87-9113DC698950}"/>
                </a:ext>
              </a:extLst>
            </p:cNvPr>
            <p:cNvSpPr txBox="1"/>
            <p:nvPr/>
          </p:nvSpPr>
          <p:spPr>
            <a:xfrm>
              <a:off x="4060893" y="1445574"/>
              <a:ext cx="4801314" cy="559769"/>
            </a:xfrm>
            <a:prstGeom prst="rect">
              <a:avLst/>
            </a:prstGeom>
            <a:solidFill>
              <a:srgbClr val="CCECFF">
                <a:alpha val="69804"/>
              </a:srgbClr>
            </a:solidFill>
            <a:ln w="38100">
              <a:solidFill>
                <a:srgbClr val="7CADFC"/>
              </a:solidFill>
              <a:prstDash val="solid"/>
            </a:ln>
          </p:spPr>
          <p:txBody>
            <a:bodyPr wrap="square" rtlCol="0" anchor="ctr">
              <a:spAutoFit/>
            </a:bodyPr>
            <a:lstStyle/>
            <a:p>
              <a:pPr>
                <a:lnSpc>
                  <a:spcPct val="150000"/>
                </a:lnSpc>
              </a:pPr>
              <a:endParaRPr kumimoji="1" lang="ja-JP" altLang="en-US" sz="2400" dirty="0">
                <a:latin typeface="HGS創英角ｺﾞｼｯｸUB" panose="020B0900000000000000" pitchFamily="50" charset="-128"/>
                <a:ea typeface="HGS創英角ｺﾞｼｯｸUB" panose="020B0900000000000000" pitchFamily="50" charset="-128"/>
              </a:endParaRPr>
            </a:p>
          </p:txBody>
        </p:sp>
        <p:sp>
          <p:nvSpPr>
            <p:cNvPr id="114" name="テキスト ボックス 113">
              <a:extLst>
                <a:ext uri="{FF2B5EF4-FFF2-40B4-BE49-F238E27FC236}">
                  <a16:creationId xmlns:a16="http://schemas.microsoft.com/office/drawing/2014/main" id="{CEA1829A-A994-43DB-8FFE-29DA208D5DB4}"/>
                </a:ext>
              </a:extLst>
            </p:cNvPr>
            <p:cNvSpPr txBox="1"/>
            <p:nvPr/>
          </p:nvSpPr>
          <p:spPr>
            <a:xfrm>
              <a:off x="4060893" y="1429567"/>
              <a:ext cx="4801314" cy="442878"/>
            </a:xfrm>
            <a:prstGeom prst="rect">
              <a:avLst/>
            </a:prstGeom>
            <a:noFill/>
            <a:ln w="38100">
              <a:noFill/>
              <a:prstDash val="solid"/>
            </a:ln>
          </p:spPr>
          <p:txBody>
            <a:bodyPr wrap="none" rtlCol="0" anchor="ctr">
              <a:spAutoFit/>
            </a:bodyPr>
            <a:lstStyle/>
            <a:p>
              <a:pPr>
                <a:lnSpc>
                  <a:spcPct val="150000"/>
                </a:lnSpc>
              </a:pPr>
              <a:r>
                <a:rPr kumimoji="1" lang="ja-JP" altLang="en-US" dirty="0">
                  <a:latin typeface="HGS創英角ｺﾞｼｯｸUB" panose="020B0900000000000000" pitchFamily="50" charset="-128"/>
                  <a:ea typeface="HGS創英角ｺﾞｼｯｸUB" panose="020B0900000000000000" pitchFamily="50" charset="-128"/>
                </a:rPr>
                <a:t>「個別」から「総合化・ネットワーク化」へ</a:t>
              </a:r>
            </a:p>
          </p:txBody>
        </p:sp>
      </p:grpSp>
      <p:sp>
        <p:nvSpPr>
          <p:cNvPr id="115" name="テキスト ボックス 114">
            <a:extLst>
              <a:ext uri="{FF2B5EF4-FFF2-40B4-BE49-F238E27FC236}">
                <a16:creationId xmlns:a16="http://schemas.microsoft.com/office/drawing/2014/main" id="{5502B2F5-E72B-4645-9D55-9D0ABD6F31F0}"/>
              </a:ext>
            </a:extLst>
          </p:cNvPr>
          <p:cNvSpPr txBox="1"/>
          <p:nvPr/>
        </p:nvSpPr>
        <p:spPr>
          <a:xfrm>
            <a:off x="8243900" y="6353344"/>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10</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7" name="矢印: 左右 6">
            <a:extLst>
              <a:ext uri="{FF2B5EF4-FFF2-40B4-BE49-F238E27FC236}">
                <a16:creationId xmlns:a16="http://schemas.microsoft.com/office/drawing/2014/main" id="{AF265CE3-186E-4F99-9FE8-6EF9B3FD9B02}"/>
              </a:ext>
            </a:extLst>
          </p:cNvPr>
          <p:cNvSpPr/>
          <p:nvPr/>
        </p:nvSpPr>
        <p:spPr>
          <a:xfrm>
            <a:off x="2248523" y="4003970"/>
            <a:ext cx="2058579" cy="888869"/>
          </a:xfrm>
          <a:prstGeom prst="lef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S創英角ｺﾞｼｯｸUB" panose="020B0900000000000000" pitchFamily="50" charset="-128"/>
                <a:ea typeface="HGS創英角ｺﾞｼｯｸUB" panose="020B0900000000000000" pitchFamily="50" charset="-128"/>
              </a:rPr>
              <a:t>連携・協働</a:t>
            </a:r>
          </a:p>
        </p:txBody>
      </p:sp>
    </p:spTree>
    <p:extLst>
      <p:ext uri="{BB962C8B-B14F-4D97-AF65-F5344CB8AC3E}">
        <p14:creationId xmlns:p14="http://schemas.microsoft.com/office/powerpoint/2010/main" val="281192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B5D917AD-8593-45DA-831E-029FA1640122}"/>
              </a:ext>
            </a:extLst>
          </p:cNvPr>
          <p:cNvSpPr/>
          <p:nvPr/>
        </p:nvSpPr>
        <p:spPr>
          <a:xfrm>
            <a:off x="822959" y="705289"/>
            <a:ext cx="7563395" cy="5833951"/>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楕円 133">
            <a:extLst>
              <a:ext uri="{FF2B5EF4-FFF2-40B4-BE49-F238E27FC236}">
                <a16:creationId xmlns:a16="http://schemas.microsoft.com/office/drawing/2014/main" id="{E18841E3-FDB7-4EB1-BA69-532A367237D1}"/>
              </a:ext>
            </a:extLst>
          </p:cNvPr>
          <p:cNvSpPr/>
          <p:nvPr/>
        </p:nvSpPr>
        <p:spPr>
          <a:xfrm>
            <a:off x="305388" y="2462740"/>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latin typeface="ＭＳ ゴシック" panose="020B0609070205080204" pitchFamily="49" charset="-128"/>
                <a:ea typeface="ＭＳ ゴシック" panose="020B0609070205080204" pitchFamily="49" charset="-128"/>
              </a:rPr>
              <a:t>PTA</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104" name="楕円 103">
            <a:extLst>
              <a:ext uri="{FF2B5EF4-FFF2-40B4-BE49-F238E27FC236}">
                <a16:creationId xmlns:a16="http://schemas.microsoft.com/office/drawing/2014/main" id="{87BF27A7-C169-40FE-A3E0-78AFA4C663D7}"/>
              </a:ext>
            </a:extLst>
          </p:cNvPr>
          <p:cNvSpPr/>
          <p:nvPr/>
        </p:nvSpPr>
        <p:spPr>
          <a:xfrm>
            <a:off x="7663167" y="2544668"/>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地域の</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成人</a:t>
            </a:r>
          </a:p>
        </p:txBody>
      </p:sp>
      <p:sp>
        <p:nvSpPr>
          <p:cNvPr id="110" name="楕円 109">
            <a:extLst>
              <a:ext uri="{FF2B5EF4-FFF2-40B4-BE49-F238E27FC236}">
                <a16:creationId xmlns:a16="http://schemas.microsoft.com/office/drawing/2014/main" id="{284D946E-A869-4871-A5C7-A9854FBA079B}"/>
              </a:ext>
            </a:extLst>
          </p:cNvPr>
          <p:cNvSpPr/>
          <p:nvPr/>
        </p:nvSpPr>
        <p:spPr>
          <a:xfrm>
            <a:off x="7615466" y="3320618"/>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地域の</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青少年</a:t>
            </a:r>
          </a:p>
        </p:txBody>
      </p:sp>
      <p:sp>
        <p:nvSpPr>
          <p:cNvPr id="111" name="楕円 110">
            <a:extLst>
              <a:ext uri="{FF2B5EF4-FFF2-40B4-BE49-F238E27FC236}">
                <a16:creationId xmlns:a16="http://schemas.microsoft.com/office/drawing/2014/main" id="{9397E789-3749-4458-9831-E8715B07F409}"/>
              </a:ext>
            </a:extLst>
          </p:cNvPr>
          <p:cNvSpPr/>
          <p:nvPr/>
        </p:nvSpPr>
        <p:spPr>
          <a:xfrm>
            <a:off x="7615466" y="4045026"/>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警察</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消防等</a:t>
            </a:r>
          </a:p>
        </p:txBody>
      </p:sp>
      <p:sp>
        <p:nvSpPr>
          <p:cNvPr id="112" name="楕円 111">
            <a:extLst>
              <a:ext uri="{FF2B5EF4-FFF2-40B4-BE49-F238E27FC236}">
                <a16:creationId xmlns:a16="http://schemas.microsoft.com/office/drawing/2014/main" id="{5679354A-CD21-468A-86D8-7476965FAD6E}"/>
              </a:ext>
            </a:extLst>
          </p:cNvPr>
          <p:cNvSpPr/>
          <p:nvPr/>
        </p:nvSpPr>
        <p:spPr>
          <a:xfrm>
            <a:off x="7569738" y="4807344"/>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福祉関係機関</a:t>
            </a:r>
            <a:r>
              <a:rPr kumimoji="1" lang="en-US" altLang="ja-JP" sz="1400" b="1" dirty="0">
                <a:latin typeface="ＭＳ ゴシック" panose="020B0609070205080204" pitchFamily="49" charset="-128"/>
                <a:ea typeface="ＭＳ ゴシック" panose="020B0609070205080204" pitchFamily="49" charset="-128"/>
              </a:rPr>
              <a:t>.</a:t>
            </a:r>
            <a:r>
              <a:rPr kumimoji="1" lang="ja-JP" altLang="en-US" sz="1400" b="1" dirty="0">
                <a:latin typeface="ＭＳ ゴシック" panose="020B0609070205080204" pitchFamily="49" charset="-128"/>
                <a:ea typeface="ＭＳ ゴシック" panose="020B0609070205080204" pitchFamily="49" charset="-128"/>
              </a:rPr>
              <a:t>団体</a:t>
            </a:r>
          </a:p>
        </p:txBody>
      </p:sp>
      <p:sp>
        <p:nvSpPr>
          <p:cNvPr id="113" name="楕円 112">
            <a:extLst>
              <a:ext uri="{FF2B5EF4-FFF2-40B4-BE49-F238E27FC236}">
                <a16:creationId xmlns:a16="http://schemas.microsoft.com/office/drawing/2014/main" id="{4E3C32EC-C36B-448C-954B-48B36BD4A748}"/>
              </a:ext>
            </a:extLst>
          </p:cNvPr>
          <p:cNvSpPr/>
          <p:nvPr/>
        </p:nvSpPr>
        <p:spPr>
          <a:xfrm>
            <a:off x="6994801" y="5507615"/>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労働関係</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機関</a:t>
            </a:r>
            <a:r>
              <a:rPr kumimoji="1" lang="en-US" altLang="ja-JP" sz="1400" b="1" dirty="0">
                <a:latin typeface="ＭＳ ゴシック" panose="020B0609070205080204" pitchFamily="49" charset="-128"/>
                <a:ea typeface="ＭＳ ゴシック" panose="020B0609070205080204" pitchFamily="49" charset="-128"/>
              </a:rPr>
              <a:t>.</a:t>
            </a:r>
            <a:r>
              <a:rPr kumimoji="1" lang="ja-JP" altLang="en-US" sz="1400" b="1" dirty="0">
                <a:latin typeface="ＭＳ ゴシック" panose="020B0609070205080204" pitchFamily="49" charset="-128"/>
                <a:ea typeface="ＭＳ ゴシック" panose="020B0609070205080204" pitchFamily="49" charset="-128"/>
              </a:rPr>
              <a:t>団体</a:t>
            </a:r>
          </a:p>
        </p:txBody>
      </p:sp>
      <p:sp>
        <p:nvSpPr>
          <p:cNvPr id="114" name="楕円 113">
            <a:extLst>
              <a:ext uri="{FF2B5EF4-FFF2-40B4-BE49-F238E27FC236}">
                <a16:creationId xmlns:a16="http://schemas.microsoft.com/office/drawing/2014/main" id="{5A2B256E-B045-468C-B2F1-B32661BF807D}"/>
              </a:ext>
            </a:extLst>
          </p:cNvPr>
          <p:cNvSpPr/>
          <p:nvPr/>
        </p:nvSpPr>
        <p:spPr>
          <a:xfrm>
            <a:off x="7195832" y="1773418"/>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地域の</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高齢者</a:t>
            </a:r>
          </a:p>
        </p:txBody>
      </p:sp>
      <p:sp>
        <p:nvSpPr>
          <p:cNvPr id="115" name="楕円 114">
            <a:extLst>
              <a:ext uri="{FF2B5EF4-FFF2-40B4-BE49-F238E27FC236}">
                <a16:creationId xmlns:a16="http://schemas.microsoft.com/office/drawing/2014/main" id="{09AB3821-BB36-404F-AA78-841320F234E9}"/>
              </a:ext>
            </a:extLst>
          </p:cNvPr>
          <p:cNvSpPr/>
          <p:nvPr/>
        </p:nvSpPr>
        <p:spPr>
          <a:xfrm>
            <a:off x="6022705" y="6023840"/>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企業</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経済団体</a:t>
            </a:r>
          </a:p>
        </p:txBody>
      </p:sp>
      <p:sp>
        <p:nvSpPr>
          <p:cNvPr id="116" name="楕円 115">
            <a:extLst>
              <a:ext uri="{FF2B5EF4-FFF2-40B4-BE49-F238E27FC236}">
                <a16:creationId xmlns:a16="http://schemas.microsoft.com/office/drawing/2014/main" id="{AB1179B1-EB84-4A37-9211-72CE826B8F15}"/>
              </a:ext>
            </a:extLst>
          </p:cNvPr>
          <p:cNvSpPr/>
          <p:nvPr/>
        </p:nvSpPr>
        <p:spPr>
          <a:xfrm>
            <a:off x="4574725" y="6034410"/>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スポーツ団体</a:t>
            </a:r>
          </a:p>
        </p:txBody>
      </p:sp>
      <p:sp>
        <p:nvSpPr>
          <p:cNvPr id="117" name="楕円 116">
            <a:extLst>
              <a:ext uri="{FF2B5EF4-FFF2-40B4-BE49-F238E27FC236}">
                <a16:creationId xmlns:a16="http://schemas.microsoft.com/office/drawing/2014/main" id="{85F879DA-05D9-46CB-B8F6-077E20402C4A}"/>
              </a:ext>
            </a:extLst>
          </p:cNvPr>
          <p:cNvSpPr/>
          <p:nvPr/>
        </p:nvSpPr>
        <p:spPr>
          <a:xfrm>
            <a:off x="3086468" y="6034410"/>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文化団体</a:t>
            </a:r>
          </a:p>
        </p:txBody>
      </p:sp>
      <p:sp>
        <p:nvSpPr>
          <p:cNvPr id="118" name="楕円 117">
            <a:extLst>
              <a:ext uri="{FF2B5EF4-FFF2-40B4-BE49-F238E27FC236}">
                <a16:creationId xmlns:a16="http://schemas.microsoft.com/office/drawing/2014/main" id="{70A5256D-AA57-4592-9BAA-C0B42343D452}"/>
              </a:ext>
            </a:extLst>
          </p:cNvPr>
          <p:cNvSpPr/>
          <p:nvPr/>
        </p:nvSpPr>
        <p:spPr>
          <a:xfrm>
            <a:off x="1638488" y="5922694"/>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民間教育</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事業者</a:t>
            </a:r>
          </a:p>
        </p:txBody>
      </p:sp>
      <p:sp>
        <p:nvSpPr>
          <p:cNvPr id="119" name="楕円 118">
            <a:extLst>
              <a:ext uri="{FF2B5EF4-FFF2-40B4-BE49-F238E27FC236}">
                <a16:creationId xmlns:a16="http://schemas.microsoft.com/office/drawing/2014/main" id="{3F5DC4C6-7BA6-4624-A938-D78D40FEF16F}"/>
              </a:ext>
            </a:extLst>
          </p:cNvPr>
          <p:cNvSpPr/>
          <p:nvPr/>
        </p:nvSpPr>
        <p:spPr>
          <a:xfrm>
            <a:off x="656529" y="1708227"/>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町会</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自治会</a:t>
            </a:r>
          </a:p>
        </p:txBody>
      </p:sp>
      <p:sp>
        <p:nvSpPr>
          <p:cNvPr id="120" name="楕円 119">
            <a:extLst>
              <a:ext uri="{FF2B5EF4-FFF2-40B4-BE49-F238E27FC236}">
                <a16:creationId xmlns:a16="http://schemas.microsoft.com/office/drawing/2014/main" id="{C436EACB-A3F6-402B-BEBA-6CF83F577F9C}"/>
              </a:ext>
            </a:extLst>
          </p:cNvPr>
          <p:cNvSpPr/>
          <p:nvPr/>
        </p:nvSpPr>
        <p:spPr>
          <a:xfrm>
            <a:off x="822959" y="5332375"/>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研究</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機関</a:t>
            </a:r>
          </a:p>
        </p:txBody>
      </p:sp>
      <p:sp>
        <p:nvSpPr>
          <p:cNvPr id="121" name="楕円 120">
            <a:extLst>
              <a:ext uri="{FF2B5EF4-FFF2-40B4-BE49-F238E27FC236}">
                <a16:creationId xmlns:a16="http://schemas.microsoft.com/office/drawing/2014/main" id="{1C9FA4EE-6AAC-4C8C-B8B3-BE4D5A469DFC}"/>
              </a:ext>
            </a:extLst>
          </p:cNvPr>
          <p:cNvSpPr/>
          <p:nvPr/>
        </p:nvSpPr>
        <p:spPr>
          <a:xfrm>
            <a:off x="217910" y="4679370"/>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大学等</a:t>
            </a:r>
          </a:p>
        </p:txBody>
      </p:sp>
      <p:sp>
        <p:nvSpPr>
          <p:cNvPr id="122" name="楕円 121">
            <a:extLst>
              <a:ext uri="{FF2B5EF4-FFF2-40B4-BE49-F238E27FC236}">
                <a16:creationId xmlns:a16="http://schemas.microsoft.com/office/drawing/2014/main" id="{187E2D81-B559-48E9-9A68-3D313A03F94B}"/>
              </a:ext>
            </a:extLst>
          </p:cNvPr>
          <p:cNvSpPr/>
          <p:nvPr/>
        </p:nvSpPr>
        <p:spPr>
          <a:xfrm>
            <a:off x="190508" y="3947987"/>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教育</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en-US" altLang="ja-JP" sz="1400" b="1" dirty="0">
                <a:latin typeface="ＭＳ ゴシック" panose="020B0609070205080204" pitchFamily="49" charset="-128"/>
                <a:ea typeface="ＭＳ ゴシック" panose="020B0609070205080204" pitchFamily="49" charset="-128"/>
              </a:rPr>
              <a:t>NPO</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133" name="楕円 132">
            <a:extLst>
              <a:ext uri="{FF2B5EF4-FFF2-40B4-BE49-F238E27FC236}">
                <a16:creationId xmlns:a16="http://schemas.microsoft.com/office/drawing/2014/main" id="{28CCBCA9-FAFB-446B-A00A-21E4493B4A41}"/>
              </a:ext>
            </a:extLst>
          </p:cNvPr>
          <p:cNvSpPr/>
          <p:nvPr/>
        </p:nvSpPr>
        <p:spPr>
          <a:xfrm>
            <a:off x="182896" y="3219916"/>
            <a:ext cx="1367426" cy="707886"/>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ゴシック" panose="020B0609070205080204" pitchFamily="49" charset="-128"/>
                <a:ea typeface="ＭＳ ゴシック" panose="020B0609070205080204" pitchFamily="49" charset="-128"/>
              </a:rPr>
              <a:t>社会教育</a:t>
            </a:r>
            <a:endParaRPr kumimoji="1" lang="en-US" altLang="ja-JP" sz="1400" b="1" dirty="0">
              <a:latin typeface="ＭＳ ゴシック" panose="020B0609070205080204" pitchFamily="49" charset="-128"/>
              <a:ea typeface="ＭＳ ゴシック" panose="020B0609070205080204" pitchFamily="49" charset="-128"/>
            </a:endParaRPr>
          </a:p>
          <a:p>
            <a:pPr algn="ctr"/>
            <a:r>
              <a:rPr kumimoji="1" lang="ja-JP" altLang="en-US" sz="1400" b="1" dirty="0">
                <a:latin typeface="ＭＳ ゴシック" panose="020B0609070205080204" pitchFamily="49" charset="-128"/>
                <a:ea typeface="ＭＳ ゴシック" panose="020B0609070205080204" pitchFamily="49" charset="-128"/>
              </a:rPr>
              <a:t>関係団体</a:t>
            </a:r>
          </a:p>
        </p:txBody>
      </p:sp>
      <p:sp>
        <p:nvSpPr>
          <p:cNvPr id="12" name="楕円 11">
            <a:extLst>
              <a:ext uri="{FF2B5EF4-FFF2-40B4-BE49-F238E27FC236}">
                <a16:creationId xmlns:a16="http://schemas.microsoft.com/office/drawing/2014/main" id="{CA2F9BA1-8E8B-48AE-B244-E44B944A295C}"/>
              </a:ext>
            </a:extLst>
          </p:cNvPr>
          <p:cNvSpPr/>
          <p:nvPr/>
        </p:nvSpPr>
        <p:spPr>
          <a:xfrm>
            <a:off x="2508429" y="1810494"/>
            <a:ext cx="4106671" cy="33633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10" name="楕円 9">
            <a:extLst>
              <a:ext uri="{FF2B5EF4-FFF2-40B4-BE49-F238E27FC236}">
                <a16:creationId xmlns:a16="http://schemas.microsoft.com/office/drawing/2014/main" id="{72B40C4C-9E30-4706-B176-B379E7021507}"/>
              </a:ext>
            </a:extLst>
          </p:cNvPr>
          <p:cNvSpPr/>
          <p:nvPr/>
        </p:nvSpPr>
        <p:spPr>
          <a:xfrm>
            <a:off x="1882651" y="4347999"/>
            <a:ext cx="1567543" cy="91440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土曜日</a:t>
            </a:r>
            <a:r>
              <a:rPr kumimoji="1" lang="en-US" altLang="ja-JP" sz="1400" b="1" dirty="0">
                <a:solidFill>
                  <a:schemeClr val="tx1"/>
                </a:solidFill>
                <a:latin typeface="ＭＳ ゴシック" panose="020B0609070205080204" pitchFamily="49" charset="-128"/>
                <a:ea typeface="ＭＳ ゴシック" panose="020B0609070205080204" pitchFamily="49" charset="-128"/>
              </a:rPr>
              <a:t>.</a:t>
            </a:r>
          </a:p>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放課後活動</a:t>
            </a:r>
          </a:p>
        </p:txBody>
      </p:sp>
      <p:sp>
        <p:nvSpPr>
          <p:cNvPr id="135" name="楕円 134">
            <a:extLst>
              <a:ext uri="{FF2B5EF4-FFF2-40B4-BE49-F238E27FC236}">
                <a16:creationId xmlns:a16="http://schemas.microsoft.com/office/drawing/2014/main" id="{7F9D9175-5928-4EEA-9C29-460CD6C86C14}"/>
              </a:ext>
            </a:extLst>
          </p:cNvPr>
          <p:cNvSpPr/>
          <p:nvPr/>
        </p:nvSpPr>
        <p:spPr>
          <a:xfrm>
            <a:off x="5790742" y="4306469"/>
            <a:ext cx="1567543" cy="91440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子供の</a:t>
            </a:r>
            <a:endParaRPr kumimoji="1"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学習支援</a:t>
            </a:r>
          </a:p>
        </p:txBody>
      </p:sp>
      <p:sp>
        <p:nvSpPr>
          <p:cNvPr id="136" name="楕円 135">
            <a:extLst>
              <a:ext uri="{FF2B5EF4-FFF2-40B4-BE49-F238E27FC236}">
                <a16:creationId xmlns:a16="http://schemas.microsoft.com/office/drawing/2014/main" id="{D96BD480-2F50-4ECD-9214-14D9B0F70163}"/>
              </a:ext>
            </a:extLst>
          </p:cNvPr>
          <p:cNvSpPr/>
          <p:nvPr/>
        </p:nvSpPr>
        <p:spPr>
          <a:xfrm>
            <a:off x="4695919" y="4987392"/>
            <a:ext cx="1567543" cy="91440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地域活動</a:t>
            </a:r>
          </a:p>
        </p:txBody>
      </p:sp>
      <p:sp>
        <p:nvSpPr>
          <p:cNvPr id="137" name="楕円 136">
            <a:extLst>
              <a:ext uri="{FF2B5EF4-FFF2-40B4-BE49-F238E27FC236}">
                <a16:creationId xmlns:a16="http://schemas.microsoft.com/office/drawing/2014/main" id="{55F36AD8-C1D1-41FB-A5DE-9E1D449B2331}"/>
              </a:ext>
            </a:extLst>
          </p:cNvPr>
          <p:cNvSpPr/>
          <p:nvPr/>
        </p:nvSpPr>
        <p:spPr>
          <a:xfrm>
            <a:off x="3030305" y="4987392"/>
            <a:ext cx="1567543" cy="91440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まちづくり</a:t>
            </a:r>
          </a:p>
        </p:txBody>
      </p:sp>
      <p:sp>
        <p:nvSpPr>
          <p:cNvPr id="138" name="楕円 137">
            <a:extLst>
              <a:ext uri="{FF2B5EF4-FFF2-40B4-BE49-F238E27FC236}">
                <a16:creationId xmlns:a16="http://schemas.microsoft.com/office/drawing/2014/main" id="{4D4F002F-2D48-48C3-9292-1999D2A9C531}"/>
              </a:ext>
            </a:extLst>
          </p:cNvPr>
          <p:cNvSpPr/>
          <p:nvPr/>
        </p:nvSpPr>
        <p:spPr>
          <a:xfrm>
            <a:off x="1581967" y="3418418"/>
            <a:ext cx="1567543" cy="91440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学校支援</a:t>
            </a:r>
          </a:p>
        </p:txBody>
      </p:sp>
      <p:sp>
        <p:nvSpPr>
          <p:cNvPr id="139" name="楕円 138">
            <a:extLst>
              <a:ext uri="{FF2B5EF4-FFF2-40B4-BE49-F238E27FC236}">
                <a16:creationId xmlns:a16="http://schemas.microsoft.com/office/drawing/2014/main" id="{7B542257-5DC4-4E56-8D83-CD3971198A04}"/>
              </a:ext>
            </a:extLst>
          </p:cNvPr>
          <p:cNvSpPr/>
          <p:nvPr/>
        </p:nvSpPr>
        <p:spPr>
          <a:xfrm>
            <a:off x="6001591" y="3378443"/>
            <a:ext cx="1567543" cy="914400"/>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家庭教育</a:t>
            </a:r>
            <a:endParaRPr kumimoji="1" lang="en-US" altLang="ja-JP" sz="1400" b="1"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支援活動</a:t>
            </a:r>
          </a:p>
        </p:txBody>
      </p:sp>
      <p:sp>
        <p:nvSpPr>
          <p:cNvPr id="15" name="テキスト ボックス 14">
            <a:extLst>
              <a:ext uri="{FF2B5EF4-FFF2-40B4-BE49-F238E27FC236}">
                <a16:creationId xmlns:a16="http://schemas.microsoft.com/office/drawing/2014/main" id="{3FA7CCF7-BA54-4264-A5B8-7656A6C0359F}"/>
              </a:ext>
            </a:extLst>
          </p:cNvPr>
          <p:cNvSpPr txBox="1"/>
          <p:nvPr/>
        </p:nvSpPr>
        <p:spPr>
          <a:xfrm>
            <a:off x="4247232" y="2726697"/>
            <a:ext cx="649537" cy="369332"/>
          </a:xfrm>
          <a:prstGeom prst="rect">
            <a:avLst/>
          </a:prstGeom>
          <a:solidFill>
            <a:srgbClr val="FFFFFF">
              <a:alpha val="40000"/>
            </a:srgbClr>
          </a:solidFill>
        </p:spPr>
        <p:txBody>
          <a:bodyPr wrap="none" rtlCol="0">
            <a:spAutoFit/>
          </a:bodyPr>
          <a:lstStyle/>
          <a:p>
            <a:r>
              <a:rPr kumimoji="1" lang="ja-JP" altLang="en-US" b="1" dirty="0">
                <a:latin typeface="ＭＳ ゴシック" panose="020B0609070205080204" pitchFamily="49" charset="-128"/>
                <a:ea typeface="ＭＳ ゴシック" panose="020B0609070205080204" pitchFamily="49" charset="-128"/>
              </a:rPr>
              <a:t>子供</a:t>
            </a:r>
          </a:p>
        </p:txBody>
      </p:sp>
      <p:sp>
        <p:nvSpPr>
          <p:cNvPr id="23" name="テキスト ボックス 22">
            <a:extLst>
              <a:ext uri="{FF2B5EF4-FFF2-40B4-BE49-F238E27FC236}">
                <a16:creationId xmlns:a16="http://schemas.microsoft.com/office/drawing/2014/main" id="{B6EA42DD-10AA-40BA-8411-129BD26DC8DD}"/>
              </a:ext>
            </a:extLst>
          </p:cNvPr>
          <p:cNvSpPr txBox="1"/>
          <p:nvPr/>
        </p:nvSpPr>
        <p:spPr>
          <a:xfrm>
            <a:off x="265612" y="587292"/>
            <a:ext cx="8612776" cy="738664"/>
          </a:xfrm>
          <a:prstGeom prst="rect">
            <a:avLst/>
          </a:prstGeom>
          <a:solidFill>
            <a:srgbClr val="FFFFFF">
              <a:alpha val="40000"/>
            </a:srgbClr>
          </a:solidFill>
          <a:effectLst>
            <a:outerShdw blurRad="50800" dist="50800" dir="5400000" algn="ctr" rotWithShape="0">
              <a:schemeClr val="accent4">
                <a:lumMod val="40000"/>
                <a:lumOff val="60000"/>
              </a:schemeClr>
            </a:outerShdw>
          </a:effectLst>
        </p:spPr>
        <p:txBody>
          <a:bodyPr wrap="square" rtlCol="0">
            <a:spAutoFit/>
          </a:bodyPr>
          <a:lstStyle/>
          <a:p>
            <a:pPr algn="ctr"/>
            <a:r>
              <a:rPr kumimoji="1" lang="ja-JP" altLang="en-US" dirty="0">
                <a:latin typeface="ＭＳ ゴシック" panose="020B0609070205080204" pitchFamily="49" charset="-128"/>
                <a:ea typeface="ＭＳ ゴシック" panose="020B0609070205080204" pitchFamily="49" charset="-128"/>
              </a:rPr>
              <a:t>より多くの、より幅広い層の地域住民、団体等が参画し、目標を共有した</a:t>
            </a:r>
            <a:endParaRPr kumimoji="1" lang="en-US" altLang="ja-JP" dirty="0">
              <a:latin typeface="ＭＳ ゴシック" panose="020B0609070205080204" pitchFamily="49" charset="-128"/>
              <a:ea typeface="ＭＳ ゴシック" panose="020B0609070205080204" pitchFamily="49" charset="-128"/>
            </a:endParaRPr>
          </a:p>
          <a:p>
            <a:pPr algn="ctr"/>
            <a:r>
              <a:rPr kumimoji="1" lang="ja-JP" altLang="en-US" sz="2400" dirty="0">
                <a:solidFill>
                  <a:srgbClr val="FF0000"/>
                </a:solidFill>
                <a:effectLst>
                  <a:outerShdw blurRad="50800" dist="38100" dir="5400000" algn="t" rotWithShape="0">
                    <a:schemeClr val="tx2">
                      <a:lumMod val="40000"/>
                      <a:lumOff val="60000"/>
                      <a:alpha val="40000"/>
                    </a:schemeClr>
                  </a:outerShdw>
                </a:effectLst>
                <a:latin typeface="HGSｺﾞｼｯｸE" panose="020B0900000000000000" pitchFamily="50" charset="-128"/>
                <a:ea typeface="HGSｺﾞｼｯｸE" panose="020B0900000000000000" pitchFamily="50" charset="-128"/>
              </a:rPr>
              <a:t>「緩やかなネットワーク」</a:t>
            </a:r>
            <a:r>
              <a:rPr kumimoji="1" lang="en-US" altLang="ja-JP" sz="2400" dirty="0">
                <a:solidFill>
                  <a:srgbClr val="FF0000"/>
                </a:solidFill>
                <a:effectLst>
                  <a:outerShdw blurRad="50800" dist="38100" dir="5400000" algn="t" rotWithShape="0">
                    <a:schemeClr val="tx2">
                      <a:lumMod val="40000"/>
                      <a:lumOff val="60000"/>
                      <a:alpha val="40000"/>
                    </a:schemeClr>
                  </a:outerShdw>
                </a:effectLst>
                <a:latin typeface="HGSｺﾞｼｯｸE" panose="020B0900000000000000" pitchFamily="50" charset="-128"/>
                <a:ea typeface="HGSｺﾞｼｯｸE" panose="020B0900000000000000" pitchFamily="50" charset="-128"/>
              </a:rPr>
              <a:t>=</a:t>
            </a:r>
            <a:r>
              <a:rPr kumimoji="1" lang="ja-JP" altLang="en-US" sz="2400" dirty="0">
                <a:solidFill>
                  <a:srgbClr val="FF0000"/>
                </a:solidFill>
                <a:effectLst>
                  <a:outerShdw blurRad="50800" dist="38100" dir="5400000" algn="t" rotWithShape="0">
                    <a:schemeClr val="tx2">
                      <a:lumMod val="40000"/>
                      <a:lumOff val="60000"/>
                      <a:alpha val="40000"/>
                    </a:schemeClr>
                  </a:outerShdw>
                </a:effectLst>
                <a:latin typeface="HGSｺﾞｼｯｸE" panose="020B0900000000000000" pitchFamily="50" charset="-128"/>
                <a:ea typeface="HGSｺﾞｼｯｸE" panose="020B0900000000000000" pitchFamily="50" charset="-128"/>
              </a:rPr>
              <a:t>「地域学校協働本部」</a:t>
            </a:r>
          </a:p>
        </p:txBody>
      </p:sp>
      <p:sp>
        <p:nvSpPr>
          <p:cNvPr id="24" name="正方形/長方形 23">
            <a:extLst>
              <a:ext uri="{FF2B5EF4-FFF2-40B4-BE49-F238E27FC236}">
                <a16:creationId xmlns:a16="http://schemas.microsoft.com/office/drawing/2014/main" id="{1AC58A56-B5B9-4853-A6BE-6869958BF9EC}"/>
              </a:ext>
            </a:extLst>
          </p:cNvPr>
          <p:cNvSpPr/>
          <p:nvPr/>
        </p:nvSpPr>
        <p:spPr>
          <a:xfrm>
            <a:off x="3675321" y="1959844"/>
            <a:ext cx="1816570" cy="3125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25" name="正方形/長方形 24">
            <a:extLst>
              <a:ext uri="{FF2B5EF4-FFF2-40B4-BE49-F238E27FC236}">
                <a16:creationId xmlns:a16="http://schemas.microsoft.com/office/drawing/2014/main" id="{462B7FF7-4FE8-4BF1-A323-726B712DDDF3}"/>
              </a:ext>
            </a:extLst>
          </p:cNvPr>
          <p:cNvSpPr/>
          <p:nvPr/>
        </p:nvSpPr>
        <p:spPr>
          <a:xfrm rot="19689489">
            <a:off x="3529055" y="2134783"/>
            <a:ext cx="289436" cy="1980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143" name="正方形/長方形 142">
            <a:extLst>
              <a:ext uri="{FF2B5EF4-FFF2-40B4-BE49-F238E27FC236}">
                <a16:creationId xmlns:a16="http://schemas.microsoft.com/office/drawing/2014/main" id="{06136120-295F-46BB-A46B-242E68A285B9}"/>
              </a:ext>
            </a:extLst>
          </p:cNvPr>
          <p:cNvSpPr/>
          <p:nvPr/>
        </p:nvSpPr>
        <p:spPr>
          <a:xfrm rot="1941405">
            <a:off x="5282168" y="2262858"/>
            <a:ext cx="330563" cy="195789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144" name="楕円 143">
            <a:extLst>
              <a:ext uri="{FF2B5EF4-FFF2-40B4-BE49-F238E27FC236}">
                <a16:creationId xmlns:a16="http://schemas.microsoft.com/office/drawing/2014/main" id="{7848E332-AB87-4301-8D39-490CB09D2392}"/>
              </a:ext>
            </a:extLst>
          </p:cNvPr>
          <p:cNvSpPr/>
          <p:nvPr/>
        </p:nvSpPr>
        <p:spPr>
          <a:xfrm>
            <a:off x="1640401" y="2679187"/>
            <a:ext cx="1567543" cy="707887"/>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145" name="楕円 144">
            <a:extLst>
              <a:ext uri="{FF2B5EF4-FFF2-40B4-BE49-F238E27FC236}">
                <a16:creationId xmlns:a16="http://schemas.microsoft.com/office/drawing/2014/main" id="{38647CB0-BB9A-43D2-A104-087D10912A89}"/>
              </a:ext>
            </a:extLst>
          </p:cNvPr>
          <p:cNvSpPr/>
          <p:nvPr/>
        </p:nvSpPr>
        <p:spPr>
          <a:xfrm>
            <a:off x="1640212" y="2679187"/>
            <a:ext cx="1567543" cy="707887"/>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a:t>
            </a:r>
          </a:p>
        </p:txBody>
      </p:sp>
      <p:sp>
        <p:nvSpPr>
          <p:cNvPr id="146" name="楕円 145">
            <a:extLst>
              <a:ext uri="{FF2B5EF4-FFF2-40B4-BE49-F238E27FC236}">
                <a16:creationId xmlns:a16="http://schemas.microsoft.com/office/drawing/2014/main" id="{483FDA00-CD5B-4D3A-943E-A3F18BFDAB7E}"/>
              </a:ext>
            </a:extLst>
          </p:cNvPr>
          <p:cNvSpPr/>
          <p:nvPr/>
        </p:nvSpPr>
        <p:spPr>
          <a:xfrm>
            <a:off x="6054195" y="2679187"/>
            <a:ext cx="1567543" cy="707887"/>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ゴシック" panose="020B0609070205080204" pitchFamily="49" charset="-128"/>
                <a:ea typeface="ＭＳ ゴシック" panose="020B0609070205080204" pitchFamily="49" charset="-128"/>
              </a:rPr>
              <a:t>・・・</a:t>
            </a:r>
          </a:p>
        </p:txBody>
      </p:sp>
      <p:cxnSp>
        <p:nvCxnSpPr>
          <p:cNvPr id="32" name="直線コネクタ 31">
            <a:extLst>
              <a:ext uri="{FF2B5EF4-FFF2-40B4-BE49-F238E27FC236}">
                <a16:creationId xmlns:a16="http://schemas.microsoft.com/office/drawing/2014/main" id="{AFA6D4A9-F808-4ED1-9CB2-CBEBE3A72C82}"/>
              </a:ext>
            </a:extLst>
          </p:cNvPr>
          <p:cNvCxnSpPr>
            <a:stCxn id="145" idx="6"/>
          </p:cNvCxnSpPr>
          <p:nvPr/>
        </p:nvCxnSpPr>
        <p:spPr>
          <a:xfrm>
            <a:off x="3207755" y="3033131"/>
            <a:ext cx="456752" cy="2626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EB9504B4-3F44-442E-A46C-2869E2637940}"/>
              </a:ext>
            </a:extLst>
          </p:cNvPr>
          <p:cNvCxnSpPr>
            <a:cxnSpLocks/>
            <a:stCxn id="138" idx="6"/>
          </p:cNvCxnSpPr>
          <p:nvPr/>
        </p:nvCxnSpPr>
        <p:spPr>
          <a:xfrm flipV="1">
            <a:off x="3149510" y="3491413"/>
            <a:ext cx="422395" cy="38420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8C44D338-114E-4929-8299-D8947345E4F3}"/>
              </a:ext>
            </a:extLst>
          </p:cNvPr>
          <p:cNvCxnSpPr>
            <a:cxnSpLocks/>
            <a:stCxn id="10" idx="7"/>
          </p:cNvCxnSpPr>
          <p:nvPr/>
        </p:nvCxnSpPr>
        <p:spPr>
          <a:xfrm flipV="1">
            <a:off x="3220633" y="3565579"/>
            <a:ext cx="482775" cy="91633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A9A12445-FF15-40E0-89D8-D4C8A82F2CF4}"/>
              </a:ext>
            </a:extLst>
          </p:cNvPr>
          <p:cNvCxnSpPr>
            <a:cxnSpLocks/>
            <a:stCxn id="137" idx="0"/>
          </p:cNvCxnSpPr>
          <p:nvPr/>
        </p:nvCxnSpPr>
        <p:spPr>
          <a:xfrm flipV="1">
            <a:off x="3814077" y="3573643"/>
            <a:ext cx="138657" cy="141374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DEAA2EC5-644C-439D-BBB5-F3772D87DD96}"/>
              </a:ext>
            </a:extLst>
          </p:cNvPr>
          <p:cNvCxnSpPr>
            <a:cxnSpLocks/>
            <a:stCxn id="136" idx="0"/>
          </p:cNvCxnSpPr>
          <p:nvPr/>
        </p:nvCxnSpPr>
        <p:spPr>
          <a:xfrm flipH="1" flipV="1">
            <a:off x="5191268" y="3531646"/>
            <a:ext cx="288423" cy="145574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3" name="直線コネクタ 162">
            <a:extLst>
              <a:ext uri="{FF2B5EF4-FFF2-40B4-BE49-F238E27FC236}">
                <a16:creationId xmlns:a16="http://schemas.microsoft.com/office/drawing/2014/main" id="{BF80CCC0-6331-48B0-BA6D-D1D1A35F1514}"/>
              </a:ext>
            </a:extLst>
          </p:cNvPr>
          <p:cNvCxnSpPr>
            <a:cxnSpLocks/>
            <a:stCxn id="135" idx="1"/>
          </p:cNvCxnSpPr>
          <p:nvPr/>
        </p:nvCxnSpPr>
        <p:spPr>
          <a:xfrm flipH="1" flipV="1">
            <a:off x="5429055" y="3546888"/>
            <a:ext cx="591248" cy="8934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6" name="直線コネクタ 165">
            <a:extLst>
              <a:ext uri="{FF2B5EF4-FFF2-40B4-BE49-F238E27FC236}">
                <a16:creationId xmlns:a16="http://schemas.microsoft.com/office/drawing/2014/main" id="{8FA24D5D-5D7C-451F-AFE6-639417742DBD}"/>
              </a:ext>
            </a:extLst>
          </p:cNvPr>
          <p:cNvCxnSpPr>
            <a:cxnSpLocks/>
            <a:endCxn id="139" idx="2"/>
          </p:cNvCxnSpPr>
          <p:nvPr/>
        </p:nvCxnSpPr>
        <p:spPr>
          <a:xfrm>
            <a:off x="5774564" y="3458350"/>
            <a:ext cx="227027" cy="37729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9" name="直線コネクタ 168">
            <a:extLst>
              <a:ext uri="{FF2B5EF4-FFF2-40B4-BE49-F238E27FC236}">
                <a16:creationId xmlns:a16="http://schemas.microsoft.com/office/drawing/2014/main" id="{4BA272DC-695A-49F8-957E-933946455C6C}"/>
              </a:ext>
            </a:extLst>
          </p:cNvPr>
          <p:cNvCxnSpPr>
            <a:cxnSpLocks/>
            <a:endCxn id="146" idx="2"/>
          </p:cNvCxnSpPr>
          <p:nvPr/>
        </p:nvCxnSpPr>
        <p:spPr>
          <a:xfrm flipV="1">
            <a:off x="5774564" y="3033131"/>
            <a:ext cx="279631" cy="12313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3" name="矢印: 右 172">
            <a:extLst>
              <a:ext uri="{FF2B5EF4-FFF2-40B4-BE49-F238E27FC236}">
                <a16:creationId xmlns:a16="http://schemas.microsoft.com/office/drawing/2014/main" id="{60906BB7-59EC-4FA7-A8C6-D994CB5D5817}"/>
              </a:ext>
            </a:extLst>
          </p:cNvPr>
          <p:cNvSpPr/>
          <p:nvPr/>
        </p:nvSpPr>
        <p:spPr>
          <a:xfrm rot="19675161">
            <a:off x="2342339" y="5485881"/>
            <a:ext cx="549278" cy="335347"/>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174" name="矢印: 右 173">
            <a:extLst>
              <a:ext uri="{FF2B5EF4-FFF2-40B4-BE49-F238E27FC236}">
                <a16:creationId xmlns:a16="http://schemas.microsoft.com/office/drawing/2014/main" id="{9CF7C357-5463-45F7-90D9-AFE4BDB706BA}"/>
              </a:ext>
            </a:extLst>
          </p:cNvPr>
          <p:cNvSpPr/>
          <p:nvPr/>
        </p:nvSpPr>
        <p:spPr>
          <a:xfrm rot="19675161">
            <a:off x="1501062" y="4313430"/>
            <a:ext cx="549278" cy="335347"/>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175" name="矢印: 右 174">
            <a:extLst>
              <a:ext uri="{FF2B5EF4-FFF2-40B4-BE49-F238E27FC236}">
                <a16:creationId xmlns:a16="http://schemas.microsoft.com/office/drawing/2014/main" id="{CF747C01-C9DE-4242-92FE-5D9F5BBC1656}"/>
              </a:ext>
            </a:extLst>
          </p:cNvPr>
          <p:cNvSpPr/>
          <p:nvPr/>
        </p:nvSpPr>
        <p:spPr>
          <a:xfrm rot="13405832">
            <a:off x="6341653" y="5512599"/>
            <a:ext cx="549278" cy="335347"/>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176" name="矢印: 右 175">
            <a:extLst>
              <a:ext uri="{FF2B5EF4-FFF2-40B4-BE49-F238E27FC236}">
                <a16:creationId xmlns:a16="http://schemas.microsoft.com/office/drawing/2014/main" id="{B1526EB9-E54B-4980-B667-DC171FBB840A}"/>
              </a:ext>
            </a:extLst>
          </p:cNvPr>
          <p:cNvSpPr/>
          <p:nvPr/>
        </p:nvSpPr>
        <p:spPr>
          <a:xfrm rot="12952249">
            <a:off x="7208489" y="4353028"/>
            <a:ext cx="549278" cy="335347"/>
          </a:xfrm>
          <a:prstGeom prst="rightArrow">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ＭＳ ゴシック" panose="020B0609070205080204" pitchFamily="49" charset="-128"/>
              <a:ea typeface="ＭＳ ゴシック" panose="020B0609070205080204" pitchFamily="49" charset="-128"/>
            </a:endParaRPr>
          </a:p>
        </p:txBody>
      </p:sp>
      <p:sp>
        <p:nvSpPr>
          <p:cNvPr id="177" name="楕円 176">
            <a:extLst>
              <a:ext uri="{FF2B5EF4-FFF2-40B4-BE49-F238E27FC236}">
                <a16:creationId xmlns:a16="http://schemas.microsoft.com/office/drawing/2014/main" id="{9153E17D-C358-4F59-8146-E6B2FD7EB596}"/>
              </a:ext>
            </a:extLst>
          </p:cNvPr>
          <p:cNvSpPr/>
          <p:nvPr/>
        </p:nvSpPr>
        <p:spPr>
          <a:xfrm>
            <a:off x="69677" y="5933265"/>
            <a:ext cx="770622" cy="353943"/>
          </a:xfrm>
          <a:prstGeom prst="ellipse">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活動</a:t>
            </a:r>
          </a:p>
        </p:txBody>
      </p:sp>
      <p:sp>
        <p:nvSpPr>
          <p:cNvPr id="178" name="楕円 177">
            <a:extLst>
              <a:ext uri="{FF2B5EF4-FFF2-40B4-BE49-F238E27FC236}">
                <a16:creationId xmlns:a16="http://schemas.microsoft.com/office/drawing/2014/main" id="{CA9EE10A-1856-4688-8DA3-799A1FD45620}"/>
              </a:ext>
            </a:extLst>
          </p:cNvPr>
          <p:cNvSpPr/>
          <p:nvPr/>
        </p:nvSpPr>
        <p:spPr>
          <a:xfrm>
            <a:off x="82039" y="6310099"/>
            <a:ext cx="1404244" cy="498652"/>
          </a:xfrm>
          <a:prstGeom prst="ellipse">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ゴシック" panose="020B0609070205080204" pitchFamily="49" charset="-128"/>
                <a:ea typeface="ＭＳ ゴシック" panose="020B0609070205080204" pitchFamily="49" charset="-128"/>
              </a:rPr>
              <a:t>地域住民・団体等</a:t>
            </a:r>
          </a:p>
        </p:txBody>
      </p:sp>
      <p:sp>
        <p:nvSpPr>
          <p:cNvPr id="11" name="四角形: 角を丸くする 10">
            <a:extLst>
              <a:ext uri="{FF2B5EF4-FFF2-40B4-BE49-F238E27FC236}">
                <a16:creationId xmlns:a16="http://schemas.microsoft.com/office/drawing/2014/main" id="{8DF91A00-BAAB-4F3F-AB44-78E1A797A786}"/>
              </a:ext>
            </a:extLst>
          </p:cNvPr>
          <p:cNvSpPr/>
          <p:nvPr/>
        </p:nvSpPr>
        <p:spPr>
          <a:xfrm>
            <a:off x="2175182" y="1796466"/>
            <a:ext cx="1782441" cy="78414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学校教育</a:t>
            </a:r>
          </a:p>
        </p:txBody>
      </p:sp>
      <p:pic>
        <p:nvPicPr>
          <p:cNvPr id="142" name="図 141">
            <a:extLst>
              <a:ext uri="{FF2B5EF4-FFF2-40B4-BE49-F238E27FC236}">
                <a16:creationId xmlns:a16="http://schemas.microsoft.com/office/drawing/2014/main" id="{F483BFC3-7F98-490A-ACA6-DD2FB8A656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8835" y="1377383"/>
            <a:ext cx="1255672" cy="707885"/>
          </a:xfrm>
          <a:prstGeom prst="rect">
            <a:avLst/>
          </a:prstGeom>
        </p:spPr>
      </p:pic>
      <p:sp>
        <p:nvSpPr>
          <p:cNvPr id="140" name="四角形: 角を丸くする 139">
            <a:extLst>
              <a:ext uri="{FF2B5EF4-FFF2-40B4-BE49-F238E27FC236}">
                <a16:creationId xmlns:a16="http://schemas.microsoft.com/office/drawing/2014/main" id="{C403D198-918C-4574-9482-6FE3361CE2FD}"/>
              </a:ext>
            </a:extLst>
          </p:cNvPr>
          <p:cNvSpPr/>
          <p:nvPr/>
        </p:nvSpPr>
        <p:spPr>
          <a:xfrm>
            <a:off x="5170118" y="1850317"/>
            <a:ext cx="1782441" cy="79448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家庭教育</a:t>
            </a:r>
          </a:p>
        </p:txBody>
      </p:sp>
      <p:pic>
        <p:nvPicPr>
          <p:cNvPr id="22" name="図 21">
            <a:extLst>
              <a:ext uri="{FF2B5EF4-FFF2-40B4-BE49-F238E27FC236}">
                <a16:creationId xmlns:a16="http://schemas.microsoft.com/office/drawing/2014/main" id="{9DFD701D-CA7E-43EC-BBAA-6DB667ADEBE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85007" y="1454877"/>
            <a:ext cx="679330" cy="656378"/>
          </a:xfrm>
          <a:prstGeom prst="rect">
            <a:avLst/>
          </a:prstGeom>
        </p:spPr>
      </p:pic>
      <p:sp>
        <p:nvSpPr>
          <p:cNvPr id="62" name="テキスト ボックス 61">
            <a:extLst>
              <a:ext uri="{FF2B5EF4-FFF2-40B4-BE49-F238E27FC236}">
                <a16:creationId xmlns:a16="http://schemas.microsoft.com/office/drawing/2014/main" id="{F95499BF-D238-4F90-A729-EC0FB27EE234}"/>
              </a:ext>
            </a:extLst>
          </p:cNvPr>
          <p:cNvSpPr txBox="1"/>
          <p:nvPr/>
        </p:nvSpPr>
        <p:spPr>
          <a:xfrm>
            <a:off x="1949327" y="36572"/>
            <a:ext cx="5245347" cy="584775"/>
          </a:xfrm>
          <a:prstGeom prst="rect">
            <a:avLst/>
          </a:prstGeom>
          <a:noFill/>
          <a:ln>
            <a:noFill/>
          </a:ln>
        </p:spPr>
        <p:txBody>
          <a:bodyPr wrap="non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地域学校協働活動の概念図</a:t>
            </a:r>
          </a:p>
        </p:txBody>
      </p:sp>
      <p:sp>
        <p:nvSpPr>
          <p:cNvPr id="63" name="四角形: 角を丸くする 62">
            <a:extLst>
              <a:ext uri="{FF2B5EF4-FFF2-40B4-BE49-F238E27FC236}">
                <a16:creationId xmlns:a16="http://schemas.microsoft.com/office/drawing/2014/main" id="{2EAEC091-79EF-43FC-9BA3-6EB55B43B493}"/>
              </a:ext>
            </a:extLst>
          </p:cNvPr>
          <p:cNvSpPr/>
          <p:nvPr/>
        </p:nvSpPr>
        <p:spPr>
          <a:xfrm>
            <a:off x="3700324" y="3843154"/>
            <a:ext cx="1782441" cy="79448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社会教育</a:t>
            </a:r>
          </a:p>
        </p:txBody>
      </p:sp>
      <p:pic>
        <p:nvPicPr>
          <p:cNvPr id="3" name="図 2" descr="障子, 建物, 時計, 窓 が含まれている画像&#10;&#10;自動的に生成された説明">
            <a:extLst>
              <a:ext uri="{FF2B5EF4-FFF2-40B4-BE49-F238E27FC236}">
                <a16:creationId xmlns:a16="http://schemas.microsoft.com/office/drawing/2014/main" id="{29F6B2BA-19A1-450B-A438-8BD1E663862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22866" y="3490601"/>
            <a:ext cx="898563" cy="900000"/>
          </a:xfrm>
          <a:prstGeom prst="rect">
            <a:avLst/>
          </a:prstGeom>
        </p:spPr>
      </p:pic>
      <p:sp>
        <p:nvSpPr>
          <p:cNvPr id="66" name="テキスト ボックス 65">
            <a:extLst>
              <a:ext uri="{FF2B5EF4-FFF2-40B4-BE49-F238E27FC236}">
                <a16:creationId xmlns:a16="http://schemas.microsoft.com/office/drawing/2014/main" id="{456AF231-6FF1-43B7-A07F-1A2319CEADE2}"/>
              </a:ext>
            </a:extLst>
          </p:cNvPr>
          <p:cNvSpPr txBox="1"/>
          <p:nvPr/>
        </p:nvSpPr>
        <p:spPr>
          <a:xfrm>
            <a:off x="3242149" y="3055953"/>
            <a:ext cx="2659702" cy="461665"/>
          </a:xfrm>
          <a:prstGeom prst="rect">
            <a:avLst/>
          </a:prstGeom>
          <a:solidFill>
            <a:srgbClr val="FFFFFF">
              <a:alpha val="40000"/>
            </a:srgbClr>
          </a:solidFill>
        </p:spPr>
        <p:txBody>
          <a:bodyPr wrap="non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地域学校協働活動</a:t>
            </a:r>
          </a:p>
        </p:txBody>
      </p:sp>
      <p:sp>
        <p:nvSpPr>
          <p:cNvPr id="74" name="テキスト ボックス 73">
            <a:extLst>
              <a:ext uri="{FF2B5EF4-FFF2-40B4-BE49-F238E27FC236}">
                <a16:creationId xmlns:a16="http://schemas.microsoft.com/office/drawing/2014/main" id="{5CDF1EE9-0A5E-452D-9A27-D0AC66162539}"/>
              </a:ext>
            </a:extLst>
          </p:cNvPr>
          <p:cNvSpPr txBox="1"/>
          <p:nvPr/>
        </p:nvSpPr>
        <p:spPr>
          <a:xfrm>
            <a:off x="8243900" y="6353344"/>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11</a:t>
            </a:r>
            <a:endParaRPr kumimoji="1" lang="en-US" altLang="ja-JP" sz="2400" dirty="0">
              <a:latin typeface="ＤＦ特太ゴシック体" panose="020B0509000000000000" pitchFamily="49" charset="-128"/>
              <a:ea typeface="ＤＦ特太ゴシック体" panose="020B0509000000000000" pitchFamily="49" charset="-128"/>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020494" y="1770727"/>
            <a:ext cx="1086753" cy="10867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7977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95FC3BF7-6A68-422D-A526-B9570F3E6FB6}"/>
              </a:ext>
            </a:extLst>
          </p:cNvPr>
          <p:cNvSpPr/>
          <p:nvPr/>
        </p:nvSpPr>
        <p:spPr>
          <a:xfrm>
            <a:off x="285070" y="1403788"/>
            <a:ext cx="5020491" cy="4023360"/>
          </a:xfrm>
          <a:prstGeom prst="rect">
            <a:avLst/>
          </a:prstGeom>
          <a:solidFill>
            <a:schemeClr val="bg1"/>
          </a:solidFill>
          <a:ln w="19050">
            <a:solidFill>
              <a:srgbClr val="7CA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18E9EFB6-87D6-4EE6-8320-FBE31639A998}"/>
              </a:ext>
            </a:extLst>
          </p:cNvPr>
          <p:cNvSpPr/>
          <p:nvPr/>
        </p:nvSpPr>
        <p:spPr>
          <a:xfrm>
            <a:off x="285071" y="1403788"/>
            <a:ext cx="5020490" cy="356385"/>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ゴシック" panose="020B0609070205080204" pitchFamily="49" charset="-128"/>
                <a:ea typeface="ＭＳ ゴシック" panose="020B0609070205080204" pitchFamily="49" charset="-128"/>
              </a:rPr>
              <a:t>学校教育活動（学校管理下の活動）</a:t>
            </a:r>
          </a:p>
        </p:txBody>
      </p:sp>
      <p:sp>
        <p:nvSpPr>
          <p:cNvPr id="11" name="四角形: 角を丸くする 10">
            <a:extLst>
              <a:ext uri="{FF2B5EF4-FFF2-40B4-BE49-F238E27FC236}">
                <a16:creationId xmlns:a16="http://schemas.microsoft.com/office/drawing/2014/main" id="{CD7B3ED7-1F91-450F-9AAB-73A2DA2E3F5F}"/>
              </a:ext>
            </a:extLst>
          </p:cNvPr>
          <p:cNvSpPr/>
          <p:nvPr/>
        </p:nvSpPr>
        <p:spPr>
          <a:xfrm>
            <a:off x="285072" y="1903743"/>
            <a:ext cx="2495006" cy="548639"/>
          </a:xfrm>
          <a:prstGeom prst="round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ＭＳ ゴシック" panose="020B0609070205080204" pitchFamily="49" charset="-128"/>
                <a:ea typeface="ＭＳ ゴシック" panose="020B0609070205080204" pitchFamily="49" charset="-128"/>
              </a:rPr>
              <a:t>教育課程内</a:t>
            </a:r>
            <a:endParaRPr kumimoji="1" lang="en-US" altLang="ja-JP" sz="1600" b="1" dirty="0">
              <a:latin typeface="ＭＳ ゴシック" panose="020B0609070205080204" pitchFamily="49" charset="-128"/>
              <a:ea typeface="ＭＳ ゴシック" panose="020B0609070205080204" pitchFamily="49" charset="-128"/>
            </a:endParaRPr>
          </a:p>
          <a:p>
            <a:pPr algn="ctr"/>
            <a:r>
              <a:rPr kumimoji="1" lang="ja-JP" altLang="en-US" sz="1200" b="1" dirty="0">
                <a:latin typeface="ＭＳ ゴシック" panose="020B0609070205080204" pitchFamily="49" charset="-128"/>
                <a:ea typeface="ＭＳ ゴシック" panose="020B0609070205080204" pitchFamily="49" charset="-128"/>
              </a:rPr>
              <a:t>（学習指導要領に基づく領域）</a:t>
            </a:r>
          </a:p>
        </p:txBody>
      </p:sp>
      <p:sp>
        <p:nvSpPr>
          <p:cNvPr id="12" name="四角形: 角を丸くする 11">
            <a:extLst>
              <a:ext uri="{FF2B5EF4-FFF2-40B4-BE49-F238E27FC236}">
                <a16:creationId xmlns:a16="http://schemas.microsoft.com/office/drawing/2014/main" id="{35B76E66-9CD5-4590-9114-FE300D69CD91}"/>
              </a:ext>
            </a:extLst>
          </p:cNvPr>
          <p:cNvSpPr/>
          <p:nvPr/>
        </p:nvSpPr>
        <p:spPr>
          <a:xfrm>
            <a:off x="2810556" y="1903743"/>
            <a:ext cx="2495006" cy="548639"/>
          </a:xfrm>
          <a:prstGeom prst="round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ＭＳ ゴシック" panose="020B0609070205080204" pitchFamily="49" charset="-128"/>
                <a:ea typeface="ＭＳ ゴシック" panose="020B0609070205080204" pitchFamily="49" charset="-128"/>
              </a:rPr>
              <a:t>教育課程外</a:t>
            </a:r>
            <a:endParaRPr kumimoji="1" lang="en-US" altLang="ja-JP" sz="1600" b="1" dirty="0">
              <a:latin typeface="ＭＳ ゴシック" panose="020B0609070205080204" pitchFamily="49" charset="-128"/>
              <a:ea typeface="ＭＳ ゴシック" panose="020B0609070205080204" pitchFamily="49" charset="-128"/>
            </a:endParaRPr>
          </a:p>
          <a:p>
            <a:pPr algn="ctr"/>
            <a:r>
              <a:rPr kumimoji="1" lang="ja-JP" altLang="en-US" sz="1200" b="1" dirty="0">
                <a:latin typeface="ＭＳ ゴシック" panose="020B0609070205080204" pitchFamily="49" charset="-128"/>
                <a:ea typeface="ＭＳ ゴシック" panose="020B0609070205080204" pitchFamily="49" charset="-128"/>
              </a:rPr>
              <a:t>（学校が計画する領域）</a:t>
            </a:r>
          </a:p>
        </p:txBody>
      </p:sp>
      <p:sp>
        <p:nvSpPr>
          <p:cNvPr id="13" name="テキスト ボックス 12">
            <a:extLst>
              <a:ext uri="{FF2B5EF4-FFF2-40B4-BE49-F238E27FC236}">
                <a16:creationId xmlns:a16="http://schemas.microsoft.com/office/drawing/2014/main" id="{C8D34034-3275-44C8-A21A-7AB125FF2D10}"/>
              </a:ext>
            </a:extLst>
          </p:cNvPr>
          <p:cNvSpPr txBox="1"/>
          <p:nvPr/>
        </p:nvSpPr>
        <p:spPr>
          <a:xfrm>
            <a:off x="311872" y="2474080"/>
            <a:ext cx="2646878" cy="2185214"/>
          </a:xfrm>
          <a:prstGeom prst="rect">
            <a:avLst/>
          </a:prstGeom>
          <a:noFill/>
        </p:spPr>
        <p:txBody>
          <a:bodyPr wrap="none" rtlCol="0">
            <a:spAutoFit/>
          </a:bodyPr>
          <a:lstStyle/>
          <a:p>
            <a:r>
              <a:rPr kumimoji="1" lang="ja-JP" altLang="en-US" sz="1600" dirty="0">
                <a:solidFill>
                  <a:srgbClr val="0099CC"/>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各教科</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99CC"/>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総合的な学習の時間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・地域課題解決学習</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・郷土学習</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・キャリア教育</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600" dirty="0">
                <a:latin typeface="ＭＳ ゴシック" panose="020B0609070205080204" pitchFamily="49" charset="-128"/>
                <a:ea typeface="ＭＳ ゴシック" panose="020B0609070205080204" pitchFamily="49" charset="-128"/>
              </a:rPr>
              <a:t>　・伝統・文化理解教育　</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99CC"/>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土曜授業</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99CC"/>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特別活動</a:t>
            </a:r>
          </a:p>
        </p:txBody>
      </p:sp>
      <p:sp>
        <p:nvSpPr>
          <p:cNvPr id="14" name="テキスト ボックス 13">
            <a:extLst>
              <a:ext uri="{FF2B5EF4-FFF2-40B4-BE49-F238E27FC236}">
                <a16:creationId xmlns:a16="http://schemas.microsoft.com/office/drawing/2014/main" id="{8ADDEAC0-C349-4B0D-AFE8-F77C8B136532}"/>
              </a:ext>
            </a:extLst>
          </p:cNvPr>
          <p:cNvSpPr txBox="1"/>
          <p:nvPr/>
        </p:nvSpPr>
        <p:spPr>
          <a:xfrm>
            <a:off x="2924936" y="2445369"/>
            <a:ext cx="1313180" cy="1477328"/>
          </a:xfrm>
          <a:prstGeom prst="rect">
            <a:avLst/>
          </a:prstGeom>
          <a:noFill/>
        </p:spPr>
        <p:txBody>
          <a:bodyPr wrap="none" rtlCol="0">
            <a:spAutoFit/>
          </a:bodyPr>
          <a:lstStyle/>
          <a:p>
            <a:r>
              <a:rPr kumimoji="1" lang="ja-JP" altLang="en-US" sz="1600" dirty="0">
                <a:solidFill>
                  <a:srgbClr val="FF9966"/>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部活動</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FF9966"/>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朝の時間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FF9966"/>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休憩時間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FF9966"/>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登下校時</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FF9966"/>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夏休み</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5" name="正方形/長方形 14">
            <a:extLst>
              <a:ext uri="{FF2B5EF4-FFF2-40B4-BE49-F238E27FC236}">
                <a16:creationId xmlns:a16="http://schemas.microsoft.com/office/drawing/2014/main" id="{0168B370-BF6E-4056-BDDD-26E8CA2169ED}"/>
              </a:ext>
            </a:extLst>
          </p:cNvPr>
          <p:cNvSpPr/>
          <p:nvPr/>
        </p:nvSpPr>
        <p:spPr>
          <a:xfrm>
            <a:off x="5366522" y="1760173"/>
            <a:ext cx="3526972" cy="4023360"/>
          </a:xfrm>
          <a:prstGeom prst="rect">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16" name="正方形/長方形 15">
            <a:extLst>
              <a:ext uri="{FF2B5EF4-FFF2-40B4-BE49-F238E27FC236}">
                <a16:creationId xmlns:a16="http://schemas.microsoft.com/office/drawing/2014/main" id="{AB906295-F7C1-4907-B9AD-CF4CC260202E}"/>
              </a:ext>
            </a:extLst>
          </p:cNvPr>
          <p:cNvSpPr/>
          <p:nvPr/>
        </p:nvSpPr>
        <p:spPr>
          <a:xfrm>
            <a:off x="5366522" y="1403788"/>
            <a:ext cx="3526972" cy="3670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ゴシック" panose="020B0609070205080204" pitchFamily="49" charset="-128"/>
                <a:ea typeface="ＭＳ ゴシック" panose="020B0609070205080204" pitchFamily="49" charset="-128"/>
              </a:rPr>
              <a:t>学校教育活動外の諸活動</a:t>
            </a:r>
          </a:p>
        </p:txBody>
      </p:sp>
      <p:sp>
        <p:nvSpPr>
          <p:cNvPr id="17" name="テキスト ボックス 16">
            <a:extLst>
              <a:ext uri="{FF2B5EF4-FFF2-40B4-BE49-F238E27FC236}">
                <a16:creationId xmlns:a16="http://schemas.microsoft.com/office/drawing/2014/main" id="{C9F1AECA-DA42-4570-9B79-2D712678509C}"/>
              </a:ext>
            </a:extLst>
          </p:cNvPr>
          <p:cNvSpPr txBox="1"/>
          <p:nvPr/>
        </p:nvSpPr>
        <p:spPr>
          <a:xfrm>
            <a:off x="5385623" y="1969058"/>
            <a:ext cx="3462315" cy="2277547"/>
          </a:xfrm>
          <a:prstGeom prst="rect">
            <a:avLst/>
          </a:prstGeom>
          <a:noFill/>
        </p:spPr>
        <p:txBody>
          <a:bodyPr wrap="square" rtlCol="0">
            <a:spAutoFit/>
          </a:bodyPr>
          <a:lstStyle/>
          <a:p>
            <a:r>
              <a:rPr kumimoji="1" lang="ja-JP" altLang="en-US" sz="1600" dirty="0">
                <a:solidFill>
                  <a:srgbClr val="00B05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子供子育て支援事業</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B05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地域行事・祭り</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B05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放課後や土曜日の学習・体験</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B05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サマースクール</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B05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スポーツ少年団</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1600" dirty="0">
                <a:solidFill>
                  <a:srgbClr val="00B05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ボランティア活動</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solidFill>
                  <a:srgbClr val="00B050"/>
                </a:solidFill>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地域防災活動</a:t>
            </a:r>
            <a:endParaRPr kumimoji="1" lang="en-US" altLang="ja-JP" dirty="0">
              <a:latin typeface="ＭＳ ゴシック" panose="020B0609070205080204" pitchFamily="49" charset="-128"/>
              <a:ea typeface="ＭＳ ゴシック" panose="020B0609070205080204" pitchFamily="49" charset="-128"/>
            </a:endParaRPr>
          </a:p>
          <a:p>
            <a:endParaRPr kumimoji="1" lang="ja-JP" altLang="en-US" sz="1600" dirty="0">
              <a:latin typeface="ＭＳ ゴシック" panose="020B0609070205080204" pitchFamily="49" charset="-128"/>
              <a:ea typeface="ＭＳ ゴシック" panose="020B0609070205080204" pitchFamily="49" charset="-128"/>
            </a:endParaRPr>
          </a:p>
        </p:txBody>
      </p:sp>
      <p:cxnSp>
        <p:nvCxnSpPr>
          <p:cNvPr id="19" name="直線コネクタ 18">
            <a:extLst>
              <a:ext uri="{FF2B5EF4-FFF2-40B4-BE49-F238E27FC236}">
                <a16:creationId xmlns:a16="http://schemas.microsoft.com/office/drawing/2014/main" id="{49BABA19-77CC-4DB4-92DA-D7BB3AE93659}"/>
              </a:ext>
            </a:extLst>
          </p:cNvPr>
          <p:cNvCxnSpPr>
            <a:cxnSpLocks/>
            <a:stCxn id="10" idx="2"/>
          </p:cNvCxnSpPr>
          <p:nvPr/>
        </p:nvCxnSpPr>
        <p:spPr>
          <a:xfrm>
            <a:off x="2795316" y="1760173"/>
            <a:ext cx="15240" cy="3666975"/>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ED6DCDA-0F92-466A-BFC2-45B34C549533}"/>
              </a:ext>
            </a:extLst>
          </p:cNvPr>
          <p:cNvSpPr txBox="1"/>
          <p:nvPr/>
        </p:nvSpPr>
        <p:spPr>
          <a:xfrm>
            <a:off x="665879" y="609462"/>
            <a:ext cx="8175660"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多様な地域学校協働活動のイメージ（例）</a:t>
            </a:r>
          </a:p>
        </p:txBody>
      </p:sp>
      <p:sp>
        <p:nvSpPr>
          <p:cNvPr id="30" name="テキスト ボックス 29">
            <a:extLst>
              <a:ext uri="{FF2B5EF4-FFF2-40B4-BE49-F238E27FC236}">
                <a16:creationId xmlns:a16="http://schemas.microsoft.com/office/drawing/2014/main" id="{806B16EF-BC57-403B-9724-F9B0A4FDC9C1}"/>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31" name="直線コネクタ 30">
            <a:extLst>
              <a:ext uri="{FF2B5EF4-FFF2-40B4-BE49-F238E27FC236}">
                <a16:creationId xmlns:a16="http://schemas.microsoft.com/office/drawing/2014/main" id="{C24A50F2-CE42-4BC7-8553-A410F13E5BC6}"/>
              </a:ext>
            </a:extLst>
          </p:cNvPr>
          <p:cNvCxnSpPr/>
          <p:nvPr/>
        </p:nvCxnSpPr>
        <p:spPr>
          <a:xfrm>
            <a:off x="631262" y="576604"/>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BA4F1732-7A7D-4858-8D95-FED7C382473E}"/>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12</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2" name="下矢印 1"/>
          <p:cNvSpPr/>
          <p:nvPr/>
        </p:nvSpPr>
        <p:spPr>
          <a:xfrm flipV="1">
            <a:off x="1496816" y="4522823"/>
            <a:ext cx="507073" cy="311540"/>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flipV="1">
            <a:off x="3814953" y="4522823"/>
            <a:ext cx="507073" cy="311540"/>
          </a:xfrm>
          <a:prstGeom prst="downArrow">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flipV="1">
            <a:off x="6863243" y="4550545"/>
            <a:ext cx="507073" cy="31154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2B0A41EB-589E-4C77-B166-6CB605DFD045}"/>
              </a:ext>
            </a:extLst>
          </p:cNvPr>
          <p:cNvSpPr/>
          <p:nvPr/>
        </p:nvSpPr>
        <p:spPr>
          <a:xfrm>
            <a:off x="124760" y="4783794"/>
            <a:ext cx="8894479" cy="1709245"/>
          </a:xfrm>
          <a:prstGeom prst="roundRect">
            <a:avLst>
              <a:gd name="adj" fmla="val 1112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D7F487F8-558B-42B2-BF00-600B27D4493F}"/>
              </a:ext>
            </a:extLst>
          </p:cNvPr>
          <p:cNvSpPr txBox="1"/>
          <p:nvPr/>
        </p:nvSpPr>
        <p:spPr>
          <a:xfrm>
            <a:off x="124760" y="4932927"/>
            <a:ext cx="2993736" cy="1077218"/>
          </a:xfrm>
          <a:prstGeom prst="rect">
            <a:avLst/>
          </a:prstGeom>
          <a:noFill/>
        </p:spPr>
        <p:txBody>
          <a:bodyPr wrap="square" rtlCol="0">
            <a:spAutoFit/>
          </a:bodyPr>
          <a:lstStyle/>
          <a:p>
            <a:r>
              <a:rPr kumimoji="1" lang="ja-JP" altLang="en-US" sz="1400" dirty="0">
                <a:solidFill>
                  <a:srgbClr val="0099CC"/>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授業ゲスト講師の紹介</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0099CC"/>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活動場所のコーディネート</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0099CC"/>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ボランティアの紹介・調整</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0099CC"/>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ボランティア力向上勉強会</a:t>
            </a:r>
          </a:p>
        </p:txBody>
      </p:sp>
      <p:sp>
        <p:nvSpPr>
          <p:cNvPr id="24" name="テキスト ボックス 23">
            <a:extLst>
              <a:ext uri="{FF2B5EF4-FFF2-40B4-BE49-F238E27FC236}">
                <a16:creationId xmlns:a16="http://schemas.microsoft.com/office/drawing/2014/main" id="{B8495E7A-290D-495C-8E9E-2F5F724BFE0A}"/>
              </a:ext>
            </a:extLst>
          </p:cNvPr>
          <p:cNvSpPr txBox="1"/>
          <p:nvPr/>
        </p:nvSpPr>
        <p:spPr>
          <a:xfrm>
            <a:off x="2932091" y="4850708"/>
            <a:ext cx="2993736" cy="1569660"/>
          </a:xfrm>
          <a:prstGeom prst="rect">
            <a:avLst/>
          </a:prstGeom>
          <a:noFill/>
        </p:spPr>
        <p:txBody>
          <a:bodyPr wrap="square" rtlCol="0">
            <a:spAutoFit/>
          </a:bodyPr>
          <a:lstStyle/>
          <a:p>
            <a:r>
              <a:rPr kumimoji="1" lang="ja-JP" altLang="en-US" sz="1400" dirty="0">
                <a:solidFill>
                  <a:srgbClr val="FF9966"/>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学校図書館運営</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FF9966"/>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授業前の学習支援</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FF9966"/>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部活動外部指導者紹介</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FF9966"/>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登下校時の安全管理</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FF9966"/>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校庭芝生・花壇整備</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FF9966"/>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学習補充支援</a:t>
            </a:r>
          </a:p>
        </p:txBody>
      </p:sp>
      <p:sp>
        <p:nvSpPr>
          <p:cNvPr id="25" name="テキスト ボックス 24">
            <a:extLst>
              <a:ext uri="{FF2B5EF4-FFF2-40B4-BE49-F238E27FC236}">
                <a16:creationId xmlns:a16="http://schemas.microsoft.com/office/drawing/2014/main" id="{842F3F06-7E2B-4529-A953-3F6636584BC6}"/>
              </a:ext>
            </a:extLst>
          </p:cNvPr>
          <p:cNvSpPr txBox="1"/>
          <p:nvPr/>
        </p:nvSpPr>
        <p:spPr>
          <a:xfrm>
            <a:off x="5504602" y="4900565"/>
            <a:ext cx="3415782" cy="1077218"/>
          </a:xfrm>
          <a:prstGeom prst="rect">
            <a:avLst/>
          </a:prstGeom>
          <a:noFill/>
        </p:spPr>
        <p:txBody>
          <a:bodyPr wrap="square" rtlCol="0">
            <a:spAutoFit/>
          </a:bodyPr>
          <a:lstStyle/>
          <a:p>
            <a:r>
              <a:rPr kumimoji="1" lang="ja-JP" altLang="en-US" sz="1400" dirty="0">
                <a:solidFill>
                  <a:srgbClr val="00B050"/>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家庭教育支援</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00B050"/>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放課後子供教室</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00B050"/>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学びによるまちづくり</a:t>
            </a:r>
            <a:endParaRPr kumimoji="1" lang="en-US" altLang="ja-JP" sz="1600" dirty="0">
              <a:latin typeface="ＭＳ ゴシック" panose="020B0609070205080204" pitchFamily="49" charset="-128"/>
              <a:ea typeface="ＭＳ ゴシック" panose="020B0609070205080204" pitchFamily="49" charset="-128"/>
            </a:endParaRPr>
          </a:p>
          <a:p>
            <a:r>
              <a:rPr kumimoji="1" lang="ja-JP" altLang="en-US" sz="1400" dirty="0">
                <a:solidFill>
                  <a:srgbClr val="00B050"/>
                </a:solidFill>
                <a:latin typeface="ＭＳ ゴシック" panose="020B0609070205080204" pitchFamily="49" charset="-128"/>
                <a:ea typeface="ＭＳ ゴシック" panose="020B0609070205080204" pitchFamily="49" charset="-128"/>
              </a:rPr>
              <a:t>●</a:t>
            </a:r>
            <a:r>
              <a:rPr kumimoji="1" lang="ja-JP" altLang="en-US" sz="1600" dirty="0">
                <a:latin typeface="ＭＳ ゴシック" panose="020B0609070205080204" pitchFamily="49" charset="-128"/>
                <a:ea typeface="ＭＳ ゴシック" panose="020B0609070205080204" pitchFamily="49" charset="-128"/>
              </a:rPr>
              <a:t>地域社会における地域活動</a:t>
            </a:r>
          </a:p>
        </p:txBody>
      </p:sp>
      <p:sp>
        <p:nvSpPr>
          <p:cNvPr id="26" name="四角形: 角を丸くする 25">
            <a:extLst>
              <a:ext uri="{FF2B5EF4-FFF2-40B4-BE49-F238E27FC236}">
                <a16:creationId xmlns:a16="http://schemas.microsoft.com/office/drawing/2014/main" id="{E576CAE1-33EB-48E4-BBB0-A8560F65AEB1}"/>
              </a:ext>
            </a:extLst>
          </p:cNvPr>
          <p:cNvSpPr/>
          <p:nvPr/>
        </p:nvSpPr>
        <p:spPr>
          <a:xfrm>
            <a:off x="2736669" y="6413875"/>
            <a:ext cx="3670663" cy="36117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S創英角ｺﾞｼｯｸUB" panose="020B0900000000000000" pitchFamily="50" charset="-128"/>
                <a:ea typeface="HGS創英角ｺﾞｼｯｸUB" panose="020B0900000000000000" pitchFamily="50" charset="-128"/>
              </a:rPr>
              <a:t>地域学校協働活動（例）</a:t>
            </a:r>
          </a:p>
        </p:txBody>
      </p:sp>
    </p:spTree>
    <p:extLst>
      <p:ext uri="{BB962C8B-B14F-4D97-AF65-F5344CB8AC3E}">
        <p14:creationId xmlns:p14="http://schemas.microsoft.com/office/powerpoint/2010/main" val="295749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36C56856-DACC-4F76-9D6B-F1CEB1567018}"/>
              </a:ext>
            </a:extLst>
          </p:cNvPr>
          <p:cNvGrpSpPr/>
          <p:nvPr/>
        </p:nvGrpSpPr>
        <p:grpSpPr>
          <a:xfrm>
            <a:off x="465593" y="1578759"/>
            <a:ext cx="8192297" cy="830997"/>
            <a:chOff x="627017" y="1575726"/>
            <a:chExt cx="8192297" cy="830997"/>
          </a:xfrm>
        </p:grpSpPr>
        <p:sp>
          <p:nvSpPr>
            <p:cNvPr id="2" name="テキスト ボックス 1">
              <a:extLst>
                <a:ext uri="{FF2B5EF4-FFF2-40B4-BE49-F238E27FC236}">
                  <a16:creationId xmlns:a16="http://schemas.microsoft.com/office/drawing/2014/main" id="{8CC82423-4D67-42B6-9101-129381AAB2D2}"/>
                </a:ext>
              </a:extLst>
            </p:cNvPr>
            <p:cNvSpPr txBox="1"/>
            <p:nvPr/>
          </p:nvSpPr>
          <p:spPr>
            <a:xfrm>
              <a:off x="940234" y="1575726"/>
              <a:ext cx="7879080" cy="830997"/>
            </a:xfrm>
            <a:prstGeom prst="rect">
              <a:avLst/>
            </a:prstGeom>
            <a:solidFill>
              <a:schemeClr val="bg1"/>
            </a:solidFill>
            <a:ln w="28575">
              <a:solidFill>
                <a:srgbClr val="FF99CC"/>
              </a:solidFill>
            </a:ln>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地域による学校の「支援」という一方向性から</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dirty="0">
                  <a:latin typeface="ＭＳ ゴシック" panose="020B0609070205080204" pitchFamily="49" charset="-128"/>
                  <a:ea typeface="ＭＳ ゴシック" panose="020B0609070205080204" pitchFamily="49" charset="-128"/>
                </a:rPr>
                <a:t>地域と学校のパートナーシップに基づく</a:t>
              </a:r>
              <a:r>
                <a:rPr kumimoji="1" lang="ja-JP" altLang="en-US" sz="2400" b="1" u="sng" dirty="0">
                  <a:solidFill>
                    <a:srgbClr val="FF0000"/>
                  </a:solidFill>
                  <a:latin typeface="ＭＳ ゴシック" panose="020B0609070205080204" pitchFamily="49" charset="-128"/>
                  <a:ea typeface="ＭＳ ゴシック" panose="020B0609070205080204" pitchFamily="49" charset="-128"/>
                </a:rPr>
                <a:t>双方向性</a:t>
              </a:r>
              <a:r>
                <a:rPr kumimoji="1" lang="ja-JP" altLang="en-US" sz="2400" dirty="0">
                  <a:latin typeface="ＭＳ ゴシック" panose="020B0609070205080204" pitchFamily="49" charset="-128"/>
                  <a:ea typeface="ＭＳ ゴシック" panose="020B0609070205080204" pitchFamily="49" charset="-128"/>
                </a:rPr>
                <a:t>へ。</a:t>
              </a:r>
            </a:p>
          </p:txBody>
        </p:sp>
        <p:sp>
          <p:nvSpPr>
            <p:cNvPr id="3" name="正方形/長方形 2">
              <a:extLst>
                <a:ext uri="{FF2B5EF4-FFF2-40B4-BE49-F238E27FC236}">
                  <a16:creationId xmlns:a16="http://schemas.microsoft.com/office/drawing/2014/main" id="{D8375E75-9AD9-4AF6-B09A-95AE65DBB57F}"/>
                </a:ext>
              </a:extLst>
            </p:cNvPr>
            <p:cNvSpPr/>
            <p:nvPr/>
          </p:nvSpPr>
          <p:spPr>
            <a:xfrm>
              <a:off x="627017" y="1575726"/>
              <a:ext cx="254143" cy="83099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ＭＳ ゴシック" panose="020B0609070205080204" pitchFamily="49" charset="-128"/>
                <a:ea typeface="ＭＳ ゴシック" panose="020B0609070205080204" pitchFamily="49" charset="-128"/>
              </a:endParaRPr>
            </a:p>
          </p:txBody>
        </p:sp>
      </p:grpSp>
      <p:grpSp>
        <p:nvGrpSpPr>
          <p:cNvPr id="20" name="グループ化 19">
            <a:extLst>
              <a:ext uri="{FF2B5EF4-FFF2-40B4-BE49-F238E27FC236}">
                <a16:creationId xmlns:a16="http://schemas.microsoft.com/office/drawing/2014/main" id="{8A98D2F9-E9C3-4A2E-A139-ADD18F908B00}"/>
              </a:ext>
            </a:extLst>
          </p:cNvPr>
          <p:cNvGrpSpPr/>
          <p:nvPr/>
        </p:nvGrpSpPr>
        <p:grpSpPr>
          <a:xfrm>
            <a:off x="465593" y="2644645"/>
            <a:ext cx="8192297" cy="835097"/>
            <a:chOff x="627017" y="2641612"/>
            <a:chExt cx="8192297" cy="835097"/>
          </a:xfrm>
        </p:grpSpPr>
        <p:sp>
          <p:nvSpPr>
            <p:cNvPr id="27" name="テキスト ボックス 26">
              <a:extLst>
                <a:ext uri="{FF2B5EF4-FFF2-40B4-BE49-F238E27FC236}">
                  <a16:creationId xmlns:a16="http://schemas.microsoft.com/office/drawing/2014/main" id="{D353FF15-1260-4BE5-A0B5-E8DE0BAE7191}"/>
                </a:ext>
              </a:extLst>
            </p:cNvPr>
            <p:cNvSpPr txBox="1"/>
            <p:nvPr/>
          </p:nvSpPr>
          <p:spPr>
            <a:xfrm>
              <a:off x="940234" y="2645712"/>
              <a:ext cx="7879080" cy="830997"/>
            </a:xfrm>
            <a:prstGeom prst="rect">
              <a:avLst/>
            </a:prstGeom>
            <a:solidFill>
              <a:schemeClr val="bg1"/>
            </a:solidFill>
            <a:ln w="28575">
              <a:solidFill>
                <a:srgbClr val="FF99CC"/>
              </a:solidFill>
            </a:ln>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地域と学校が互いの役割を認識し、共通の目標に向かい</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sz="2400" b="1" u="sng" dirty="0">
                  <a:solidFill>
                    <a:srgbClr val="FF0000"/>
                  </a:solidFill>
                  <a:latin typeface="ＭＳ ゴシック" panose="020B0609070205080204" pitchFamily="49" charset="-128"/>
                  <a:ea typeface="ＭＳ ゴシック" panose="020B0609070205080204" pitchFamily="49" charset="-128"/>
                </a:rPr>
                <a:t>対等な立場で</a:t>
              </a:r>
              <a:r>
                <a:rPr kumimoji="1" lang="ja-JP" altLang="en-US" sz="2400" dirty="0">
                  <a:latin typeface="ＭＳ ゴシック" panose="020B0609070205080204" pitchFamily="49" charset="-128"/>
                  <a:ea typeface="ＭＳ ゴシック" panose="020B0609070205080204" pitchFamily="49" charset="-128"/>
                </a:rPr>
                <a:t>、共に活動をする。</a:t>
              </a:r>
            </a:p>
          </p:txBody>
        </p:sp>
        <p:sp>
          <p:nvSpPr>
            <p:cNvPr id="31" name="正方形/長方形 30">
              <a:extLst>
                <a:ext uri="{FF2B5EF4-FFF2-40B4-BE49-F238E27FC236}">
                  <a16:creationId xmlns:a16="http://schemas.microsoft.com/office/drawing/2014/main" id="{880E3531-FC88-44FC-BB8E-93418600033B}"/>
                </a:ext>
              </a:extLst>
            </p:cNvPr>
            <p:cNvSpPr/>
            <p:nvPr/>
          </p:nvSpPr>
          <p:spPr>
            <a:xfrm>
              <a:off x="627017" y="2641612"/>
              <a:ext cx="254143" cy="83099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ＭＳ ゴシック" panose="020B0609070205080204" pitchFamily="49" charset="-128"/>
                <a:ea typeface="ＭＳ ゴシック" panose="020B0609070205080204" pitchFamily="49" charset="-128"/>
              </a:endParaRPr>
            </a:p>
          </p:txBody>
        </p:sp>
      </p:grpSp>
      <p:grpSp>
        <p:nvGrpSpPr>
          <p:cNvPr id="35" name="グループ化 34">
            <a:extLst>
              <a:ext uri="{FF2B5EF4-FFF2-40B4-BE49-F238E27FC236}">
                <a16:creationId xmlns:a16="http://schemas.microsoft.com/office/drawing/2014/main" id="{26B70B71-673B-432E-93A6-DE6F1210B0F3}"/>
              </a:ext>
            </a:extLst>
          </p:cNvPr>
          <p:cNvGrpSpPr/>
          <p:nvPr/>
        </p:nvGrpSpPr>
        <p:grpSpPr>
          <a:xfrm>
            <a:off x="465593" y="3710531"/>
            <a:ext cx="8206725" cy="847335"/>
            <a:chOff x="627017" y="3707498"/>
            <a:chExt cx="8206725" cy="847335"/>
          </a:xfrm>
        </p:grpSpPr>
        <p:sp>
          <p:nvSpPr>
            <p:cNvPr id="28" name="テキスト ボックス 27">
              <a:extLst>
                <a:ext uri="{FF2B5EF4-FFF2-40B4-BE49-F238E27FC236}">
                  <a16:creationId xmlns:a16="http://schemas.microsoft.com/office/drawing/2014/main" id="{4C335811-2FB1-41A0-97FF-B4D5AADDDEC3}"/>
                </a:ext>
              </a:extLst>
            </p:cNvPr>
            <p:cNvSpPr txBox="1"/>
            <p:nvPr/>
          </p:nvSpPr>
          <p:spPr>
            <a:xfrm>
              <a:off x="940234" y="3726833"/>
              <a:ext cx="7893508" cy="828000"/>
            </a:xfrm>
            <a:prstGeom prst="rect">
              <a:avLst/>
            </a:prstGeom>
            <a:solidFill>
              <a:schemeClr val="bg1"/>
            </a:solidFill>
            <a:ln w="28575">
              <a:solidFill>
                <a:srgbClr val="FF99CC"/>
              </a:solidFill>
            </a:ln>
          </p:spPr>
          <p:txBody>
            <a:bodyPr wrap="none" rtlCol="0" anchor="ctr">
              <a:noAutofit/>
            </a:bodyPr>
            <a:lstStyle/>
            <a:p>
              <a:r>
                <a:rPr kumimoji="1" lang="ja-JP" altLang="en-US" sz="2400" dirty="0">
                  <a:latin typeface="ＭＳ ゴシック" panose="020B0609070205080204" pitchFamily="49" charset="-128"/>
                  <a:ea typeface="ＭＳ ゴシック" panose="020B0609070205080204" pitchFamily="49" charset="-128"/>
                </a:rPr>
                <a:t>地域は、学校を核として</a:t>
              </a:r>
              <a:r>
                <a:rPr kumimoji="1" lang="ja-JP" altLang="en-US" sz="2400" b="1" u="sng" dirty="0">
                  <a:solidFill>
                    <a:srgbClr val="FF0000"/>
                  </a:solidFill>
                  <a:latin typeface="ＭＳ ゴシック" panose="020B0609070205080204" pitchFamily="49" charset="-128"/>
                  <a:ea typeface="ＭＳ ゴシック" panose="020B0609070205080204" pitchFamily="49" charset="-128"/>
                </a:rPr>
                <a:t>地域教育力の再構築</a:t>
              </a:r>
              <a:r>
                <a:rPr kumimoji="1" lang="ja-JP" altLang="en-US" sz="2400" dirty="0">
                  <a:latin typeface="ＭＳ ゴシック" panose="020B0609070205080204" pitchFamily="49" charset="-128"/>
                  <a:ea typeface="ＭＳ ゴシック" panose="020B0609070205080204" pitchFamily="49" charset="-128"/>
                </a:rPr>
                <a:t>を進める。</a:t>
              </a:r>
              <a:endParaRPr kumimoji="1" lang="en-US" altLang="ja-JP" sz="2400" dirty="0">
                <a:latin typeface="ＭＳ ゴシック" panose="020B0609070205080204" pitchFamily="49" charset="-128"/>
                <a:ea typeface="ＭＳ ゴシック" panose="020B0609070205080204" pitchFamily="49" charset="-128"/>
              </a:endParaRPr>
            </a:p>
          </p:txBody>
        </p:sp>
        <p:sp>
          <p:nvSpPr>
            <p:cNvPr id="32" name="正方形/長方形 31">
              <a:extLst>
                <a:ext uri="{FF2B5EF4-FFF2-40B4-BE49-F238E27FC236}">
                  <a16:creationId xmlns:a16="http://schemas.microsoft.com/office/drawing/2014/main" id="{ACDB5F3F-1CEC-4884-9897-C63DB19895DA}"/>
                </a:ext>
              </a:extLst>
            </p:cNvPr>
            <p:cNvSpPr/>
            <p:nvPr/>
          </p:nvSpPr>
          <p:spPr>
            <a:xfrm>
              <a:off x="627017" y="3707498"/>
              <a:ext cx="254143" cy="8280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ＭＳ ゴシック" panose="020B0609070205080204" pitchFamily="49" charset="-128"/>
                <a:ea typeface="ＭＳ ゴシック" panose="020B0609070205080204" pitchFamily="49" charset="-128"/>
              </a:endParaRPr>
            </a:p>
          </p:txBody>
        </p:sp>
      </p:grpSp>
      <p:grpSp>
        <p:nvGrpSpPr>
          <p:cNvPr id="36" name="グループ化 35">
            <a:extLst>
              <a:ext uri="{FF2B5EF4-FFF2-40B4-BE49-F238E27FC236}">
                <a16:creationId xmlns:a16="http://schemas.microsoft.com/office/drawing/2014/main" id="{75CF5017-3946-4B99-98F8-D8022CF1563B}"/>
              </a:ext>
            </a:extLst>
          </p:cNvPr>
          <p:cNvGrpSpPr/>
          <p:nvPr/>
        </p:nvGrpSpPr>
        <p:grpSpPr>
          <a:xfrm>
            <a:off x="465593" y="4776417"/>
            <a:ext cx="8192298" cy="843297"/>
            <a:chOff x="627017" y="4773384"/>
            <a:chExt cx="8192298" cy="843297"/>
          </a:xfrm>
        </p:grpSpPr>
        <p:sp>
          <p:nvSpPr>
            <p:cNvPr id="29" name="テキスト ボックス 28">
              <a:extLst>
                <a:ext uri="{FF2B5EF4-FFF2-40B4-BE49-F238E27FC236}">
                  <a16:creationId xmlns:a16="http://schemas.microsoft.com/office/drawing/2014/main" id="{B93137A4-4579-43D3-9A5E-0FC4FB98A9DD}"/>
                </a:ext>
              </a:extLst>
            </p:cNvPr>
            <p:cNvSpPr txBox="1"/>
            <p:nvPr/>
          </p:nvSpPr>
          <p:spPr>
            <a:xfrm>
              <a:off x="940235" y="4785684"/>
              <a:ext cx="7879080" cy="830997"/>
            </a:xfrm>
            <a:prstGeom prst="rect">
              <a:avLst/>
            </a:prstGeom>
            <a:solidFill>
              <a:schemeClr val="bg1"/>
            </a:solidFill>
            <a:ln w="28575">
              <a:solidFill>
                <a:srgbClr val="FF99CC"/>
              </a:solidFill>
            </a:ln>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地域が抱える課題、実情など、</a:t>
              </a:r>
              <a:r>
                <a:rPr kumimoji="1" lang="ja-JP" altLang="en-US" sz="2400" b="1" u="sng" dirty="0">
                  <a:solidFill>
                    <a:srgbClr val="FF0000"/>
                  </a:solidFill>
                  <a:latin typeface="ＭＳ ゴシック" panose="020B0609070205080204" pitchFamily="49" charset="-128"/>
                  <a:ea typeface="ＭＳ ゴシック" panose="020B0609070205080204" pitchFamily="49" charset="-128"/>
                </a:rPr>
                <a:t>特色を把握</a:t>
              </a:r>
              <a:r>
                <a:rPr kumimoji="1" lang="ja-JP" altLang="en-US" sz="2400" dirty="0">
                  <a:latin typeface="ＭＳ ゴシック" panose="020B0609070205080204" pitchFamily="49" charset="-128"/>
                  <a:ea typeface="ＭＳ ゴシック" panose="020B0609070205080204" pitchFamily="49" charset="-128"/>
                </a:rPr>
                <a:t>したうえで、地域と学校の連携・協働を考える。</a:t>
              </a:r>
            </a:p>
          </p:txBody>
        </p:sp>
        <p:sp>
          <p:nvSpPr>
            <p:cNvPr id="33" name="正方形/長方形 32">
              <a:extLst>
                <a:ext uri="{FF2B5EF4-FFF2-40B4-BE49-F238E27FC236}">
                  <a16:creationId xmlns:a16="http://schemas.microsoft.com/office/drawing/2014/main" id="{EC98C60F-6DB4-411F-B3FE-6137E7B934A8}"/>
                </a:ext>
              </a:extLst>
            </p:cNvPr>
            <p:cNvSpPr/>
            <p:nvPr/>
          </p:nvSpPr>
          <p:spPr>
            <a:xfrm>
              <a:off x="627017" y="4773384"/>
              <a:ext cx="254143" cy="830997"/>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ＭＳ ゴシック" panose="020B0609070205080204" pitchFamily="49" charset="-128"/>
                <a:ea typeface="ＭＳ ゴシック" panose="020B0609070205080204" pitchFamily="49" charset="-128"/>
              </a:endParaRPr>
            </a:p>
          </p:txBody>
        </p:sp>
      </p:grpSp>
      <p:grpSp>
        <p:nvGrpSpPr>
          <p:cNvPr id="37" name="グループ化 36">
            <a:extLst>
              <a:ext uri="{FF2B5EF4-FFF2-40B4-BE49-F238E27FC236}">
                <a16:creationId xmlns:a16="http://schemas.microsoft.com/office/drawing/2014/main" id="{46A72849-82A2-4430-A48A-A2932AE1025D}"/>
              </a:ext>
            </a:extLst>
          </p:cNvPr>
          <p:cNvGrpSpPr/>
          <p:nvPr/>
        </p:nvGrpSpPr>
        <p:grpSpPr>
          <a:xfrm>
            <a:off x="465593" y="5842303"/>
            <a:ext cx="8192298" cy="847397"/>
            <a:chOff x="627017" y="5839270"/>
            <a:chExt cx="8192298" cy="847397"/>
          </a:xfrm>
        </p:grpSpPr>
        <p:sp>
          <p:nvSpPr>
            <p:cNvPr id="30" name="テキスト ボックス 29">
              <a:extLst>
                <a:ext uri="{FF2B5EF4-FFF2-40B4-BE49-F238E27FC236}">
                  <a16:creationId xmlns:a16="http://schemas.microsoft.com/office/drawing/2014/main" id="{D81807B1-A77F-42B1-AA49-75EF6889634C}"/>
                </a:ext>
              </a:extLst>
            </p:cNvPr>
            <p:cNvSpPr txBox="1"/>
            <p:nvPr/>
          </p:nvSpPr>
          <p:spPr>
            <a:xfrm>
              <a:off x="940235" y="5855670"/>
              <a:ext cx="7879080" cy="830997"/>
            </a:xfrm>
            <a:prstGeom prst="rect">
              <a:avLst/>
            </a:prstGeom>
            <a:solidFill>
              <a:schemeClr val="bg1"/>
            </a:solidFill>
            <a:ln w="28575">
              <a:solidFill>
                <a:srgbClr val="FF99CC"/>
              </a:solidFill>
            </a:ln>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地域の活性化のために子供たちも地域を創っていく一員として、</a:t>
              </a:r>
              <a:r>
                <a:rPr kumimoji="1" lang="ja-JP" altLang="en-US" sz="2400" b="1" u="sng" dirty="0">
                  <a:solidFill>
                    <a:srgbClr val="FF0000"/>
                  </a:solidFill>
                  <a:latin typeface="ＭＳ ゴシック" panose="020B0609070205080204" pitchFamily="49" charset="-128"/>
                  <a:ea typeface="ＭＳ ゴシック" panose="020B0609070205080204" pitchFamily="49" charset="-128"/>
                </a:rPr>
                <a:t>主体的に考える学習活動</a:t>
              </a:r>
              <a:r>
                <a:rPr kumimoji="1" lang="ja-JP" altLang="en-US" sz="2400" dirty="0">
                  <a:latin typeface="ＭＳ ゴシック" panose="020B0609070205080204" pitchFamily="49" charset="-128"/>
                  <a:ea typeface="ＭＳ ゴシック" panose="020B0609070205080204" pitchFamily="49" charset="-128"/>
                </a:rPr>
                <a:t>を進める。</a:t>
              </a:r>
            </a:p>
          </p:txBody>
        </p:sp>
        <p:sp>
          <p:nvSpPr>
            <p:cNvPr id="34" name="正方形/長方形 33">
              <a:extLst>
                <a:ext uri="{FF2B5EF4-FFF2-40B4-BE49-F238E27FC236}">
                  <a16:creationId xmlns:a16="http://schemas.microsoft.com/office/drawing/2014/main" id="{89AD8611-4695-4F7E-907A-51CC363AA20F}"/>
                </a:ext>
              </a:extLst>
            </p:cNvPr>
            <p:cNvSpPr/>
            <p:nvPr/>
          </p:nvSpPr>
          <p:spPr>
            <a:xfrm>
              <a:off x="627017" y="5839270"/>
              <a:ext cx="254143" cy="830997"/>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ＭＳ ゴシック" panose="020B0609070205080204" pitchFamily="49" charset="-128"/>
                <a:ea typeface="ＭＳ ゴシック" panose="020B0609070205080204" pitchFamily="49" charset="-128"/>
              </a:endParaRPr>
            </a:p>
          </p:txBody>
        </p:sp>
      </p:grpSp>
      <p:sp>
        <p:nvSpPr>
          <p:cNvPr id="24" name="テキスト ボックス 23"/>
          <p:cNvSpPr txBox="1"/>
          <p:nvPr/>
        </p:nvSpPr>
        <p:spPr>
          <a:xfrm>
            <a:off x="8222268" y="63813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13</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
        <p:nvSpPr>
          <p:cNvPr id="25" name="テキスト ボックス 24">
            <a:extLst>
              <a:ext uri="{FF2B5EF4-FFF2-40B4-BE49-F238E27FC236}">
                <a16:creationId xmlns:a16="http://schemas.microsoft.com/office/drawing/2014/main" id="{B13C5645-83EC-48DF-A99D-3EC4B1853F79}"/>
              </a:ext>
            </a:extLst>
          </p:cNvPr>
          <p:cNvSpPr txBox="1"/>
          <p:nvPr/>
        </p:nvSpPr>
        <p:spPr>
          <a:xfrm>
            <a:off x="719736" y="631517"/>
            <a:ext cx="8175660"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地域学校協働活動のポイント</a:t>
            </a:r>
          </a:p>
        </p:txBody>
      </p:sp>
      <p:sp>
        <p:nvSpPr>
          <p:cNvPr id="26" name="テキスト ボックス 25">
            <a:extLst>
              <a:ext uri="{FF2B5EF4-FFF2-40B4-BE49-F238E27FC236}">
                <a16:creationId xmlns:a16="http://schemas.microsoft.com/office/drawing/2014/main" id="{8ABB72AF-78E8-4FBB-88E6-8DA158FBF5D8}"/>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38" name="直線コネクタ 37">
            <a:extLst>
              <a:ext uri="{FF2B5EF4-FFF2-40B4-BE49-F238E27FC236}">
                <a16:creationId xmlns:a16="http://schemas.microsoft.com/office/drawing/2014/main" id="{7F84BB27-5F76-4119-8AD1-B261C5BF6734}"/>
              </a:ext>
            </a:extLst>
          </p:cNvPr>
          <p:cNvCxnSpPr/>
          <p:nvPr/>
        </p:nvCxnSpPr>
        <p:spPr>
          <a:xfrm>
            <a:off x="631262" y="576604"/>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9850" y="108420"/>
            <a:ext cx="1630968" cy="16309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096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04A7DD2-1D47-472D-B47B-4821A671AD7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7038" y="4010892"/>
            <a:ext cx="8702106" cy="2743200"/>
          </a:xfrm>
          <a:prstGeom prst="rect">
            <a:avLst/>
          </a:prstGeom>
        </p:spPr>
      </p:pic>
      <p:sp>
        <p:nvSpPr>
          <p:cNvPr id="3" name="テキスト ボックス 2">
            <a:extLst>
              <a:ext uri="{FF2B5EF4-FFF2-40B4-BE49-F238E27FC236}">
                <a16:creationId xmlns:a16="http://schemas.microsoft.com/office/drawing/2014/main" id="{38EA2548-939C-4D0F-9819-1D93F0E75E30}"/>
              </a:ext>
            </a:extLst>
          </p:cNvPr>
          <p:cNvSpPr txBox="1"/>
          <p:nvPr/>
        </p:nvSpPr>
        <p:spPr>
          <a:xfrm>
            <a:off x="479006" y="4105208"/>
            <a:ext cx="7109639" cy="276999"/>
          </a:xfrm>
          <a:prstGeom prst="rect">
            <a:avLst/>
          </a:prstGeom>
          <a:solidFill>
            <a:schemeClr val="bg1"/>
          </a:solidFill>
        </p:spPr>
        <p:txBody>
          <a:bodyPr wrap="square" rtlCol="0">
            <a:spAutoFit/>
          </a:bodyPr>
          <a:lstStyle/>
          <a:p>
            <a:r>
              <a:rPr kumimoji="1" lang="ja-JP" altLang="en-US" sz="1200" b="1" dirty="0"/>
              <a:t>◆保護者や地域住民の学校支援ボランティア活動が進んでいる学校ほど，正答率が高い傾向にある</a:t>
            </a:r>
          </a:p>
        </p:txBody>
      </p:sp>
      <p:pic>
        <p:nvPicPr>
          <p:cNvPr id="15" name="図 14">
            <a:extLst>
              <a:ext uri="{FF2B5EF4-FFF2-40B4-BE49-F238E27FC236}">
                <a16:creationId xmlns:a16="http://schemas.microsoft.com/office/drawing/2014/main" id="{6CD52D26-0235-46C4-8979-2DAD5F01691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17038" y="1330036"/>
            <a:ext cx="8702106" cy="2571173"/>
          </a:xfrm>
          <a:prstGeom prst="rect">
            <a:avLst/>
          </a:prstGeom>
        </p:spPr>
      </p:pic>
      <p:sp>
        <p:nvSpPr>
          <p:cNvPr id="17" name="テキスト ボックス 16">
            <a:extLst>
              <a:ext uri="{FF2B5EF4-FFF2-40B4-BE49-F238E27FC236}">
                <a16:creationId xmlns:a16="http://schemas.microsoft.com/office/drawing/2014/main" id="{75657910-243B-4C2D-9677-BEDF61729366}"/>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14</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24" name="テキスト ボックス 23">
            <a:extLst>
              <a:ext uri="{FF2B5EF4-FFF2-40B4-BE49-F238E27FC236}">
                <a16:creationId xmlns:a16="http://schemas.microsoft.com/office/drawing/2014/main" id="{5C373C94-0509-4CEC-B02B-FA4328BFE2BF}"/>
              </a:ext>
            </a:extLst>
          </p:cNvPr>
          <p:cNvSpPr txBox="1"/>
          <p:nvPr/>
        </p:nvSpPr>
        <p:spPr>
          <a:xfrm>
            <a:off x="479005" y="640103"/>
            <a:ext cx="8547951"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a:t>
            </a:r>
            <a:r>
              <a:rPr kumimoji="1" lang="ja-JP" altLang="en-US" sz="2400" dirty="0">
                <a:latin typeface="HGS創英角ｺﾞｼｯｸUB" panose="020B0900000000000000" pitchFamily="50" charset="-128"/>
                <a:ea typeface="HGS創英角ｺﾞｼｯｸUB" panose="020B0900000000000000" pitchFamily="50" charset="-128"/>
              </a:rPr>
              <a:t>地域学校協働活動の効果</a:t>
            </a:r>
            <a:r>
              <a:rPr kumimoji="1" lang="en-US" altLang="ja-JP" sz="3200" dirty="0">
                <a:latin typeface="HGS創英角ｺﾞｼｯｸUB" panose="020B0900000000000000" pitchFamily="50" charset="-128"/>
                <a:ea typeface="HGS創英角ｺﾞｼｯｸUB" panose="020B0900000000000000" pitchFamily="50" charset="-128"/>
              </a:rPr>
              <a:t>【</a:t>
            </a:r>
            <a:r>
              <a:rPr kumimoji="1" lang="ja-JP" altLang="en-US" sz="3200" dirty="0">
                <a:latin typeface="HGS創英角ｺﾞｼｯｸUB" panose="020B0900000000000000" pitchFamily="50" charset="-128"/>
                <a:ea typeface="HGS創英角ｺﾞｼｯｸUB" panose="020B0900000000000000" pitchFamily="50" charset="-128"/>
              </a:rPr>
              <a:t>子供への効果</a:t>
            </a:r>
            <a:r>
              <a:rPr kumimoji="1" lang="en-US" altLang="ja-JP" sz="3200" dirty="0">
                <a:latin typeface="HGS創英角ｺﾞｼｯｸUB" panose="020B0900000000000000" pitchFamily="50" charset="-128"/>
                <a:ea typeface="HGS創英角ｺﾞｼｯｸUB" panose="020B0900000000000000" pitchFamily="50" charset="-128"/>
              </a:rPr>
              <a:t>】</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DA24A983-360D-4F24-9B5D-70004F8969AC}"/>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26" name="直線コネクタ 25">
            <a:extLst>
              <a:ext uri="{FF2B5EF4-FFF2-40B4-BE49-F238E27FC236}">
                <a16:creationId xmlns:a16="http://schemas.microsoft.com/office/drawing/2014/main" id="{CE3CE37D-C0FC-4B5F-A058-4E0BE9BCAA92}"/>
              </a:ext>
            </a:extLst>
          </p:cNvPr>
          <p:cNvCxnSpPr/>
          <p:nvPr/>
        </p:nvCxnSpPr>
        <p:spPr>
          <a:xfrm>
            <a:off x="528377" y="57403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448989" y="239402"/>
            <a:ext cx="1176115" cy="11761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3919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88DCED65-BC00-452A-A58F-4604867CD431}"/>
              </a:ext>
            </a:extLst>
          </p:cNvPr>
          <p:cNvSpPr/>
          <p:nvPr/>
        </p:nvSpPr>
        <p:spPr>
          <a:xfrm>
            <a:off x="555813" y="1574330"/>
            <a:ext cx="8032375" cy="30777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地域住民や学校を支援することにより、教職員が授業や生活指導などにより力を注ぐことができた</a:t>
            </a:r>
          </a:p>
        </p:txBody>
      </p:sp>
      <p:graphicFrame>
        <p:nvGraphicFramePr>
          <p:cNvPr id="14" name="グラフ 13">
            <a:extLst>
              <a:ext uri="{FF2B5EF4-FFF2-40B4-BE49-F238E27FC236}">
                <a16:creationId xmlns:a16="http://schemas.microsoft.com/office/drawing/2014/main" id="{6423B493-CE72-4CFA-B271-6E524FDE4DB3}"/>
              </a:ext>
            </a:extLst>
          </p:cNvPr>
          <p:cNvGraphicFramePr/>
          <p:nvPr>
            <p:extLst>
              <p:ext uri="{D42A27DB-BD31-4B8C-83A1-F6EECF244321}">
                <p14:modId xmlns:p14="http://schemas.microsoft.com/office/powerpoint/2010/main" val="1720659127"/>
              </p:ext>
            </p:extLst>
          </p:nvPr>
        </p:nvGraphicFramePr>
        <p:xfrm>
          <a:off x="984067" y="1864771"/>
          <a:ext cx="7336973" cy="5031717"/>
        </p:xfrm>
        <a:graphic>
          <a:graphicData uri="http://schemas.openxmlformats.org/drawingml/2006/chart">
            <c:chart xmlns:c="http://schemas.openxmlformats.org/drawingml/2006/chart" xmlns:r="http://schemas.openxmlformats.org/officeDocument/2006/relationships" r:id="rId3"/>
          </a:graphicData>
        </a:graphic>
      </p:graphicFrame>
      <p:pic>
        <p:nvPicPr>
          <p:cNvPr id="16" name="図 15">
            <a:extLst>
              <a:ext uri="{FF2B5EF4-FFF2-40B4-BE49-F238E27FC236}">
                <a16:creationId xmlns:a16="http://schemas.microsoft.com/office/drawing/2014/main" id="{0FA98217-9BBC-4174-A24C-1B86F0EA82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2012365"/>
            <a:ext cx="7340220" cy="5029636"/>
          </a:xfrm>
          <a:prstGeom prst="rect">
            <a:avLst/>
          </a:prstGeom>
        </p:spPr>
      </p:pic>
      <p:cxnSp>
        <p:nvCxnSpPr>
          <p:cNvPr id="20" name="直線コネクタ 19">
            <a:extLst>
              <a:ext uri="{FF2B5EF4-FFF2-40B4-BE49-F238E27FC236}">
                <a16:creationId xmlns:a16="http://schemas.microsoft.com/office/drawing/2014/main" id="{FFB9C8AE-030D-4ADF-A096-9AC5FF130AB6}"/>
              </a:ext>
            </a:extLst>
          </p:cNvPr>
          <p:cNvCxnSpPr>
            <a:cxnSpLocks/>
          </p:cNvCxnSpPr>
          <p:nvPr/>
        </p:nvCxnSpPr>
        <p:spPr>
          <a:xfrm flipH="1">
            <a:off x="3908096" y="2253929"/>
            <a:ext cx="360316" cy="133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E85A42B-156D-417A-BC28-900137BD5445}"/>
              </a:ext>
            </a:extLst>
          </p:cNvPr>
          <p:cNvCxnSpPr>
            <a:cxnSpLocks/>
          </p:cNvCxnSpPr>
          <p:nvPr/>
        </p:nvCxnSpPr>
        <p:spPr>
          <a:xfrm flipV="1">
            <a:off x="5828336" y="2818341"/>
            <a:ext cx="352697" cy="248194"/>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943073E3-C190-4539-8703-3B101D82D653}"/>
              </a:ext>
            </a:extLst>
          </p:cNvPr>
          <p:cNvSpPr txBox="1"/>
          <p:nvPr/>
        </p:nvSpPr>
        <p:spPr>
          <a:xfrm>
            <a:off x="5206679" y="6124371"/>
            <a:ext cx="3820277" cy="577081"/>
          </a:xfrm>
          <a:prstGeom prst="rect">
            <a:avLst/>
          </a:prstGeom>
          <a:noFill/>
        </p:spPr>
        <p:txBody>
          <a:bodyPr wrap="none" rtlCol="0">
            <a:spAutoFit/>
          </a:bodyPr>
          <a:lstStyle/>
          <a:p>
            <a:r>
              <a:rPr kumimoji="1" lang="ja-JP" altLang="en-US" sz="1050" dirty="0">
                <a:latin typeface="ＭＳ ゴシック" panose="020B0609070205080204" pitchFamily="49" charset="-128"/>
                <a:ea typeface="ＭＳ ゴシック" panose="020B0609070205080204" pitchFamily="49" charset="-128"/>
              </a:rPr>
              <a:t>平成</a:t>
            </a:r>
            <a:r>
              <a:rPr kumimoji="1" lang="en-US" altLang="ja-JP" sz="1050" dirty="0" smtClean="0">
                <a:latin typeface="ＭＳ ゴシック" panose="020B0609070205080204" pitchFamily="49" charset="-128"/>
                <a:ea typeface="ＭＳ ゴシック" panose="020B0609070205080204" pitchFamily="49" charset="-128"/>
              </a:rPr>
              <a:t>27(2015)</a:t>
            </a:r>
            <a:r>
              <a:rPr kumimoji="1" lang="ja-JP" altLang="en-US" sz="1050" dirty="0" smtClean="0">
                <a:latin typeface="ＭＳ ゴシック" panose="020B0609070205080204" pitchFamily="49" charset="-128"/>
                <a:ea typeface="ＭＳ ゴシック" panose="020B0609070205080204" pitchFamily="49" charset="-128"/>
              </a:rPr>
              <a:t>年度</a:t>
            </a:r>
            <a:r>
              <a:rPr kumimoji="1" lang="ja-JP" altLang="en-US" sz="1050" dirty="0">
                <a:latin typeface="ＭＳ ゴシック" panose="020B0609070205080204" pitchFamily="49" charset="-128"/>
                <a:ea typeface="ＭＳ ゴシック" panose="020B0609070205080204" pitchFamily="49" charset="-128"/>
              </a:rPr>
              <a:t>地域学校協働活動に関するアンケート調査</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文部科学省・国立教育政策研究所</a:t>
            </a:r>
            <a:endParaRPr kumimoji="1" lang="en-US" altLang="ja-JP" sz="1050" dirty="0">
              <a:latin typeface="ＭＳ ゴシック" panose="020B0609070205080204" pitchFamily="49" charset="-128"/>
              <a:ea typeface="ＭＳ ゴシック" panose="020B0609070205080204" pitchFamily="49" charset="-128"/>
            </a:endParaRPr>
          </a:p>
          <a:p>
            <a:r>
              <a:rPr kumimoji="1" lang="ja-JP" altLang="en-US" sz="1050" dirty="0">
                <a:latin typeface="ＭＳ ゴシック" panose="020B0609070205080204" pitchFamily="49" charset="-128"/>
                <a:ea typeface="ＭＳ ゴシック" panose="020B0609070205080204" pitchFamily="49" charset="-128"/>
              </a:rPr>
              <a:t>上記は学校を対象とする調査結果</a:t>
            </a:r>
          </a:p>
        </p:txBody>
      </p:sp>
      <p:sp>
        <p:nvSpPr>
          <p:cNvPr id="25" name="テキスト ボックス 24">
            <a:extLst>
              <a:ext uri="{FF2B5EF4-FFF2-40B4-BE49-F238E27FC236}">
                <a16:creationId xmlns:a16="http://schemas.microsoft.com/office/drawing/2014/main" id="{AC198D44-6C5C-43BA-A784-D69579D8C60D}"/>
              </a:ext>
            </a:extLst>
          </p:cNvPr>
          <p:cNvSpPr txBox="1"/>
          <p:nvPr/>
        </p:nvSpPr>
        <p:spPr>
          <a:xfrm>
            <a:off x="6285929" y="4510407"/>
            <a:ext cx="1451038" cy="584775"/>
          </a:xfrm>
          <a:prstGeom prst="rect">
            <a:avLst/>
          </a:prstGeom>
          <a:noFill/>
          <a:ln w="38100">
            <a:solidFill>
              <a:srgbClr val="0070C0"/>
            </a:solidFill>
          </a:ln>
        </p:spPr>
        <p:txBody>
          <a:bodyPr wrap="none" rtlCol="0">
            <a:spAutoFit/>
          </a:bodyPr>
          <a:lstStyle/>
          <a:p>
            <a:r>
              <a:rPr kumimoji="1" lang="ja-JP" altLang="en-US" sz="3200" dirty="0">
                <a:latin typeface="HGSｺﾞｼｯｸE" panose="020B0900000000000000" pitchFamily="50" charset="-128"/>
                <a:ea typeface="HGSｺﾞｼｯｸE" panose="020B0900000000000000" pitchFamily="50" charset="-128"/>
              </a:rPr>
              <a:t>約</a:t>
            </a:r>
            <a:r>
              <a:rPr kumimoji="1" lang="en-US" altLang="ja-JP" sz="3200" dirty="0">
                <a:latin typeface="HGSｺﾞｼｯｸE" panose="020B0900000000000000" pitchFamily="50" charset="-128"/>
                <a:ea typeface="HGSｺﾞｼｯｸE" panose="020B0900000000000000" pitchFamily="50" charset="-128"/>
              </a:rPr>
              <a:t>70</a:t>
            </a:r>
            <a:r>
              <a:rPr kumimoji="1" lang="ja-JP" altLang="en-US" sz="3200" dirty="0">
                <a:latin typeface="HGSｺﾞｼｯｸE" panose="020B0900000000000000" pitchFamily="50" charset="-128"/>
                <a:ea typeface="HGSｺﾞｼｯｸE" panose="020B0900000000000000" pitchFamily="50" charset="-128"/>
              </a:rPr>
              <a:t>％</a:t>
            </a:r>
          </a:p>
        </p:txBody>
      </p:sp>
      <p:cxnSp>
        <p:nvCxnSpPr>
          <p:cNvPr id="27" name="直線コネクタ 26">
            <a:extLst>
              <a:ext uri="{FF2B5EF4-FFF2-40B4-BE49-F238E27FC236}">
                <a16:creationId xmlns:a16="http://schemas.microsoft.com/office/drawing/2014/main" id="{D87E5C94-4D17-4B46-A4A6-74C791BB2EDC}"/>
              </a:ext>
            </a:extLst>
          </p:cNvPr>
          <p:cNvCxnSpPr/>
          <p:nvPr/>
        </p:nvCxnSpPr>
        <p:spPr>
          <a:xfrm flipH="1" flipV="1">
            <a:off x="5502157" y="4377715"/>
            <a:ext cx="783772" cy="29893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1D26C154-9667-4F5A-AEDD-858F14021A69}"/>
              </a:ext>
            </a:extLst>
          </p:cNvPr>
          <p:cNvCxnSpPr>
            <a:cxnSpLocks/>
            <a:stCxn id="25" idx="1"/>
          </p:cNvCxnSpPr>
          <p:nvPr/>
        </p:nvCxnSpPr>
        <p:spPr>
          <a:xfrm flipH="1">
            <a:off x="5370743" y="4802795"/>
            <a:ext cx="915186" cy="44855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921EF4A-2F92-4692-9104-8FA27335018A}"/>
              </a:ext>
            </a:extLst>
          </p:cNvPr>
          <p:cNvCxnSpPr>
            <a:cxnSpLocks/>
          </p:cNvCxnSpPr>
          <p:nvPr/>
        </p:nvCxnSpPr>
        <p:spPr>
          <a:xfrm>
            <a:off x="4038171" y="2485668"/>
            <a:ext cx="1790165" cy="580867"/>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CB98447E-986A-4DC1-849C-8A5F93B26E5F}"/>
              </a:ext>
            </a:extLst>
          </p:cNvPr>
          <p:cNvSpPr txBox="1"/>
          <p:nvPr/>
        </p:nvSpPr>
        <p:spPr>
          <a:xfrm>
            <a:off x="479005" y="640103"/>
            <a:ext cx="8547951"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a:t>
            </a:r>
            <a:r>
              <a:rPr kumimoji="1" lang="ja-JP" altLang="en-US" sz="2400" dirty="0">
                <a:latin typeface="HGS創英角ｺﾞｼｯｸUB" panose="020B0900000000000000" pitchFamily="50" charset="-128"/>
                <a:ea typeface="HGS創英角ｺﾞｼｯｸUB" panose="020B0900000000000000" pitchFamily="50" charset="-128"/>
              </a:rPr>
              <a:t>地域学校協働活動の効果</a:t>
            </a:r>
            <a:r>
              <a:rPr kumimoji="1" lang="en-US" altLang="ja-JP" sz="3200" dirty="0">
                <a:latin typeface="HGS創英角ｺﾞｼｯｸUB" panose="020B0900000000000000" pitchFamily="50" charset="-128"/>
                <a:ea typeface="HGS創英角ｺﾞｼｯｸUB" panose="020B0900000000000000" pitchFamily="50" charset="-128"/>
              </a:rPr>
              <a:t>【</a:t>
            </a:r>
            <a:r>
              <a:rPr kumimoji="1" lang="ja-JP" altLang="en-US" sz="3200" dirty="0">
                <a:latin typeface="HGS創英角ｺﾞｼｯｸUB" panose="020B0900000000000000" pitchFamily="50" charset="-128"/>
                <a:ea typeface="HGS創英角ｺﾞｼｯｸUB" panose="020B0900000000000000" pitchFamily="50" charset="-128"/>
              </a:rPr>
              <a:t>学校・教職員への効果</a:t>
            </a:r>
            <a:r>
              <a:rPr kumimoji="1" lang="en-US" altLang="ja-JP" sz="3200" dirty="0">
                <a:latin typeface="HGS創英角ｺﾞｼｯｸUB" panose="020B0900000000000000" pitchFamily="50" charset="-128"/>
                <a:ea typeface="HGS創英角ｺﾞｼｯｸUB" panose="020B0900000000000000" pitchFamily="50" charset="-128"/>
              </a:rPr>
              <a:t>】</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8505E412-3B48-46FE-834C-7325DD875146}"/>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23" name="直線コネクタ 22">
            <a:extLst>
              <a:ext uri="{FF2B5EF4-FFF2-40B4-BE49-F238E27FC236}">
                <a16:creationId xmlns:a16="http://schemas.microsoft.com/office/drawing/2014/main" id="{FB67160D-536C-436F-9FE5-3163F694DB75}"/>
              </a:ext>
            </a:extLst>
          </p:cNvPr>
          <p:cNvCxnSpPr/>
          <p:nvPr/>
        </p:nvCxnSpPr>
        <p:spPr>
          <a:xfrm>
            <a:off x="528377" y="57403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E354CC6-4464-4346-BA4F-0C8B546AC249}"/>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15</a:t>
            </a:r>
            <a:endParaRPr kumimoji="1" lang="en-US" altLang="ja-JP" sz="2400" dirty="0">
              <a:latin typeface="ＤＦ特太ゴシック体" panose="020B0509000000000000" pitchFamily="49" charset="-128"/>
              <a:ea typeface="ＤＦ特太ゴシック体" panose="020B0509000000000000" pitchFamily="49" charset="-128"/>
            </a:endParaRPr>
          </a:p>
        </p:txBody>
      </p:sp>
      <p:pic>
        <p:nvPicPr>
          <p:cNvPr id="2" name="図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85081" y="2280878"/>
            <a:ext cx="2314575" cy="23145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962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2DA50EC6-5D52-4036-AFBE-250B9465735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83739" y="1503916"/>
            <a:ext cx="6443216" cy="2088000"/>
          </a:xfrm>
          <a:prstGeom prst="rect">
            <a:avLst/>
          </a:prstGeom>
        </p:spPr>
      </p:pic>
      <p:pic>
        <p:nvPicPr>
          <p:cNvPr id="10" name="図 9">
            <a:extLst>
              <a:ext uri="{FF2B5EF4-FFF2-40B4-BE49-F238E27FC236}">
                <a16:creationId xmlns:a16="http://schemas.microsoft.com/office/drawing/2014/main" id="{D6369763-A7B6-430D-BC77-136BAC29FFF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83739" y="3961193"/>
            <a:ext cx="6407954" cy="2131304"/>
          </a:xfrm>
          <a:prstGeom prst="rect">
            <a:avLst/>
          </a:prstGeom>
        </p:spPr>
      </p:pic>
      <p:pic>
        <p:nvPicPr>
          <p:cNvPr id="12" name="図 11">
            <a:extLst>
              <a:ext uri="{FF2B5EF4-FFF2-40B4-BE49-F238E27FC236}">
                <a16:creationId xmlns:a16="http://schemas.microsoft.com/office/drawing/2014/main" id="{133E92B9-A03B-466F-8703-D2F7428722B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5611" y="6133177"/>
            <a:ext cx="8612777" cy="415636"/>
          </a:xfrm>
          <a:prstGeom prst="rect">
            <a:avLst/>
          </a:prstGeom>
        </p:spPr>
      </p:pic>
      <p:sp>
        <p:nvSpPr>
          <p:cNvPr id="14" name="テキスト ボックス 13">
            <a:extLst>
              <a:ext uri="{FF2B5EF4-FFF2-40B4-BE49-F238E27FC236}">
                <a16:creationId xmlns:a16="http://schemas.microsoft.com/office/drawing/2014/main" id="{CF8E8836-1E4B-4F0C-B519-CB9B159F893F}"/>
              </a:ext>
            </a:extLst>
          </p:cNvPr>
          <p:cNvSpPr txBox="1"/>
          <p:nvPr/>
        </p:nvSpPr>
        <p:spPr>
          <a:xfrm>
            <a:off x="2708200" y="6573564"/>
            <a:ext cx="5968086" cy="253916"/>
          </a:xfrm>
          <a:prstGeom prst="rect">
            <a:avLst/>
          </a:prstGeom>
          <a:noFill/>
        </p:spPr>
        <p:txBody>
          <a:bodyPr wrap="square" rtlCol="0">
            <a:spAutoFit/>
          </a:bodyPr>
          <a:lstStyle/>
          <a:p>
            <a:r>
              <a:rPr kumimoji="1" lang="ja-JP" altLang="en-US" sz="1050" dirty="0">
                <a:latin typeface="ＭＳ ゴシック" panose="020B0609070205080204" pitchFamily="49" charset="-128"/>
                <a:ea typeface="ＭＳ ゴシック" panose="020B0609070205080204" pitchFamily="49" charset="-128"/>
              </a:rPr>
              <a:t>平成</a:t>
            </a:r>
            <a:r>
              <a:rPr kumimoji="1" lang="en-US" altLang="ja-JP" sz="1050" dirty="0" smtClean="0">
                <a:latin typeface="ＭＳ ゴシック" panose="020B0609070205080204" pitchFamily="49" charset="-128"/>
                <a:ea typeface="ＭＳ ゴシック" panose="020B0609070205080204" pitchFamily="49" charset="-128"/>
              </a:rPr>
              <a:t>27(2015)</a:t>
            </a:r>
            <a:r>
              <a:rPr kumimoji="1" lang="ja-JP" altLang="en-US" sz="1050" dirty="0" smtClean="0">
                <a:latin typeface="ＭＳ ゴシック" panose="020B0609070205080204" pitchFamily="49" charset="-128"/>
                <a:ea typeface="ＭＳ ゴシック" panose="020B0609070205080204" pitchFamily="49" charset="-128"/>
              </a:rPr>
              <a:t>年度</a:t>
            </a:r>
            <a:r>
              <a:rPr kumimoji="1" lang="ja-JP" altLang="en-US" sz="1050" dirty="0">
                <a:latin typeface="ＭＳ ゴシック" panose="020B0609070205080204" pitchFamily="49" charset="-128"/>
                <a:ea typeface="ＭＳ ゴシック" panose="020B0609070205080204" pitchFamily="49" charset="-128"/>
              </a:rPr>
              <a:t>地域学校協働活動に関するアンケート調査　文部科学省・国立教育政策研究所</a:t>
            </a:r>
            <a:endParaRPr kumimoji="1" lang="en-US" altLang="ja-JP" sz="1050" dirty="0">
              <a:latin typeface="ＭＳ ゴシック" panose="020B0609070205080204" pitchFamily="49" charset="-128"/>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213448D3-648A-4DE1-838B-40CBFD08EE78}"/>
              </a:ext>
            </a:extLst>
          </p:cNvPr>
          <p:cNvSpPr txBox="1"/>
          <p:nvPr/>
        </p:nvSpPr>
        <p:spPr>
          <a:xfrm>
            <a:off x="479005" y="640103"/>
            <a:ext cx="8547951"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a:t>
            </a:r>
            <a:r>
              <a:rPr kumimoji="1" lang="ja-JP" altLang="en-US" sz="2400" dirty="0">
                <a:latin typeface="HGS創英角ｺﾞｼｯｸUB" panose="020B0900000000000000" pitchFamily="50" charset="-128"/>
                <a:ea typeface="HGS創英角ｺﾞｼｯｸUB" panose="020B0900000000000000" pitchFamily="50" charset="-128"/>
              </a:rPr>
              <a:t>地域学校協働活動の効果</a:t>
            </a:r>
            <a:r>
              <a:rPr kumimoji="1" lang="en-US" altLang="ja-JP" sz="3200" dirty="0">
                <a:latin typeface="HGS創英角ｺﾞｼｯｸUB" panose="020B0900000000000000" pitchFamily="50" charset="-128"/>
                <a:ea typeface="HGS創英角ｺﾞｼｯｸUB" panose="020B0900000000000000" pitchFamily="50" charset="-128"/>
              </a:rPr>
              <a:t>【</a:t>
            </a:r>
            <a:r>
              <a:rPr kumimoji="1" lang="ja-JP" altLang="en-US" sz="3200" dirty="0">
                <a:latin typeface="HGS創英角ｺﾞｼｯｸUB" panose="020B0900000000000000" pitchFamily="50" charset="-128"/>
                <a:ea typeface="HGS創英角ｺﾞｼｯｸUB" panose="020B0900000000000000" pitchFamily="50" charset="-128"/>
              </a:rPr>
              <a:t>地域への効果</a:t>
            </a:r>
            <a:r>
              <a:rPr kumimoji="1" lang="en-US" altLang="ja-JP" sz="3200" dirty="0">
                <a:latin typeface="HGS創英角ｺﾞｼｯｸUB" panose="020B0900000000000000" pitchFamily="50" charset="-128"/>
                <a:ea typeface="HGS創英角ｺﾞｼｯｸUB" panose="020B0900000000000000" pitchFamily="50" charset="-128"/>
              </a:rPr>
              <a:t>】</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EE716A15-EE3D-4409-B29E-3E6E675C42E4}"/>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cxnSp>
        <p:nvCxnSpPr>
          <p:cNvPr id="18" name="直線コネクタ 17">
            <a:extLst>
              <a:ext uri="{FF2B5EF4-FFF2-40B4-BE49-F238E27FC236}">
                <a16:creationId xmlns:a16="http://schemas.microsoft.com/office/drawing/2014/main" id="{50C5DCB7-D03D-43E2-85B9-BAFEB66B578E}"/>
              </a:ext>
            </a:extLst>
          </p:cNvPr>
          <p:cNvCxnSpPr/>
          <p:nvPr/>
        </p:nvCxnSpPr>
        <p:spPr>
          <a:xfrm>
            <a:off x="528377" y="57403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吹き出し: 角を丸めた四角形 1">
            <a:extLst>
              <a:ext uri="{FF2B5EF4-FFF2-40B4-BE49-F238E27FC236}">
                <a16:creationId xmlns:a16="http://schemas.microsoft.com/office/drawing/2014/main" id="{0DA8FA7B-8765-402C-9CBB-B621A4E1E11F}"/>
              </a:ext>
            </a:extLst>
          </p:cNvPr>
          <p:cNvSpPr/>
          <p:nvPr/>
        </p:nvSpPr>
        <p:spPr>
          <a:xfrm>
            <a:off x="201566" y="1575572"/>
            <a:ext cx="2188338" cy="2088000"/>
          </a:xfrm>
          <a:prstGeom prst="wedgeRoundRectCallout">
            <a:avLst>
              <a:gd name="adj1" fmla="val 59387"/>
              <a:gd name="adj2" fmla="val -1706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◆実際に本部事情に参加してみて、地域住民が学校を支援することにより、</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地域の教育力が向上し、地域の活性化</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につながった</a:t>
            </a:r>
          </a:p>
        </p:txBody>
      </p:sp>
      <p:sp>
        <p:nvSpPr>
          <p:cNvPr id="19" name="吹き出し: 角を丸めた四角形 18">
            <a:extLst>
              <a:ext uri="{FF2B5EF4-FFF2-40B4-BE49-F238E27FC236}">
                <a16:creationId xmlns:a16="http://schemas.microsoft.com/office/drawing/2014/main" id="{C1448314-75A5-4ED0-A858-FF2C0E92CCF2}"/>
              </a:ext>
            </a:extLst>
          </p:cNvPr>
          <p:cNvSpPr/>
          <p:nvPr/>
        </p:nvSpPr>
        <p:spPr>
          <a:xfrm>
            <a:off x="152305" y="4094973"/>
            <a:ext cx="2188338" cy="1430179"/>
          </a:xfrm>
          <a:prstGeom prst="wedgeRoundRectCallout">
            <a:avLst>
              <a:gd name="adj1" fmla="val 60811"/>
              <a:gd name="adj2" fmla="val -206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◆実際に本部事情に参加してみて、地域住民の</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生きがいづくりや自己実現</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につながった</a:t>
            </a:r>
          </a:p>
        </p:txBody>
      </p:sp>
      <p:sp>
        <p:nvSpPr>
          <p:cNvPr id="23" name="テキスト ボックス 22">
            <a:extLst>
              <a:ext uri="{FF2B5EF4-FFF2-40B4-BE49-F238E27FC236}">
                <a16:creationId xmlns:a16="http://schemas.microsoft.com/office/drawing/2014/main" id="{B6C938D2-82C1-4E7B-994A-8D0F2FD01093}"/>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16</a:t>
            </a:r>
            <a:endParaRPr kumimoji="1" lang="en-US" altLang="ja-JP" sz="2400" dirty="0">
              <a:latin typeface="ＤＦ特太ゴシック体" panose="020B0509000000000000" pitchFamily="49" charset="-128"/>
              <a:ea typeface="ＤＦ特太ゴシック体" panose="020B0509000000000000" pitchFamily="49"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54363" y="0"/>
            <a:ext cx="1724025" cy="1724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474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8387" y="1188715"/>
            <a:ext cx="8667227" cy="5400000"/>
          </a:xfrm>
          <a:prstGeom prst="rect">
            <a:avLst/>
          </a:prstGeom>
        </p:spPr>
      </p:pic>
      <p:sp>
        <p:nvSpPr>
          <p:cNvPr id="9" name="コンテンツ プレースホルダー 2">
            <a:extLst>
              <a:ext uri="{FF2B5EF4-FFF2-40B4-BE49-F238E27FC236}">
                <a16:creationId xmlns:a16="http://schemas.microsoft.com/office/drawing/2014/main" id="{9FE13C8E-72FB-4900-8112-DA1FC281FF1E}"/>
              </a:ext>
            </a:extLst>
          </p:cNvPr>
          <p:cNvSpPr txBox="1">
            <a:spLocks/>
          </p:cNvSpPr>
          <p:nvPr/>
        </p:nvSpPr>
        <p:spPr>
          <a:xfrm>
            <a:off x="201566" y="692276"/>
            <a:ext cx="8862876" cy="380553"/>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1800" dirty="0">
                <a:latin typeface="HGS創英角ｺﾞｼｯｸUB" panose="020B0900000000000000" pitchFamily="50" charset="-128"/>
                <a:ea typeface="HGS創英角ｺﾞｼｯｸUB" panose="020B0900000000000000" pitchFamily="50" charset="-128"/>
              </a:rPr>
              <a:t>滋賀県竜王町学校応援団</a:t>
            </a:r>
            <a:r>
              <a:rPr lang="en-US" altLang="ja-JP" sz="1800" dirty="0">
                <a:latin typeface="HGS創英角ｺﾞｼｯｸUB" panose="020B0900000000000000" pitchFamily="50" charset="-128"/>
                <a:ea typeface="HGS創英角ｺﾞｼｯｸUB" panose="020B0900000000000000" pitchFamily="50" charset="-128"/>
              </a:rPr>
              <a:t>【</a:t>
            </a:r>
            <a:r>
              <a:rPr lang="ja-JP" altLang="en-US" sz="1800" dirty="0">
                <a:latin typeface="HGS創英角ｺﾞｼｯｸUB" panose="020B0900000000000000" pitchFamily="50" charset="-128"/>
                <a:ea typeface="HGS創英角ｺﾞｼｯｸUB" panose="020B0900000000000000" pitchFamily="50" charset="-128"/>
              </a:rPr>
              <a:t>公民館と連携した地域と学校の連携・協働の事例</a:t>
            </a:r>
            <a:r>
              <a:rPr lang="en-US" altLang="ja-JP" sz="1800" dirty="0">
                <a:latin typeface="HGS創英角ｺﾞｼｯｸUB" panose="020B0900000000000000" pitchFamily="50" charset="-128"/>
                <a:ea typeface="HGS創英角ｺﾞｼｯｸUB" panose="020B0900000000000000" pitchFamily="50" charset="-128"/>
              </a:rPr>
              <a:t>】</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7" name="テキスト ボックス 6">
            <a:extLst>
              <a:ext uri="{FF2B5EF4-FFF2-40B4-BE49-F238E27FC236}">
                <a16:creationId xmlns:a16="http://schemas.microsoft.com/office/drawing/2014/main" id="{3E15ADF8-9F26-47C9-880C-E148704F5A2B}"/>
              </a:ext>
            </a:extLst>
          </p:cNvPr>
          <p:cNvSpPr txBox="1"/>
          <p:nvPr/>
        </p:nvSpPr>
        <p:spPr>
          <a:xfrm>
            <a:off x="3137423" y="6557689"/>
            <a:ext cx="4664278" cy="253916"/>
          </a:xfrm>
          <a:prstGeom prst="rect">
            <a:avLst/>
          </a:prstGeom>
          <a:noFill/>
        </p:spPr>
        <p:txBody>
          <a:bodyPr wrap="square" rtlCol="0">
            <a:spAutoFit/>
          </a:bodyPr>
          <a:lstStyle/>
          <a:p>
            <a:pPr algn="r"/>
            <a:r>
              <a:rPr kumimoji="1" lang="ja-JP" altLang="en-US" sz="1050" dirty="0">
                <a:latin typeface="ＭＳ ゴシック" panose="020B0609070205080204" pitchFamily="49" charset="-128"/>
                <a:ea typeface="ＭＳ ゴシック" panose="020B0609070205080204" pitchFamily="49" charset="-128"/>
              </a:rPr>
              <a:t>「地域学校協働活動　地域と学校でつくる学びの未来」　文部科学省</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8222268" y="63813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17</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
        <p:nvSpPr>
          <p:cNvPr id="10" name="テキスト ボックス 9">
            <a:extLst>
              <a:ext uri="{FF2B5EF4-FFF2-40B4-BE49-F238E27FC236}">
                <a16:creationId xmlns:a16="http://schemas.microsoft.com/office/drawing/2014/main" id="{D88DC385-BC28-4184-B604-FCDDADDA4043}"/>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spTree>
    <p:extLst>
      <p:ext uri="{BB962C8B-B14F-4D97-AF65-F5344CB8AC3E}">
        <p14:creationId xmlns:p14="http://schemas.microsoft.com/office/powerpoint/2010/main" val="192769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61357" y="2380910"/>
            <a:ext cx="6945343" cy="769441"/>
          </a:xfrm>
        </p:spPr>
        <p:txBody>
          <a:bodyPr wrap="square">
            <a:spAutoFit/>
          </a:bodyPr>
          <a:lstStyle/>
          <a:p>
            <a:pPr marL="0" indent="0">
              <a:lnSpc>
                <a:spcPct val="100000"/>
              </a:lnSpc>
              <a:buNone/>
            </a:pPr>
            <a:r>
              <a:rPr lang="ja-JP" altLang="en-US" sz="4400" dirty="0">
                <a:latin typeface="HGPｺﾞｼｯｸE" panose="020B0900000000000000" pitchFamily="50" charset="-128"/>
                <a:ea typeface="HGPｺﾞｼｯｸE" panose="020B0900000000000000" pitchFamily="50" charset="-128"/>
              </a:rPr>
              <a:t>　</a:t>
            </a:r>
            <a:r>
              <a:rPr lang="ja-JP" altLang="en-US" sz="3200" dirty="0">
                <a:latin typeface="HGPｺﾞｼｯｸE" panose="020B0900000000000000" pitchFamily="50" charset="-128"/>
                <a:ea typeface="HGPｺﾞｼｯｸE" panose="020B0900000000000000" pitchFamily="50" charset="-128"/>
              </a:rPr>
              <a:t>１  学校と地域が連携・協働する必要</a:t>
            </a:r>
            <a:endParaRPr lang="en-US" altLang="ja-JP" sz="3200" dirty="0">
              <a:latin typeface="HGPｺﾞｼｯｸE" panose="020B0900000000000000" pitchFamily="50" charset="-128"/>
              <a:ea typeface="HGPｺﾞｼｯｸE" panose="020B0900000000000000" pitchFamily="50" charset="-128"/>
            </a:endParaRPr>
          </a:p>
        </p:txBody>
      </p:sp>
      <p:sp>
        <p:nvSpPr>
          <p:cNvPr id="9" name="コンテンツ プレースホルダ 2"/>
          <p:cNvSpPr txBox="1">
            <a:spLocks/>
          </p:cNvSpPr>
          <p:nvPr/>
        </p:nvSpPr>
        <p:spPr>
          <a:xfrm>
            <a:off x="1151700" y="3263720"/>
            <a:ext cx="7225384" cy="769441"/>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ja-JP" altLang="en-US" sz="4400" dirty="0">
                <a:latin typeface="HGPｺﾞｼｯｸE" panose="020B0900000000000000" pitchFamily="50" charset="-128"/>
                <a:ea typeface="HGPｺﾞｼｯｸE" panose="020B0900000000000000" pitchFamily="50" charset="-128"/>
              </a:rPr>
              <a:t>　</a:t>
            </a:r>
            <a:r>
              <a:rPr lang="ja-JP" altLang="en-US" sz="3200" dirty="0">
                <a:solidFill>
                  <a:schemeClr val="tx1"/>
                </a:solidFill>
                <a:latin typeface="HGPｺﾞｼｯｸE" panose="020B0900000000000000" pitchFamily="50" charset="-128"/>
                <a:ea typeface="HGPｺﾞｼｯｸE" panose="020B0900000000000000" pitchFamily="50" charset="-128"/>
              </a:rPr>
              <a:t>２  学校と地域が連携・協働した活動</a:t>
            </a:r>
            <a:endParaRPr lang="en-US" altLang="ja-JP" sz="3200" dirty="0">
              <a:solidFill>
                <a:schemeClr val="tx1"/>
              </a:solidFill>
              <a:latin typeface="HGPｺﾞｼｯｸE" panose="020B0900000000000000" pitchFamily="50" charset="-128"/>
              <a:ea typeface="HGPｺﾞｼｯｸE" panose="020B0900000000000000" pitchFamily="50" charset="-128"/>
            </a:endParaRPr>
          </a:p>
        </p:txBody>
      </p:sp>
      <p:sp>
        <p:nvSpPr>
          <p:cNvPr id="10" name="コンテンツ プレースホルダ 2"/>
          <p:cNvSpPr txBox="1">
            <a:spLocks/>
          </p:cNvSpPr>
          <p:nvPr/>
        </p:nvSpPr>
        <p:spPr>
          <a:xfrm>
            <a:off x="1161148" y="4161904"/>
            <a:ext cx="7215936" cy="769441"/>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ja-JP" altLang="en-US" sz="4400" dirty="0">
                <a:latin typeface="HGPｺﾞｼｯｸE" panose="020B0900000000000000" pitchFamily="50" charset="-128"/>
                <a:ea typeface="HGPｺﾞｼｯｸE" panose="020B0900000000000000" pitchFamily="50" charset="-128"/>
              </a:rPr>
              <a:t>　</a:t>
            </a:r>
            <a:r>
              <a:rPr lang="ja-JP" altLang="en-US" sz="3200" dirty="0">
                <a:solidFill>
                  <a:schemeClr val="tx1"/>
                </a:solidFill>
                <a:latin typeface="HGPｺﾞｼｯｸE" panose="020B0900000000000000" pitchFamily="50" charset="-128"/>
                <a:ea typeface="HGPｺﾞｼｯｸE" panose="020B0900000000000000" pitchFamily="50" charset="-128"/>
              </a:rPr>
              <a:t>３　地域学校協働活動推進員の委嘱</a:t>
            </a:r>
            <a:endParaRPr lang="en-US" altLang="ja-JP" sz="3200" dirty="0">
              <a:solidFill>
                <a:schemeClr val="tx1"/>
              </a:solidFill>
              <a:latin typeface="HGPｺﾞｼｯｸE" panose="020B0900000000000000" pitchFamily="50" charset="-128"/>
              <a:ea typeface="HGPｺﾞｼｯｸE" panose="020B0900000000000000" pitchFamily="50" charset="-128"/>
            </a:endParaRPr>
          </a:p>
        </p:txBody>
      </p:sp>
      <p:sp>
        <p:nvSpPr>
          <p:cNvPr id="8" name="タイトル 7">
            <a:extLst>
              <a:ext uri="{FF2B5EF4-FFF2-40B4-BE49-F238E27FC236}">
                <a16:creationId xmlns:a16="http://schemas.microsoft.com/office/drawing/2014/main" id="{F56FB3D2-0EF6-4E9B-985A-1C317C8875A7}"/>
              </a:ext>
            </a:extLst>
          </p:cNvPr>
          <p:cNvSpPr>
            <a:spLocks noGrp="1"/>
          </p:cNvSpPr>
          <p:nvPr>
            <p:ph type="title"/>
          </p:nvPr>
        </p:nvSpPr>
        <p:spPr>
          <a:xfrm>
            <a:off x="1569036" y="623612"/>
            <a:ext cx="6479421" cy="1049235"/>
          </a:xfrm>
        </p:spPr>
        <p:txBody>
          <a:bodyPr anchor="ctr" anchorCtr="0">
            <a:normAutofit/>
          </a:bodyPr>
          <a:lstStyle/>
          <a:p>
            <a:r>
              <a:rPr lang="ja-JP" altLang="en-US" dirty="0">
                <a:latin typeface="HGS創英角ｺﾞｼｯｸUB" panose="020B0900000000000000" pitchFamily="50" charset="-128"/>
                <a:ea typeface="HGS創英角ｺﾞｼｯｸUB" panose="020B0900000000000000" pitchFamily="50" charset="-128"/>
              </a:rPr>
              <a:t>内　容</a:t>
            </a:r>
            <a:endParaRPr lang="ja-JP" altLang="en-US" dirty="0"/>
          </a:p>
        </p:txBody>
      </p:sp>
      <p:sp>
        <p:nvSpPr>
          <p:cNvPr id="11" name="コンテンツ プレースホルダ 2">
            <a:extLst>
              <a:ext uri="{FF2B5EF4-FFF2-40B4-BE49-F238E27FC236}">
                <a16:creationId xmlns:a16="http://schemas.microsoft.com/office/drawing/2014/main" id="{2D73ADE5-8B27-40CB-A8FD-EBFCFFCE397A}"/>
              </a:ext>
            </a:extLst>
          </p:cNvPr>
          <p:cNvSpPr txBox="1">
            <a:spLocks/>
          </p:cNvSpPr>
          <p:nvPr/>
        </p:nvSpPr>
        <p:spPr>
          <a:xfrm>
            <a:off x="1161148" y="5060088"/>
            <a:ext cx="7215936" cy="769441"/>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nSpc>
                <a:spcPct val="100000"/>
              </a:lnSpc>
              <a:buFont typeface="Calibri" panose="020F0502020204030204" pitchFamily="34" charset="0"/>
              <a:buNone/>
            </a:pPr>
            <a:r>
              <a:rPr lang="ja-JP" altLang="en-US" sz="4400" dirty="0">
                <a:latin typeface="HGPｺﾞｼｯｸE" panose="020B0900000000000000" pitchFamily="50" charset="-128"/>
                <a:ea typeface="HGPｺﾞｼｯｸE" panose="020B0900000000000000" pitchFamily="50" charset="-128"/>
              </a:rPr>
              <a:t>　</a:t>
            </a:r>
            <a:r>
              <a:rPr lang="ja-JP" altLang="en-US" sz="3200" dirty="0">
                <a:solidFill>
                  <a:schemeClr val="tx1"/>
                </a:solidFill>
                <a:latin typeface="HGPｺﾞｼｯｸE" panose="020B0900000000000000" pitchFamily="50" charset="-128"/>
                <a:ea typeface="HGPｺﾞｼｯｸE" panose="020B0900000000000000" pitchFamily="50" charset="-128"/>
              </a:rPr>
              <a:t>参考</a:t>
            </a:r>
            <a:endParaRPr lang="en-US" altLang="ja-JP" sz="3200" dirty="0">
              <a:solidFill>
                <a:schemeClr val="tx1"/>
              </a:solidFill>
              <a:latin typeface="HGPｺﾞｼｯｸE" panose="020B0900000000000000" pitchFamily="50" charset="-128"/>
              <a:ea typeface="HGPｺﾞｼｯｸE" panose="020B0900000000000000" pitchFamily="50" charset="-128"/>
            </a:endParaRPr>
          </a:p>
        </p:txBody>
      </p:sp>
      <p:cxnSp>
        <p:nvCxnSpPr>
          <p:cNvPr id="13" name="直線コネクタ 12">
            <a:extLst>
              <a:ext uri="{FF2B5EF4-FFF2-40B4-BE49-F238E27FC236}">
                <a16:creationId xmlns:a16="http://schemas.microsoft.com/office/drawing/2014/main" id="{1A7D6EE5-5148-4FC7-BA31-A5685F2E6F1F}"/>
              </a:ext>
            </a:extLst>
          </p:cNvPr>
          <p:cNvCxnSpPr/>
          <p:nvPr/>
        </p:nvCxnSpPr>
        <p:spPr>
          <a:xfrm>
            <a:off x="1378634" y="804520"/>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38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コンテンツ プレースホルダー 2">
            <a:extLst>
              <a:ext uri="{FF2B5EF4-FFF2-40B4-BE49-F238E27FC236}">
                <a16:creationId xmlns:a16="http://schemas.microsoft.com/office/drawing/2014/main" id="{9FE13C8E-72FB-4900-8112-DA1FC281FF1E}"/>
              </a:ext>
            </a:extLst>
          </p:cNvPr>
          <p:cNvSpPr txBox="1">
            <a:spLocks/>
          </p:cNvSpPr>
          <p:nvPr/>
        </p:nvSpPr>
        <p:spPr>
          <a:xfrm>
            <a:off x="201566" y="474642"/>
            <a:ext cx="8862876" cy="757130"/>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1800" dirty="0">
                <a:latin typeface="HGS創英角ｺﾞｼｯｸUB" panose="020B0900000000000000" pitchFamily="50" charset="-128"/>
                <a:ea typeface="HGS創英角ｺﾞｼｯｸUB" panose="020B0900000000000000" pitchFamily="50" charset="-128"/>
              </a:rPr>
              <a:t>神奈川県横浜市立東山田中学校区やまた</a:t>
            </a:r>
            <a:r>
              <a:rPr lang="ja-JP" altLang="en-US" sz="1800" dirty="0" err="1">
                <a:latin typeface="HGS創英角ｺﾞｼｯｸUB" panose="020B0900000000000000" pitchFamily="50" charset="-128"/>
                <a:ea typeface="HGS創英角ｺﾞｼｯｸUB" panose="020B0900000000000000" pitchFamily="50" charset="-128"/>
              </a:rPr>
              <a:t>ろう</a:t>
            </a:r>
            <a:r>
              <a:rPr lang="ja-JP" altLang="en-US" sz="1800" dirty="0">
                <a:latin typeface="HGS創英角ｺﾞｼｯｸUB" panose="020B0900000000000000" pitchFamily="50" charset="-128"/>
                <a:ea typeface="HGS創英角ｺﾞｼｯｸUB" panose="020B0900000000000000" pitchFamily="50" charset="-128"/>
              </a:rPr>
              <a:t>本部</a:t>
            </a:r>
            <a:r>
              <a:rPr lang="en-US" altLang="ja-JP" sz="1800" dirty="0">
                <a:latin typeface="HGS創英角ｺﾞｼｯｸUB" panose="020B0900000000000000" pitchFamily="50" charset="-128"/>
                <a:ea typeface="HGS創英角ｺﾞｼｯｸUB" panose="020B0900000000000000" pitchFamily="50" charset="-128"/>
              </a:rPr>
              <a:t/>
            </a:r>
            <a:br>
              <a:rPr lang="en-US" altLang="ja-JP" sz="1800" dirty="0">
                <a:latin typeface="HGS創英角ｺﾞｼｯｸUB" panose="020B0900000000000000" pitchFamily="50" charset="-128"/>
                <a:ea typeface="HGS創英角ｺﾞｼｯｸUB" panose="020B0900000000000000" pitchFamily="50" charset="-128"/>
              </a:rPr>
            </a:br>
            <a:r>
              <a:rPr lang="en-US" altLang="ja-JP" sz="1800" dirty="0">
                <a:latin typeface="HGS創英角ｺﾞｼｯｸUB" panose="020B0900000000000000" pitchFamily="50" charset="-128"/>
                <a:ea typeface="HGS創英角ｺﾞｼｯｸUB" panose="020B0900000000000000" pitchFamily="50" charset="-128"/>
              </a:rPr>
              <a:t>【</a:t>
            </a:r>
            <a:r>
              <a:rPr lang="ja-JP" altLang="en-US" sz="1800" dirty="0">
                <a:latin typeface="HGS創英角ｺﾞｼｯｸUB" panose="020B0900000000000000" pitchFamily="50" charset="-128"/>
                <a:ea typeface="HGS創英角ｺﾞｼｯｸUB" panose="020B0900000000000000" pitchFamily="50" charset="-128"/>
              </a:rPr>
              <a:t>学校運営協議会との効果的な連携事例・学校施設の活用事例</a:t>
            </a:r>
            <a:r>
              <a:rPr lang="en-US" altLang="ja-JP" sz="1800" dirty="0">
                <a:latin typeface="HGS創英角ｺﾞｼｯｸUB" panose="020B0900000000000000" pitchFamily="50" charset="-128"/>
                <a:ea typeface="HGS創英角ｺﾞｼｯｸUB" panose="020B0900000000000000" pitchFamily="50" charset="-128"/>
              </a:rPr>
              <a:t>】</a:t>
            </a:r>
            <a:endParaRPr lang="ja-JP" altLang="en-US" sz="1800" dirty="0">
              <a:latin typeface="HGS創英角ｺﾞｼｯｸUB" panose="020B0900000000000000" pitchFamily="50" charset="-128"/>
              <a:ea typeface="HGS創英角ｺﾞｼｯｸUB" panose="020B0900000000000000" pitchFamily="50" charset="-128"/>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2233" y="1231772"/>
            <a:ext cx="7600839" cy="5400000"/>
          </a:xfrm>
          <a:prstGeom prst="rect">
            <a:avLst/>
          </a:prstGeom>
        </p:spPr>
      </p:pic>
      <p:sp>
        <p:nvSpPr>
          <p:cNvPr id="7" name="テキスト ボックス 6">
            <a:extLst>
              <a:ext uri="{FF2B5EF4-FFF2-40B4-BE49-F238E27FC236}">
                <a16:creationId xmlns:a16="http://schemas.microsoft.com/office/drawing/2014/main" id="{3E15ADF8-9F26-47C9-880C-E148704F5A2B}"/>
              </a:ext>
            </a:extLst>
          </p:cNvPr>
          <p:cNvSpPr txBox="1"/>
          <p:nvPr/>
        </p:nvSpPr>
        <p:spPr>
          <a:xfrm>
            <a:off x="3568794" y="6604084"/>
            <a:ext cx="4664278" cy="253916"/>
          </a:xfrm>
          <a:prstGeom prst="rect">
            <a:avLst/>
          </a:prstGeom>
          <a:noFill/>
        </p:spPr>
        <p:txBody>
          <a:bodyPr wrap="square" rtlCol="0">
            <a:spAutoFit/>
          </a:bodyPr>
          <a:lstStyle/>
          <a:p>
            <a:pPr algn="r"/>
            <a:r>
              <a:rPr kumimoji="1" lang="ja-JP" altLang="en-US" sz="1050" dirty="0">
                <a:latin typeface="ＭＳ ゴシック" panose="020B0609070205080204" pitchFamily="49" charset="-128"/>
                <a:ea typeface="ＭＳ ゴシック" panose="020B0609070205080204" pitchFamily="49" charset="-128"/>
              </a:rPr>
              <a:t>「地域学校協働活動　地域と学校でつくる学びの未来」　文部科学省</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8222268" y="63813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18</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10" name="テキスト ボックス 9">
            <a:extLst>
              <a:ext uri="{FF2B5EF4-FFF2-40B4-BE49-F238E27FC236}">
                <a16:creationId xmlns:a16="http://schemas.microsoft.com/office/drawing/2014/main" id="{C3BC9D5E-6B10-49E9-910A-3981B7AEA59B}"/>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spTree>
    <p:extLst>
      <p:ext uri="{BB962C8B-B14F-4D97-AF65-F5344CB8AC3E}">
        <p14:creationId xmlns:p14="http://schemas.microsoft.com/office/powerpoint/2010/main" val="132771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67D8C9FE-EC3C-473B-8FA7-DC253F5F3B8D}"/>
              </a:ext>
            </a:extLst>
          </p:cNvPr>
          <p:cNvSpPr/>
          <p:nvPr/>
        </p:nvSpPr>
        <p:spPr>
          <a:xfrm>
            <a:off x="104502" y="1653543"/>
            <a:ext cx="3899397" cy="992777"/>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地域学校協働活動推進員</a:t>
            </a:r>
            <a:endParaRPr kumimoji="1" lang="en-US" altLang="ja-JP" sz="2400"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a:p>
            <a:pPr algn="ctr"/>
            <a:r>
              <a:rPr kumimoji="1" lang="ja-JP" altLang="en-US" sz="2400"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（地域コーディネーター）</a:t>
            </a:r>
          </a:p>
        </p:txBody>
      </p:sp>
      <p:sp>
        <p:nvSpPr>
          <p:cNvPr id="12" name="テキスト ボックス 11">
            <a:extLst>
              <a:ext uri="{FF2B5EF4-FFF2-40B4-BE49-F238E27FC236}">
                <a16:creationId xmlns:a16="http://schemas.microsoft.com/office/drawing/2014/main" id="{FFC0D193-493C-4932-B0A3-EB6EA2997BA7}"/>
              </a:ext>
            </a:extLst>
          </p:cNvPr>
          <p:cNvSpPr txBox="1"/>
          <p:nvPr/>
        </p:nvSpPr>
        <p:spPr>
          <a:xfrm>
            <a:off x="326929" y="4649343"/>
            <a:ext cx="8490143" cy="1429687"/>
          </a:xfrm>
          <a:prstGeom prst="rect">
            <a:avLst/>
          </a:prstGeom>
          <a:noFill/>
          <a:ln w="38100">
            <a:solidFill>
              <a:srgbClr val="0066FF"/>
            </a:solidFill>
          </a:ln>
        </p:spPr>
        <p:txBody>
          <a:bodyPr wrap="square" rtlCol="0">
            <a:spAutoFit/>
          </a:bodyPr>
          <a:lstStyle/>
          <a:p>
            <a:pPr>
              <a:lnSpc>
                <a:spcPct val="150000"/>
              </a:lnSpc>
            </a:pPr>
            <a:r>
              <a:rPr kumimoji="1" lang="ja-JP" altLang="en-US" sz="2600" dirty="0">
                <a:latin typeface="ＭＳ ゴシック" panose="020B0609070205080204" pitchFamily="49" charset="-128"/>
                <a:ea typeface="ＭＳ ゴシック" panose="020B0609070205080204" pitchFamily="49" charset="-128"/>
              </a:rPr>
              <a:t>自治体内における推進員の</a:t>
            </a:r>
            <a:r>
              <a:rPr kumimoji="1" lang="ja-JP" altLang="en-US" sz="3600" b="1" u="sng" dirty="0">
                <a:latin typeface="ＭＳ ゴシック" panose="020B0609070205080204" pitchFamily="49" charset="-128"/>
                <a:ea typeface="ＭＳ ゴシック" panose="020B0609070205080204" pitchFamily="49" charset="-128"/>
              </a:rPr>
              <a:t>位置づけを明確に</a:t>
            </a:r>
            <a:r>
              <a:rPr kumimoji="1" lang="ja-JP" altLang="en-US" sz="2600" dirty="0">
                <a:latin typeface="ＭＳ ゴシック" panose="020B0609070205080204" pitchFamily="49" charset="-128"/>
                <a:ea typeface="ＭＳ ゴシック" panose="020B0609070205080204" pitchFamily="49" charset="-128"/>
              </a:rPr>
              <a:t>し</a:t>
            </a:r>
            <a:endParaRPr kumimoji="1" lang="en-US" altLang="ja-JP" sz="2600" dirty="0">
              <a:latin typeface="ＭＳ ゴシック" panose="020B0609070205080204" pitchFamily="49" charset="-128"/>
              <a:ea typeface="ＭＳ ゴシック" panose="020B0609070205080204" pitchFamily="49" charset="-128"/>
            </a:endParaRPr>
          </a:p>
          <a:p>
            <a:pPr algn="r">
              <a:lnSpc>
                <a:spcPct val="150000"/>
              </a:lnSpc>
            </a:pPr>
            <a:r>
              <a:rPr kumimoji="1" lang="ja-JP" altLang="en-US" sz="2600" dirty="0">
                <a:latin typeface="ＭＳ ゴシック" panose="020B0609070205080204" pitchFamily="49" charset="-128"/>
                <a:ea typeface="ＭＳ ゴシック" panose="020B0609070205080204" pitchFamily="49" charset="-128"/>
              </a:rPr>
              <a:t>継続的で円滑な地域学校協働活動を進められる。</a:t>
            </a:r>
            <a:endParaRPr kumimoji="1" lang="en-US" altLang="ja-JP" sz="2600" dirty="0">
              <a:latin typeface="ＭＳ ゴシック" panose="020B0609070205080204" pitchFamily="49" charset="-128"/>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C3874A8E-8EBD-478A-B0CA-0534F0D50A03}"/>
              </a:ext>
            </a:extLst>
          </p:cNvPr>
          <p:cNvSpPr txBox="1"/>
          <p:nvPr/>
        </p:nvSpPr>
        <p:spPr>
          <a:xfrm>
            <a:off x="4281381" y="6177758"/>
            <a:ext cx="4185761"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社会教育法第９条の７に明記</a:t>
            </a:r>
          </a:p>
        </p:txBody>
      </p:sp>
      <p:sp>
        <p:nvSpPr>
          <p:cNvPr id="10" name="テキスト ボックス 9">
            <a:extLst>
              <a:ext uri="{FF2B5EF4-FFF2-40B4-BE49-F238E27FC236}">
                <a16:creationId xmlns:a16="http://schemas.microsoft.com/office/drawing/2014/main" id="{EDBACBC9-0B9A-4588-9FC7-0BFE0FC2851A}"/>
              </a:ext>
            </a:extLst>
          </p:cNvPr>
          <p:cNvSpPr txBox="1"/>
          <p:nvPr/>
        </p:nvSpPr>
        <p:spPr>
          <a:xfrm>
            <a:off x="3870137" y="1448721"/>
            <a:ext cx="5008251" cy="1631216"/>
          </a:xfrm>
          <a:prstGeom prst="rect">
            <a:avLst/>
          </a:prstGeom>
          <a:solidFill>
            <a:schemeClr val="bg1"/>
          </a:solidFill>
          <a:ln w="38100">
            <a:solidFill>
              <a:srgbClr val="CC0000"/>
            </a:solidFill>
          </a:ln>
        </p:spPr>
        <p:txBody>
          <a:bodyPr wrap="square" rtlCol="0">
            <a:spAutoFit/>
          </a:bodyPr>
          <a:lstStyle/>
          <a:p>
            <a:pPr>
              <a:lnSpc>
                <a:spcPts val="4000"/>
              </a:lnSpc>
            </a:pPr>
            <a:r>
              <a:rPr kumimoji="1" lang="ja-JP" altLang="en-US" sz="3200" b="1" u="sng" dirty="0">
                <a:latin typeface="ＭＳ ゴシック" panose="020B0609070205080204" pitchFamily="49" charset="-128"/>
                <a:ea typeface="ＭＳ ゴシック" panose="020B0609070205080204" pitchFamily="49" charset="-128"/>
              </a:rPr>
              <a:t>地域住民等の中から</a:t>
            </a:r>
            <a:r>
              <a:rPr kumimoji="1" lang="ja-JP" altLang="en-US" sz="2400" dirty="0">
                <a:latin typeface="ＭＳ ゴシック" panose="020B0609070205080204" pitchFamily="49" charset="-128"/>
                <a:ea typeface="ＭＳ ゴシック" panose="020B0609070205080204" pitchFamily="49" charset="-128"/>
              </a:rPr>
              <a:t>、</a:t>
            </a:r>
            <a:endParaRPr kumimoji="1" lang="en-US" altLang="ja-JP" sz="2400" dirty="0">
              <a:latin typeface="ＭＳ ゴシック" panose="020B0609070205080204" pitchFamily="49" charset="-128"/>
              <a:ea typeface="ＭＳ ゴシック" panose="020B0609070205080204" pitchFamily="49" charset="-128"/>
            </a:endParaRPr>
          </a:p>
          <a:p>
            <a:pPr>
              <a:lnSpc>
                <a:spcPts val="4000"/>
              </a:lnSpc>
            </a:pPr>
            <a:r>
              <a:rPr kumimoji="1" lang="ja-JP" altLang="en-US" sz="2400" dirty="0">
                <a:latin typeface="ＭＳ ゴシック" panose="020B0609070205080204" pitchFamily="49" charset="-128"/>
                <a:ea typeface="ＭＳ ゴシック" panose="020B0609070205080204" pitchFamily="49" charset="-128"/>
              </a:rPr>
              <a:t>地域と学校の橋渡し役として活動する人を、教育委員会が</a:t>
            </a:r>
            <a:r>
              <a:rPr kumimoji="1" lang="ja-JP" altLang="en-US" sz="3200" b="1" u="sng" dirty="0">
                <a:latin typeface="ＭＳ ゴシック" panose="020B0609070205080204" pitchFamily="49" charset="-128"/>
                <a:ea typeface="ＭＳ ゴシック" panose="020B0609070205080204" pitchFamily="49" charset="-128"/>
              </a:rPr>
              <a:t>委嘱</a:t>
            </a:r>
            <a:r>
              <a:rPr kumimoji="1" lang="ja-JP" altLang="en-US" sz="2400" dirty="0">
                <a:latin typeface="ＭＳ ゴシック" panose="020B0609070205080204" pitchFamily="49" charset="-128"/>
                <a:ea typeface="ＭＳ ゴシック" panose="020B0609070205080204" pitchFamily="49" charset="-128"/>
              </a:rPr>
              <a:t>する。</a:t>
            </a:r>
          </a:p>
        </p:txBody>
      </p:sp>
      <p:sp>
        <p:nvSpPr>
          <p:cNvPr id="14" name="矢印: 五方向 13">
            <a:extLst>
              <a:ext uri="{FF2B5EF4-FFF2-40B4-BE49-F238E27FC236}">
                <a16:creationId xmlns:a16="http://schemas.microsoft.com/office/drawing/2014/main" id="{94D7C49A-5847-4F1A-9A93-8AC464297C1A}"/>
              </a:ext>
            </a:extLst>
          </p:cNvPr>
          <p:cNvSpPr/>
          <p:nvPr/>
        </p:nvSpPr>
        <p:spPr>
          <a:xfrm rot="5400000">
            <a:off x="6657780" y="3725624"/>
            <a:ext cx="1963096" cy="430053"/>
          </a:xfrm>
          <a:prstGeom prst="homePlate">
            <a:avLst>
              <a:gd name="adj" fmla="val 5081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ゴシック" panose="020B0609070205080204" pitchFamily="49" charset="-128"/>
              <a:ea typeface="ＭＳ ゴシック" panose="020B0609070205080204" pitchFamily="49" charset="-128"/>
            </a:endParaRPr>
          </a:p>
        </p:txBody>
      </p:sp>
      <p:sp>
        <p:nvSpPr>
          <p:cNvPr id="3" name="楕円 2">
            <a:extLst>
              <a:ext uri="{FF2B5EF4-FFF2-40B4-BE49-F238E27FC236}">
                <a16:creationId xmlns:a16="http://schemas.microsoft.com/office/drawing/2014/main" id="{728090A3-B7C1-4777-9991-5A758283ABEF}"/>
              </a:ext>
            </a:extLst>
          </p:cNvPr>
          <p:cNvSpPr/>
          <p:nvPr/>
        </p:nvSpPr>
        <p:spPr>
          <a:xfrm>
            <a:off x="5865779" y="3401122"/>
            <a:ext cx="3247316" cy="81061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なぜ</a:t>
            </a:r>
            <a:r>
              <a:rPr kumimoji="1" lang="ja-JP" altLang="en-US" sz="2400" b="1" dirty="0">
                <a:solidFill>
                  <a:schemeClr val="bg1"/>
                </a:solidFill>
                <a:latin typeface="ＭＳ ゴシック" panose="020B0609070205080204" pitchFamily="49" charset="-128"/>
                <a:ea typeface="ＭＳ ゴシック" panose="020B0609070205080204" pitchFamily="49" charset="-128"/>
              </a:rPr>
              <a:t>委嘱</a:t>
            </a:r>
            <a:r>
              <a:rPr kumimoji="1" lang="ja-JP" altLang="en-US" b="1" dirty="0">
                <a:solidFill>
                  <a:schemeClr val="bg1"/>
                </a:solidFill>
                <a:latin typeface="ＭＳ ゴシック" panose="020B0609070205080204" pitchFamily="49" charset="-128"/>
                <a:ea typeface="ＭＳ ゴシック" panose="020B0609070205080204" pitchFamily="49" charset="-128"/>
              </a:rPr>
              <a:t>なのか？</a:t>
            </a:r>
          </a:p>
        </p:txBody>
      </p:sp>
      <p:sp>
        <p:nvSpPr>
          <p:cNvPr id="16" name="テキスト ボックス 15">
            <a:extLst>
              <a:ext uri="{FF2B5EF4-FFF2-40B4-BE49-F238E27FC236}">
                <a16:creationId xmlns:a16="http://schemas.microsoft.com/office/drawing/2014/main" id="{DE746564-C72A-4CEC-AFF9-BAB09C5F9621}"/>
              </a:ext>
            </a:extLst>
          </p:cNvPr>
          <p:cNvSpPr txBox="1"/>
          <p:nvPr/>
        </p:nvSpPr>
        <p:spPr>
          <a:xfrm>
            <a:off x="1415420" y="618203"/>
            <a:ext cx="6658312"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地域学校協働活動推進員の委嘱</a:t>
            </a:r>
          </a:p>
        </p:txBody>
      </p:sp>
      <p:sp>
        <p:nvSpPr>
          <p:cNvPr id="17" name="テキスト ボックス 16">
            <a:extLst>
              <a:ext uri="{FF2B5EF4-FFF2-40B4-BE49-F238E27FC236}">
                <a16:creationId xmlns:a16="http://schemas.microsoft.com/office/drawing/2014/main" id="{1BA69D30-1103-4477-927B-5D1183BF5CB9}"/>
              </a:ext>
            </a:extLst>
          </p:cNvPr>
          <p:cNvSpPr txBox="1"/>
          <p:nvPr/>
        </p:nvSpPr>
        <p:spPr>
          <a:xfrm>
            <a:off x="201566" y="136088"/>
            <a:ext cx="4278156" cy="369332"/>
          </a:xfrm>
          <a:prstGeom prst="rect">
            <a:avLst/>
          </a:prstGeom>
          <a:solidFill>
            <a:srgbClr val="FF99CC"/>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地域学校協働活動推進員の委嘱</a:t>
            </a:r>
          </a:p>
        </p:txBody>
      </p:sp>
      <p:cxnSp>
        <p:nvCxnSpPr>
          <p:cNvPr id="18" name="直線コネクタ 17">
            <a:extLst>
              <a:ext uri="{FF2B5EF4-FFF2-40B4-BE49-F238E27FC236}">
                <a16:creationId xmlns:a16="http://schemas.microsoft.com/office/drawing/2014/main" id="{7BE39727-8A96-4A43-A0F2-AB6669A4F3D9}"/>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75C9CC01-920F-4B5F-8822-1AF4A76D95F6}"/>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19</a:t>
            </a:r>
            <a:endParaRPr kumimoji="1" lang="en-US" altLang="ja-JP" sz="2400" dirty="0">
              <a:latin typeface="ＤＦ特太ゴシック体" panose="020B0509000000000000" pitchFamily="49" charset="-128"/>
              <a:ea typeface="ＤＦ特太ゴシック体" panose="020B0509000000000000" pitchFamily="49" charset="-128"/>
            </a:endParaRPr>
          </a:p>
        </p:txBody>
      </p:sp>
      <p:pic>
        <p:nvPicPr>
          <p:cNvPr id="2" name="図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444" y="1258425"/>
            <a:ext cx="4378813" cy="43788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206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889829" y="2692628"/>
            <a:ext cx="3179785" cy="2215518"/>
          </a:xfrm>
          <a:prstGeom prst="rect">
            <a:avLst/>
          </a:prstGeom>
          <a:effectLst>
            <a:outerShdw blurRad="50800" dist="38100" dir="2700000" algn="tl" rotWithShape="0">
              <a:prstClr val="black">
                <a:alpha val="40000"/>
              </a:prstClr>
            </a:outerShdw>
          </a:effectLst>
        </p:spPr>
      </p:pic>
      <p:sp>
        <p:nvSpPr>
          <p:cNvPr id="2" name="テキスト ボックス 1">
            <a:extLst>
              <a:ext uri="{FF2B5EF4-FFF2-40B4-BE49-F238E27FC236}">
                <a16:creationId xmlns:a16="http://schemas.microsoft.com/office/drawing/2014/main" id="{55D69DF4-2326-4C6E-A9F9-38126AB32171}"/>
              </a:ext>
            </a:extLst>
          </p:cNvPr>
          <p:cNvSpPr txBox="1"/>
          <p:nvPr/>
        </p:nvSpPr>
        <p:spPr>
          <a:xfrm>
            <a:off x="237086" y="4809214"/>
            <a:ext cx="8802410" cy="1938992"/>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社会的信望があり、地域学校協働活動推進に熱意と識見を持つ</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（例）＊子供たちの状況を理解できる人</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＊学校の現状を理解できる人</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＊地域の実情を把握できる人</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＊コミュニケーション力のある人</a:t>
            </a:r>
          </a:p>
        </p:txBody>
      </p:sp>
      <p:sp>
        <p:nvSpPr>
          <p:cNvPr id="11" name="吹き出し: 円形 10">
            <a:extLst>
              <a:ext uri="{FF2B5EF4-FFF2-40B4-BE49-F238E27FC236}">
                <a16:creationId xmlns:a16="http://schemas.microsoft.com/office/drawing/2014/main" id="{841EBCD2-D220-4170-98D6-1DBA38CEB457}"/>
              </a:ext>
            </a:extLst>
          </p:cNvPr>
          <p:cNvSpPr/>
          <p:nvPr/>
        </p:nvSpPr>
        <p:spPr>
          <a:xfrm>
            <a:off x="1422400" y="1392774"/>
            <a:ext cx="6299200" cy="1225836"/>
          </a:xfrm>
          <a:prstGeom prst="wedgeEllipseCallout">
            <a:avLst>
              <a:gd name="adj1" fmla="val -851"/>
              <a:gd name="adj2" fmla="val 65795"/>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smtClean="0"/>
              <a:t>つなげる</a:t>
            </a:r>
            <a:r>
              <a:rPr kumimoji="1" lang="ja-JP" altLang="en-US" sz="4400" b="1" dirty="0"/>
              <a:t>役割</a:t>
            </a:r>
          </a:p>
        </p:txBody>
      </p:sp>
      <p:sp>
        <p:nvSpPr>
          <p:cNvPr id="14" name="テキスト ボックス 13">
            <a:extLst>
              <a:ext uri="{FF2B5EF4-FFF2-40B4-BE49-F238E27FC236}">
                <a16:creationId xmlns:a16="http://schemas.microsoft.com/office/drawing/2014/main" id="{1F652200-725F-4F0F-ACEB-0EF0E70A07AE}"/>
              </a:ext>
            </a:extLst>
          </p:cNvPr>
          <p:cNvSpPr txBox="1"/>
          <p:nvPr/>
        </p:nvSpPr>
        <p:spPr>
          <a:xfrm>
            <a:off x="1415420" y="618203"/>
            <a:ext cx="6658312"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地域学校協働活動推進員の役割</a:t>
            </a:r>
          </a:p>
        </p:txBody>
      </p:sp>
      <p:sp>
        <p:nvSpPr>
          <p:cNvPr id="15" name="テキスト ボックス 14">
            <a:extLst>
              <a:ext uri="{FF2B5EF4-FFF2-40B4-BE49-F238E27FC236}">
                <a16:creationId xmlns:a16="http://schemas.microsoft.com/office/drawing/2014/main" id="{EB3E124F-9E7C-47FB-8DDF-761B9DD6FB2A}"/>
              </a:ext>
            </a:extLst>
          </p:cNvPr>
          <p:cNvSpPr txBox="1"/>
          <p:nvPr/>
        </p:nvSpPr>
        <p:spPr>
          <a:xfrm>
            <a:off x="201566" y="136088"/>
            <a:ext cx="4278156" cy="369332"/>
          </a:xfrm>
          <a:prstGeom prst="rect">
            <a:avLst/>
          </a:prstGeom>
          <a:solidFill>
            <a:srgbClr val="FF99CC"/>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地域学校協働活動推進員の委嘱</a:t>
            </a:r>
          </a:p>
        </p:txBody>
      </p:sp>
      <p:cxnSp>
        <p:nvCxnSpPr>
          <p:cNvPr id="16" name="直線コネクタ 15">
            <a:extLst>
              <a:ext uri="{FF2B5EF4-FFF2-40B4-BE49-F238E27FC236}">
                <a16:creationId xmlns:a16="http://schemas.microsoft.com/office/drawing/2014/main" id="{7ED256AA-2F3A-4156-BCDF-EBE32B029D86}"/>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A846F478-243C-45BF-AC34-A0DF2CFA795F}"/>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20</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13113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A1C9F02C-178B-4221-9954-1BB638CF8B28}"/>
              </a:ext>
            </a:extLst>
          </p:cNvPr>
          <p:cNvSpPr txBox="1"/>
          <p:nvPr/>
        </p:nvSpPr>
        <p:spPr>
          <a:xfrm>
            <a:off x="383126" y="1698282"/>
            <a:ext cx="8000179" cy="954107"/>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地域学校協働活動推進員の委嘱</a:t>
            </a:r>
            <a:endParaRPr kumimoji="1" lang="en-US" altLang="ja-JP" sz="2800" dirty="0">
              <a:latin typeface="HG丸ｺﾞｼｯｸM-PRO" panose="020F0600000000000000" pitchFamily="50" charset="-128"/>
              <a:ea typeface="HG丸ｺﾞｼｯｸM-PRO" panose="020F0600000000000000" pitchFamily="50" charset="-128"/>
            </a:endParaRPr>
          </a:p>
          <a:p>
            <a:pPr algn="r"/>
            <a:r>
              <a:rPr kumimoji="1" lang="ja-JP" altLang="en-US" sz="2800" dirty="0">
                <a:latin typeface="HG丸ｺﾞｼｯｸM-PRO" panose="020F0600000000000000" pitchFamily="50" charset="-128"/>
                <a:ea typeface="HG丸ｺﾞｼｯｸM-PRO" panose="020F0600000000000000" pitchFamily="50" charset="-128"/>
              </a:rPr>
              <a:t>地域の状況に</a:t>
            </a:r>
            <a:r>
              <a:rPr kumimoji="1" lang="ja-JP" altLang="en-US" sz="2800" dirty="0" smtClean="0">
                <a:latin typeface="HG丸ｺﾞｼｯｸM-PRO" panose="020F0600000000000000" pitchFamily="50" charset="-128"/>
                <a:ea typeface="HG丸ｺﾞｼｯｸM-PRO" panose="020F0600000000000000" pitchFamily="50" charset="-128"/>
              </a:rPr>
              <a:t>応じて一人でも</a:t>
            </a:r>
            <a:r>
              <a:rPr kumimoji="1" lang="ja-JP" altLang="en-US" sz="2800" dirty="0">
                <a:latin typeface="HG丸ｺﾞｼｯｸM-PRO" panose="020F0600000000000000" pitchFamily="50" charset="-128"/>
                <a:ea typeface="HG丸ｺﾞｼｯｸM-PRO" panose="020F0600000000000000" pitchFamily="50" charset="-128"/>
              </a:rPr>
              <a:t>、複数でも可能</a:t>
            </a:r>
          </a:p>
        </p:txBody>
      </p:sp>
      <p:sp>
        <p:nvSpPr>
          <p:cNvPr id="2" name="テキスト ボックス 1">
            <a:extLst>
              <a:ext uri="{FF2B5EF4-FFF2-40B4-BE49-F238E27FC236}">
                <a16:creationId xmlns:a16="http://schemas.microsoft.com/office/drawing/2014/main" id="{55D69DF4-2326-4C6E-A9F9-38126AB32171}"/>
              </a:ext>
            </a:extLst>
          </p:cNvPr>
          <p:cNvSpPr txBox="1"/>
          <p:nvPr/>
        </p:nvSpPr>
        <p:spPr>
          <a:xfrm>
            <a:off x="504220" y="6095189"/>
            <a:ext cx="8135560" cy="400110"/>
          </a:xfrm>
          <a:prstGeom prst="rect">
            <a:avLst/>
          </a:prstGeom>
          <a:noFill/>
        </p:spPr>
        <p:txBody>
          <a:bodyPr wrap="none" rtlCol="0">
            <a:spAutoFit/>
          </a:bodyPr>
          <a:lstStyle/>
          <a:p>
            <a:r>
              <a:rPr kumimoji="1" lang="ja-JP" altLang="en-US" sz="2000" dirty="0">
                <a:latin typeface="ＭＳ ゴシック" panose="020B0609070205080204" pitchFamily="49" charset="-128"/>
                <a:ea typeface="ＭＳ ゴシック" panose="020B0609070205080204" pitchFamily="49" charset="-128"/>
              </a:rPr>
              <a:t>社会的信望があり、地域学校協働活動の推進に熱意と識見を有する人</a:t>
            </a:r>
          </a:p>
        </p:txBody>
      </p:sp>
      <p:sp>
        <p:nvSpPr>
          <p:cNvPr id="23" name="正方形/長方形 22">
            <a:extLst>
              <a:ext uri="{FF2B5EF4-FFF2-40B4-BE49-F238E27FC236}">
                <a16:creationId xmlns:a16="http://schemas.microsoft.com/office/drawing/2014/main" id="{E460CB19-35DC-452C-9A46-5ED774D7501B}"/>
              </a:ext>
            </a:extLst>
          </p:cNvPr>
          <p:cNvSpPr/>
          <p:nvPr/>
        </p:nvSpPr>
        <p:spPr>
          <a:xfrm>
            <a:off x="567046" y="2988501"/>
            <a:ext cx="3500479" cy="2976482"/>
          </a:xfrm>
          <a:prstGeom prst="rect">
            <a:avLst/>
          </a:prstGeom>
          <a:solidFill>
            <a:schemeClr val="bg1"/>
          </a:solid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役割を担える人として</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dirty="0" smtClean="0">
                <a:solidFill>
                  <a:schemeClr val="tx1"/>
                </a:solidFill>
                <a:latin typeface="ＭＳ ゴシック" panose="020B0609070205080204" pitchFamily="49" charset="-128"/>
                <a:ea typeface="ＭＳ ゴシック" panose="020B0609070205080204" pitchFamily="49" charset="-128"/>
              </a:rPr>
              <a:t>一人の</a:t>
            </a:r>
            <a:r>
              <a:rPr kumimoji="1" lang="ja-JP" altLang="en-US" sz="2400" dirty="0">
                <a:solidFill>
                  <a:schemeClr val="tx1"/>
                </a:solidFill>
                <a:latin typeface="ＭＳ ゴシック" panose="020B0609070205080204" pitchFamily="49" charset="-128"/>
                <a:ea typeface="ＭＳ ゴシック" panose="020B0609070205080204" pitchFamily="49" charset="-128"/>
              </a:rPr>
              <a:t>人を委嘱する</a:t>
            </a:r>
          </a:p>
        </p:txBody>
      </p:sp>
      <p:sp>
        <p:nvSpPr>
          <p:cNvPr id="26" name="正方形/長方形 25">
            <a:extLst>
              <a:ext uri="{FF2B5EF4-FFF2-40B4-BE49-F238E27FC236}">
                <a16:creationId xmlns:a16="http://schemas.microsoft.com/office/drawing/2014/main" id="{5D2578E4-94E0-41EE-B684-1595C311BA20}"/>
              </a:ext>
            </a:extLst>
          </p:cNvPr>
          <p:cNvSpPr/>
          <p:nvPr/>
        </p:nvSpPr>
        <p:spPr>
          <a:xfrm>
            <a:off x="4383215" y="2988501"/>
            <a:ext cx="4262837" cy="2976482"/>
          </a:xfrm>
          <a:prstGeom prst="rect">
            <a:avLst/>
          </a:prstGeom>
          <a:solidFill>
            <a:schemeClr val="bg1"/>
          </a:solidFill>
          <a:ln w="28575">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地域の中で複数の人を委嘱し</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得意なことを生かすなど</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2400" dirty="0">
                <a:solidFill>
                  <a:schemeClr val="tx1"/>
                </a:solidFill>
                <a:latin typeface="ＭＳ ゴシック" panose="020B0609070205080204" pitchFamily="49" charset="-128"/>
                <a:ea typeface="ＭＳ ゴシック" panose="020B0609070205080204" pitchFamily="49" charset="-128"/>
              </a:rPr>
              <a:t>分担してチームで取り組む</a:t>
            </a:r>
          </a:p>
        </p:txBody>
      </p:sp>
      <p:sp>
        <p:nvSpPr>
          <p:cNvPr id="19" name="テキスト ボックス 18">
            <a:extLst>
              <a:ext uri="{FF2B5EF4-FFF2-40B4-BE49-F238E27FC236}">
                <a16:creationId xmlns:a16="http://schemas.microsoft.com/office/drawing/2014/main" id="{78B6F190-6E90-4BD2-9546-14A565BD9C04}"/>
              </a:ext>
            </a:extLst>
          </p:cNvPr>
          <p:cNvSpPr txBox="1"/>
          <p:nvPr/>
        </p:nvSpPr>
        <p:spPr>
          <a:xfrm>
            <a:off x="1415420" y="618203"/>
            <a:ext cx="6658312"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地域学校協働活動推進員の委嘱</a:t>
            </a:r>
          </a:p>
        </p:txBody>
      </p:sp>
      <p:sp>
        <p:nvSpPr>
          <p:cNvPr id="21" name="テキスト ボックス 20">
            <a:extLst>
              <a:ext uri="{FF2B5EF4-FFF2-40B4-BE49-F238E27FC236}">
                <a16:creationId xmlns:a16="http://schemas.microsoft.com/office/drawing/2014/main" id="{A75AF022-01B6-421D-B71F-14D43B799A72}"/>
              </a:ext>
            </a:extLst>
          </p:cNvPr>
          <p:cNvSpPr txBox="1"/>
          <p:nvPr/>
        </p:nvSpPr>
        <p:spPr>
          <a:xfrm>
            <a:off x="201566" y="136088"/>
            <a:ext cx="4278156" cy="369332"/>
          </a:xfrm>
          <a:prstGeom prst="rect">
            <a:avLst/>
          </a:prstGeom>
          <a:solidFill>
            <a:srgbClr val="FF99CC"/>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地域学校協働活動推進員の委嘱</a:t>
            </a:r>
          </a:p>
        </p:txBody>
      </p:sp>
      <p:cxnSp>
        <p:nvCxnSpPr>
          <p:cNvPr id="24" name="直線コネクタ 23">
            <a:extLst>
              <a:ext uri="{FF2B5EF4-FFF2-40B4-BE49-F238E27FC236}">
                <a16:creationId xmlns:a16="http://schemas.microsoft.com/office/drawing/2014/main" id="{914D04D1-7231-487B-B0B5-207A0E7CB3AF}"/>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C1882000-9F66-418C-A8E1-ADC4861C8580}"/>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21</a:t>
            </a:r>
            <a:endParaRPr kumimoji="1" lang="en-US" altLang="ja-JP" sz="2400" dirty="0">
              <a:latin typeface="ＤＦ特太ゴシック体" panose="020B0509000000000000" pitchFamily="49" charset="-128"/>
              <a:ea typeface="ＤＦ特太ゴシック体" panose="020B0509000000000000" pitchFamily="49"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0315" y="4118512"/>
            <a:ext cx="1908635" cy="1908635"/>
          </a:xfrm>
          <a:prstGeom prst="rect">
            <a:avLst/>
          </a:prstGeom>
          <a:effectLst>
            <a:outerShdw blurRad="50800" dist="38100" dir="2700000" algn="tl" rotWithShape="0">
              <a:prstClr val="black">
                <a:alpha val="40000"/>
              </a:prstClr>
            </a:outerShdw>
          </a:effectLst>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08353" y="4070005"/>
            <a:ext cx="2085975" cy="2085975"/>
          </a:xfrm>
          <a:prstGeom prst="rect">
            <a:avLst/>
          </a:prstGeom>
          <a:effectLst>
            <a:outerShdw blurRad="50800" dist="38100" dir="2700000" algn="tl" rotWithShape="0">
              <a:prstClr val="black">
                <a:alpha val="40000"/>
              </a:prstClr>
            </a:outerShdw>
          </a:effectLst>
        </p:spPr>
      </p:pic>
      <p:pic>
        <p:nvPicPr>
          <p:cNvPr id="6" name="図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4301" y="4378160"/>
            <a:ext cx="1717029" cy="1717029"/>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2324" y="3645267"/>
            <a:ext cx="2449922" cy="24499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134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2545A68-2313-4817-867B-FA4B147CE2AE}"/>
              </a:ext>
            </a:extLst>
          </p:cNvPr>
          <p:cNvSpPr/>
          <p:nvPr/>
        </p:nvSpPr>
        <p:spPr>
          <a:xfrm>
            <a:off x="236015" y="1837606"/>
            <a:ext cx="3899397" cy="1008000"/>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地域学校協働活動推進員</a:t>
            </a:r>
            <a:endParaRPr kumimoji="1" lang="en-US" altLang="ja-JP" sz="24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lgn="ctr"/>
            <a:r>
              <a:rPr kumimoji="1" lang="ja-JP" altLang="en-US" sz="2400"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（地域コーディネーター）</a:t>
            </a:r>
          </a:p>
        </p:txBody>
      </p:sp>
      <p:sp>
        <p:nvSpPr>
          <p:cNvPr id="11" name="正方形/長方形 10">
            <a:extLst>
              <a:ext uri="{FF2B5EF4-FFF2-40B4-BE49-F238E27FC236}">
                <a16:creationId xmlns:a16="http://schemas.microsoft.com/office/drawing/2014/main" id="{81B0366B-AC17-436E-949D-E9612ADF14F1}"/>
              </a:ext>
            </a:extLst>
          </p:cNvPr>
          <p:cNvSpPr/>
          <p:nvPr/>
        </p:nvSpPr>
        <p:spPr>
          <a:xfrm>
            <a:off x="237172" y="4247036"/>
            <a:ext cx="3899397" cy="10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教育委員会等職員としての</a:t>
            </a:r>
            <a:endParaRPr kumimoji="1" lang="en-US" altLang="ja-JP" sz="24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lgn="ctr"/>
            <a:r>
              <a:rPr kumimoji="1" lang="ja-JP" altLang="en-US" sz="24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コーディネーター</a:t>
            </a:r>
          </a:p>
        </p:txBody>
      </p:sp>
      <p:sp>
        <p:nvSpPr>
          <p:cNvPr id="12" name="正方形/長方形 11">
            <a:extLst>
              <a:ext uri="{FF2B5EF4-FFF2-40B4-BE49-F238E27FC236}">
                <a16:creationId xmlns:a16="http://schemas.microsoft.com/office/drawing/2014/main" id="{A6F179A5-3F9E-4817-A6A3-F0C06D14FEDB}"/>
              </a:ext>
            </a:extLst>
          </p:cNvPr>
          <p:cNvSpPr/>
          <p:nvPr/>
        </p:nvSpPr>
        <p:spPr>
          <a:xfrm>
            <a:off x="236016" y="5446158"/>
            <a:ext cx="3899397" cy="10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学校職員としての</a:t>
            </a:r>
            <a:endParaRPr kumimoji="1" lang="en-US" altLang="ja-JP" sz="24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endParaRPr>
          </a:p>
          <a:p>
            <a:pPr algn="ctr"/>
            <a:r>
              <a:rPr kumimoji="1" lang="ja-JP" altLang="en-US" sz="24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コーディネーター</a:t>
            </a:r>
          </a:p>
        </p:txBody>
      </p:sp>
      <p:sp>
        <p:nvSpPr>
          <p:cNvPr id="13" name="正方形/長方形 12">
            <a:extLst>
              <a:ext uri="{FF2B5EF4-FFF2-40B4-BE49-F238E27FC236}">
                <a16:creationId xmlns:a16="http://schemas.microsoft.com/office/drawing/2014/main" id="{00CA0252-34D8-446E-A113-CF4C71CE4A28}"/>
              </a:ext>
            </a:extLst>
          </p:cNvPr>
          <p:cNvSpPr/>
          <p:nvPr/>
        </p:nvSpPr>
        <p:spPr>
          <a:xfrm>
            <a:off x="236016" y="3053877"/>
            <a:ext cx="3899397" cy="10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rPr>
              <a:t>公民館等社会教育施設職員としてのコーディネーター</a:t>
            </a:r>
          </a:p>
        </p:txBody>
      </p:sp>
      <p:sp>
        <p:nvSpPr>
          <p:cNvPr id="14" name="テキスト ボックス 13">
            <a:extLst>
              <a:ext uri="{FF2B5EF4-FFF2-40B4-BE49-F238E27FC236}">
                <a16:creationId xmlns:a16="http://schemas.microsoft.com/office/drawing/2014/main" id="{B835B23D-5B3E-4D8A-9C0C-D199ABBE0F28}"/>
              </a:ext>
            </a:extLst>
          </p:cNvPr>
          <p:cNvSpPr txBox="1"/>
          <p:nvPr/>
        </p:nvSpPr>
        <p:spPr>
          <a:xfrm>
            <a:off x="4135412" y="1841154"/>
            <a:ext cx="4824549" cy="1015663"/>
          </a:xfrm>
          <a:prstGeom prst="rect">
            <a:avLst/>
          </a:prstGeom>
          <a:solidFill>
            <a:schemeClr val="bg1"/>
          </a:solidFill>
          <a:ln w="38100">
            <a:solidFill>
              <a:srgbClr val="CC0000"/>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地域住民等の中から、地域と学校の橋渡し役として活動する人を、教育委員会が</a:t>
            </a:r>
            <a:r>
              <a:rPr kumimoji="1" lang="ja-JP" altLang="en-US" sz="2000" b="1" dirty="0">
                <a:solidFill>
                  <a:srgbClr val="C00000"/>
                </a:solidFill>
                <a:latin typeface="ＭＳ ゴシック" panose="020B0609070205080204" pitchFamily="49" charset="-128"/>
                <a:ea typeface="ＭＳ ゴシック" panose="020B0609070205080204" pitchFamily="49" charset="-128"/>
              </a:rPr>
              <a:t>委嘱</a:t>
            </a:r>
            <a:r>
              <a:rPr kumimoji="1" lang="ja-JP" altLang="en-US" sz="2000" dirty="0">
                <a:latin typeface="ＭＳ ゴシック" panose="020B0609070205080204" pitchFamily="49" charset="-128"/>
                <a:ea typeface="ＭＳ ゴシック" panose="020B0609070205080204" pitchFamily="49" charset="-128"/>
              </a:rPr>
              <a:t>する。</a:t>
            </a:r>
          </a:p>
        </p:txBody>
      </p:sp>
      <p:sp>
        <p:nvSpPr>
          <p:cNvPr id="15" name="テキスト ボックス 14">
            <a:extLst>
              <a:ext uri="{FF2B5EF4-FFF2-40B4-BE49-F238E27FC236}">
                <a16:creationId xmlns:a16="http://schemas.microsoft.com/office/drawing/2014/main" id="{FB832EEF-ADDE-4640-B233-9FA9EA00A08C}"/>
              </a:ext>
            </a:extLst>
          </p:cNvPr>
          <p:cNvSpPr txBox="1"/>
          <p:nvPr/>
        </p:nvSpPr>
        <p:spPr>
          <a:xfrm>
            <a:off x="4135413" y="3050459"/>
            <a:ext cx="4824549" cy="1008000"/>
          </a:xfrm>
          <a:prstGeom prst="rect">
            <a:avLst/>
          </a:prstGeom>
          <a:solidFill>
            <a:schemeClr val="bg1"/>
          </a:solidFill>
          <a:ln w="38100">
            <a:solidFill>
              <a:srgbClr val="00B0F0"/>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社会教育・生涯教育の拠点として地域住民等と学校をつなぐ活動が期待される。</a:t>
            </a:r>
          </a:p>
        </p:txBody>
      </p:sp>
      <p:sp>
        <p:nvSpPr>
          <p:cNvPr id="16" name="テキスト ボックス 15">
            <a:extLst>
              <a:ext uri="{FF2B5EF4-FFF2-40B4-BE49-F238E27FC236}">
                <a16:creationId xmlns:a16="http://schemas.microsoft.com/office/drawing/2014/main" id="{2389E1B4-4335-45A6-B6ED-3292813D64CB}"/>
              </a:ext>
            </a:extLst>
          </p:cNvPr>
          <p:cNvSpPr txBox="1"/>
          <p:nvPr/>
        </p:nvSpPr>
        <p:spPr>
          <a:xfrm>
            <a:off x="4135413" y="4247037"/>
            <a:ext cx="4824549" cy="1008000"/>
          </a:xfrm>
          <a:prstGeom prst="rect">
            <a:avLst/>
          </a:prstGeom>
          <a:solidFill>
            <a:schemeClr val="bg1"/>
          </a:solidFill>
          <a:ln w="38100">
            <a:solidFill>
              <a:srgbClr val="00B0F0"/>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職員としての立場から、広く地域を意識しつつ、地域学校協働活動を進めることが期待される。</a:t>
            </a:r>
          </a:p>
        </p:txBody>
      </p:sp>
      <p:sp>
        <p:nvSpPr>
          <p:cNvPr id="17" name="テキスト ボックス 16">
            <a:extLst>
              <a:ext uri="{FF2B5EF4-FFF2-40B4-BE49-F238E27FC236}">
                <a16:creationId xmlns:a16="http://schemas.microsoft.com/office/drawing/2014/main" id="{F1DA8661-E4A3-4D62-8CCD-79217DBC4BA4}"/>
              </a:ext>
            </a:extLst>
          </p:cNvPr>
          <p:cNvSpPr txBox="1"/>
          <p:nvPr/>
        </p:nvSpPr>
        <p:spPr>
          <a:xfrm>
            <a:off x="4135413" y="5446158"/>
            <a:ext cx="4824549" cy="1008000"/>
          </a:xfrm>
          <a:prstGeom prst="rect">
            <a:avLst/>
          </a:prstGeom>
          <a:solidFill>
            <a:schemeClr val="bg1"/>
          </a:solidFill>
          <a:ln w="38100">
            <a:solidFill>
              <a:srgbClr val="00B0F0"/>
            </a:solidFill>
          </a:ln>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学校事務職員等、学校職員としての立場から、地域を理解して学校をつなぐことが期待される。</a:t>
            </a:r>
          </a:p>
        </p:txBody>
      </p:sp>
      <p:sp>
        <p:nvSpPr>
          <p:cNvPr id="19" name="テキスト ボックス 18">
            <a:extLst>
              <a:ext uri="{FF2B5EF4-FFF2-40B4-BE49-F238E27FC236}">
                <a16:creationId xmlns:a16="http://schemas.microsoft.com/office/drawing/2014/main" id="{611F327B-246B-4CD2-9923-74DDDD6B1873}"/>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22</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20" name="テキスト ボックス 19">
            <a:extLst>
              <a:ext uri="{FF2B5EF4-FFF2-40B4-BE49-F238E27FC236}">
                <a16:creationId xmlns:a16="http://schemas.microsoft.com/office/drawing/2014/main" id="{47666C53-E72A-430B-90BB-2C85E1A2A37F}"/>
              </a:ext>
            </a:extLst>
          </p:cNvPr>
          <p:cNvSpPr txBox="1"/>
          <p:nvPr/>
        </p:nvSpPr>
        <p:spPr>
          <a:xfrm>
            <a:off x="1415420" y="618203"/>
            <a:ext cx="6658312"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a:t>
            </a:r>
            <a:r>
              <a:rPr kumimoji="1" lang="ja-JP" altLang="en-US" sz="3200" dirty="0" smtClean="0">
                <a:latin typeface="HGS創英角ｺﾞｼｯｸUB" panose="020B0900000000000000" pitchFamily="50" charset="-128"/>
                <a:ea typeface="HGS創英角ｺﾞｼｯｸUB" panose="020B0900000000000000" pitchFamily="50" charset="-128"/>
              </a:rPr>
              <a:t>コーディネートの様々な担い手</a:t>
            </a:r>
            <a:endParaRPr kumimoji="1" lang="ja-JP" altLang="en-US" sz="3200"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748E93B5-570C-4E8D-8ACC-A62B0CED8CB6}"/>
              </a:ext>
            </a:extLst>
          </p:cNvPr>
          <p:cNvSpPr txBox="1"/>
          <p:nvPr/>
        </p:nvSpPr>
        <p:spPr>
          <a:xfrm>
            <a:off x="201566" y="136088"/>
            <a:ext cx="4278156" cy="369332"/>
          </a:xfrm>
          <a:prstGeom prst="rect">
            <a:avLst/>
          </a:prstGeom>
          <a:solidFill>
            <a:srgbClr val="FF99CC"/>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地域学校協働活動推進員の委嘱</a:t>
            </a:r>
          </a:p>
        </p:txBody>
      </p:sp>
      <p:cxnSp>
        <p:nvCxnSpPr>
          <p:cNvPr id="22" name="直線コネクタ 21">
            <a:extLst>
              <a:ext uri="{FF2B5EF4-FFF2-40B4-BE49-F238E27FC236}">
                <a16:creationId xmlns:a16="http://schemas.microsoft.com/office/drawing/2014/main" id="{4E93478B-B8A5-4EBE-AE4C-A1165E0FA997}"/>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8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32402" y="2495290"/>
            <a:ext cx="1773624" cy="1233382"/>
          </a:xfrm>
          <a:prstGeom prst="rect">
            <a:avLst/>
          </a:prstGeom>
          <a:effectLst>
            <a:outerShdw blurRad="50800" dist="38100" dir="2700000" algn="tl" rotWithShape="0">
              <a:prstClr val="black">
                <a:alpha val="40000"/>
              </a:prstClr>
            </a:outerShdw>
          </a:effectLst>
        </p:spPr>
      </p:pic>
      <p:sp>
        <p:nvSpPr>
          <p:cNvPr id="9" name="正方形/長方形 8">
            <a:extLst>
              <a:ext uri="{FF2B5EF4-FFF2-40B4-BE49-F238E27FC236}">
                <a16:creationId xmlns:a16="http://schemas.microsoft.com/office/drawing/2014/main" id="{DD70FBCA-0DFD-43BA-9D81-7D3E803021B8}"/>
              </a:ext>
            </a:extLst>
          </p:cNvPr>
          <p:cNvSpPr/>
          <p:nvPr/>
        </p:nvSpPr>
        <p:spPr>
          <a:xfrm>
            <a:off x="262558" y="1400573"/>
            <a:ext cx="3113313" cy="108422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コーディネート</a:t>
            </a:r>
            <a:endParaRPr kumimoji="1" lang="en-US" altLang="ja-JP" sz="2800" b="1"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endParaRPr>
          </a:p>
          <a:p>
            <a:pPr algn="ctr"/>
            <a:r>
              <a:rPr kumimoji="1" lang="ja-JP" altLang="en-US" sz="2800" b="1"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機能</a:t>
            </a:r>
          </a:p>
        </p:txBody>
      </p:sp>
      <p:sp>
        <p:nvSpPr>
          <p:cNvPr id="10" name="正方形/長方形 9">
            <a:extLst>
              <a:ext uri="{FF2B5EF4-FFF2-40B4-BE49-F238E27FC236}">
                <a16:creationId xmlns:a16="http://schemas.microsoft.com/office/drawing/2014/main" id="{F995AD1E-36E1-45E5-924C-B2C59C2EE31A}"/>
              </a:ext>
            </a:extLst>
          </p:cNvPr>
          <p:cNvSpPr/>
          <p:nvPr/>
        </p:nvSpPr>
        <p:spPr>
          <a:xfrm>
            <a:off x="262559" y="4164543"/>
            <a:ext cx="3113313" cy="1289439"/>
          </a:xfrm>
          <a:prstGeom prst="rect">
            <a:avLst/>
          </a:prstGeom>
          <a:solidFill>
            <a:srgbClr val="7CA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多様な活動</a:t>
            </a:r>
          </a:p>
        </p:txBody>
      </p:sp>
      <p:sp>
        <p:nvSpPr>
          <p:cNvPr id="11" name="正方形/長方形 10">
            <a:extLst>
              <a:ext uri="{FF2B5EF4-FFF2-40B4-BE49-F238E27FC236}">
                <a16:creationId xmlns:a16="http://schemas.microsoft.com/office/drawing/2014/main" id="{EA01C2CA-7272-4E17-BA92-B13E1F5E373A}"/>
              </a:ext>
            </a:extLst>
          </p:cNvPr>
          <p:cNvSpPr/>
          <p:nvPr/>
        </p:nvSpPr>
        <p:spPr>
          <a:xfrm>
            <a:off x="262560" y="5628110"/>
            <a:ext cx="3113313" cy="830997"/>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継続的な活動</a:t>
            </a:r>
          </a:p>
        </p:txBody>
      </p:sp>
      <p:sp>
        <p:nvSpPr>
          <p:cNvPr id="12" name="正方形/長方形 11">
            <a:extLst>
              <a:ext uri="{FF2B5EF4-FFF2-40B4-BE49-F238E27FC236}">
                <a16:creationId xmlns:a16="http://schemas.microsoft.com/office/drawing/2014/main" id="{25750746-F526-47AA-9772-0F065D0F5A6B}"/>
              </a:ext>
            </a:extLst>
          </p:cNvPr>
          <p:cNvSpPr/>
          <p:nvPr/>
        </p:nvSpPr>
        <p:spPr>
          <a:xfrm>
            <a:off x="3375871" y="1406679"/>
            <a:ext cx="5499464" cy="1066561"/>
          </a:xfrm>
          <a:prstGeom prst="rect">
            <a:avLst/>
          </a:prstGeom>
          <a:no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kumimoji="1" lang="ja-JP" altLang="en-US" sz="2400" dirty="0">
                <a:solidFill>
                  <a:schemeClr val="tx1"/>
                </a:solidFill>
                <a:latin typeface="ＭＳ ゴシック" panose="020B0609070205080204" pitchFamily="49" charset="-128"/>
                <a:ea typeface="ＭＳ ゴシック" panose="020B0609070205080204" pitchFamily="49" charset="-128"/>
              </a:rPr>
              <a:t>地域住民等や学校関係者との連絡調整、活動の企画・調整を担う役割</a:t>
            </a:r>
          </a:p>
        </p:txBody>
      </p:sp>
      <p:sp>
        <p:nvSpPr>
          <p:cNvPr id="18" name="正方形/長方形 17">
            <a:extLst>
              <a:ext uri="{FF2B5EF4-FFF2-40B4-BE49-F238E27FC236}">
                <a16:creationId xmlns:a16="http://schemas.microsoft.com/office/drawing/2014/main" id="{F8DFBAB7-D322-411B-BA51-41FC60F7DE44}"/>
              </a:ext>
            </a:extLst>
          </p:cNvPr>
          <p:cNvSpPr/>
          <p:nvPr/>
        </p:nvSpPr>
        <p:spPr>
          <a:xfrm>
            <a:off x="3376748" y="4164544"/>
            <a:ext cx="5499464" cy="1289440"/>
          </a:xfrm>
          <a:prstGeom prst="rect">
            <a:avLst/>
          </a:prstGeom>
          <a:noFill/>
          <a:ln w="28575">
            <a:solidFill>
              <a:srgbClr val="7CA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tx1"/>
                </a:solidFill>
                <a:latin typeface="ＭＳ ゴシック" panose="020B0609070205080204" pitchFamily="49" charset="-128"/>
                <a:ea typeface="ＭＳ ゴシック" panose="020B0609070205080204" pitchFamily="49" charset="-128"/>
              </a:rPr>
              <a:t>より多くの地域住民・社会教育関係者企業・大学等の参画による</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2400" dirty="0">
                <a:solidFill>
                  <a:schemeClr val="tx1"/>
                </a:solidFill>
                <a:latin typeface="ＭＳ ゴシック" panose="020B0609070205080204" pitchFamily="49" charset="-128"/>
                <a:ea typeface="ＭＳ ゴシック" panose="020B0609070205080204" pitchFamily="49" charset="-128"/>
              </a:rPr>
              <a:t>多様な地域学校協働活動</a:t>
            </a:r>
          </a:p>
        </p:txBody>
      </p:sp>
      <p:sp>
        <p:nvSpPr>
          <p:cNvPr id="19" name="正方形/長方形 18">
            <a:extLst>
              <a:ext uri="{FF2B5EF4-FFF2-40B4-BE49-F238E27FC236}">
                <a16:creationId xmlns:a16="http://schemas.microsoft.com/office/drawing/2014/main" id="{E72D1007-74E9-45A2-BF3D-D35B081D71F3}"/>
              </a:ext>
            </a:extLst>
          </p:cNvPr>
          <p:cNvSpPr/>
          <p:nvPr/>
        </p:nvSpPr>
        <p:spPr>
          <a:xfrm>
            <a:off x="3376748" y="5628110"/>
            <a:ext cx="5499464" cy="830997"/>
          </a:xfrm>
          <a:prstGeom prst="rect">
            <a:avLst/>
          </a:prstGeom>
          <a:noFill/>
          <a:ln w="28575">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2400" dirty="0">
                <a:solidFill>
                  <a:schemeClr val="tx1"/>
                </a:solidFill>
                <a:latin typeface="ＭＳ ゴシック" panose="020B0609070205080204" pitchFamily="49" charset="-128"/>
                <a:ea typeface="ＭＳ ゴシック" panose="020B0609070205080204" pitchFamily="49" charset="-128"/>
              </a:rPr>
              <a:t>地域学校協働活動の継続的・安定的</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2400" dirty="0">
                <a:solidFill>
                  <a:schemeClr val="tx1"/>
                </a:solidFill>
                <a:latin typeface="ＭＳ ゴシック" panose="020B0609070205080204" pitchFamily="49" charset="-128"/>
                <a:ea typeface="ＭＳ ゴシック" panose="020B0609070205080204" pitchFamily="49" charset="-128"/>
              </a:rPr>
              <a:t>実施</a:t>
            </a:r>
          </a:p>
        </p:txBody>
      </p:sp>
      <p:sp>
        <p:nvSpPr>
          <p:cNvPr id="3" name="テキスト ボックス 2">
            <a:extLst>
              <a:ext uri="{FF2B5EF4-FFF2-40B4-BE49-F238E27FC236}">
                <a16:creationId xmlns:a16="http://schemas.microsoft.com/office/drawing/2014/main" id="{19FA56A0-E98B-47DB-A414-697706364301}"/>
              </a:ext>
            </a:extLst>
          </p:cNvPr>
          <p:cNvSpPr txBox="1"/>
          <p:nvPr/>
        </p:nvSpPr>
        <p:spPr>
          <a:xfrm>
            <a:off x="1175144" y="3728674"/>
            <a:ext cx="1365504" cy="369332"/>
          </a:xfrm>
          <a:prstGeom prst="rect">
            <a:avLst/>
          </a:prstGeom>
          <a:solidFill>
            <a:srgbClr val="CC0000"/>
          </a:solidFill>
        </p:spPr>
        <p:txBody>
          <a:bodyPr wrap="square" rtlCol="0">
            <a:spAutoFit/>
          </a:bodyPr>
          <a:lstStyle/>
          <a:p>
            <a:pPr algn="ctr"/>
            <a:r>
              <a:rPr kumimoji="1" lang="ja-JP" altLang="en-US" b="1" dirty="0">
                <a:solidFill>
                  <a:schemeClr val="bg1"/>
                </a:solidFill>
                <a:latin typeface="ＭＳ ゴシック" panose="020B0609070205080204" pitchFamily="49" charset="-128"/>
                <a:ea typeface="ＭＳ ゴシック" panose="020B0609070205080204" pitchFamily="49" charset="-128"/>
              </a:rPr>
              <a:t>つなぐ人</a:t>
            </a:r>
          </a:p>
        </p:txBody>
      </p:sp>
      <p:sp>
        <p:nvSpPr>
          <p:cNvPr id="17" name="楕円 16">
            <a:extLst>
              <a:ext uri="{FF2B5EF4-FFF2-40B4-BE49-F238E27FC236}">
                <a16:creationId xmlns:a16="http://schemas.microsoft.com/office/drawing/2014/main" id="{DB2753C2-883A-4F8B-968C-78C8AA4ACC9E}"/>
              </a:ext>
            </a:extLst>
          </p:cNvPr>
          <p:cNvSpPr/>
          <p:nvPr/>
        </p:nvSpPr>
        <p:spPr>
          <a:xfrm>
            <a:off x="4459733" y="6194817"/>
            <a:ext cx="3432048" cy="528579"/>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ＭＳ ゴシック" panose="020B0609070205080204" pitchFamily="49" charset="-128"/>
                <a:ea typeface="ＭＳ ゴシック" panose="020B0609070205080204" pitchFamily="49" charset="-128"/>
              </a:rPr>
              <a:t>ネットワーク化</a:t>
            </a:r>
            <a:endParaRPr kumimoji="1" lang="en-US" altLang="ja-JP" sz="2400" b="1" dirty="0">
              <a:latin typeface="ＭＳ ゴシック" panose="020B0609070205080204" pitchFamily="49" charset="-128"/>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E4AE289F-C82C-4815-BD2A-A49CFEDB60EA}"/>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23</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22" name="吹き出し: 角を丸めた四角形 21">
            <a:extLst>
              <a:ext uri="{FF2B5EF4-FFF2-40B4-BE49-F238E27FC236}">
                <a16:creationId xmlns:a16="http://schemas.microsoft.com/office/drawing/2014/main" id="{97E01DA3-6B9D-446E-A9C0-AEB236069E3D}"/>
              </a:ext>
            </a:extLst>
          </p:cNvPr>
          <p:cNvSpPr/>
          <p:nvPr/>
        </p:nvSpPr>
        <p:spPr>
          <a:xfrm>
            <a:off x="3475304" y="2659414"/>
            <a:ext cx="5400907" cy="1259919"/>
          </a:xfrm>
          <a:prstGeom prst="wedgeRoundRectCallout">
            <a:avLst>
              <a:gd name="adj1" fmla="val -72521"/>
              <a:gd name="adj2" fmla="val -42337"/>
              <a:gd name="adj3" fmla="val 16667"/>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kumimoji="1" lang="ja-JP" altLang="en-US" sz="2800" dirty="0">
                <a:latin typeface="HGSｺﾞｼｯｸE" panose="020B0900000000000000" pitchFamily="50" charset="-128"/>
                <a:ea typeface="HGSｺﾞｼｯｸE" panose="020B0900000000000000" pitchFamily="50" charset="-128"/>
              </a:rPr>
              <a:t>地域学校協働活動推進員</a:t>
            </a:r>
            <a:endParaRPr kumimoji="1" lang="en-US" altLang="ja-JP" sz="2800" dirty="0">
              <a:latin typeface="HGSｺﾞｼｯｸE" panose="020B0900000000000000" pitchFamily="50" charset="-128"/>
              <a:ea typeface="HGSｺﾞｼｯｸE" panose="020B0900000000000000" pitchFamily="50" charset="-128"/>
            </a:endParaRPr>
          </a:p>
          <a:p>
            <a:r>
              <a:rPr kumimoji="1" lang="ja-JP" altLang="en-US" sz="2000" dirty="0">
                <a:latin typeface="HGSｺﾞｼｯｸE" panose="020B0900000000000000" pitchFamily="50" charset="-128"/>
                <a:ea typeface="HGSｺﾞｼｯｸE" panose="020B0900000000000000" pitchFamily="50" charset="-128"/>
              </a:rPr>
              <a:t>地域コーディネーター等</a:t>
            </a:r>
            <a:endParaRPr kumimoji="1" lang="en-US" altLang="ja-JP" sz="2000" dirty="0">
              <a:latin typeface="HGSｺﾞｼｯｸE" panose="020B0900000000000000" pitchFamily="50" charset="-128"/>
              <a:ea typeface="HGSｺﾞｼｯｸE" panose="020B0900000000000000" pitchFamily="50" charset="-128"/>
            </a:endParaRPr>
          </a:p>
          <a:p>
            <a:r>
              <a:rPr kumimoji="1" lang="ja-JP" altLang="en-US" sz="2000" dirty="0">
                <a:latin typeface="HGSｺﾞｼｯｸE" panose="020B0900000000000000" pitchFamily="50" charset="-128"/>
                <a:ea typeface="HGSｺﾞｼｯｸE" panose="020B0900000000000000" pitchFamily="50" charset="-128"/>
              </a:rPr>
              <a:t>専門的にコーディネートする人材の存在</a:t>
            </a:r>
            <a:endParaRPr kumimoji="1" lang="en-US" altLang="ja-JP" sz="2000" dirty="0">
              <a:latin typeface="HGSｺﾞｼｯｸE" panose="020B0900000000000000" pitchFamily="50" charset="-128"/>
              <a:ea typeface="HGSｺﾞｼｯｸE" panose="020B0900000000000000" pitchFamily="50" charset="-128"/>
            </a:endParaRPr>
          </a:p>
        </p:txBody>
      </p:sp>
      <p:sp>
        <p:nvSpPr>
          <p:cNvPr id="24" name="テキスト ボックス 23">
            <a:extLst>
              <a:ext uri="{FF2B5EF4-FFF2-40B4-BE49-F238E27FC236}">
                <a16:creationId xmlns:a16="http://schemas.microsoft.com/office/drawing/2014/main" id="{1D1FF35D-4EBD-47B9-A9B4-2D0E0278ABE3}"/>
              </a:ext>
            </a:extLst>
          </p:cNvPr>
          <p:cNvSpPr txBox="1"/>
          <p:nvPr/>
        </p:nvSpPr>
        <p:spPr>
          <a:xfrm>
            <a:off x="1415420" y="618203"/>
            <a:ext cx="7710916" cy="584775"/>
          </a:xfrm>
          <a:prstGeom prst="rect">
            <a:avLst/>
          </a:prstGeom>
          <a:noFill/>
          <a:ln>
            <a:noFill/>
          </a:ln>
        </p:spPr>
        <p:txBody>
          <a:bodyPr wrap="square" rtlCol="0">
            <a:spAutoFit/>
          </a:bodyPr>
          <a:lstStyle/>
          <a:p>
            <a:r>
              <a:rPr kumimoji="1" lang="ja-JP" altLang="en-US" sz="3200" dirty="0">
                <a:latin typeface="HGS創英角ｺﾞｼｯｸUB" panose="020B0900000000000000" pitchFamily="50" charset="-128"/>
                <a:ea typeface="HGS創英角ｺﾞｼｯｸUB" panose="020B0900000000000000" pitchFamily="50" charset="-128"/>
              </a:rPr>
              <a:t> 地域学校</a:t>
            </a:r>
            <a:r>
              <a:rPr kumimoji="1" lang="ja-JP" altLang="en-US" sz="3200" dirty="0" smtClean="0">
                <a:latin typeface="HGS創英角ｺﾞｼｯｸUB" panose="020B0900000000000000" pitchFamily="50" charset="-128"/>
                <a:ea typeface="HGS創英角ｺﾞｼｯｸUB" panose="020B0900000000000000" pitchFamily="50" charset="-128"/>
              </a:rPr>
              <a:t>協働活動の充実に</a:t>
            </a:r>
            <a:r>
              <a:rPr kumimoji="1" lang="ja-JP" altLang="en-US" sz="3200" dirty="0">
                <a:latin typeface="HGS創英角ｺﾞｼｯｸUB" panose="020B0900000000000000" pitchFamily="50" charset="-128"/>
                <a:ea typeface="HGS創英角ｺﾞｼｯｸUB" panose="020B0900000000000000" pitchFamily="50" charset="-128"/>
              </a:rPr>
              <a:t>必要なこと</a:t>
            </a:r>
          </a:p>
        </p:txBody>
      </p:sp>
      <p:sp>
        <p:nvSpPr>
          <p:cNvPr id="25" name="テキスト ボックス 24">
            <a:extLst>
              <a:ext uri="{FF2B5EF4-FFF2-40B4-BE49-F238E27FC236}">
                <a16:creationId xmlns:a16="http://schemas.microsoft.com/office/drawing/2014/main" id="{8CC2D81D-17C5-4124-97B2-2754AD06F763}"/>
              </a:ext>
            </a:extLst>
          </p:cNvPr>
          <p:cNvSpPr txBox="1"/>
          <p:nvPr/>
        </p:nvSpPr>
        <p:spPr>
          <a:xfrm>
            <a:off x="201566" y="136088"/>
            <a:ext cx="4278156" cy="369332"/>
          </a:xfrm>
          <a:prstGeom prst="rect">
            <a:avLst/>
          </a:prstGeom>
          <a:solidFill>
            <a:srgbClr val="FF99CC"/>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地域学校協働活動推進員の委嘱</a:t>
            </a:r>
          </a:p>
        </p:txBody>
      </p:sp>
      <p:cxnSp>
        <p:nvCxnSpPr>
          <p:cNvPr id="26" name="直線コネクタ 25">
            <a:extLst>
              <a:ext uri="{FF2B5EF4-FFF2-40B4-BE49-F238E27FC236}">
                <a16:creationId xmlns:a16="http://schemas.microsoft.com/office/drawing/2014/main" id="{A511270E-E0DB-4D10-808F-054ECD9BAD04}"/>
              </a:ext>
            </a:extLst>
          </p:cNvPr>
          <p:cNvCxnSpPr/>
          <p:nvPr/>
        </p:nvCxnSpPr>
        <p:spPr>
          <a:xfrm>
            <a:off x="1431362" y="562756"/>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13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9FE13C8E-72FB-4900-8112-DA1FC281FF1E}"/>
              </a:ext>
            </a:extLst>
          </p:cNvPr>
          <p:cNvSpPr txBox="1">
            <a:spLocks/>
          </p:cNvSpPr>
          <p:nvPr/>
        </p:nvSpPr>
        <p:spPr>
          <a:xfrm>
            <a:off x="252000" y="990358"/>
            <a:ext cx="5394959"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S創英角ｺﾞｼｯｸUB" panose="020B0900000000000000" pitchFamily="50" charset="-128"/>
                <a:ea typeface="HGS創英角ｺﾞｼｯｸUB" panose="020B0900000000000000" pitchFamily="50" charset="-128"/>
              </a:rPr>
              <a:t>栃木県総合教育センター</a:t>
            </a:r>
          </a:p>
        </p:txBody>
      </p:sp>
      <p:sp>
        <p:nvSpPr>
          <p:cNvPr id="5" name="コンテンツ プレースホルダー 2">
            <a:extLst>
              <a:ext uri="{FF2B5EF4-FFF2-40B4-BE49-F238E27FC236}">
                <a16:creationId xmlns:a16="http://schemas.microsoft.com/office/drawing/2014/main" id="{F1430421-AE34-4A83-B221-45C564CB3646}"/>
              </a:ext>
            </a:extLst>
          </p:cNvPr>
          <p:cNvSpPr txBox="1">
            <a:spLocks/>
          </p:cNvSpPr>
          <p:nvPr/>
        </p:nvSpPr>
        <p:spPr>
          <a:xfrm>
            <a:off x="500832" y="1484934"/>
            <a:ext cx="6017400" cy="850939"/>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2200" dirty="0">
                <a:latin typeface="HG丸ｺﾞｼｯｸM-PRO" panose="020F0600000000000000" pitchFamily="50" charset="-128"/>
                <a:ea typeface="HG丸ｺﾞｼｯｸM-PRO" panose="020F0600000000000000" pitchFamily="50" charset="-128"/>
              </a:rPr>
              <a:t>・学校と地域の連携推進セミナー</a:t>
            </a:r>
            <a:r>
              <a:rPr lang="en-US" altLang="ja-JP" sz="2200" dirty="0">
                <a:latin typeface="HG丸ｺﾞｼｯｸM-PRO" panose="020F0600000000000000" pitchFamily="50" charset="-128"/>
                <a:ea typeface="HG丸ｺﾞｼｯｸM-PRO" panose="020F0600000000000000" pitchFamily="50" charset="-128"/>
              </a:rPr>
              <a:t/>
            </a:r>
            <a:br>
              <a:rPr lang="en-US" altLang="ja-JP" sz="2200" dirty="0">
                <a:latin typeface="HG丸ｺﾞｼｯｸM-PRO" panose="020F0600000000000000" pitchFamily="50" charset="-128"/>
                <a:ea typeface="HG丸ｺﾞｼｯｸM-PRO" panose="020F0600000000000000" pitchFamily="50" charset="-128"/>
              </a:rPr>
            </a:br>
            <a:r>
              <a:rPr lang="ja-JP" altLang="en-US" sz="2200" dirty="0">
                <a:latin typeface="HG丸ｺﾞｼｯｸM-PRO" panose="020F0600000000000000" pitchFamily="50" charset="-128"/>
                <a:ea typeface="HG丸ｺﾞｼｯｸM-PRO" panose="020F0600000000000000" pitchFamily="50" charset="-128"/>
              </a:rPr>
              <a:t>・地域学校協働活動推進員養成研修</a:t>
            </a:r>
            <a:endParaRPr lang="en-US" altLang="ja-JP" sz="2200" dirty="0">
              <a:latin typeface="HG丸ｺﾞｼｯｸM-PRO" panose="020F0600000000000000" pitchFamily="50" charset="-128"/>
              <a:ea typeface="HG丸ｺﾞｼｯｸM-PRO" panose="020F0600000000000000" pitchFamily="50" charset="-128"/>
            </a:endParaRPr>
          </a:p>
        </p:txBody>
      </p:sp>
      <p:sp>
        <p:nvSpPr>
          <p:cNvPr id="23" name="コンテンツ プレースホルダー 2">
            <a:extLst>
              <a:ext uri="{FF2B5EF4-FFF2-40B4-BE49-F238E27FC236}">
                <a16:creationId xmlns:a16="http://schemas.microsoft.com/office/drawing/2014/main" id="{94DA4F03-4EA9-4E12-9F8F-BF5816550781}"/>
              </a:ext>
            </a:extLst>
          </p:cNvPr>
          <p:cNvSpPr txBox="1">
            <a:spLocks/>
          </p:cNvSpPr>
          <p:nvPr/>
        </p:nvSpPr>
        <p:spPr>
          <a:xfrm>
            <a:off x="252000" y="2568673"/>
            <a:ext cx="5394959"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S創英角ｺﾞｼｯｸUB" panose="020B0900000000000000" pitchFamily="50" charset="-128"/>
                <a:ea typeface="HGS創英角ｺﾞｼｯｸUB" panose="020B0900000000000000" pitchFamily="50" charset="-128"/>
              </a:rPr>
              <a:t>各教育事務所</a:t>
            </a:r>
          </a:p>
        </p:txBody>
      </p:sp>
      <p:sp>
        <p:nvSpPr>
          <p:cNvPr id="24" name="コンテンツ プレースホルダー 2">
            <a:extLst>
              <a:ext uri="{FF2B5EF4-FFF2-40B4-BE49-F238E27FC236}">
                <a16:creationId xmlns:a16="http://schemas.microsoft.com/office/drawing/2014/main" id="{D5395F2F-7BEC-4D8A-8332-8FF2EE7D3880}"/>
              </a:ext>
            </a:extLst>
          </p:cNvPr>
          <p:cNvSpPr txBox="1">
            <a:spLocks/>
          </p:cNvSpPr>
          <p:nvPr/>
        </p:nvSpPr>
        <p:spPr>
          <a:xfrm>
            <a:off x="500832" y="2990332"/>
            <a:ext cx="6017400" cy="476669"/>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2200" dirty="0">
                <a:latin typeface="HG丸ｺﾞｼｯｸM-PRO" panose="020F0600000000000000" pitchFamily="50" charset="-128"/>
                <a:ea typeface="HG丸ｺﾞｼｯｸM-PRO" panose="020F0600000000000000" pitchFamily="50" charset="-128"/>
              </a:rPr>
              <a:t>・地域教育コーディネーター養成研</a:t>
            </a:r>
            <a:r>
              <a:rPr lang="ja-JP" altLang="en-US" sz="2400" dirty="0">
                <a:latin typeface="HG丸ｺﾞｼｯｸM-PRO" panose="020F0600000000000000" pitchFamily="50" charset="-128"/>
                <a:ea typeface="HG丸ｺﾞｼｯｸM-PRO" panose="020F0600000000000000" pitchFamily="50" charset="-128"/>
              </a:rPr>
              <a:t>修</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25" name="コンテンツ プレースホルダー 2">
            <a:extLst>
              <a:ext uri="{FF2B5EF4-FFF2-40B4-BE49-F238E27FC236}">
                <a16:creationId xmlns:a16="http://schemas.microsoft.com/office/drawing/2014/main" id="{6DAC6D83-96B8-41A9-8981-FE8F6F8B92FA}"/>
              </a:ext>
            </a:extLst>
          </p:cNvPr>
          <p:cNvSpPr txBox="1">
            <a:spLocks/>
          </p:cNvSpPr>
          <p:nvPr/>
        </p:nvSpPr>
        <p:spPr>
          <a:xfrm>
            <a:off x="266830" y="3640569"/>
            <a:ext cx="2432827"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smtClean="0">
                <a:latin typeface="HGS創英角ｺﾞｼｯｸUB" panose="020B0900000000000000" pitchFamily="50" charset="-128"/>
                <a:ea typeface="HGS創英角ｺﾞｼｯｸUB" panose="020B0900000000000000" pitchFamily="50" charset="-128"/>
              </a:rPr>
              <a:t>参考資料等</a:t>
            </a:r>
            <a:endParaRPr lang="ja-JP" altLang="en-US" sz="2400" dirty="0">
              <a:latin typeface="HGS創英角ｺﾞｼｯｸUB" panose="020B0900000000000000" pitchFamily="50" charset="-128"/>
              <a:ea typeface="HGS創英角ｺﾞｼｯｸUB" panose="020B0900000000000000" pitchFamily="50" charset="-128"/>
            </a:endParaRPr>
          </a:p>
        </p:txBody>
      </p:sp>
      <p:pic>
        <p:nvPicPr>
          <p:cNvPr id="3" name="図 2" descr="スクリーンショットの画面&#10;&#10;自動的に生成された説明">
            <a:extLst>
              <a:ext uri="{FF2B5EF4-FFF2-40B4-BE49-F238E27FC236}">
                <a16:creationId xmlns:a16="http://schemas.microsoft.com/office/drawing/2014/main" id="{E3EA67E2-0A67-4A20-989D-A784F28A678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5972" y="4146988"/>
            <a:ext cx="2960890" cy="2121000"/>
          </a:xfrm>
          <a:prstGeom prst="rect">
            <a:avLst/>
          </a:prstGeom>
          <a:ln>
            <a:solidFill>
              <a:srgbClr val="002060"/>
            </a:solidFill>
          </a:ln>
        </p:spPr>
      </p:pic>
      <p:pic>
        <p:nvPicPr>
          <p:cNvPr id="7" name="図 6" descr="スクリーンショットの画面&#10;&#10;自動的に生成された説明">
            <a:extLst>
              <a:ext uri="{FF2B5EF4-FFF2-40B4-BE49-F238E27FC236}">
                <a16:creationId xmlns:a16="http://schemas.microsoft.com/office/drawing/2014/main" id="{9F6299F9-6C31-49BF-98AE-3451EEEEC2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99910" y="3830099"/>
            <a:ext cx="2032540" cy="2891936"/>
          </a:xfrm>
          <a:prstGeom prst="rect">
            <a:avLst/>
          </a:prstGeom>
          <a:ln>
            <a:solidFill>
              <a:srgbClr val="002060"/>
            </a:solidFill>
          </a:ln>
        </p:spPr>
      </p:pic>
      <p:sp>
        <p:nvSpPr>
          <p:cNvPr id="19" name="コンテンツ プレースホルダー 2">
            <a:extLst>
              <a:ext uri="{FF2B5EF4-FFF2-40B4-BE49-F238E27FC236}">
                <a16:creationId xmlns:a16="http://schemas.microsoft.com/office/drawing/2014/main" id="{4E2CAB66-F8B6-415E-BA48-E570AF3AFB98}"/>
              </a:ext>
            </a:extLst>
          </p:cNvPr>
          <p:cNvSpPr txBox="1">
            <a:spLocks/>
          </p:cNvSpPr>
          <p:nvPr/>
        </p:nvSpPr>
        <p:spPr>
          <a:xfrm>
            <a:off x="6661857" y="5613653"/>
            <a:ext cx="2532455" cy="674031"/>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1050" dirty="0" smtClean="0">
                <a:solidFill>
                  <a:srgbClr val="002060"/>
                </a:solidFill>
                <a:latin typeface="HGSｺﾞｼｯｸE" panose="020B0900000000000000" pitchFamily="50" charset="-128"/>
                <a:ea typeface="HGSｺﾞｼｯｸE" panose="020B0900000000000000" pitchFamily="50" charset="-128"/>
              </a:rPr>
              <a:t>・栃木県教育委員会</a:t>
            </a:r>
            <a:r>
              <a:rPr lang="en-US" altLang="ja-JP" sz="1050" dirty="0">
                <a:solidFill>
                  <a:srgbClr val="002060"/>
                </a:solidFill>
                <a:latin typeface="HGSｺﾞｼｯｸE" panose="020B0900000000000000" pitchFamily="50" charset="-128"/>
                <a:ea typeface="HGSｺﾞｼｯｸE" panose="020B0900000000000000" pitchFamily="50" charset="-128"/>
              </a:rPr>
              <a:t/>
            </a:r>
            <a:br>
              <a:rPr lang="en-US" altLang="ja-JP" sz="1050" dirty="0">
                <a:solidFill>
                  <a:srgbClr val="002060"/>
                </a:solidFill>
                <a:latin typeface="HGSｺﾞｼｯｸE" panose="020B0900000000000000" pitchFamily="50" charset="-128"/>
                <a:ea typeface="HGSｺﾞｼｯｸE" panose="020B0900000000000000" pitchFamily="50" charset="-128"/>
              </a:rPr>
            </a:br>
            <a:r>
              <a:rPr lang="ja-JP" altLang="en-US" sz="1050" dirty="0" smtClean="0">
                <a:solidFill>
                  <a:srgbClr val="002060"/>
                </a:solidFill>
                <a:latin typeface="HGSｺﾞｼｯｸE" panose="020B0900000000000000" pitchFamily="50" charset="-128"/>
                <a:ea typeface="HGSｺﾞｼｯｸE" panose="020B0900000000000000" pitchFamily="50" charset="-128"/>
              </a:rPr>
              <a:t>　地域</a:t>
            </a:r>
            <a:r>
              <a:rPr lang="ja-JP" altLang="en-US" sz="1050" dirty="0">
                <a:solidFill>
                  <a:srgbClr val="002060"/>
                </a:solidFill>
                <a:latin typeface="HGSｺﾞｼｯｸE" panose="020B0900000000000000" pitchFamily="50" charset="-128"/>
                <a:ea typeface="HGSｺﾞｼｯｸE" panose="020B0900000000000000" pitchFamily="50" charset="-128"/>
              </a:rPr>
              <a:t>連携教員のための手引き</a:t>
            </a:r>
            <a:r>
              <a:rPr lang="ja-JP" altLang="en-US" sz="1050" dirty="0" smtClean="0">
                <a:solidFill>
                  <a:srgbClr val="002060"/>
                </a:solidFill>
                <a:latin typeface="HGSｺﾞｼｯｸE" panose="020B0900000000000000" pitchFamily="50" charset="-128"/>
                <a:ea typeface="HGSｺﾞｼｯｸE" panose="020B0900000000000000" pitchFamily="50" charset="-128"/>
              </a:rPr>
              <a:t>書</a:t>
            </a:r>
            <a:r>
              <a:rPr lang="en-US" altLang="ja-JP" sz="1050" dirty="0" smtClean="0">
                <a:solidFill>
                  <a:srgbClr val="002060"/>
                </a:solidFill>
                <a:latin typeface="HGSｺﾞｼｯｸE" panose="020B0900000000000000" pitchFamily="50" charset="-128"/>
                <a:ea typeface="HGSｺﾞｼｯｸE" panose="020B0900000000000000" pitchFamily="50" charset="-128"/>
              </a:rPr>
              <a:t/>
            </a:r>
            <a:br>
              <a:rPr lang="en-US" altLang="ja-JP" sz="1050" dirty="0" smtClean="0">
                <a:solidFill>
                  <a:srgbClr val="002060"/>
                </a:solidFill>
                <a:latin typeface="HGSｺﾞｼｯｸE" panose="020B0900000000000000" pitchFamily="50" charset="-128"/>
                <a:ea typeface="HGSｺﾞｼｯｸE" panose="020B0900000000000000" pitchFamily="50" charset="-128"/>
              </a:rPr>
            </a:br>
            <a:r>
              <a:rPr lang="ja-JP" altLang="en-US" sz="1050" dirty="0" smtClean="0">
                <a:solidFill>
                  <a:srgbClr val="002060"/>
                </a:solidFill>
                <a:latin typeface="HGSｺﾞｼｯｸE" panose="020B0900000000000000" pitchFamily="50" charset="-128"/>
                <a:ea typeface="HGSｺﾞｼｯｸE" panose="020B0900000000000000" pitchFamily="50" charset="-128"/>
              </a:rPr>
              <a:t>　「</a:t>
            </a:r>
            <a:r>
              <a:rPr lang="ja-JP" altLang="en-US" sz="1050" dirty="0">
                <a:solidFill>
                  <a:srgbClr val="002060"/>
                </a:solidFill>
                <a:latin typeface="HGSｺﾞｼｯｸE" panose="020B0900000000000000" pitchFamily="50" charset="-128"/>
                <a:ea typeface="HGSｺﾞｼｯｸE" panose="020B0900000000000000" pitchFamily="50" charset="-128"/>
              </a:rPr>
              <a:t>学校と地域を結ぶ」</a:t>
            </a:r>
            <a:endParaRPr lang="en-US" altLang="ja-JP" sz="1050" dirty="0">
              <a:solidFill>
                <a:srgbClr val="002060"/>
              </a:solidFill>
              <a:latin typeface="HGSｺﾞｼｯｸE" panose="020B0900000000000000" pitchFamily="50" charset="-128"/>
              <a:ea typeface="HGSｺﾞｼｯｸE" panose="020B0900000000000000" pitchFamily="50" charset="-128"/>
            </a:endParaRPr>
          </a:p>
        </p:txBody>
      </p:sp>
      <p:sp>
        <p:nvSpPr>
          <p:cNvPr id="20" name="コンテンツ プレースホルダー 2">
            <a:extLst>
              <a:ext uri="{FF2B5EF4-FFF2-40B4-BE49-F238E27FC236}">
                <a16:creationId xmlns:a16="http://schemas.microsoft.com/office/drawing/2014/main" id="{CF979867-5C26-4779-9B22-E61E300C437E}"/>
              </a:ext>
            </a:extLst>
          </p:cNvPr>
          <p:cNvSpPr txBox="1">
            <a:spLocks/>
          </p:cNvSpPr>
          <p:nvPr/>
        </p:nvSpPr>
        <p:spPr>
          <a:xfrm>
            <a:off x="615860" y="6287684"/>
            <a:ext cx="4137856" cy="480131"/>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1050" dirty="0" smtClean="0">
                <a:solidFill>
                  <a:srgbClr val="002060"/>
                </a:solidFill>
                <a:latin typeface="HGSｺﾞｼｯｸE" panose="020B0900000000000000" pitchFamily="50" charset="-128"/>
                <a:ea typeface="HGSｺﾞｼｯｸE" panose="020B0900000000000000" pitchFamily="50" charset="-128"/>
              </a:rPr>
              <a:t>・栃木県教育委員会（ふれあい学習推進委員会）</a:t>
            </a:r>
            <a:r>
              <a:rPr lang="en-US" altLang="ja-JP" sz="1050" dirty="0" smtClean="0">
                <a:solidFill>
                  <a:srgbClr val="002060"/>
                </a:solidFill>
                <a:latin typeface="HGSｺﾞｼｯｸE" panose="020B0900000000000000" pitchFamily="50" charset="-128"/>
                <a:ea typeface="HGSｺﾞｼｯｸE" panose="020B0900000000000000" pitchFamily="50" charset="-128"/>
              </a:rPr>
              <a:t/>
            </a:r>
            <a:br>
              <a:rPr lang="en-US" altLang="ja-JP" sz="1050" dirty="0" smtClean="0">
                <a:solidFill>
                  <a:srgbClr val="002060"/>
                </a:solidFill>
                <a:latin typeface="HGSｺﾞｼｯｸE" panose="020B0900000000000000" pitchFamily="50" charset="-128"/>
                <a:ea typeface="HGSｺﾞｼｯｸE" panose="020B0900000000000000" pitchFamily="50" charset="-128"/>
              </a:rPr>
            </a:br>
            <a:r>
              <a:rPr lang="ja-JP" altLang="en-US" sz="1050" dirty="0" smtClean="0">
                <a:solidFill>
                  <a:srgbClr val="002060"/>
                </a:solidFill>
                <a:latin typeface="HGSｺﾞｼｯｸE" panose="020B0900000000000000" pitchFamily="50" charset="-128"/>
                <a:ea typeface="HGSｺﾞｼｯｸE" panose="020B0900000000000000" pitchFamily="50" charset="-128"/>
              </a:rPr>
              <a:t>　「</a:t>
            </a:r>
            <a:r>
              <a:rPr lang="ja-JP" altLang="en-US" sz="1050" dirty="0">
                <a:solidFill>
                  <a:srgbClr val="002060"/>
                </a:solidFill>
                <a:latin typeface="HGSｺﾞｼｯｸE" panose="020B0900000000000000" pitchFamily="50" charset="-128"/>
                <a:ea typeface="HGSｺﾞｼｯｸE" panose="020B0900000000000000" pitchFamily="50" charset="-128"/>
              </a:rPr>
              <a:t>あなたの学校</a:t>
            </a:r>
            <a:r>
              <a:rPr lang="ja-JP" altLang="en-US" sz="1050" dirty="0" smtClean="0">
                <a:solidFill>
                  <a:srgbClr val="002060"/>
                </a:solidFill>
                <a:latin typeface="HGSｺﾞｼｯｸE" panose="020B0900000000000000" pitchFamily="50" charset="-128"/>
                <a:ea typeface="HGSｺﾞｼｯｸE" panose="020B0900000000000000" pitchFamily="50" charset="-128"/>
              </a:rPr>
              <a:t>に地域</a:t>
            </a:r>
            <a:r>
              <a:rPr lang="ja-JP" altLang="en-US" sz="1050" dirty="0">
                <a:solidFill>
                  <a:srgbClr val="002060"/>
                </a:solidFill>
                <a:latin typeface="HGSｺﾞｼｯｸE" panose="020B0900000000000000" pitchFamily="50" charset="-128"/>
                <a:ea typeface="HGSｺﾞｼｯｸE" panose="020B0900000000000000" pitchFamily="50" charset="-128"/>
              </a:rPr>
              <a:t>コーディネーターはいますか」</a:t>
            </a:r>
            <a:endParaRPr lang="en-US" altLang="ja-JP" sz="1050" dirty="0">
              <a:solidFill>
                <a:srgbClr val="002060"/>
              </a:solidFill>
              <a:latin typeface="HGSｺﾞｼｯｸE" panose="020B0900000000000000" pitchFamily="50" charset="-128"/>
              <a:ea typeface="HGSｺﾞｼｯｸE" panose="020B0900000000000000" pitchFamily="50" charset="-128"/>
            </a:endParaRPr>
          </a:p>
        </p:txBody>
      </p:sp>
      <p:sp>
        <p:nvSpPr>
          <p:cNvPr id="18" name="テキスト ボックス 17">
            <a:extLst>
              <a:ext uri="{FF2B5EF4-FFF2-40B4-BE49-F238E27FC236}">
                <a16:creationId xmlns:a16="http://schemas.microsoft.com/office/drawing/2014/main" id="{4659B1CE-8A73-4D25-97F8-D281B96C96E9}"/>
              </a:ext>
            </a:extLst>
          </p:cNvPr>
          <p:cNvSpPr txBox="1"/>
          <p:nvPr/>
        </p:nvSpPr>
        <p:spPr>
          <a:xfrm>
            <a:off x="201566" y="136088"/>
            <a:ext cx="1894863" cy="369332"/>
          </a:xfrm>
          <a:prstGeom prst="rect">
            <a:avLst/>
          </a:prstGeom>
          <a:solidFill>
            <a:schemeClr val="accent6">
              <a:lumMod val="40000"/>
              <a:lumOff val="60000"/>
            </a:schemeClr>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参考</a:t>
            </a:r>
          </a:p>
        </p:txBody>
      </p:sp>
      <p:sp>
        <p:nvSpPr>
          <p:cNvPr id="22" name="テキスト ボックス 21">
            <a:extLst>
              <a:ext uri="{FF2B5EF4-FFF2-40B4-BE49-F238E27FC236}">
                <a16:creationId xmlns:a16="http://schemas.microsoft.com/office/drawing/2014/main" id="{D1A3186F-FCAF-4A50-9F82-C1660209E952}"/>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24</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58156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95442" y="468709"/>
            <a:ext cx="4134869" cy="2330563"/>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6263" y="3185938"/>
            <a:ext cx="3799396" cy="86400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3158" y="4106145"/>
            <a:ext cx="3684708" cy="864000"/>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264" y="5082560"/>
            <a:ext cx="4585394" cy="785681"/>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264" y="5952194"/>
            <a:ext cx="4539766" cy="756000"/>
          </a:xfrm>
          <a:prstGeom prst="rect">
            <a:avLst/>
          </a:prstGeom>
        </p:spPr>
      </p:pic>
      <p:pic>
        <p:nvPicPr>
          <p:cNvPr id="8" name="図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85395" y="3679918"/>
            <a:ext cx="4277178" cy="740040"/>
          </a:xfrm>
          <a:prstGeom prst="rect">
            <a:avLst/>
          </a:prstGeom>
        </p:spPr>
      </p:pic>
      <p:pic>
        <p:nvPicPr>
          <p:cNvPr id="9" name="図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585395" y="4571124"/>
            <a:ext cx="4515742" cy="592038"/>
          </a:xfrm>
          <a:prstGeom prst="rect">
            <a:avLst/>
          </a:prstGeom>
        </p:spPr>
      </p:pic>
      <p:pic>
        <p:nvPicPr>
          <p:cNvPr id="10" name="図 9"/>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712351" y="5313110"/>
            <a:ext cx="4261830" cy="941905"/>
          </a:xfrm>
          <a:prstGeom prst="rect">
            <a:avLst/>
          </a:prstGeom>
        </p:spPr>
      </p:pic>
      <p:sp>
        <p:nvSpPr>
          <p:cNvPr id="12" name="テキスト ボックス 11">
            <a:extLst>
              <a:ext uri="{FF2B5EF4-FFF2-40B4-BE49-F238E27FC236}">
                <a16:creationId xmlns:a16="http://schemas.microsoft.com/office/drawing/2014/main" id="{148FBE02-0D09-4850-AC58-EED8FCF05DD1}"/>
              </a:ext>
            </a:extLst>
          </p:cNvPr>
          <p:cNvSpPr txBox="1"/>
          <p:nvPr/>
        </p:nvSpPr>
        <p:spPr>
          <a:xfrm>
            <a:off x="8226236" y="64156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25</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14" name="コンテンツ プレースホルダー 2">
            <a:extLst>
              <a:ext uri="{FF2B5EF4-FFF2-40B4-BE49-F238E27FC236}">
                <a16:creationId xmlns:a16="http://schemas.microsoft.com/office/drawing/2014/main" id="{4E2CAB66-F8B6-415E-BA48-E570AF3AFB98}"/>
              </a:ext>
            </a:extLst>
          </p:cNvPr>
          <p:cNvSpPr txBox="1">
            <a:spLocks/>
          </p:cNvSpPr>
          <p:nvPr/>
        </p:nvSpPr>
        <p:spPr>
          <a:xfrm>
            <a:off x="208772" y="732420"/>
            <a:ext cx="2177343" cy="480131"/>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1050" dirty="0" smtClean="0">
                <a:solidFill>
                  <a:srgbClr val="002060"/>
                </a:solidFill>
                <a:latin typeface="HGSｺﾞｼｯｸE" panose="020B0900000000000000" pitchFamily="50" charset="-128"/>
                <a:ea typeface="HGSｺﾞｼｯｸE" panose="020B0900000000000000" pitchFamily="50" charset="-128"/>
              </a:rPr>
              <a:t>・栃木県学習情報提供システム</a:t>
            </a:r>
            <a:r>
              <a:rPr lang="en-US" altLang="ja-JP" sz="1050" dirty="0">
                <a:solidFill>
                  <a:srgbClr val="002060"/>
                </a:solidFill>
                <a:latin typeface="HGSｺﾞｼｯｸE" panose="020B0900000000000000" pitchFamily="50" charset="-128"/>
                <a:ea typeface="HGSｺﾞｼｯｸE" panose="020B0900000000000000" pitchFamily="50" charset="-128"/>
              </a:rPr>
              <a:t/>
            </a:r>
            <a:br>
              <a:rPr lang="en-US" altLang="ja-JP" sz="1050" dirty="0">
                <a:solidFill>
                  <a:srgbClr val="002060"/>
                </a:solidFill>
                <a:latin typeface="HGSｺﾞｼｯｸE" panose="020B0900000000000000" pitchFamily="50" charset="-128"/>
                <a:ea typeface="HGSｺﾞｼｯｸE" panose="020B0900000000000000" pitchFamily="50" charset="-128"/>
              </a:rPr>
            </a:br>
            <a:r>
              <a:rPr lang="ja-JP" altLang="en-US" sz="1050" dirty="0" smtClean="0">
                <a:solidFill>
                  <a:srgbClr val="002060"/>
                </a:solidFill>
                <a:latin typeface="HGSｺﾞｼｯｸE" panose="020B0900000000000000" pitchFamily="50" charset="-128"/>
                <a:ea typeface="HGSｺﾞｼｯｸE" panose="020B0900000000000000" pitchFamily="50" charset="-128"/>
              </a:rPr>
              <a:t>　「とちぎレインボーネット」</a:t>
            </a:r>
            <a:endParaRPr lang="en-US" altLang="ja-JP" sz="1050" dirty="0" smtClean="0">
              <a:solidFill>
                <a:srgbClr val="002060"/>
              </a:solidFill>
              <a:latin typeface="HGSｺﾞｼｯｸE" panose="020B0900000000000000" pitchFamily="50" charset="-128"/>
              <a:ea typeface="HGSｺﾞｼｯｸE" panose="020B0900000000000000" pitchFamily="50" charset="-128"/>
            </a:endParaRPr>
          </a:p>
        </p:txBody>
      </p:sp>
      <p:sp>
        <p:nvSpPr>
          <p:cNvPr id="15" name="コンテンツ プレースホルダー 2">
            <a:extLst>
              <a:ext uri="{FF2B5EF4-FFF2-40B4-BE49-F238E27FC236}">
                <a16:creationId xmlns:a16="http://schemas.microsoft.com/office/drawing/2014/main" id="{4E2CAB66-F8B6-415E-BA48-E570AF3AFB98}"/>
              </a:ext>
            </a:extLst>
          </p:cNvPr>
          <p:cNvSpPr txBox="1">
            <a:spLocks/>
          </p:cNvSpPr>
          <p:nvPr/>
        </p:nvSpPr>
        <p:spPr>
          <a:xfrm>
            <a:off x="208772" y="2886235"/>
            <a:ext cx="2890577" cy="260456"/>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1050" dirty="0" smtClean="0">
                <a:solidFill>
                  <a:srgbClr val="002060"/>
                </a:solidFill>
                <a:latin typeface="HGSｺﾞｼｯｸE" panose="020B0900000000000000" pitchFamily="50" charset="-128"/>
                <a:ea typeface="HGSｺﾞｼｯｸE" panose="020B0900000000000000" pitchFamily="50" charset="-128"/>
              </a:rPr>
              <a:t>・各教育事務所発行　ふれあい学習情報紙</a:t>
            </a:r>
            <a:endParaRPr lang="en-US" altLang="ja-JP" sz="1050" dirty="0" smtClean="0">
              <a:solidFill>
                <a:srgbClr val="002060"/>
              </a:solidFill>
              <a:latin typeface="HGSｺﾞｼｯｸE" panose="020B0900000000000000" pitchFamily="50" charset="-128"/>
              <a:ea typeface="HGSｺﾞｼｯｸE" panose="020B0900000000000000" pitchFamily="50" charset="-128"/>
            </a:endParaRPr>
          </a:p>
        </p:txBody>
      </p:sp>
      <p:sp>
        <p:nvSpPr>
          <p:cNvPr id="16" name="テキスト ボックス 15">
            <a:extLst>
              <a:ext uri="{FF2B5EF4-FFF2-40B4-BE49-F238E27FC236}">
                <a16:creationId xmlns:a16="http://schemas.microsoft.com/office/drawing/2014/main" id="{4659B1CE-8A73-4D25-97F8-D281B96C96E9}"/>
              </a:ext>
            </a:extLst>
          </p:cNvPr>
          <p:cNvSpPr txBox="1"/>
          <p:nvPr/>
        </p:nvSpPr>
        <p:spPr>
          <a:xfrm>
            <a:off x="201566" y="136088"/>
            <a:ext cx="1894863" cy="369332"/>
          </a:xfrm>
          <a:prstGeom prst="rect">
            <a:avLst/>
          </a:prstGeom>
          <a:solidFill>
            <a:schemeClr val="accent6">
              <a:lumMod val="40000"/>
              <a:lumOff val="60000"/>
            </a:schemeClr>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参考</a:t>
            </a:r>
          </a:p>
        </p:txBody>
      </p:sp>
    </p:spTree>
    <p:extLst>
      <p:ext uri="{BB962C8B-B14F-4D97-AF65-F5344CB8AC3E}">
        <p14:creationId xmlns:p14="http://schemas.microsoft.com/office/powerpoint/2010/main" val="313026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397" y="-297"/>
            <a:ext cx="9144793" cy="6858594"/>
          </a:xfrm>
          <a:prstGeom prst="rect">
            <a:avLst/>
          </a:prstGeom>
        </p:spPr>
      </p:pic>
      <p:sp>
        <p:nvSpPr>
          <p:cNvPr id="3" name="字幕 2">
            <a:extLst>
              <a:ext uri="{FF2B5EF4-FFF2-40B4-BE49-F238E27FC236}">
                <a16:creationId xmlns:a16="http://schemas.microsoft.com/office/drawing/2014/main" id="{340DE8D8-2A93-490E-B3B1-EA4AFB7485DF}"/>
              </a:ext>
            </a:extLst>
          </p:cNvPr>
          <p:cNvSpPr>
            <a:spLocks noGrp="1"/>
          </p:cNvSpPr>
          <p:nvPr>
            <p:ph type="subTitle" idx="1"/>
          </p:nvPr>
        </p:nvSpPr>
        <p:spPr>
          <a:xfrm>
            <a:off x="816076" y="5366832"/>
            <a:ext cx="6371304" cy="1022844"/>
          </a:xfrm>
        </p:spPr>
        <p:txBody>
          <a:bodyPr wrap="square">
            <a:spAutoFit/>
          </a:bodyPr>
          <a:lstStyle/>
          <a:p>
            <a:r>
              <a:rPr lang="ja-JP" altLang="en-US" sz="1050" dirty="0" smtClean="0">
                <a:latin typeface="ＭＳ ゴシック" panose="020B0609070205080204" pitchFamily="49" charset="-128"/>
                <a:ea typeface="ＭＳ ゴシック" panose="020B0609070205080204" pitchFamily="49" charset="-128"/>
              </a:rPr>
              <a:t>中央</a:t>
            </a:r>
            <a:r>
              <a:rPr lang="ja-JP" altLang="en-US" sz="1050" dirty="0">
                <a:latin typeface="ＭＳ ゴシック" panose="020B0609070205080204" pitchFamily="49" charset="-128"/>
                <a:ea typeface="ＭＳ ゴシック" panose="020B0609070205080204" pitchFamily="49" charset="-128"/>
              </a:rPr>
              <a:t>教育審議会</a:t>
            </a:r>
          </a:p>
          <a:p>
            <a:r>
              <a:rPr lang="ja-JP" altLang="en-US" sz="1050" dirty="0" smtClean="0">
                <a:latin typeface="ＭＳ ゴシック" panose="020B0609070205080204" pitchFamily="49" charset="-128"/>
                <a:ea typeface="ＭＳ ゴシック" panose="020B0609070205080204" pitchFamily="49" charset="-128"/>
              </a:rPr>
              <a:t>「</a:t>
            </a:r>
            <a:r>
              <a:rPr lang="ja-JP" altLang="en-US" sz="1050" dirty="0">
                <a:latin typeface="ＭＳ ゴシック" panose="020B0609070205080204" pitchFamily="49" charset="-128"/>
                <a:ea typeface="ＭＳ ゴシック" panose="020B0609070205080204" pitchFamily="49" charset="-128"/>
              </a:rPr>
              <a:t>新しい時代の教育や地方創生の実現に向けた</a:t>
            </a:r>
          </a:p>
          <a:p>
            <a:r>
              <a:rPr lang="ja-JP" altLang="en-US" sz="1050" dirty="0">
                <a:latin typeface="ＭＳ ゴシック" panose="020B0609070205080204" pitchFamily="49" charset="-128"/>
                <a:ea typeface="ＭＳ ゴシック" panose="020B0609070205080204" pitchFamily="49" charset="-128"/>
              </a:rPr>
              <a:t>　</a:t>
            </a:r>
            <a:r>
              <a:rPr lang="ja-JP" altLang="en-US" sz="1050" dirty="0" smtClean="0">
                <a:latin typeface="ＭＳ ゴシック" panose="020B0609070205080204" pitchFamily="49" charset="-128"/>
                <a:ea typeface="ＭＳ ゴシック" panose="020B0609070205080204" pitchFamily="49" charset="-128"/>
              </a:rPr>
              <a:t>学校</a:t>
            </a:r>
            <a:r>
              <a:rPr lang="ja-JP" altLang="en-US" sz="1050" dirty="0">
                <a:latin typeface="ＭＳ ゴシック" panose="020B0609070205080204" pitchFamily="49" charset="-128"/>
                <a:ea typeface="ＭＳ ゴシック" panose="020B0609070205080204" pitchFamily="49" charset="-128"/>
              </a:rPr>
              <a:t>と地域の連携・協働の在り方と今後の推進方策について</a:t>
            </a:r>
            <a:r>
              <a:rPr lang="ja-JP" altLang="en-US" sz="1050" dirty="0" smtClean="0">
                <a:latin typeface="ＭＳ ゴシック" panose="020B0609070205080204" pitchFamily="49" charset="-128"/>
                <a:ea typeface="ＭＳ ゴシック" panose="020B0609070205080204" pitchFamily="49" charset="-128"/>
              </a:rPr>
              <a:t>」平成</a:t>
            </a:r>
            <a:r>
              <a:rPr lang="en-US" altLang="ja-JP" sz="1050" dirty="0" smtClean="0">
                <a:latin typeface="ＭＳ ゴシック" panose="020B0609070205080204" pitchFamily="49" charset="-128"/>
                <a:ea typeface="ＭＳ ゴシック" panose="020B0609070205080204" pitchFamily="49" charset="-128"/>
              </a:rPr>
              <a:t>27</a:t>
            </a:r>
            <a:r>
              <a:rPr lang="ja-JP" altLang="en-US" sz="1050" dirty="0" smtClean="0">
                <a:latin typeface="ＭＳ ゴシック" panose="020B0609070205080204" pitchFamily="49" charset="-128"/>
                <a:ea typeface="ＭＳ ゴシック" panose="020B0609070205080204" pitchFamily="49" charset="-128"/>
              </a:rPr>
              <a:t>（</a:t>
            </a:r>
            <a:r>
              <a:rPr lang="en-US" altLang="ja-JP" sz="1050" dirty="0" smtClean="0">
                <a:latin typeface="ＭＳ ゴシック" panose="020B0609070205080204" pitchFamily="49" charset="-128"/>
                <a:ea typeface="ＭＳ ゴシック" panose="020B0609070205080204" pitchFamily="49" charset="-128"/>
              </a:rPr>
              <a:t>2015</a:t>
            </a:r>
            <a:r>
              <a:rPr lang="ja-JP" altLang="en-US" sz="1050" dirty="0" smtClean="0">
                <a:latin typeface="ＭＳ ゴシック" panose="020B0609070205080204" pitchFamily="49" charset="-128"/>
                <a:ea typeface="ＭＳ ゴシック" panose="020B0609070205080204" pitchFamily="49" charset="-128"/>
              </a:rPr>
              <a:t>）年から</a:t>
            </a:r>
            <a:endParaRPr lang="ja-JP" altLang="en-US" sz="1050" dirty="0">
              <a:latin typeface="ＭＳ ゴシック" panose="020B0609070205080204" pitchFamily="49" charset="-128"/>
              <a:ea typeface="ＭＳ ゴシック" panose="020B0609070205080204" pitchFamily="49" charset="-128"/>
            </a:endParaRPr>
          </a:p>
        </p:txBody>
      </p:sp>
      <p:sp>
        <p:nvSpPr>
          <p:cNvPr id="8" name="字幕 2">
            <a:extLst>
              <a:ext uri="{FF2B5EF4-FFF2-40B4-BE49-F238E27FC236}">
                <a16:creationId xmlns:a16="http://schemas.microsoft.com/office/drawing/2014/main" id="{340DE8D8-2A93-490E-B3B1-EA4AFB7485DF}"/>
              </a:ext>
            </a:extLst>
          </p:cNvPr>
          <p:cNvSpPr txBox="1">
            <a:spLocks/>
          </p:cNvSpPr>
          <p:nvPr/>
        </p:nvSpPr>
        <p:spPr>
          <a:xfrm>
            <a:off x="403122" y="417395"/>
            <a:ext cx="6371304" cy="4769575"/>
          </a:xfrm>
          <a:prstGeom prst="rect">
            <a:avLst/>
          </a:prstGeom>
        </p:spPr>
        <p:txBody>
          <a:bodyPr vert="horz" wrap="square" lIns="91440" tIns="91440" rIns="91440" bIns="91440" rtlCol="0">
            <a:sp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kumimoji="1"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kumimoji="1"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kumimoji="1" sz="1200" kern="1200" baseline="0">
                <a:solidFill>
                  <a:schemeClr val="tx1"/>
                </a:solidFill>
                <a:effectLst/>
                <a:latin typeface="+mn-lt"/>
                <a:ea typeface="+mn-ea"/>
                <a:cs typeface="+mn-cs"/>
              </a:defRPr>
            </a:lvl9pPr>
          </a:lstStyle>
          <a:p>
            <a:r>
              <a:rPr lang="ja-JP" altLang="en-US" sz="2800" dirty="0" smtClean="0">
                <a:latin typeface="HGSｺﾞｼｯｸE" panose="020B0900000000000000" pitchFamily="50" charset="-128"/>
                <a:ea typeface="HGSｺﾞｼｯｸE" panose="020B0900000000000000" pitchFamily="50" charset="-128"/>
              </a:rPr>
              <a:t>誰かが何とかしてくれる、のではなく、自分たちが「当事者」として、自分たちの力で学校や地域を創り上げていく。子供たちのために学校をよくしたい、元気な地域を創りたい、そんな「志」が集まる学校、地域が創られ、そこから、子供たちが自己実現や地域貢献など、志を果たしていける未来こそ、</a:t>
            </a:r>
            <a:r>
              <a:rPr lang="en-US" altLang="ja-JP" sz="2800" dirty="0" smtClean="0">
                <a:latin typeface="HGSｺﾞｼｯｸE" panose="020B0900000000000000" pitchFamily="50" charset="-128"/>
                <a:ea typeface="HGSｺﾞｼｯｸE" panose="020B0900000000000000" pitchFamily="50" charset="-128"/>
              </a:rPr>
              <a:t/>
            </a:r>
            <a:br>
              <a:rPr lang="en-US" altLang="ja-JP" sz="2800" dirty="0" smtClean="0">
                <a:latin typeface="HGSｺﾞｼｯｸE" panose="020B0900000000000000" pitchFamily="50" charset="-128"/>
                <a:ea typeface="HGSｺﾞｼｯｸE" panose="020B0900000000000000" pitchFamily="50" charset="-128"/>
              </a:rPr>
            </a:br>
            <a:r>
              <a:rPr lang="ja-JP" altLang="en-US" sz="2800" dirty="0" smtClean="0">
                <a:latin typeface="HGSｺﾞｼｯｸE" panose="020B0900000000000000" pitchFamily="50" charset="-128"/>
                <a:ea typeface="HGSｺﾞｼｯｸE" panose="020B0900000000000000" pitchFamily="50" charset="-128"/>
              </a:rPr>
              <a:t>これからの未来の姿である。</a:t>
            </a:r>
          </a:p>
        </p:txBody>
      </p:sp>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509905">
            <a:off x="5734501" y="3266271"/>
            <a:ext cx="3543300" cy="3543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92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CAFB10-7E8F-4526-80E8-670A5FB877F9}"/>
              </a:ext>
            </a:extLst>
          </p:cNvPr>
          <p:cNvSpPr>
            <a:spLocks noGrp="1"/>
          </p:cNvSpPr>
          <p:nvPr>
            <p:ph type="title"/>
          </p:nvPr>
        </p:nvSpPr>
        <p:spPr>
          <a:xfrm>
            <a:off x="1535413" y="804520"/>
            <a:ext cx="6811633" cy="1049235"/>
          </a:xfrm>
        </p:spPr>
        <p:txBody>
          <a:bodyPr anchor="ctr" anchorCtr="0"/>
          <a:lstStyle/>
          <a:p>
            <a:r>
              <a:rPr kumimoji="1" lang="en-US" altLang="ja-JP" dirty="0">
                <a:latin typeface="HGS創英角ｺﾞｼｯｸUB" panose="020B0900000000000000" pitchFamily="50" charset="-128"/>
                <a:ea typeface="HGS創英角ｺﾞｼｯｸUB" panose="020B0900000000000000" pitchFamily="50" charset="-128"/>
              </a:rPr>
              <a:t>2030</a:t>
            </a:r>
            <a:r>
              <a:rPr kumimoji="1" lang="ja-JP" altLang="en-US" dirty="0">
                <a:latin typeface="HGS創英角ｺﾞｼｯｸUB" panose="020B0900000000000000" pitchFamily="50" charset="-128"/>
                <a:ea typeface="HGS創英角ｺﾞｼｯｸUB" panose="020B0900000000000000" pitchFamily="50" charset="-128"/>
              </a:rPr>
              <a:t>年の社会</a:t>
            </a:r>
            <a:r>
              <a:rPr kumimoji="1" lang="ja-JP" altLang="en-US" dirty="0" smtClean="0">
                <a:latin typeface="HGS創英角ｺﾞｼｯｸUB" panose="020B0900000000000000" pitchFamily="50" charset="-128"/>
                <a:ea typeface="HGS創英角ｺﾞｼｯｸUB" panose="020B0900000000000000" pitchFamily="50" charset="-128"/>
              </a:rPr>
              <a:t>と子供たち</a:t>
            </a:r>
            <a:r>
              <a:rPr kumimoji="1" lang="ja-JP" altLang="en-US" dirty="0">
                <a:latin typeface="HGS創英角ｺﾞｼｯｸUB" panose="020B0900000000000000" pitchFamily="50" charset="-128"/>
                <a:ea typeface="HGS創英角ｺﾞｼｯｸUB" panose="020B0900000000000000" pitchFamily="50" charset="-128"/>
              </a:rPr>
              <a:t>の未来</a:t>
            </a:r>
          </a:p>
        </p:txBody>
      </p:sp>
      <p:sp>
        <p:nvSpPr>
          <p:cNvPr id="4" name="コンテンツ プレースホルダー 2">
            <a:extLst>
              <a:ext uri="{FF2B5EF4-FFF2-40B4-BE49-F238E27FC236}">
                <a16:creationId xmlns:a16="http://schemas.microsoft.com/office/drawing/2014/main" id="{9FE13C8E-72FB-4900-8112-DA1FC281FF1E}"/>
              </a:ext>
            </a:extLst>
          </p:cNvPr>
          <p:cNvSpPr txBox="1">
            <a:spLocks/>
          </p:cNvSpPr>
          <p:nvPr/>
        </p:nvSpPr>
        <p:spPr>
          <a:xfrm>
            <a:off x="612000" y="2217281"/>
            <a:ext cx="7920000"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65</a:t>
            </a:r>
            <a:r>
              <a:rPr lang="ja-JP" altLang="en-US" sz="2400" dirty="0">
                <a:latin typeface="HG丸ｺﾞｼｯｸM-PRO" panose="020F0600000000000000" pitchFamily="50" charset="-128"/>
                <a:ea typeface="HG丸ｺﾞｼｯｸM-PRO" panose="020F0600000000000000" pitchFamily="50" charset="-128"/>
              </a:rPr>
              <a:t>歳以上の割合が総人口の　約</a:t>
            </a:r>
            <a:r>
              <a:rPr lang="en-US" altLang="ja-JP" sz="2400" dirty="0">
                <a:latin typeface="HG丸ｺﾞｼｯｸM-PRO" panose="020F0600000000000000" pitchFamily="50" charset="-128"/>
                <a:ea typeface="HG丸ｺﾞｼｯｸM-PRO" panose="020F0600000000000000" pitchFamily="50" charset="-128"/>
              </a:rPr>
              <a:t>31.2</a:t>
            </a:r>
            <a:r>
              <a:rPr lang="ja-JP" altLang="en-US" sz="2400" dirty="0">
                <a:latin typeface="HG丸ｺﾞｼｯｸM-PRO" panose="020F0600000000000000" pitchFamily="50" charset="-128"/>
                <a:ea typeface="HG丸ｺﾞｼｯｸM-PRO" panose="020F0600000000000000" pitchFamily="50" charset="-128"/>
              </a:rPr>
              <a:t>％</a:t>
            </a:r>
          </a:p>
        </p:txBody>
      </p:sp>
      <p:sp>
        <p:nvSpPr>
          <p:cNvPr id="5" name="コンテンツ プレースホルダー 2">
            <a:extLst>
              <a:ext uri="{FF2B5EF4-FFF2-40B4-BE49-F238E27FC236}">
                <a16:creationId xmlns:a16="http://schemas.microsoft.com/office/drawing/2014/main" id="{F1430421-AE34-4A83-B221-45C564CB3646}"/>
              </a:ext>
            </a:extLst>
          </p:cNvPr>
          <p:cNvSpPr txBox="1">
            <a:spLocks/>
          </p:cNvSpPr>
          <p:nvPr/>
        </p:nvSpPr>
        <p:spPr>
          <a:xfrm>
            <a:off x="612000" y="3107211"/>
            <a:ext cx="7920000"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　生産年齢人口は総人口の　約</a:t>
            </a:r>
            <a:r>
              <a:rPr lang="en-US" altLang="ja-JP" sz="2400" dirty="0">
                <a:latin typeface="HG丸ｺﾞｼｯｸM-PRO" panose="020F0600000000000000" pitchFamily="50" charset="-128"/>
                <a:ea typeface="HG丸ｺﾞｼｯｸM-PRO" panose="020F0600000000000000" pitchFamily="50" charset="-128"/>
              </a:rPr>
              <a:t>58.1</a:t>
            </a:r>
            <a:r>
              <a:rPr lang="ja-JP" altLang="en-US" sz="2400" dirty="0">
                <a:latin typeface="HG丸ｺﾞｼｯｸM-PRO" panose="020F0600000000000000" pitchFamily="50" charset="-128"/>
                <a:ea typeface="HG丸ｺﾞｼｯｸM-PRO" panose="020F0600000000000000" pitchFamily="50" charset="-128"/>
              </a:rPr>
              <a:t>％</a:t>
            </a:r>
          </a:p>
        </p:txBody>
      </p:sp>
      <p:sp>
        <p:nvSpPr>
          <p:cNvPr id="6" name="コンテンツ プレースホルダー 2">
            <a:extLst>
              <a:ext uri="{FF2B5EF4-FFF2-40B4-BE49-F238E27FC236}">
                <a16:creationId xmlns:a16="http://schemas.microsoft.com/office/drawing/2014/main" id="{A8E5D7BA-183B-4AD0-A791-3502B7A5E68C}"/>
              </a:ext>
            </a:extLst>
          </p:cNvPr>
          <p:cNvSpPr txBox="1">
            <a:spLocks/>
          </p:cNvSpPr>
          <p:nvPr/>
        </p:nvSpPr>
        <p:spPr>
          <a:xfrm>
            <a:off x="1073227" y="3590977"/>
            <a:ext cx="7920000" cy="643577"/>
          </a:xfrm>
          <a:prstGeom prst="rect">
            <a:avLst/>
          </a:prstGeom>
        </p:spPr>
        <p:txBody>
          <a:bodyPr vert="horz" lIns="91440" tIns="45720" rIns="91440" bIns="45720" rtlCol="0" anchor="t">
            <a:normAutofit fontScale="85000"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1995</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…69.4</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2010</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…63.8</a:t>
            </a: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2018</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…59.8</a:t>
            </a:r>
            <a:r>
              <a:rPr lang="ja-JP" altLang="en-US" sz="2400" dirty="0">
                <a:latin typeface="HG丸ｺﾞｼｯｸM-PRO" panose="020F0600000000000000" pitchFamily="50" charset="-128"/>
                <a:ea typeface="HG丸ｺﾞｼｯｸM-PRO" panose="020F0600000000000000" pitchFamily="50" charset="-128"/>
              </a:rPr>
              <a:t>％）</a:t>
            </a:r>
          </a:p>
        </p:txBody>
      </p:sp>
      <p:sp>
        <p:nvSpPr>
          <p:cNvPr id="7" name="コンテンツ プレースホルダー 2">
            <a:extLst>
              <a:ext uri="{FF2B5EF4-FFF2-40B4-BE49-F238E27FC236}">
                <a16:creationId xmlns:a16="http://schemas.microsoft.com/office/drawing/2014/main" id="{B97447FD-FD33-4A95-98C2-FAE7C259F2C8}"/>
              </a:ext>
            </a:extLst>
          </p:cNvPr>
          <p:cNvSpPr txBox="1">
            <a:spLocks/>
          </p:cNvSpPr>
          <p:nvPr/>
        </p:nvSpPr>
        <p:spPr>
          <a:xfrm>
            <a:off x="624583" y="4300652"/>
            <a:ext cx="7920000"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子供が</a:t>
            </a:r>
            <a:r>
              <a:rPr lang="ja-JP" altLang="en-US" sz="2400" dirty="0">
                <a:latin typeface="HG丸ｺﾞｼｯｸM-PRO" panose="020F0600000000000000" pitchFamily="50" charset="-128"/>
                <a:ea typeface="HG丸ｺﾞｼｯｸM-PRO" panose="020F0600000000000000" pitchFamily="50" charset="-128"/>
              </a:rPr>
              <a:t>今は存在しない職業に就く割合　約</a:t>
            </a:r>
            <a:r>
              <a:rPr lang="en-US" altLang="ja-JP" sz="2400" dirty="0">
                <a:latin typeface="HG丸ｺﾞｼｯｸM-PRO" panose="020F0600000000000000" pitchFamily="50" charset="-128"/>
                <a:ea typeface="HG丸ｺﾞｼｯｸM-PRO" panose="020F0600000000000000" pitchFamily="50" charset="-128"/>
              </a:rPr>
              <a:t>65</a:t>
            </a:r>
            <a:r>
              <a:rPr lang="ja-JP" altLang="en-US" sz="2400" dirty="0">
                <a:latin typeface="HG丸ｺﾞｼｯｸM-PRO" panose="020F0600000000000000" pitchFamily="50" charset="-128"/>
                <a:ea typeface="HG丸ｺﾞｼｯｸM-PRO" panose="020F0600000000000000" pitchFamily="50" charset="-128"/>
              </a:rPr>
              <a:t>％</a:t>
            </a:r>
          </a:p>
        </p:txBody>
      </p:sp>
      <p:sp>
        <p:nvSpPr>
          <p:cNvPr id="8" name="コンテンツ プレースホルダー 2">
            <a:extLst>
              <a:ext uri="{FF2B5EF4-FFF2-40B4-BE49-F238E27FC236}">
                <a16:creationId xmlns:a16="http://schemas.microsoft.com/office/drawing/2014/main" id="{41FC628D-A661-4B44-8A13-B3B8E55F6043}"/>
              </a:ext>
            </a:extLst>
          </p:cNvPr>
          <p:cNvSpPr txBox="1">
            <a:spLocks/>
          </p:cNvSpPr>
          <p:nvPr/>
        </p:nvSpPr>
        <p:spPr>
          <a:xfrm>
            <a:off x="624583" y="5262272"/>
            <a:ext cx="8414555"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　今後、自動化される可能性がある仕事の割合　約</a:t>
            </a:r>
            <a:r>
              <a:rPr lang="en-US" altLang="ja-JP" sz="2400" dirty="0">
                <a:latin typeface="HG丸ｺﾞｼｯｸM-PRO" panose="020F0600000000000000" pitchFamily="50" charset="-128"/>
                <a:ea typeface="HG丸ｺﾞｼｯｸM-PRO" panose="020F0600000000000000" pitchFamily="50" charset="-128"/>
              </a:rPr>
              <a:t>49</a:t>
            </a:r>
            <a:r>
              <a:rPr lang="ja-JP" altLang="en-US" sz="2400" dirty="0">
                <a:latin typeface="HG丸ｺﾞｼｯｸM-PRO" panose="020F0600000000000000" pitchFamily="50" charset="-128"/>
                <a:ea typeface="HG丸ｺﾞｼｯｸM-PRO" panose="020F0600000000000000" pitchFamily="50" charset="-128"/>
              </a:rPr>
              <a:t>％</a:t>
            </a:r>
          </a:p>
        </p:txBody>
      </p:sp>
      <p:sp>
        <p:nvSpPr>
          <p:cNvPr id="10" name="テキスト ボックス 9">
            <a:extLst>
              <a:ext uri="{FF2B5EF4-FFF2-40B4-BE49-F238E27FC236}">
                <a16:creationId xmlns:a16="http://schemas.microsoft.com/office/drawing/2014/main" id="{472D3B62-BE07-4501-BBEE-F699471EC419}"/>
              </a:ext>
            </a:extLst>
          </p:cNvPr>
          <p:cNvSpPr txBox="1"/>
          <p:nvPr/>
        </p:nvSpPr>
        <p:spPr>
          <a:xfrm>
            <a:off x="457200" y="6223892"/>
            <a:ext cx="7889846" cy="553998"/>
          </a:xfrm>
          <a:prstGeom prst="rect">
            <a:avLst/>
          </a:prstGeom>
          <a:noFill/>
        </p:spPr>
        <p:txBody>
          <a:bodyPr wrap="square" rtlCol="0">
            <a:spAutoFit/>
          </a:bodyPr>
          <a:lstStyle/>
          <a:p>
            <a:pPr algn="r"/>
            <a:r>
              <a:rPr kumimoji="1" lang="en-US" altLang="ja-JP" dirty="0"/>
              <a:t> </a:t>
            </a:r>
            <a:r>
              <a:rPr kumimoji="1" lang="ja-JP" altLang="en-US" sz="1200" dirty="0">
                <a:latin typeface="ＭＳ ゴシック" panose="020B0609070205080204" pitchFamily="49" charset="-128"/>
                <a:ea typeface="ＭＳ ゴシック" panose="020B0609070205080204" pitchFamily="49" charset="-128"/>
              </a:rPr>
              <a:t>中央教育審議会 初等中等教育分科会（第</a:t>
            </a:r>
            <a:r>
              <a:rPr kumimoji="1" lang="en-US" altLang="ja-JP" sz="1200" dirty="0">
                <a:latin typeface="ＭＳ ゴシック" panose="020B0609070205080204" pitchFamily="49" charset="-128"/>
                <a:ea typeface="ＭＳ ゴシック" panose="020B0609070205080204" pitchFamily="49" charset="-128"/>
              </a:rPr>
              <a:t>100</a:t>
            </a:r>
            <a:r>
              <a:rPr kumimoji="1" lang="ja-JP" altLang="en-US" sz="1200" dirty="0">
                <a:latin typeface="ＭＳ ゴシック" panose="020B0609070205080204" pitchFamily="49" charset="-128"/>
                <a:ea typeface="ＭＳ ゴシック" panose="020B0609070205080204" pitchFamily="49" charset="-128"/>
              </a:rPr>
              <a:t>回）教育課程企画特別部会論点</a:t>
            </a:r>
            <a:r>
              <a:rPr kumimoji="1" lang="ja-JP" altLang="en-US" sz="1200" dirty="0" smtClean="0">
                <a:latin typeface="ＭＳ ゴシック" panose="020B0609070205080204" pitchFamily="49" charset="-128"/>
                <a:ea typeface="ＭＳ ゴシック" panose="020B0609070205080204" pitchFamily="49" charset="-128"/>
              </a:rPr>
              <a:t>整理 平成</a:t>
            </a:r>
            <a:r>
              <a:rPr kumimoji="1" lang="en-US" altLang="ja-JP" sz="1200" dirty="0" smtClean="0">
                <a:latin typeface="ＭＳ ゴシック" panose="020B0609070205080204" pitchFamily="49" charset="-128"/>
                <a:ea typeface="ＭＳ ゴシック" panose="020B0609070205080204" pitchFamily="49" charset="-128"/>
              </a:rPr>
              <a:t>27(2015)</a:t>
            </a:r>
            <a:r>
              <a:rPr kumimoji="1" lang="ja-JP" altLang="en-US" sz="1200" dirty="0">
                <a:latin typeface="ＭＳ ゴシック" panose="020B0609070205080204" pitchFamily="49" charset="-128"/>
                <a:ea typeface="ＭＳ ゴシック" panose="020B0609070205080204" pitchFamily="49" charset="-128"/>
              </a:rPr>
              <a:t>年</a:t>
            </a:r>
            <a:endParaRPr kumimoji="1" lang="en-US" altLang="ja-JP" sz="1200" dirty="0">
              <a:latin typeface="ＭＳ ゴシック" panose="020B0609070205080204" pitchFamily="49" charset="-128"/>
              <a:ea typeface="ＭＳ ゴシック" panose="020B0609070205080204" pitchFamily="49" charset="-128"/>
            </a:endParaRPr>
          </a:p>
          <a:p>
            <a:pPr algn="r"/>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dirty="0">
                <a:latin typeface="ＭＳ ゴシック" panose="020B0609070205080204" pitchFamily="49" charset="-128"/>
                <a:ea typeface="ＭＳ ゴシック" panose="020B0609070205080204" pitchFamily="49" charset="-128"/>
              </a:rPr>
              <a:t> 1</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2030</a:t>
            </a:r>
            <a:r>
              <a:rPr kumimoji="1" lang="ja-JP" altLang="en-US" sz="1200" dirty="0">
                <a:latin typeface="ＭＳ ゴシック" panose="020B0609070205080204" pitchFamily="49" charset="-128"/>
                <a:ea typeface="ＭＳ ゴシック" panose="020B0609070205080204" pitchFamily="49" charset="-128"/>
              </a:rPr>
              <a:t>年の社会と子供たちの未来　ほかから</a:t>
            </a:r>
          </a:p>
        </p:txBody>
      </p:sp>
      <p:sp>
        <p:nvSpPr>
          <p:cNvPr id="11" name="テキスト ボックス 10">
            <a:extLst>
              <a:ext uri="{FF2B5EF4-FFF2-40B4-BE49-F238E27FC236}">
                <a16:creationId xmlns:a16="http://schemas.microsoft.com/office/drawing/2014/main" id="{FA5EDEBD-2AE2-49EA-8AA9-2E18810AC456}"/>
              </a:ext>
            </a:extLst>
          </p:cNvPr>
          <p:cNvSpPr txBox="1"/>
          <p:nvPr/>
        </p:nvSpPr>
        <p:spPr>
          <a:xfrm>
            <a:off x="201566" y="136088"/>
            <a:ext cx="4278156" cy="369332"/>
          </a:xfrm>
          <a:prstGeom prst="rect">
            <a:avLst/>
          </a:prstGeom>
          <a:solidFill>
            <a:schemeClr val="accent1">
              <a:lumMod val="75000"/>
            </a:schemeClr>
          </a:solidFill>
        </p:spPr>
        <p:txBody>
          <a:bodyPr wrap="square" rtlCol="0">
            <a:spAutoFit/>
          </a:bodyPr>
          <a:lstStyle/>
          <a:p>
            <a:pPr algn="dist"/>
            <a:r>
              <a:rPr kumimoji="1" lang="en-US" altLang="ja-JP" dirty="0"/>
              <a:t> </a:t>
            </a:r>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学校と地域が連携・協働する必要</a:t>
            </a:r>
          </a:p>
        </p:txBody>
      </p:sp>
      <p:sp>
        <p:nvSpPr>
          <p:cNvPr id="12" name="テキスト ボックス 11"/>
          <p:cNvSpPr txBox="1"/>
          <p:nvPr/>
        </p:nvSpPr>
        <p:spPr>
          <a:xfrm>
            <a:off x="8222268" y="6381328"/>
            <a:ext cx="900100" cy="461665"/>
          </a:xfrm>
          <a:prstGeom prst="rect">
            <a:avLst/>
          </a:prstGeom>
          <a:noFill/>
        </p:spPr>
        <p:txBody>
          <a:bodyPr wrap="square" rtlCol="0">
            <a:spAutoFit/>
          </a:bodyPr>
          <a:lstStyle/>
          <a:p>
            <a:pPr algn="r"/>
            <a:r>
              <a:rPr kumimoji="1" lang="en-US" altLang="ja-JP" sz="2400" dirty="0">
                <a:latin typeface="ＤＦ特太ゴシック体" panose="020B0509000000000000" pitchFamily="49" charset="-128"/>
                <a:ea typeface="ＤＦ特太ゴシック体" panose="020B0509000000000000" pitchFamily="49" charset="-128"/>
              </a:rPr>
              <a:t>1</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58354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CAFB10-7E8F-4526-80E8-670A5FB877F9}"/>
              </a:ext>
            </a:extLst>
          </p:cNvPr>
          <p:cNvSpPr>
            <a:spLocks noGrp="1"/>
          </p:cNvSpPr>
          <p:nvPr>
            <p:ph type="title"/>
          </p:nvPr>
        </p:nvSpPr>
        <p:spPr>
          <a:xfrm>
            <a:off x="1535413" y="804520"/>
            <a:ext cx="6811633" cy="1049235"/>
          </a:xfrm>
        </p:spPr>
        <p:txBody>
          <a:bodyPr anchor="ctr" anchorCtr="0"/>
          <a:lstStyle/>
          <a:p>
            <a:r>
              <a:rPr kumimoji="1" lang="ja-JP" altLang="en-US" dirty="0">
                <a:latin typeface="HGS創英角ｺﾞｼｯｸUB" panose="020B0900000000000000" pitchFamily="50" charset="-128"/>
                <a:ea typeface="HGS創英角ｺﾞｼｯｸUB" panose="020B0900000000000000" pitchFamily="50" charset="-128"/>
              </a:rPr>
              <a:t>育んで</a:t>
            </a:r>
            <a:r>
              <a:rPr kumimoji="1" lang="ja-JP" altLang="en-US" dirty="0" smtClean="0">
                <a:latin typeface="HGS創英角ｺﾞｼｯｸUB" panose="020B0900000000000000" pitchFamily="50" charset="-128"/>
                <a:ea typeface="HGS創英角ｺﾞｼｯｸUB" panose="020B0900000000000000" pitchFamily="50" charset="-128"/>
              </a:rPr>
              <a:t>いきたい子供の</a:t>
            </a:r>
            <a:r>
              <a:rPr kumimoji="1" lang="ja-JP" altLang="en-US" dirty="0">
                <a:latin typeface="HGS創英角ｺﾞｼｯｸUB" panose="020B0900000000000000" pitchFamily="50" charset="-128"/>
                <a:ea typeface="HGS創英角ｺﾞｼｯｸUB" panose="020B0900000000000000" pitchFamily="50" charset="-128"/>
              </a:rPr>
              <a:t>姿</a:t>
            </a:r>
          </a:p>
        </p:txBody>
      </p:sp>
      <p:sp>
        <p:nvSpPr>
          <p:cNvPr id="4" name="コンテンツ プレースホルダー 2">
            <a:extLst>
              <a:ext uri="{FF2B5EF4-FFF2-40B4-BE49-F238E27FC236}">
                <a16:creationId xmlns:a16="http://schemas.microsoft.com/office/drawing/2014/main" id="{9FE13C8E-72FB-4900-8112-DA1FC281FF1E}"/>
              </a:ext>
            </a:extLst>
          </p:cNvPr>
          <p:cNvSpPr txBox="1">
            <a:spLocks/>
          </p:cNvSpPr>
          <p:nvPr/>
        </p:nvSpPr>
        <p:spPr>
          <a:xfrm>
            <a:off x="612000" y="1908573"/>
            <a:ext cx="7920000"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2400" dirty="0">
                <a:latin typeface="HGS創英角ｺﾞｼｯｸUB" panose="020B0900000000000000" pitchFamily="50" charset="-128"/>
                <a:ea typeface="HGS創英角ｺﾞｼｯｸUB" panose="020B0900000000000000" pitchFamily="50" charset="-128"/>
              </a:rPr>
              <a:t>→　よりよい社会と幸福な人生</a:t>
            </a:r>
            <a:r>
              <a:rPr lang="ja-JP" altLang="en-US" sz="2400" dirty="0" smtClean="0">
                <a:latin typeface="HGS創英角ｺﾞｼｯｸUB" panose="020B0900000000000000" pitchFamily="50" charset="-128"/>
                <a:ea typeface="HGS創英角ｺﾞｼｯｸUB" panose="020B0900000000000000" pitchFamily="50" charset="-128"/>
              </a:rPr>
              <a:t>を自ら創りだせる</a:t>
            </a:r>
            <a:r>
              <a:rPr lang="ja-JP" altLang="en-US" sz="2400" dirty="0">
                <a:latin typeface="HGS創英角ｺﾞｼｯｸUB" panose="020B0900000000000000" pitchFamily="50" charset="-128"/>
                <a:ea typeface="HGS創英角ｺﾞｼｯｸUB" panose="020B0900000000000000" pitchFamily="50" charset="-128"/>
              </a:rPr>
              <a:t>人</a:t>
            </a:r>
          </a:p>
        </p:txBody>
      </p:sp>
      <p:sp>
        <p:nvSpPr>
          <p:cNvPr id="5" name="コンテンツ プレースホルダー 2">
            <a:extLst>
              <a:ext uri="{FF2B5EF4-FFF2-40B4-BE49-F238E27FC236}">
                <a16:creationId xmlns:a16="http://schemas.microsoft.com/office/drawing/2014/main" id="{F1430421-AE34-4A83-B221-45C564CB3646}"/>
              </a:ext>
            </a:extLst>
          </p:cNvPr>
          <p:cNvSpPr txBox="1">
            <a:spLocks/>
          </p:cNvSpPr>
          <p:nvPr/>
        </p:nvSpPr>
        <p:spPr>
          <a:xfrm>
            <a:off x="612000" y="2718245"/>
            <a:ext cx="7920000" cy="919867"/>
          </a:xfrm>
          <a:prstGeom prst="rect">
            <a:avLst/>
          </a:prstGeom>
        </p:spPr>
        <p:txBody>
          <a:bodyPr vert="horz"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解き方があらかじめ定まった問題</a:t>
            </a:r>
            <a:r>
              <a:rPr lang="ja-JP" altLang="en-US" sz="2400" dirty="0">
                <a:latin typeface="HG丸ｺﾞｼｯｸM-PRO" panose="020F0600000000000000" pitchFamily="50" charset="-128"/>
                <a:ea typeface="HG丸ｺﾞｼｯｸM-PRO" panose="020F0600000000000000" pitchFamily="50" charset="-128"/>
              </a:rPr>
              <a:t>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効率的に</a:t>
            </a:r>
            <a:r>
              <a:rPr lang="ja-JP" altLang="en-US" sz="2400" dirty="0" smtClean="0">
                <a:latin typeface="HG丸ｺﾞｼｯｸM-PRO" panose="020F0600000000000000" pitchFamily="50" charset="-128"/>
                <a:ea typeface="HG丸ｺﾞｼｯｸM-PRO" panose="020F0600000000000000" pitchFamily="50" charset="-128"/>
              </a:rPr>
              <a:t>解ける力</a:t>
            </a:r>
            <a:r>
              <a:rPr lang="ja-JP" altLang="en-US" sz="2400" dirty="0">
                <a:latin typeface="HG丸ｺﾞｼｯｸM-PRO" panose="020F0600000000000000" pitchFamily="50" charset="-128"/>
                <a:ea typeface="HG丸ｺﾞｼｯｸM-PRO" panose="020F0600000000000000" pitchFamily="50" charset="-128"/>
              </a:rPr>
              <a:t>だけでは不十分</a:t>
            </a:r>
          </a:p>
        </p:txBody>
      </p:sp>
      <p:sp>
        <p:nvSpPr>
          <p:cNvPr id="7" name="コンテンツ プレースホルダー 2">
            <a:extLst>
              <a:ext uri="{FF2B5EF4-FFF2-40B4-BE49-F238E27FC236}">
                <a16:creationId xmlns:a16="http://schemas.microsoft.com/office/drawing/2014/main" id="{B97447FD-FD33-4A95-98C2-FAE7C259F2C8}"/>
              </a:ext>
            </a:extLst>
          </p:cNvPr>
          <p:cNvSpPr txBox="1">
            <a:spLocks/>
          </p:cNvSpPr>
          <p:nvPr/>
        </p:nvSpPr>
        <p:spPr>
          <a:xfrm>
            <a:off x="612000" y="3845977"/>
            <a:ext cx="8247520" cy="978729"/>
          </a:xfrm>
          <a:prstGeom prst="rect">
            <a:avLst/>
          </a:prstGeom>
        </p:spPr>
        <p:txBody>
          <a:bodyPr vert="horz" wrap="square"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　社会の加速度的な変化の中でも、</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何が重要</a:t>
            </a:r>
            <a:r>
              <a:rPr lang="ja-JP" altLang="en-US" sz="2400" dirty="0" smtClean="0">
                <a:latin typeface="HG丸ｺﾞｼｯｸM-PRO" panose="020F0600000000000000" pitchFamily="50" charset="-128"/>
                <a:ea typeface="HG丸ｺﾞｼｯｸM-PRO" panose="020F0600000000000000" pitchFamily="50" charset="-128"/>
              </a:rPr>
              <a:t>かを主体的</a:t>
            </a:r>
            <a:r>
              <a:rPr lang="ja-JP" altLang="en-US" sz="2400" dirty="0">
                <a:latin typeface="HG丸ｺﾞｼｯｸM-PRO" panose="020F0600000000000000" pitchFamily="50" charset="-128"/>
                <a:ea typeface="HG丸ｺﾞｼｯｸM-PRO" panose="020F0600000000000000" pitchFamily="50" charset="-128"/>
              </a:rPr>
              <a:t>に判断できること</a:t>
            </a:r>
          </a:p>
        </p:txBody>
      </p:sp>
      <p:sp>
        <p:nvSpPr>
          <p:cNvPr id="8" name="コンテンツ プレースホルダー 2">
            <a:extLst>
              <a:ext uri="{FF2B5EF4-FFF2-40B4-BE49-F238E27FC236}">
                <a16:creationId xmlns:a16="http://schemas.microsoft.com/office/drawing/2014/main" id="{41FC628D-A661-4B44-8A13-B3B8E55F6043}"/>
              </a:ext>
            </a:extLst>
          </p:cNvPr>
          <p:cNvSpPr txBox="1">
            <a:spLocks/>
          </p:cNvSpPr>
          <p:nvPr/>
        </p:nvSpPr>
        <p:spPr>
          <a:xfrm>
            <a:off x="624583" y="4944935"/>
            <a:ext cx="8414555" cy="919867"/>
          </a:xfrm>
          <a:prstGeom prst="rect">
            <a:avLst/>
          </a:prstGeom>
        </p:spPr>
        <p:txBody>
          <a:bodyPr vert="horz"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　自ら問いを立て、他者と協働しながら</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　　　　　　　　新たな価値を</a:t>
            </a:r>
            <a:r>
              <a:rPr lang="ja-JP" altLang="en-US" sz="2400" dirty="0" smtClean="0">
                <a:latin typeface="HG丸ｺﾞｼｯｸM-PRO" panose="020F0600000000000000" pitchFamily="50" charset="-128"/>
                <a:ea typeface="HG丸ｺﾞｼｯｸM-PRO" panose="020F0600000000000000" pitchFamily="50" charset="-128"/>
              </a:rPr>
              <a:t>生み出していくこと</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472D3B62-BE07-4501-BBEE-F699471EC419}"/>
              </a:ext>
            </a:extLst>
          </p:cNvPr>
          <p:cNvSpPr txBox="1"/>
          <p:nvPr/>
        </p:nvSpPr>
        <p:spPr>
          <a:xfrm>
            <a:off x="201566" y="6203718"/>
            <a:ext cx="7845899" cy="553998"/>
          </a:xfrm>
          <a:prstGeom prst="rect">
            <a:avLst/>
          </a:prstGeom>
          <a:noFill/>
        </p:spPr>
        <p:txBody>
          <a:bodyPr wrap="square" rtlCol="0">
            <a:spAutoFit/>
          </a:bodyPr>
          <a:lstStyle/>
          <a:p>
            <a:pPr algn="r"/>
            <a:r>
              <a:rPr kumimoji="1" lang="en-US" altLang="ja-JP" dirty="0"/>
              <a:t> </a:t>
            </a:r>
            <a:r>
              <a:rPr kumimoji="1" lang="ja-JP" altLang="en-US" sz="1200" dirty="0">
                <a:latin typeface="ＭＳ ゴシック" panose="020B0609070205080204" pitchFamily="49" charset="-128"/>
                <a:ea typeface="ＭＳ ゴシック" panose="020B0609070205080204" pitchFamily="49" charset="-128"/>
              </a:rPr>
              <a:t>中央教育審議会 初等中等教育分科会（第</a:t>
            </a:r>
            <a:r>
              <a:rPr kumimoji="1" lang="en-US" altLang="ja-JP" sz="1200" dirty="0">
                <a:latin typeface="ＭＳ ゴシック" panose="020B0609070205080204" pitchFamily="49" charset="-128"/>
                <a:ea typeface="ＭＳ ゴシック" panose="020B0609070205080204" pitchFamily="49" charset="-128"/>
              </a:rPr>
              <a:t>100</a:t>
            </a:r>
            <a:r>
              <a:rPr kumimoji="1" lang="ja-JP" altLang="en-US" sz="1200" dirty="0">
                <a:latin typeface="ＭＳ ゴシック" panose="020B0609070205080204" pitchFamily="49" charset="-128"/>
                <a:ea typeface="ＭＳ ゴシック" panose="020B0609070205080204" pitchFamily="49" charset="-128"/>
              </a:rPr>
              <a:t>回）教育課程企画特別部会論点整理 平成</a:t>
            </a:r>
            <a:r>
              <a:rPr kumimoji="1" lang="en-US" altLang="ja-JP" sz="1200" dirty="0">
                <a:latin typeface="ＭＳ ゴシック" panose="020B0609070205080204" pitchFamily="49" charset="-128"/>
                <a:ea typeface="ＭＳ ゴシック" panose="020B0609070205080204" pitchFamily="49" charset="-128"/>
              </a:rPr>
              <a:t>27(2015)</a:t>
            </a:r>
            <a:r>
              <a:rPr kumimoji="1" lang="ja-JP" altLang="en-US" sz="1200" dirty="0">
                <a:latin typeface="ＭＳ ゴシック" panose="020B0609070205080204" pitchFamily="49" charset="-128"/>
                <a:ea typeface="ＭＳ ゴシック" panose="020B0609070205080204" pitchFamily="49" charset="-128"/>
              </a:rPr>
              <a:t>年</a:t>
            </a:r>
            <a:endParaRPr kumimoji="1" lang="en-US" altLang="ja-JP" sz="1200" dirty="0">
              <a:latin typeface="ＭＳ ゴシック" panose="020B0609070205080204" pitchFamily="49" charset="-128"/>
              <a:ea typeface="ＭＳ ゴシック" panose="020B0609070205080204" pitchFamily="49" charset="-128"/>
            </a:endParaRPr>
          </a:p>
          <a:p>
            <a:pPr algn="r"/>
            <a:r>
              <a:rPr kumimoji="1" lang="ja-JP" altLang="en-US" sz="1200" dirty="0">
                <a:latin typeface="ＭＳ ゴシック" panose="020B0609070205080204" pitchFamily="49" charset="-128"/>
                <a:ea typeface="ＭＳ ゴシック" panose="020B0609070205080204" pitchFamily="49" charset="-128"/>
              </a:rPr>
              <a:t>　</a:t>
            </a:r>
            <a:r>
              <a:rPr kumimoji="1" lang="en-US" altLang="ja-JP" sz="1200" dirty="0">
                <a:latin typeface="ＭＳ ゴシック" panose="020B0609070205080204" pitchFamily="49" charset="-128"/>
                <a:ea typeface="ＭＳ ゴシック" panose="020B0609070205080204" pitchFamily="49" charset="-128"/>
              </a:rPr>
              <a:t> 1</a:t>
            </a:r>
            <a:r>
              <a:rPr kumimoji="1" lang="ja-JP" altLang="en-US" sz="1200" dirty="0">
                <a:latin typeface="ＭＳ ゴシック" panose="020B0609070205080204" pitchFamily="49" charset="-128"/>
                <a:ea typeface="ＭＳ ゴシック" panose="020B0609070205080204" pitchFamily="49" charset="-128"/>
              </a:rPr>
              <a:t>．</a:t>
            </a:r>
            <a:r>
              <a:rPr kumimoji="1" lang="en-US" altLang="ja-JP" sz="1200" dirty="0">
                <a:latin typeface="ＭＳ ゴシック" panose="020B0609070205080204" pitchFamily="49" charset="-128"/>
                <a:ea typeface="ＭＳ ゴシック" panose="020B0609070205080204" pitchFamily="49" charset="-128"/>
              </a:rPr>
              <a:t>2030</a:t>
            </a:r>
            <a:r>
              <a:rPr kumimoji="1" lang="ja-JP" altLang="en-US" sz="1200" dirty="0">
                <a:latin typeface="ＭＳ ゴシック" panose="020B0609070205080204" pitchFamily="49" charset="-128"/>
                <a:ea typeface="ＭＳ ゴシック" panose="020B0609070205080204" pitchFamily="49" charset="-128"/>
              </a:rPr>
              <a:t>年の社会と子供たちの未来から</a:t>
            </a:r>
          </a:p>
        </p:txBody>
      </p:sp>
      <p:sp>
        <p:nvSpPr>
          <p:cNvPr id="11" name="テキスト ボックス 10">
            <a:extLst>
              <a:ext uri="{FF2B5EF4-FFF2-40B4-BE49-F238E27FC236}">
                <a16:creationId xmlns:a16="http://schemas.microsoft.com/office/drawing/2014/main" id="{FA5EDEBD-2AE2-49EA-8AA9-2E18810AC456}"/>
              </a:ext>
            </a:extLst>
          </p:cNvPr>
          <p:cNvSpPr txBox="1"/>
          <p:nvPr/>
        </p:nvSpPr>
        <p:spPr>
          <a:xfrm>
            <a:off x="201566" y="136088"/>
            <a:ext cx="4278156" cy="369332"/>
          </a:xfrm>
          <a:prstGeom prst="rect">
            <a:avLst/>
          </a:prstGeom>
          <a:solidFill>
            <a:schemeClr val="accent1">
              <a:lumMod val="75000"/>
            </a:schemeClr>
          </a:solidFill>
        </p:spPr>
        <p:txBody>
          <a:bodyPr wrap="square" rtlCol="0">
            <a:spAutoFit/>
          </a:bodyPr>
          <a:lstStyle/>
          <a:p>
            <a:pPr algn="dist"/>
            <a:r>
              <a:rPr kumimoji="1" lang="en-US" altLang="ja-JP" dirty="0"/>
              <a:t> </a:t>
            </a:r>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学校と地域が連携・協働する必要</a:t>
            </a:r>
          </a:p>
        </p:txBody>
      </p:sp>
      <p:sp>
        <p:nvSpPr>
          <p:cNvPr id="9" name="テキスト ボックス 8"/>
          <p:cNvSpPr txBox="1"/>
          <p:nvPr/>
        </p:nvSpPr>
        <p:spPr>
          <a:xfrm>
            <a:off x="8222268" y="6381328"/>
            <a:ext cx="900100" cy="461665"/>
          </a:xfrm>
          <a:prstGeom prst="rect">
            <a:avLst/>
          </a:prstGeom>
          <a:noFill/>
        </p:spPr>
        <p:txBody>
          <a:bodyPr wrap="square" rtlCol="0">
            <a:spAutoFit/>
          </a:bodyPr>
          <a:lstStyle/>
          <a:p>
            <a:pPr algn="r"/>
            <a:r>
              <a:rPr kumimoji="1" lang="en-US" altLang="ja-JP" sz="2400" dirty="0">
                <a:latin typeface="ＤＦ特太ゴシック体" panose="020B0509000000000000" pitchFamily="49" charset="-128"/>
                <a:ea typeface="ＤＦ特太ゴシック体" panose="020B0509000000000000" pitchFamily="49" charset="-128"/>
              </a:rPr>
              <a:t>2</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810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CAFB10-7E8F-4526-80E8-670A5FB877F9}"/>
              </a:ext>
            </a:extLst>
          </p:cNvPr>
          <p:cNvSpPr>
            <a:spLocks noGrp="1"/>
          </p:cNvSpPr>
          <p:nvPr>
            <p:ph type="title"/>
          </p:nvPr>
        </p:nvSpPr>
        <p:spPr>
          <a:xfrm>
            <a:off x="1535413" y="804520"/>
            <a:ext cx="6811633" cy="1049235"/>
          </a:xfrm>
        </p:spPr>
        <p:txBody>
          <a:bodyPr anchor="ctr" anchorCtr="0"/>
          <a:lstStyle/>
          <a:p>
            <a:r>
              <a:rPr kumimoji="1" lang="ja-JP" altLang="en-US" dirty="0">
                <a:latin typeface="HGS創英角ｺﾞｼｯｸUB" panose="020B0900000000000000" pitchFamily="50" charset="-128"/>
                <a:ea typeface="HGS創英角ｺﾞｼｯｸUB" panose="020B0900000000000000" pitchFamily="50" charset="-128"/>
              </a:rPr>
              <a:t>育んで</a:t>
            </a:r>
            <a:r>
              <a:rPr kumimoji="1" lang="ja-JP" altLang="en-US" dirty="0" smtClean="0">
                <a:latin typeface="HGS創英角ｺﾞｼｯｸUB" panose="020B0900000000000000" pitchFamily="50" charset="-128"/>
                <a:ea typeface="HGS創英角ｺﾞｼｯｸUB" panose="020B0900000000000000" pitchFamily="50" charset="-128"/>
              </a:rPr>
              <a:t>いきたい子供の</a:t>
            </a:r>
            <a:r>
              <a:rPr kumimoji="1" lang="ja-JP" altLang="en-US" dirty="0">
                <a:latin typeface="HGS創英角ｺﾞｼｯｸUB" panose="020B0900000000000000" pitchFamily="50" charset="-128"/>
                <a:ea typeface="HGS創英角ｺﾞｼｯｸUB" panose="020B0900000000000000" pitchFamily="50" charset="-128"/>
              </a:rPr>
              <a:t>姿</a:t>
            </a:r>
          </a:p>
        </p:txBody>
      </p:sp>
      <p:sp>
        <p:nvSpPr>
          <p:cNvPr id="4" name="コンテンツ プレースホルダー 2">
            <a:extLst>
              <a:ext uri="{FF2B5EF4-FFF2-40B4-BE49-F238E27FC236}">
                <a16:creationId xmlns:a16="http://schemas.microsoft.com/office/drawing/2014/main" id="{9FE13C8E-72FB-4900-8112-DA1FC281FF1E}"/>
              </a:ext>
            </a:extLst>
          </p:cNvPr>
          <p:cNvSpPr txBox="1">
            <a:spLocks/>
          </p:cNvSpPr>
          <p:nvPr/>
        </p:nvSpPr>
        <p:spPr>
          <a:xfrm>
            <a:off x="612000" y="1985122"/>
            <a:ext cx="2751985"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S創英角ｺﾞｼｯｸUB" panose="020B0900000000000000" pitchFamily="50" charset="-128"/>
                <a:ea typeface="HGS創英角ｺﾞｼｯｸUB" panose="020B0900000000000000" pitchFamily="50" charset="-128"/>
              </a:rPr>
              <a:t>これまでは</a:t>
            </a:r>
            <a:r>
              <a:rPr lang="en-US" altLang="ja-JP" sz="2400" dirty="0">
                <a:latin typeface="HGS創英角ｺﾞｼｯｸUB" panose="020B0900000000000000" pitchFamily="50" charset="-128"/>
                <a:ea typeface="HGS創英角ｺﾞｼｯｸUB" panose="020B0900000000000000" pitchFamily="50" charset="-128"/>
              </a:rPr>
              <a:t>…</a:t>
            </a:r>
            <a:endParaRPr lang="ja-JP" altLang="en-US" sz="2400" dirty="0">
              <a:latin typeface="HGS創英角ｺﾞｼｯｸUB" panose="020B0900000000000000" pitchFamily="50" charset="-128"/>
              <a:ea typeface="HGS創英角ｺﾞｼｯｸUB" panose="020B0900000000000000" pitchFamily="50" charset="-128"/>
            </a:endParaRPr>
          </a:p>
        </p:txBody>
      </p:sp>
      <p:sp>
        <p:nvSpPr>
          <p:cNvPr id="5" name="コンテンツ プレースホルダー 2">
            <a:extLst>
              <a:ext uri="{FF2B5EF4-FFF2-40B4-BE49-F238E27FC236}">
                <a16:creationId xmlns:a16="http://schemas.microsoft.com/office/drawing/2014/main" id="{F1430421-AE34-4A83-B221-45C564CB3646}"/>
              </a:ext>
            </a:extLst>
          </p:cNvPr>
          <p:cNvSpPr txBox="1">
            <a:spLocks/>
          </p:cNvSpPr>
          <p:nvPr/>
        </p:nvSpPr>
        <p:spPr>
          <a:xfrm>
            <a:off x="1119138" y="2502519"/>
            <a:ext cx="7920000" cy="919867"/>
          </a:xfrm>
          <a:prstGeom prst="rect">
            <a:avLst/>
          </a:prstGeom>
        </p:spPr>
        <p:txBody>
          <a:bodyPr vert="horz"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2400" dirty="0">
                <a:latin typeface="HG丸ｺﾞｼｯｸM-PRO" panose="020F0600000000000000" pitchFamily="50" charset="-128"/>
                <a:ea typeface="HG丸ｺﾞｼｯｸM-PRO" panose="020F0600000000000000" pitchFamily="50" charset="-128"/>
              </a:rPr>
              <a:t>ジグソーパズルを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一人で効率よく完成させられる子</a:t>
            </a:r>
          </a:p>
        </p:txBody>
      </p:sp>
      <p:sp>
        <p:nvSpPr>
          <p:cNvPr id="11" name="テキスト ボックス 10">
            <a:extLst>
              <a:ext uri="{FF2B5EF4-FFF2-40B4-BE49-F238E27FC236}">
                <a16:creationId xmlns:a16="http://schemas.microsoft.com/office/drawing/2014/main" id="{FA5EDEBD-2AE2-49EA-8AA9-2E18810AC456}"/>
              </a:ext>
            </a:extLst>
          </p:cNvPr>
          <p:cNvSpPr txBox="1"/>
          <p:nvPr/>
        </p:nvSpPr>
        <p:spPr>
          <a:xfrm>
            <a:off x="201566" y="136088"/>
            <a:ext cx="4278156" cy="369332"/>
          </a:xfrm>
          <a:prstGeom prst="rect">
            <a:avLst/>
          </a:prstGeom>
          <a:solidFill>
            <a:schemeClr val="accent1">
              <a:lumMod val="75000"/>
            </a:schemeClr>
          </a:solidFill>
        </p:spPr>
        <p:txBody>
          <a:bodyPr wrap="square" rtlCol="0">
            <a:spAutoFit/>
          </a:bodyPr>
          <a:lstStyle/>
          <a:p>
            <a:pPr algn="dist"/>
            <a:r>
              <a:rPr kumimoji="1" lang="en-US" altLang="ja-JP" dirty="0"/>
              <a:t> </a:t>
            </a:r>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学校と地域が連携・協働する必要</a:t>
            </a:r>
          </a:p>
        </p:txBody>
      </p:sp>
      <p:sp>
        <p:nvSpPr>
          <p:cNvPr id="9" name="コンテンツ プレースホルダー 2">
            <a:extLst>
              <a:ext uri="{FF2B5EF4-FFF2-40B4-BE49-F238E27FC236}">
                <a16:creationId xmlns:a16="http://schemas.microsoft.com/office/drawing/2014/main" id="{98851BE2-20D1-4C56-8263-9EEA8B016394}"/>
              </a:ext>
            </a:extLst>
          </p:cNvPr>
          <p:cNvSpPr txBox="1">
            <a:spLocks/>
          </p:cNvSpPr>
          <p:nvPr/>
        </p:nvSpPr>
        <p:spPr>
          <a:xfrm>
            <a:off x="624583" y="3939783"/>
            <a:ext cx="2751985" cy="643577"/>
          </a:xfrm>
          <a:prstGeom prst="rect">
            <a:avLst/>
          </a:prstGeom>
        </p:spPr>
        <p:txBody>
          <a:bodyPr vert="horz" lIns="91440" tIns="45720" rIns="91440" bIns="45720" rtlCol="0" anchor="t">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S創英角ｺﾞｼｯｸUB" panose="020B0900000000000000" pitchFamily="50" charset="-128"/>
                <a:ea typeface="HGS創英角ｺﾞｼｯｸUB" panose="020B0900000000000000" pitchFamily="50" charset="-128"/>
              </a:rPr>
              <a:t>これからは</a:t>
            </a:r>
            <a:r>
              <a:rPr lang="en-US" altLang="ja-JP" sz="2400" dirty="0">
                <a:latin typeface="HGS創英角ｺﾞｼｯｸUB" panose="020B0900000000000000" pitchFamily="50" charset="-128"/>
                <a:ea typeface="HGS創英角ｺﾞｼｯｸUB" panose="020B0900000000000000" pitchFamily="50" charset="-128"/>
              </a:rPr>
              <a:t>…</a:t>
            </a:r>
            <a:endParaRPr lang="ja-JP" altLang="en-US" sz="2400" dirty="0">
              <a:latin typeface="HGS創英角ｺﾞｼｯｸUB" panose="020B0900000000000000" pitchFamily="50" charset="-128"/>
              <a:ea typeface="HGS創英角ｺﾞｼｯｸUB" panose="020B0900000000000000" pitchFamily="50" charset="-128"/>
            </a:endParaRPr>
          </a:p>
        </p:txBody>
      </p:sp>
      <p:sp>
        <p:nvSpPr>
          <p:cNvPr id="12" name="コンテンツ プレースホルダー 2">
            <a:extLst>
              <a:ext uri="{FF2B5EF4-FFF2-40B4-BE49-F238E27FC236}">
                <a16:creationId xmlns:a16="http://schemas.microsoft.com/office/drawing/2014/main" id="{BAADA22A-8146-4B43-86A4-AB7F6A53F29F}"/>
              </a:ext>
            </a:extLst>
          </p:cNvPr>
          <p:cNvSpPr txBox="1">
            <a:spLocks/>
          </p:cNvSpPr>
          <p:nvPr/>
        </p:nvSpPr>
        <p:spPr>
          <a:xfrm>
            <a:off x="1119138" y="4426413"/>
            <a:ext cx="7920000" cy="919867"/>
          </a:xfrm>
          <a:prstGeom prst="rect">
            <a:avLst/>
          </a:prstGeom>
        </p:spPr>
        <p:txBody>
          <a:bodyPr vert="horz"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2400" dirty="0">
                <a:latin typeface="HG丸ｺﾞｼｯｸM-PRO" panose="020F0600000000000000" pitchFamily="50" charset="-128"/>
                <a:ea typeface="HG丸ｺﾞｼｯｸM-PRO" panose="020F0600000000000000" pitchFamily="50" charset="-128"/>
              </a:rPr>
              <a:t>ブロックで、これまでになかったものを</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みんなで組み立てていける子</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8222268" y="6381328"/>
            <a:ext cx="900100" cy="461665"/>
          </a:xfrm>
          <a:prstGeom prst="rect">
            <a:avLst/>
          </a:prstGeom>
          <a:noFill/>
        </p:spPr>
        <p:txBody>
          <a:bodyPr wrap="square" rtlCol="0">
            <a:spAutoFit/>
          </a:bodyPr>
          <a:lstStyle/>
          <a:p>
            <a:pPr algn="r"/>
            <a:r>
              <a:rPr kumimoji="1" lang="en-US" altLang="ja-JP" sz="2400" dirty="0">
                <a:latin typeface="ＤＦ特太ゴシック体" panose="020B0509000000000000" pitchFamily="49" charset="-128"/>
                <a:ea typeface="ＤＦ特太ゴシック体" panose="020B0509000000000000" pitchFamily="49" charset="-128"/>
              </a:rPr>
              <a:t>3</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
        <p:nvSpPr>
          <p:cNvPr id="15" name="コンテンツ プレースホルダー 2">
            <a:extLst>
              <a:ext uri="{FF2B5EF4-FFF2-40B4-BE49-F238E27FC236}">
                <a16:creationId xmlns:a16="http://schemas.microsoft.com/office/drawing/2014/main" id="{E319DDD8-9210-44DC-B375-AD1E1A974AAF}"/>
              </a:ext>
            </a:extLst>
          </p:cNvPr>
          <p:cNvSpPr txBox="1">
            <a:spLocks/>
          </p:cNvSpPr>
          <p:nvPr/>
        </p:nvSpPr>
        <p:spPr>
          <a:xfrm>
            <a:off x="187510" y="5964817"/>
            <a:ext cx="7920000" cy="604781"/>
          </a:xfrm>
          <a:prstGeom prst="rect">
            <a:avLst/>
          </a:prstGeom>
        </p:spPr>
        <p:txBody>
          <a:bodyPr vert="horz" lIns="91440" tIns="45720" rIns="91440" bIns="45720" rtlCol="0" anchor="t">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gn="ctr">
              <a:buNone/>
            </a:pPr>
            <a:r>
              <a:rPr lang="ja-JP" altLang="en-US" sz="3200" dirty="0">
                <a:latin typeface="HGS創英角ｺﾞｼｯｸUB" panose="020B0900000000000000" pitchFamily="50" charset="-128"/>
                <a:ea typeface="HGS創英角ｺﾞｼｯｸUB" panose="020B0900000000000000" pitchFamily="50" charset="-128"/>
              </a:rPr>
              <a:t>学校と地域が連携・協働する必要</a:t>
            </a:r>
            <a:endParaRPr lang="en-US" altLang="ja-JP" sz="3200" dirty="0">
              <a:latin typeface="HGS創英角ｺﾞｼｯｸUB" panose="020B0900000000000000" pitchFamily="50" charset="-128"/>
              <a:ea typeface="HGS創英角ｺﾞｼｯｸUB" panose="020B0900000000000000" pitchFamily="50" charset="-128"/>
            </a:endParaRPr>
          </a:p>
        </p:txBody>
      </p:sp>
      <p:sp>
        <p:nvSpPr>
          <p:cNvPr id="3" name="矢印: 下 2">
            <a:extLst>
              <a:ext uri="{FF2B5EF4-FFF2-40B4-BE49-F238E27FC236}">
                <a16:creationId xmlns:a16="http://schemas.microsoft.com/office/drawing/2014/main" id="{34C63496-DDE5-483C-87D8-77763EAC75BF}"/>
              </a:ext>
            </a:extLst>
          </p:cNvPr>
          <p:cNvSpPr/>
          <p:nvPr/>
        </p:nvSpPr>
        <p:spPr>
          <a:xfrm>
            <a:off x="3958683" y="5515543"/>
            <a:ext cx="521039" cy="433090"/>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834" y="1564672"/>
            <a:ext cx="3248025" cy="32480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110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8650" y="1482250"/>
            <a:ext cx="7166700" cy="4150269"/>
          </a:xfrm>
          <a:prstGeom prst="rect">
            <a:avLst/>
          </a:prstGeom>
        </p:spPr>
      </p:pic>
      <p:sp>
        <p:nvSpPr>
          <p:cNvPr id="42" name="タイトル 1">
            <a:extLst>
              <a:ext uri="{FF2B5EF4-FFF2-40B4-BE49-F238E27FC236}">
                <a16:creationId xmlns:a16="http://schemas.microsoft.com/office/drawing/2014/main" id="{51CAFB10-7E8F-4526-80E8-670A5FB877F9}"/>
              </a:ext>
            </a:extLst>
          </p:cNvPr>
          <p:cNvSpPr txBox="1">
            <a:spLocks/>
          </p:cNvSpPr>
          <p:nvPr/>
        </p:nvSpPr>
        <p:spPr>
          <a:xfrm>
            <a:off x="1398605" y="750090"/>
            <a:ext cx="7473452" cy="535531"/>
          </a:xfrm>
          <a:prstGeom prst="rect">
            <a:avLst/>
          </a:prstGeom>
        </p:spPr>
        <p:txBody>
          <a:bodyPr vert="horz" wrap="square" lIns="91440" tIns="45720" rIns="91440" bIns="45720" rtlCol="0" anchor="ctr" anchorCtr="0">
            <a:spAutoFit/>
          </a:bodyPr>
          <a:lstStyle>
            <a:lvl1pPr algn="l" defTabSz="6858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dirty="0">
                <a:latin typeface="HGS創英角ｺﾞｼｯｸUB" panose="020B0900000000000000" pitchFamily="50" charset="-128"/>
                <a:ea typeface="HGS創英角ｺﾞｼｯｸUB" panose="020B0900000000000000" pitchFamily="50" charset="-128"/>
              </a:rPr>
              <a:t>人間関係</a:t>
            </a:r>
            <a:r>
              <a:rPr lang="ja-JP" altLang="en-US" dirty="0" smtClean="0">
                <a:latin typeface="HGS創英角ｺﾞｼｯｸUB" panose="020B0900000000000000" pitchFamily="50" charset="-128"/>
                <a:ea typeface="HGS創英角ｺﾞｼｯｸUB" panose="020B0900000000000000" pitchFamily="50" charset="-128"/>
              </a:rPr>
              <a:t>が子供の</a:t>
            </a:r>
            <a:r>
              <a:rPr lang="ja-JP" altLang="en-US" dirty="0">
                <a:latin typeface="HGS創英角ｺﾞｼｯｸUB" panose="020B0900000000000000" pitchFamily="50" charset="-128"/>
                <a:ea typeface="HGS創英角ｺﾞｼｯｸUB" panose="020B0900000000000000" pitchFamily="50" charset="-128"/>
              </a:rPr>
              <a:t>成長に与える効果</a:t>
            </a:r>
          </a:p>
        </p:txBody>
      </p:sp>
      <p:sp>
        <p:nvSpPr>
          <p:cNvPr id="43" name="テキスト ボックス 42">
            <a:extLst>
              <a:ext uri="{FF2B5EF4-FFF2-40B4-BE49-F238E27FC236}">
                <a16:creationId xmlns:a16="http://schemas.microsoft.com/office/drawing/2014/main" id="{472D3B62-BE07-4501-BBEE-F699471EC419}"/>
              </a:ext>
            </a:extLst>
          </p:cNvPr>
          <p:cNvSpPr txBox="1"/>
          <p:nvPr/>
        </p:nvSpPr>
        <p:spPr>
          <a:xfrm>
            <a:off x="1" y="6411195"/>
            <a:ext cx="9144000" cy="276999"/>
          </a:xfrm>
          <a:prstGeom prst="rect">
            <a:avLst/>
          </a:prstGeom>
          <a:noFill/>
        </p:spPr>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「子供の頃の体験がはぐくむ力とその成果に関する調査研究」平成</a:t>
            </a:r>
            <a:r>
              <a:rPr kumimoji="1" lang="en-US" altLang="ja-JP" sz="1200" dirty="0">
                <a:latin typeface="ＭＳ ゴシック" panose="020B0609070205080204" pitchFamily="49" charset="-128"/>
                <a:ea typeface="ＭＳ ゴシック" panose="020B0609070205080204" pitchFamily="49" charset="-128"/>
              </a:rPr>
              <a:t>29(2017)</a:t>
            </a:r>
            <a:r>
              <a:rPr kumimoji="1" lang="ja-JP" altLang="en-US" sz="1200" dirty="0">
                <a:latin typeface="ＭＳ ゴシック" panose="020B0609070205080204" pitchFamily="49" charset="-128"/>
                <a:ea typeface="ＭＳ ゴシック" panose="020B0609070205080204" pitchFamily="49" charset="-128"/>
              </a:rPr>
              <a:t>年　国立青少年教育振興機構</a:t>
            </a:r>
            <a:endParaRPr kumimoji="1" lang="en-US" altLang="ja-JP" sz="1200" dirty="0">
              <a:latin typeface="ＭＳ ゴシック" panose="020B0609070205080204" pitchFamily="49" charset="-128"/>
              <a:ea typeface="ＭＳ ゴシック" panose="020B0609070205080204" pitchFamily="49" charset="-128"/>
            </a:endParaRPr>
          </a:p>
        </p:txBody>
      </p:sp>
      <p:sp>
        <p:nvSpPr>
          <p:cNvPr id="44" name="コンテンツ プレースホルダー 2">
            <a:extLst>
              <a:ext uri="{FF2B5EF4-FFF2-40B4-BE49-F238E27FC236}">
                <a16:creationId xmlns:a16="http://schemas.microsoft.com/office/drawing/2014/main" id="{84A4B56E-678C-42FC-8632-A3B3C7A92933}"/>
              </a:ext>
            </a:extLst>
          </p:cNvPr>
          <p:cNvSpPr txBox="1">
            <a:spLocks/>
          </p:cNvSpPr>
          <p:nvPr/>
        </p:nvSpPr>
        <p:spPr>
          <a:xfrm>
            <a:off x="1" y="5690615"/>
            <a:ext cx="9143999" cy="405683"/>
          </a:xfrm>
          <a:prstGeom prst="rect">
            <a:avLst/>
          </a:prstGeom>
          <a:noFill/>
        </p:spPr>
        <p:txBody>
          <a:bodyPr vert="horz" wrap="square" lIns="91440" tIns="0" rIns="91440" bIns="36000" rtlCol="0" anchor="ctr" anchorCtr="0">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lgn="ctr">
              <a:buNone/>
            </a:pPr>
            <a:r>
              <a:rPr lang="ja-JP" altLang="en-US" dirty="0">
                <a:latin typeface="HG丸ｺﾞｼｯｸM-PRO" panose="020F0600000000000000" pitchFamily="50" charset="-128"/>
                <a:ea typeface="HG丸ｺﾞｼｯｸM-PRO" panose="020F0600000000000000" pitchFamily="50" charset="-128"/>
              </a:rPr>
              <a:t>近所の人</a:t>
            </a:r>
            <a:r>
              <a:rPr lang="ja-JP" altLang="en-US" dirty="0" smtClean="0">
                <a:latin typeface="HG丸ｺﾞｼｯｸM-PRO" panose="020F0600000000000000" pitchFamily="50" charset="-128"/>
                <a:ea typeface="HG丸ｺﾞｼｯｸM-PRO" panose="020F0600000000000000" pitchFamily="50" charset="-128"/>
              </a:rPr>
              <a:t>との関わりが</a:t>
            </a:r>
            <a:r>
              <a:rPr lang="ja-JP" altLang="en-US" dirty="0">
                <a:latin typeface="HG丸ｺﾞｼｯｸM-PRO" panose="020F0600000000000000" pitchFamily="50" charset="-128"/>
                <a:ea typeface="HG丸ｺﾞｼｯｸM-PRO" panose="020F0600000000000000" pitchFamily="50" charset="-128"/>
              </a:rPr>
              <a:t>多かったほど、社会を生き抜く資質・能力が高い</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68B4C14D-8E9E-44B0-B943-751B26966CB6}"/>
              </a:ext>
            </a:extLst>
          </p:cNvPr>
          <p:cNvSpPr txBox="1"/>
          <p:nvPr/>
        </p:nvSpPr>
        <p:spPr>
          <a:xfrm>
            <a:off x="201566" y="136088"/>
            <a:ext cx="4278156" cy="369332"/>
          </a:xfrm>
          <a:prstGeom prst="rect">
            <a:avLst/>
          </a:prstGeom>
          <a:solidFill>
            <a:schemeClr val="accent1">
              <a:lumMod val="75000"/>
            </a:schemeClr>
          </a:solidFill>
        </p:spPr>
        <p:txBody>
          <a:bodyPr wrap="square" rtlCol="0">
            <a:spAutoFit/>
          </a:bodyPr>
          <a:lstStyle/>
          <a:p>
            <a:pPr algn="dist"/>
            <a:r>
              <a:rPr kumimoji="1" lang="en-US" altLang="ja-JP" dirty="0"/>
              <a:t> </a:t>
            </a:r>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学校と地域が連携・協働する必要</a:t>
            </a:r>
          </a:p>
        </p:txBody>
      </p:sp>
      <p:sp>
        <p:nvSpPr>
          <p:cNvPr id="11" name="テキスト ボックス 10">
            <a:extLst>
              <a:ext uri="{FF2B5EF4-FFF2-40B4-BE49-F238E27FC236}">
                <a16:creationId xmlns:a16="http://schemas.microsoft.com/office/drawing/2014/main" id="{7509EA78-ED4A-42D8-849B-1812B8CECBB9}"/>
              </a:ext>
            </a:extLst>
          </p:cNvPr>
          <p:cNvSpPr txBox="1"/>
          <p:nvPr/>
        </p:nvSpPr>
        <p:spPr>
          <a:xfrm>
            <a:off x="8222268" y="6381328"/>
            <a:ext cx="900100" cy="461665"/>
          </a:xfrm>
          <a:prstGeom prst="rect">
            <a:avLst/>
          </a:prstGeom>
          <a:noFill/>
        </p:spPr>
        <p:txBody>
          <a:bodyPr wrap="square" rtlCol="0">
            <a:spAutoFit/>
          </a:bodyPr>
          <a:lstStyle/>
          <a:p>
            <a:pPr algn="r"/>
            <a:r>
              <a:rPr kumimoji="1" lang="en-US" altLang="ja-JP" sz="2400" dirty="0">
                <a:latin typeface="ＤＦ特太ゴシック体" panose="020B0509000000000000" pitchFamily="49" charset="-128"/>
                <a:ea typeface="ＤＦ特太ゴシック体" panose="020B0509000000000000" pitchFamily="49" charset="-128"/>
              </a:rPr>
              <a:t>4</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173494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CAFB10-7E8F-4526-80E8-670A5FB877F9}"/>
              </a:ext>
            </a:extLst>
          </p:cNvPr>
          <p:cNvSpPr>
            <a:spLocks noGrp="1"/>
          </p:cNvSpPr>
          <p:nvPr>
            <p:ph type="title"/>
          </p:nvPr>
        </p:nvSpPr>
        <p:spPr>
          <a:xfrm>
            <a:off x="1535413" y="669254"/>
            <a:ext cx="7608587" cy="1049235"/>
          </a:xfrm>
        </p:spPr>
        <p:txBody>
          <a:bodyPr anchor="ctr" anchorCtr="0"/>
          <a:lstStyle/>
          <a:p>
            <a:r>
              <a:rPr kumimoji="1" lang="ja-JP" altLang="en-US" dirty="0">
                <a:latin typeface="HGS創英角ｺﾞｼｯｸUB" panose="020B0900000000000000" pitchFamily="50" charset="-128"/>
                <a:ea typeface="HGS創英角ｺﾞｼｯｸUB" panose="020B0900000000000000" pitchFamily="50" charset="-128"/>
              </a:rPr>
              <a:t>「社会に開かれた教育課程」の実現</a:t>
            </a:r>
          </a:p>
        </p:txBody>
      </p:sp>
      <p:sp>
        <p:nvSpPr>
          <p:cNvPr id="12" name="テキスト ボックス 11">
            <a:extLst>
              <a:ext uri="{FF2B5EF4-FFF2-40B4-BE49-F238E27FC236}">
                <a16:creationId xmlns:a16="http://schemas.microsoft.com/office/drawing/2014/main" id="{7BF468CC-21BF-4F7C-9BD5-B560294BFCEE}"/>
              </a:ext>
            </a:extLst>
          </p:cNvPr>
          <p:cNvSpPr txBox="1"/>
          <p:nvPr/>
        </p:nvSpPr>
        <p:spPr>
          <a:xfrm>
            <a:off x="162000" y="6233554"/>
            <a:ext cx="7317029" cy="253916"/>
          </a:xfrm>
          <a:prstGeom prst="rect">
            <a:avLst/>
          </a:prstGeom>
          <a:noFill/>
        </p:spPr>
        <p:txBody>
          <a:bodyPr wrap="square" rtlCol="0">
            <a:spAutoFit/>
          </a:bodyPr>
          <a:lstStyle/>
          <a:p>
            <a:r>
              <a:rPr kumimoji="1" lang="ja-JP" altLang="en-US" sz="1050" dirty="0">
                <a:latin typeface="ＭＳ ゴシック" panose="020B0609070205080204" pitchFamily="49" charset="-128"/>
                <a:ea typeface="ＭＳ ゴシック" panose="020B0609070205080204" pitchFamily="49" charset="-128"/>
              </a:rPr>
              <a:t>「子供の未来を支える皆さまと共有したい新しい学習指導要領　生きる力　学びの、その先へ」　文部科学省</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0" name="コンテンツ プレースホルダー 2">
            <a:extLst>
              <a:ext uri="{FF2B5EF4-FFF2-40B4-BE49-F238E27FC236}">
                <a16:creationId xmlns:a16="http://schemas.microsoft.com/office/drawing/2014/main" id="{84A4B56E-678C-42FC-8632-A3B3C7A92933}"/>
              </a:ext>
            </a:extLst>
          </p:cNvPr>
          <p:cNvSpPr txBox="1">
            <a:spLocks/>
          </p:cNvSpPr>
          <p:nvPr/>
        </p:nvSpPr>
        <p:spPr>
          <a:xfrm>
            <a:off x="2699084" y="1440210"/>
            <a:ext cx="3745832" cy="484744"/>
          </a:xfrm>
          <a:prstGeom prst="rect">
            <a:avLst/>
          </a:prstGeom>
          <a:noFill/>
        </p:spPr>
        <p:txBody>
          <a:bodyPr vert="horz" wrap="square" lIns="91440" tIns="0" rIns="91440" bIns="36000" rtlCol="0" anchor="ctr" anchorCtr="0">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ja-JP" altLang="en-US" sz="2800" dirty="0">
                <a:latin typeface="HGS創英角ｺﾞｼｯｸUB" panose="020B0900000000000000" pitchFamily="50" charset="-128"/>
                <a:ea typeface="HGS創英角ｺﾞｼｯｸUB" panose="020B0900000000000000" pitchFamily="50" charset="-128"/>
              </a:rPr>
              <a:t>新しい学習指導要領</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9" name="コンテンツ プレースホルダー 2">
            <a:extLst>
              <a:ext uri="{FF2B5EF4-FFF2-40B4-BE49-F238E27FC236}">
                <a16:creationId xmlns:a16="http://schemas.microsoft.com/office/drawing/2014/main" id="{84A4B56E-678C-42FC-8632-A3B3C7A92933}"/>
              </a:ext>
            </a:extLst>
          </p:cNvPr>
          <p:cNvSpPr txBox="1">
            <a:spLocks/>
          </p:cNvSpPr>
          <p:nvPr/>
        </p:nvSpPr>
        <p:spPr>
          <a:xfrm>
            <a:off x="288101" y="2183586"/>
            <a:ext cx="6259003" cy="863886"/>
          </a:xfrm>
          <a:prstGeom prst="rect">
            <a:avLst/>
          </a:prstGeom>
          <a:noFill/>
        </p:spPr>
        <p:txBody>
          <a:bodyPr vert="horz" wrap="square" lIns="91440" tIns="0" rIns="91440" bIns="36000" rtlCol="0" anchor="ctr" anchorCtr="0">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a:latin typeface="HG丸ｺﾞｼｯｸM-PRO" panose="020F0600000000000000" pitchFamily="50" charset="-128"/>
                <a:ea typeface="HG丸ｺﾞｼｯｸM-PRO" panose="020F0600000000000000" pitchFamily="50" charset="-128"/>
              </a:rPr>
              <a:t>学校の教育計画（教育課程）を介して</a:t>
            </a:r>
            <a:r>
              <a:rPr lang="en-US" altLang="ja-JP" sz="2400" dirty="0">
                <a:latin typeface="HG丸ｺﾞｼｯｸM-PRO" panose="020F0600000000000000" pitchFamily="50" charset="-128"/>
                <a:ea typeface="HG丸ｺﾞｼｯｸM-PRO" panose="020F0600000000000000" pitchFamily="50" charset="-128"/>
              </a:rPr>
              <a:t/>
            </a:r>
            <a:br>
              <a:rPr lang="en-US" altLang="ja-JP" sz="2400" dirty="0">
                <a:latin typeface="HG丸ｺﾞｼｯｸM-PRO" panose="020F0600000000000000" pitchFamily="50" charset="-128"/>
                <a:ea typeface="HG丸ｺﾞｼｯｸM-PRO" panose="020F0600000000000000" pitchFamily="50" charset="-128"/>
              </a:rPr>
            </a:br>
            <a:r>
              <a:rPr lang="ja-JP" altLang="en-US" sz="2400" b="1" dirty="0">
                <a:solidFill>
                  <a:srgbClr val="FF0000"/>
                </a:solidFill>
                <a:latin typeface="HG丸ｺﾞｼｯｸM-PRO" panose="020F0600000000000000" pitchFamily="50" charset="-128"/>
                <a:ea typeface="HG丸ｺﾞｼｯｸM-PRO" panose="020F0600000000000000" pitchFamily="50" charset="-128"/>
              </a:rPr>
              <a:t>目標を学校と社会が共有</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1" name="コンテンツ プレースホルダー 2">
            <a:extLst>
              <a:ext uri="{FF2B5EF4-FFF2-40B4-BE49-F238E27FC236}">
                <a16:creationId xmlns:a16="http://schemas.microsoft.com/office/drawing/2014/main" id="{84A4B56E-678C-42FC-8632-A3B3C7A92933}"/>
              </a:ext>
            </a:extLst>
          </p:cNvPr>
          <p:cNvSpPr txBox="1">
            <a:spLocks/>
          </p:cNvSpPr>
          <p:nvPr/>
        </p:nvSpPr>
        <p:spPr>
          <a:xfrm>
            <a:off x="520103" y="5706819"/>
            <a:ext cx="8103794" cy="324572"/>
          </a:xfrm>
          <a:prstGeom prst="rect">
            <a:avLst/>
          </a:prstGeom>
          <a:noFill/>
        </p:spPr>
        <p:txBody>
          <a:bodyPr vert="horz" wrap="square" lIns="91440" tIns="0" rIns="91440" bIns="36000" rtlCol="0" anchor="ctr" anchorCtr="0">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0">
              <a:buNone/>
            </a:pP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小学校</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…2020</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年度から　　中学校</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…2021</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年度から　　高等学校</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…2022</a:t>
            </a:r>
            <a:r>
              <a:rPr lang="ja-JP" altLang="en-US" sz="1600" dirty="0">
                <a:solidFill>
                  <a:srgbClr val="002060"/>
                </a:solidFill>
                <a:latin typeface="HGS創英角ｺﾞｼｯｸUB" panose="020B0900000000000000" pitchFamily="50" charset="-128"/>
                <a:ea typeface="HGS創英角ｺﾞｼｯｸUB" panose="020B0900000000000000" pitchFamily="50" charset="-128"/>
              </a:rPr>
              <a:t>年度から</a:t>
            </a:r>
            <a:r>
              <a:rPr lang="en-US" altLang="ja-JP" sz="1600" dirty="0">
                <a:solidFill>
                  <a:srgbClr val="002060"/>
                </a:solidFill>
                <a:latin typeface="HGS創英角ｺﾞｼｯｸUB" panose="020B0900000000000000" pitchFamily="50" charset="-128"/>
                <a:ea typeface="HGS創英角ｺﾞｼｯｸUB" panose="020B0900000000000000" pitchFamily="50" charset="-128"/>
              </a:rPr>
              <a:t>】</a:t>
            </a:r>
            <a:r>
              <a:rPr lang="ja-JP" altLang="en-US" sz="1800" dirty="0">
                <a:latin typeface="HGS創英角ｺﾞｼｯｸUB" panose="020B0900000000000000" pitchFamily="50" charset="-128"/>
                <a:ea typeface="HGS創英角ｺﾞｼｯｸUB" panose="020B0900000000000000" pitchFamily="50" charset="-128"/>
              </a:rPr>
              <a:t>　</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13" name="コンテンツ プレースホルダー 2">
            <a:extLst>
              <a:ext uri="{FF2B5EF4-FFF2-40B4-BE49-F238E27FC236}">
                <a16:creationId xmlns:a16="http://schemas.microsoft.com/office/drawing/2014/main" id="{84A4B56E-678C-42FC-8632-A3B3C7A92933}"/>
              </a:ext>
            </a:extLst>
          </p:cNvPr>
          <p:cNvSpPr txBox="1">
            <a:spLocks/>
          </p:cNvSpPr>
          <p:nvPr/>
        </p:nvSpPr>
        <p:spPr>
          <a:xfrm>
            <a:off x="288101" y="3490387"/>
            <a:ext cx="7780421" cy="479550"/>
          </a:xfrm>
          <a:prstGeom prst="rect">
            <a:avLst/>
          </a:prstGeom>
          <a:noFill/>
        </p:spPr>
        <p:txBody>
          <a:bodyPr vert="horz" wrap="square" lIns="91440" tIns="0" rIns="91440" bIns="36000" rtlCol="0" anchor="ctr" anchorCtr="0">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子供たち</a:t>
            </a:r>
            <a:r>
              <a:rPr lang="ja-JP" altLang="en-US" sz="2400" dirty="0">
                <a:latin typeface="HG丸ｺﾞｼｯｸM-PRO" panose="020F0600000000000000" pitchFamily="50" charset="-128"/>
                <a:ea typeface="HG丸ｺﾞｼｯｸM-PRO" panose="020F0600000000000000" pitchFamily="50" charset="-128"/>
              </a:rPr>
              <a:t>の育成すべき</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資質・能力</a:t>
            </a:r>
            <a:r>
              <a:rPr lang="ja-JP" altLang="en-US" sz="2400" b="1" dirty="0" smtClean="0">
                <a:solidFill>
                  <a:srgbClr val="FF0000"/>
                </a:solidFill>
                <a:latin typeface="HG丸ｺﾞｼｯｸM-PRO" panose="020F0600000000000000" pitchFamily="50" charset="-128"/>
                <a:ea typeface="HG丸ｺﾞｼｯｸM-PRO" panose="020F0600000000000000" pitchFamily="50" charset="-128"/>
              </a:rPr>
              <a:t>を明確化</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4" name="コンテンツ プレースホルダー 2">
            <a:extLst>
              <a:ext uri="{FF2B5EF4-FFF2-40B4-BE49-F238E27FC236}">
                <a16:creationId xmlns:a16="http://schemas.microsoft.com/office/drawing/2014/main" id="{84A4B56E-678C-42FC-8632-A3B3C7A92933}"/>
              </a:ext>
            </a:extLst>
          </p:cNvPr>
          <p:cNvSpPr txBox="1">
            <a:spLocks/>
          </p:cNvSpPr>
          <p:nvPr/>
        </p:nvSpPr>
        <p:spPr>
          <a:xfrm>
            <a:off x="288101" y="4276486"/>
            <a:ext cx="7780421" cy="1307084"/>
          </a:xfrm>
          <a:prstGeom prst="rect">
            <a:avLst/>
          </a:prstGeom>
          <a:noFill/>
        </p:spPr>
        <p:txBody>
          <a:bodyPr vert="horz" wrap="square" lIns="91440" tIns="0" rIns="91440" bIns="36000" rtlCol="0" anchor="ctr" anchorCtr="0">
            <a:sp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buFont typeface="Wingdings" panose="05000000000000000000" pitchFamily="2" charset="2"/>
              <a:buChar char="l"/>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地域の人的・物的資源の活用、社会教育</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
            </a:r>
            <a:br>
              <a:rPr lang="en-US" altLang="ja-JP" sz="2400" b="1" dirty="0">
                <a:solidFill>
                  <a:srgbClr val="FF0000"/>
                </a:solidFill>
                <a:latin typeface="HG丸ｺﾞｼｯｸM-PRO" panose="020F0600000000000000" pitchFamily="50" charset="-128"/>
                <a:ea typeface="HG丸ｺﾞｼｯｸM-PRO" panose="020F0600000000000000" pitchFamily="50" charset="-128"/>
              </a:rPr>
            </a:br>
            <a:r>
              <a:rPr lang="ja-JP" altLang="en-US" sz="2400" b="1" dirty="0">
                <a:solidFill>
                  <a:srgbClr val="FF0000"/>
                </a:solidFill>
                <a:latin typeface="HG丸ｺﾞｼｯｸM-PRO" panose="020F0600000000000000" pitchFamily="50" charset="-128"/>
                <a:ea typeface="HG丸ｺﾞｼｯｸM-PRO" panose="020F0600000000000000" pitchFamily="50" charset="-128"/>
              </a:rPr>
              <a:t>と連携、目指すところを社会と共有・連</a:t>
            </a:r>
            <a:r>
              <a:rPr lang="en-US" altLang="ja-JP" sz="2400" b="1" dirty="0">
                <a:solidFill>
                  <a:srgbClr val="FF0000"/>
                </a:solidFill>
                <a:latin typeface="HG丸ｺﾞｼｯｸM-PRO" panose="020F0600000000000000" pitchFamily="50" charset="-128"/>
                <a:ea typeface="HG丸ｺﾞｼｯｸM-PRO" panose="020F0600000000000000" pitchFamily="50" charset="-128"/>
              </a:rPr>
              <a:t/>
            </a:r>
            <a:br>
              <a:rPr lang="en-US" altLang="ja-JP" sz="2400" b="1" dirty="0">
                <a:solidFill>
                  <a:srgbClr val="FF0000"/>
                </a:solidFill>
                <a:latin typeface="HG丸ｺﾞｼｯｸM-PRO" panose="020F0600000000000000" pitchFamily="50" charset="-128"/>
                <a:ea typeface="HG丸ｺﾞｼｯｸM-PRO" panose="020F0600000000000000" pitchFamily="50" charset="-128"/>
              </a:rPr>
            </a:br>
            <a:r>
              <a:rPr lang="ja-JP" altLang="en-US" sz="2400" b="1" dirty="0">
                <a:solidFill>
                  <a:srgbClr val="FF0000"/>
                </a:solidFill>
                <a:latin typeface="HG丸ｺﾞｼｯｸM-PRO" panose="020F0600000000000000" pitchFamily="50" charset="-128"/>
                <a:ea typeface="HG丸ｺﾞｼｯｸM-PRO" panose="020F0600000000000000" pitchFamily="50" charset="-128"/>
              </a:rPr>
              <a:t>携しながら実現</a:t>
            </a:r>
          </a:p>
        </p:txBody>
      </p:sp>
      <p:pic>
        <p:nvPicPr>
          <p:cNvPr id="4" name="図 3">
            <a:extLst>
              <a:ext uri="{FF2B5EF4-FFF2-40B4-BE49-F238E27FC236}">
                <a16:creationId xmlns:a16="http://schemas.microsoft.com/office/drawing/2014/main" id="{4E901530-D7C2-4C94-8A60-0F4D6AC631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50422" y="2171606"/>
            <a:ext cx="2385679" cy="3374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テキスト ボックス 15">
            <a:extLst>
              <a:ext uri="{FF2B5EF4-FFF2-40B4-BE49-F238E27FC236}">
                <a16:creationId xmlns:a16="http://schemas.microsoft.com/office/drawing/2014/main" id="{042429BB-73F2-466B-8048-E5FB9A279917}"/>
              </a:ext>
            </a:extLst>
          </p:cNvPr>
          <p:cNvSpPr txBox="1"/>
          <p:nvPr/>
        </p:nvSpPr>
        <p:spPr>
          <a:xfrm>
            <a:off x="162000" y="6465051"/>
            <a:ext cx="8874101" cy="377026"/>
          </a:xfrm>
          <a:prstGeom prst="rect">
            <a:avLst/>
          </a:prstGeom>
          <a:noFill/>
        </p:spPr>
        <p:txBody>
          <a:bodyPr wrap="square" rtlCol="0">
            <a:spAutoFit/>
          </a:bodyPr>
          <a:lstStyle/>
          <a:p>
            <a:r>
              <a:rPr kumimoji="1" lang="ja-JP" altLang="en-US" sz="1050" dirty="0">
                <a:latin typeface="ＭＳ ゴシック" panose="020B0609070205080204" pitchFamily="49" charset="-128"/>
                <a:ea typeface="ＭＳ ゴシック" panose="020B0609070205080204" pitchFamily="49" charset="-128"/>
              </a:rPr>
              <a:t>独立行政法人教職員支援機構　校内研修シリーズ（新学習指導要領編）小学校指導要領・中学校指導要領総則</a:t>
            </a:r>
            <a:r>
              <a:rPr kumimoji="1" lang="en-US" altLang="ja-JP" sz="800" dirty="0">
                <a:latin typeface="ＭＳ ゴシック" panose="020B0609070205080204" pitchFamily="49" charset="-128"/>
                <a:ea typeface="ＭＳ ゴシック" panose="020B0609070205080204" pitchFamily="49" charset="-128"/>
              </a:rPr>
              <a:t>https://www.youtube.com/watch?v=J6bg5qsEL90</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15" name="テキスト ボックス 14">
            <a:extLst>
              <a:ext uri="{FF2B5EF4-FFF2-40B4-BE49-F238E27FC236}">
                <a16:creationId xmlns:a16="http://schemas.microsoft.com/office/drawing/2014/main" id="{51C72928-9D4A-4090-B6FE-3B2BB40CDD90}"/>
              </a:ext>
            </a:extLst>
          </p:cNvPr>
          <p:cNvSpPr txBox="1"/>
          <p:nvPr/>
        </p:nvSpPr>
        <p:spPr>
          <a:xfrm>
            <a:off x="201566" y="136088"/>
            <a:ext cx="4278156" cy="369332"/>
          </a:xfrm>
          <a:prstGeom prst="rect">
            <a:avLst/>
          </a:prstGeom>
          <a:solidFill>
            <a:schemeClr val="accent1">
              <a:lumMod val="75000"/>
            </a:schemeClr>
          </a:solidFill>
        </p:spPr>
        <p:txBody>
          <a:bodyPr wrap="square" rtlCol="0">
            <a:spAutoFit/>
          </a:bodyPr>
          <a:lstStyle/>
          <a:p>
            <a:pPr algn="dist"/>
            <a:r>
              <a:rPr kumimoji="1" lang="en-US" altLang="ja-JP" dirty="0"/>
              <a:t> </a:t>
            </a:r>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学校と地域が連携・協働する必要</a:t>
            </a:r>
          </a:p>
        </p:txBody>
      </p:sp>
      <p:sp>
        <p:nvSpPr>
          <p:cNvPr id="19" name="テキスト ボックス 18">
            <a:extLst>
              <a:ext uri="{FF2B5EF4-FFF2-40B4-BE49-F238E27FC236}">
                <a16:creationId xmlns:a16="http://schemas.microsoft.com/office/drawing/2014/main" id="{BD3ED900-C537-4D59-B010-1642CC2DFD0C}"/>
              </a:ext>
            </a:extLst>
          </p:cNvPr>
          <p:cNvSpPr txBox="1"/>
          <p:nvPr/>
        </p:nvSpPr>
        <p:spPr>
          <a:xfrm>
            <a:off x="8173847" y="6360512"/>
            <a:ext cx="900100" cy="461665"/>
          </a:xfrm>
          <a:prstGeom prst="rect">
            <a:avLst/>
          </a:prstGeom>
          <a:noFill/>
        </p:spPr>
        <p:txBody>
          <a:bodyPr wrap="square" rtlCol="0">
            <a:spAutoFit/>
          </a:bodyPr>
          <a:lstStyle/>
          <a:p>
            <a:pPr algn="r"/>
            <a:r>
              <a:rPr kumimoji="1" lang="en-US" altLang="ja-JP" sz="2400" dirty="0">
                <a:latin typeface="ＤＦ特太ゴシック体" panose="020B0509000000000000" pitchFamily="49" charset="-128"/>
                <a:ea typeface="ＤＦ特太ゴシック体" panose="020B0509000000000000" pitchFamily="49" charset="-128"/>
              </a:rPr>
              <a:t>5</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32580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タイトル 1">
            <a:extLst>
              <a:ext uri="{FF2B5EF4-FFF2-40B4-BE49-F238E27FC236}">
                <a16:creationId xmlns:a16="http://schemas.microsoft.com/office/drawing/2014/main" id="{51CAFB10-7E8F-4526-80E8-670A5FB877F9}"/>
              </a:ext>
            </a:extLst>
          </p:cNvPr>
          <p:cNvSpPr txBox="1">
            <a:spLocks/>
          </p:cNvSpPr>
          <p:nvPr/>
        </p:nvSpPr>
        <p:spPr>
          <a:xfrm>
            <a:off x="1521947" y="374031"/>
            <a:ext cx="6811633" cy="1049235"/>
          </a:xfrm>
          <a:prstGeom prst="rect">
            <a:avLst/>
          </a:prstGeom>
        </p:spPr>
        <p:txBody>
          <a:bodyPr anchor="ctr" anchorCtr="0"/>
          <a:lstStyle>
            <a:lvl1pPr algn="l" defTabSz="6858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dirty="0" smtClean="0">
                <a:latin typeface="HGS創英角ｺﾞｼｯｸUB" panose="020B0900000000000000" pitchFamily="50" charset="-128"/>
                <a:ea typeface="HGS創英角ｺﾞｼｯｸUB" panose="020B0900000000000000" pitchFamily="50" charset="-128"/>
              </a:rPr>
              <a:t> 学校と地域が連携・協働する必要</a:t>
            </a:r>
            <a:endParaRPr lang="ja-JP" altLang="en-US" dirty="0">
              <a:latin typeface="HGS創英角ｺﾞｼｯｸUB" panose="020B0900000000000000" pitchFamily="50" charset="-128"/>
              <a:ea typeface="HGS創英角ｺﾞｼｯｸUB" panose="020B0900000000000000" pitchFamily="50" charset="-128"/>
            </a:endParaRPr>
          </a:p>
        </p:txBody>
      </p:sp>
      <p:cxnSp>
        <p:nvCxnSpPr>
          <p:cNvPr id="40" name="直線コネクタ 39">
            <a:extLst>
              <a:ext uri="{FF2B5EF4-FFF2-40B4-BE49-F238E27FC236}">
                <a16:creationId xmlns:a16="http://schemas.microsoft.com/office/drawing/2014/main" id="{1A7D6EE5-5148-4FC7-BA31-A5685F2E6F1F}"/>
              </a:ext>
            </a:extLst>
          </p:cNvPr>
          <p:cNvCxnSpPr/>
          <p:nvPr/>
        </p:nvCxnSpPr>
        <p:spPr>
          <a:xfrm>
            <a:off x="1377801" y="510728"/>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AutoShape 4"/>
          <p:cNvSpPr>
            <a:spLocks noChangeArrowheads="1"/>
          </p:cNvSpPr>
          <p:nvPr/>
        </p:nvSpPr>
        <p:spPr bwMode="auto">
          <a:xfrm>
            <a:off x="219494" y="1263555"/>
            <a:ext cx="2060537" cy="369277"/>
          </a:xfrm>
          <a:prstGeom prst="roundRect">
            <a:avLst>
              <a:gd name="adj" fmla="val 16667"/>
            </a:avLst>
          </a:prstGeom>
          <a:solidFill>
            <a:srgbClr val="E24514"/>
          </a:solidFill>
          <a:ln>
            <a:headEnd/>
            <a:tailEnd/>
          </a:ln>
        </p:spPr>
        <p:style>
          <a:lnRef idx="3">
            <a:schemeClr val="lt1"/>
          </a:lnRef>
          <a:fillRef idx="1">
            <a:schemeClr val="accent2"/>
          </a:fillRef>
          <a:effectRef idx="1">
            <a:schemeClr val="accent2"/>
          </a:effectRef>
          <a:fontRef idx="minor">
            <a:schemeClr val="lt1"/>
          </a:fontRef>
        </p:style>
        <p:txBody>
          <a:bodyPr wrap="none" lIns="77501" tIns="38750" rIns="77501" bIns="38750"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778787" eaLnBrk="1" fontAlgn="base" hangingPunct="1">
              <a:spcBef>
                <a:spcPct val="0"/>
              </a:spcBef>
              <a:spcAft>
                <a:spcPct val="0"/>
              </a:spcAft>
              <a:buNone/>
              <a:defRPr/>
            </a:pPr>
            <a:r>
              <a:rPr lang="ja-JP" altLang="en-US" sz="1662" b="1" kern="0" dirty="0">
                <a:solidFill>
                  <a:prstClr val="white"/>
                </a:solidFill>
              </a:rPr>
              <a:t>社会的背景</a:t>
            </a:r>
          </a:p>
        </p:txBody>
      </p:sp>
      <p:grpSp>
        <p:nvGrpSpPr>
          <p:cNvPr id="3" name="グループ化 2"/>
          <p:cNvGrpSpPr/>
          <p:nvPr/>
        </p:nvGrpSpPr>
        <p:grpSpPr>
          <a:xfrm>
            <a:off x="52132" y="1571993"/>
            <a:ext cx="4761622" cy="2348487"/>
            <a:chOff x="52132" y="1321270"/>
            <a:chExt cx="4761622" cy="2348487"/>
          </a:xfrm>
        </p:grpSpPr>
        <p:sp>
          <p:nvSpPr>
            <p:cNvPr id="8" name="楕円 7"/>
            <p:cNvSpPr/>
            <p:nvPr/>
          </p:nvSpPr>
          <p:spPr>
            <a:xfrm>
              <a:off x="2067357" y="1321270"/>
              <a:ext cx="2746397" cy="887595"/>
            </a:xfrm>
            <a:prstGeom prst="ellipse">
              <a:avLst/>
            </a:prstGeom>
            <a:solidFill>
              <a:schemeClr val="bg1"/>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844083">
                <a:defRPr/>
              </a:pPr>
              <a:r>
                <a:rPr kumimoji="1" lang="ja-JP" altLang="en-US" sz="1477" dirty="0">
                  <a:solidFill>
                    <a:prstClr val="black"/>
                  </a:solidFill>
                  <a:latin typeface="HG丸ｺﾞｼｯｸM-PRO" panose="020F0600000000000000" pitchFamily="50" charset="-128"/>
                  <a:ea typeface="HG丸ｺﾞｼｯｸM-PRO" panose="020F0600000000000000" pitchFamily="50" charset="-128"/>
                </a:rPr>
                <a:t>地域における地縁的なつながりの希薄化</a:t>
              </a:r>
            </a:p>
          </p:txBody>
        </p:sp>
        <p:sp>
          <p:nvSpPr>
            <p:cNvPr id="5" name="楕円 4"/>
            <p:cNvSpPr/>
            <p:nvPr/>
          </p:nvSpPr>
          <p:spPr>
            <a:xfrm>
              <a:off x="52132" y="1501991"/>
              <a:ext cx="2447690" cy="694108"/>
            </a:xfrm>
            <a:prstGeom prst="ellipse">
              <a:avLst/>
            </a:prstGeom>
            <a:solidFill>
              <a:schemeClr val="bg1"/>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844083">
                <a:defRPr/>
              </a:pPr>
              <a:r>
                <a:rPr kumimoji="1" lang="ja-JP" altLang="en-US" sz="1477" dirty="0">
                  <a:solidFill>
                    <a:prstClr val="black"/>
                  </a:solidFill>
                  <a:latin typeface="HG丸ｺﾞｼｯｸM-PRO" panose="020F0600000000000000" pitchFamily="50" charset="-128"/>
                  <a:ea typeface="HG丸ｺﾞｼｯｸM-PRO" panose="020F0600000000000000" pitchFamily="50" charset="-128"/>
                </a:rPr>
                <a:t>地域の人間関係の希薄化</a:t>
              </a:r>
            </a:p>
          </p:txBody>
        </p:sp>
        <p:sp>
          <p:nvSpPr>
            <p:cNvPr id="11" name="矢印: 五方向 10"/>
            <p:cNvSpPr/>
            <p:nvPr/>
          </p:nvSpPr>
          <p:spPr>
            <a:xfrm>
              <a:off x="450927" y="3005068"/>
              <a:ext cx="3443754" cy="664689"/>
            </a:xfrm>
            <a:prstGeom prst="homePlate">
              <a:avLst/>
            </a:prstGeom>
            <a:solidFill>
              <a:srgbClr val="FFCCCC"/>
            </a:solidFill>
          </p:spPr>
          <p:style>
            <a:lnRef idx="3">
              <a:schemeClr val="lt1"/>
            </a:lnRef>
            <a:fillRef idx="1">
              <a:schemeClr val="accent3"/>
            </a:fillRef>
            <a:effectRef idx="1">
              <a:schemeClr val="accent3"/>
            </a:effectRef>
            <a:fontRef idx="minor">
              <a:schemeClr val="lt1"/>
            </a:fontRef>
          </p:style>
          <p:txBody>
            <a:bodyPr rtlCol="0" anchor="ctr"/>
            <a:lstStyle/>
            <a:p>
              <a:pPr algn="ctr" defTabSz="844083">
                <a:defRPr/>
              </a:pPr>
              <a:r>
                <a:rPr kumimoji="1" lang="ja-JP" altLang="ja-JP" sz="20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地域における教育力の低下</a:t>
              </a:r>
              <a:endParaRPr kumimoji="1" lang="ja-JP" altLang="en-US" sz="20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9" name="楕円 8"/>
            <p:cNvSpPr/>
            <p:nvPr/>
          </p:nvSpPr>
          <p:spPr>
            <a:xfrm>
              <a:off x="1513393" y="2157406"/>
              <a:ext cx="2791898" cy="821080"/>
            </a:xfrm>
            <a:prstGeom prst="ellipse">
              <a:avLst/>
            </a:prstGeom>
            <a:solidFill>
              <a:schemeClr val="bg1"/>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844083">
                <a:defRPr/>
              </a:pPr>
              <a:r>
                <a:rPr kumimoji="1" lang="ja-JP" altLang="en-US" sz="1477" dirty="0">
                  <a:solidFill>
                    <a:prstClr val="black"/>
                  </a:solidFill>
                  <a:latin typeface="HG丸ｺﾞｼｯｸM-PRO" panose="020F0600000000000000" pitchFamily="50" charset="-128"/>
                  <a:ea typeface="HG丸ｺﾞｼｯｸM-PRO" panose="020F0600000000000000" pitchFamily="50" charset="-128"/>
                </a:rPr>
                <a:t>少子化・核家族化・都市化・情報化等の経済社会の変化</a:t>
              </a:r>
            </a:p>
          </p:txBody>
        </p:sp>
        <p:pic>
          <p:nvPicPr>
            <p:cNvPr id="10" name="Picture 2" descr="C:\Users\s-nishikoori\Pictures\tatemono_buildings.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2289" y="2091840"/>
              <a:ext cx="1269658" cy="10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utoShape 4"/>
          <p:cNvSpPr>
            <a:spLocks noChangeArrowheads="1"/>
          </p:cNvSpPr>
          <p:nvPr/>
        </p:nvSpPr>
        <p:spPr bwMode="auto">
          <a:xfrm>
            <a:off x="5105428" y="1276770"/>
            <a:ext cx="2060537" cy="369277"/>
          </a:xfrm>
          <a:prstGeom prst="roundRect">
            <a:avLst>
              <a:gd name="adj" fmla="val 16667"/>
            </a:avLst>
          </a:prstGeom>
          <a:solidFill>
            <a:srgbClr val="002060"/>
          </a:solidFill>
          <a:ln>
            <a:headEnd/>
            <a:tailEnd/>
          </a:ln>
        </p:spPr>
        <p:style>
          <a:lnRef idx="3">
            <a:schemeClr val="lt1"/>
          </a:lnRef>
          <a:fillRef idx="1">
            <a:schemeClr val="accent2"/>
          </a:fillRef>
          <a:effectRef idx="1">
            <a:schemeClr val="accent2"/>
          </a:effectRef>
          <a:fontRef idx="minor">
            <a:schemeClr val="lt1"/>
          </a:fontRef>
        </p:style>
        <p:txBody>
          <a:bodyPr wrap="none" lIns="77501" tIns="38750" rIns="77501" bIns="38750"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defTabSz="778787" eaLnBrk="1" fontAlgn="base" hangingPunct="1">
              <a:spcBef>
                <a:spcPct val="0"/>
              </a:spcBef>
              <a:spcAft>
                <a:spcPct val="0"/>
              </a:spcAft>
              <a:buNone/>
              <a:defRPr/>
            </a:pPr>
            <a:r>
              <a:rPr lang="ja-JP" altLang="en-US" sz="1662" b="1" kern="0" dirty="0">
                <a:solidFill>
                  <a:prstClr val="white"/>
                </a:solidFill>
              </a:rPr>
              <a:t>学校教育</a:t>
            </a:r>
          </a:p>
        </p:txBody>
      </p:sp>
      <p:grpSp>
        <p:nvGrpSpPr>
          <p:cNvPr id="7" name="グループ化 6"/>
          <p:cNvGrpSpPr/>
          <p:nvPr/>
        </p:nvGrpSpPr>
        <p:grpSpPr>
          <a:xfrm>
            <a:off x="4572000" y="1148273"/>
            <a:ext cx="4453418" cy="2849691"/>
            <a:chOff x="4572000" y="897550"/>
            <a:chExt cx="4453418" cy="2849691"/>
          </a:xfrm>
        </p:grpSpPr>
        <p:sp>
          <p:nvSpPr>
            <p:cNvPr id="18" name="テキスト ボックス 17"/>
            <p:cNvSpPr txBox="1"/>
            <p:nvPr/>
          </p:nvSpPr>
          <p:spPr>
            <a:xfrm>
              <a:off x="4572000" y="2404694"/>
              <a:ext cx="4453418" cy="1342547"/>
            </a:xfrm>
            <a:prstGeom prst="rect">
              <a:avLst/>
            </a:prstGeom>
            <a:solidFill>
              <a:schemeClr val="accent6">
                <a:lumMod val="20000"/>
                <a:lumOff val="8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844083">
                <a:defRPr/>
              </a:pPr>
              <a:r>
                <a:rPr kumimoji="1" lang="ja-JP" altLang="en-US" sz="1662" dirty="0">
                  <a:solidFill>
                    <a:prstClr val="black"/>
                  </a:solidFill>
                  <a:latin typeface="HG丸ｺﾞｼｯｸM-PRO" panose="020F0600000000000000" pitchFamily="50" charset="-128"/>
                  <a:ea typeface="HG丸ｺﾞｼｯｸM-PRO" panose="020F0600000000000000" pitchFamily="50" charset="-128"/>
                </a:rPr>
                <a:t>①教育課程を介して</a:t>
              </a:r>
              <a:r>
                <a:rPr kumimoji="1" lang="ja-JP" altLang="en-US" sz="1662" dirty="0">
                  <a:solidFill>
                    <a:srgbClr val="FF0000"/>
                  </a:solidFill>
                  <a:latin typeface="HG丸ｺﾞｼｯｸM-PRO" panose="020F0600000000000000" pitchFamily="50" charset="-128"/>
                  <a:ea typeface="HG丸ｺﾞｼｯｸM-PRO" panose="020F0600000000000000" pitchFamily="50" charset="-128"/>
                </a:rPr>
                <a:t>目標を学校と社会が共有</a:t>
              </a:r>
            </a:p>
            <a:p>
              <a:pPr defTabSz="844083">
                <a:defRPr/>
              </a:pPr>
              <a:endParaRPr kumimoji="1" lang="ja-JP" altLang="en-US" sz="738" dirty="0">
                <a:solidFill>
                  <a:srgbClr val="FF0000"/>
                </a:solidFill>
                <a:latin typeface="HG丸ｺﾞｼｯｸM-PRO" panose="020F0600000000000000" pitchFamily="50" charset="-128"/>
                <a:ea typeface="HG丸ｺﾞｼｯｸM-PRO" panose="020F0600000000000000" pitchFamily="50" charset="-128"/>
              </a:endParaRPr>
            </a:p>
            <a:p>
              <a:pPr defTabSz="844083">
                <a:defRPr/>
              </a:pPr>
              <a:r>
                <a:rPr kumimoji="1" lang="ja-JP" altLang="en-US" sz="1662" dirty="0">
                  <a:solidFill>
                    <a:prstClr val="black"/>
                  </a:solidFill>
                  <a:latin typeface="HG丸ｺﾞｼｯｸM-PRO" panose="020F0600000000000000" pitchFamily="50" charset="-128"/>
                  <a:ea typeface="HG丸ｺﾞｼｯｸM-PRO" panose="020F0600000000000000" pitchFamily="50" charset="-128"/>
                </a:rPr>
                <a:t>②子供たちの育成すべき資質・能力を明確化</a:t>
              </a:r>
            </a:p>
            <a:p>
              <a:pPr defTabSz="844083">
                <a:defRPr/>
              </a:pPr>
              <a:endParaRPr kumimoji="1" lang="ja-JP" altLang="en-US" sz="738" dirty="0">
                <a:solidFill>
                  <a:prstClr val="black"/>
                </a:solidFill>
                <a:latin typeface="HG丸ｺﾞｼｯｸM-PRO" panose="020F0600000000000000" pitchFamily="50" charset="-128"/>
                <a:ea typeface="HG丸ｺﾞｼｯｸM-PRO" panose="020F0600000000000000" pitchFamily="50" charset="-128"/>
              </a:endParaRPr>
            </a:p>
            <a:p>
              <a:pPr defTabSz="844083">
                <a:defRPr/>
              </a:pPr>
              <a:r>
                <a:rPr kumimoji="1" lang="ja-JP" altLang="en-US" sz="1662" dirty="0">
                  <a:solidFill>
                    <a:prstClr val="black"/>
                  </a:solidFill>
                  <a:latin typeface="HG丸ｺﾞｼｯｸM-PRO" panose="020F0600000000000000" pitchFamily="50" charset="-128"/>
                  <a:ea typeface="HG丸ｺﾞｼｯｸM-PRO" panose="020F0600000000000000" pitchFamily="50" charset="-128"/>
                </a:rPr>
                <a:t>③</a:t>
              </a:r>
              <a:r>
                <a:rPr kumimoji="1" lang="ja-JP" altLang="en-US" sz="1662" dirty="0">
                  <a:solidFill>
                    <a:srgbClr val="FF0000"/>
                  </a:solidFill>
                  <a:latin typeface="HG丸ｺﾞｼｯｸM-PRO" panose="020F0600000000000000" pitchFamily="50" charset="-128"/>
                  <a:ea typeface="HG丸ｺﾞｼｯｸM-PRO" panose="020F0600000000000000" pitchFamily="50" charset="-128"/>
                </a:rPr>
                <a:t>地域の人的・物的資源の活用</a:t>
              </a:r>
              <a:r>
                <a:rPr kumimoji="1" lang="ja-JP" altLang="en-US" sz="1662" dirty="0">
                  <a:solidFill>
                    <a:prstClr val="black"/>
                  </a:solidFill>
                  <a:latin typeface="HG丸ｺﾞｼｯｸM-PRO" panose="020F0600000000000000" pitchFamily="50" charset="-128"/>
                  <a:ea typeface="HG丸ｺﾞｼｯｸM-PRO" panose="020F0600000000000000" pitchFamily="50" charset="-128"/>
                </a:rPr>
                <a:t>、社会と共有</a:t>
              </a:r>
            </a:p>
            <a:p>
              <a:pPr defTabSz="844083">
                <a:defRPr/>
              </a:pPr>
              <a:r>
                <a:rPr kumimoji="1" lang="ja-JP" altLang="en-US" sz="1662" dirty="0">
                  <a:solidFill>
                    <a:prstClr val="black"/>
                  </a:solidFill>
                  <a:latin typeface="HG丸ｺﾞｼｯｸM-PRO" panose="020F0600000000000000" pitchFamily="50" charset="-128"/>
                  <a:ea typeface="HG丸ｺﾞｼｯｸM-PRO" panose="020F0600000000000000" pitchFamily="50" charset="-128"/>
                </a:rPr>
                <a:t>　・連携しながら、開かれた学校教育を展開</a:t>
              </a:r>
            </a:p>
          </p:txBody>
        </p:sp>
        <p:sp>
          <p:nvSpPr>
            <p:cNvPr id="16" name="四角形: 上の 2 つの角を丸める 15"/>
            <p:cNvSpPr/>
            <p:nvPr/>
          </p:nvSpPr>
          <p:spPr>
            <a:xfrm>
              <a:off x="5114461" y="1553010"/>
              <a:ext cx="3844488" cy="745345"/>
            </a:xfrm>
            <a:prstGeom prst="round2SameRect">
              <a:avLst/>
            </a:prstGeom>
            <a:solidFill>
              <a:srgbClr val="99CCFF"/>
            </a:solidFill>
          </p:spPr>
          <p:style>
            <a:lnRef idx="3">
              <a:schemeClr val="lt1"/>
            </a:lnRef>
            <a:fillRef idx="1">
              <a:schemeClr val="accent6"/>
            </a:fillRef>
            <a:effectRef idx="1">
              <a:schemeClr val="accent6"/>
            </a:effectRef>
            <a:fontRef idx="minor">
              <a:schemeClr val="lt1"/>
            </a:fontRef>
          </p:style>
          <p:txBody>
            <a:bodyPr rtlCol="0" anchor="ctr"/>
            <a:lstStyle/>
            <a:p>
              <a:pPr algn="ctr" defTabSz="844083">
                <a:defRPr/>
              </a:pPr>
              <a:r>
                <a:rPr kumimoji="1" lang="ja-JP" altLang="en-US" sz="1846" dirty="0">
                  <a:solidFill>
                    <a:schemeClr val="tx1"/>
                  </a:solidFill>
                  <a:latin typeface="HGS創英角ｺﾞｼｯｸUB" panose="020B0900000000000000" pitchFamily="50" charset="-128"/>
                  <a:ea typeface="HGS創英角ｺﾞｼｯｸUB" panose="020B0900000000000000" pitchFamily="50" charset="-128"/>
                </a:rPr>
                <a:t>「社会に開かれた教育課程」</a:t>
              </a:r>
            </a:p>
          </p:txBody>
        </p:sp>
        <p:pic>
          <p:nvPicPr>
            <p:cNvPr id="21" name="Picture 26"/>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7310693" y="897550"/>
              <a:ext cx="1602806" cy="93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 name="グループ化 37"/>
          <p:cNvGrpSpPr/>
          <p:nvPr/>
        </p:nvGrpSpPr>
        <p:grpSpPr>
          <a:xfrm>
            <a:off x="139819" y="4076886"/>
            <a:ext cx="4673934" cy="2593939"/>
            <a:chOff x="139819" y="3826163"/>
            <a:chExt cx="4673934" cy="2593939"/>
          </a:xfrm>
        </p:grpSpPr>
        <p:sp>
          <p:nvSpPr>
            <p:cNvPr id="15" name="矢印: 五方向 14"/>
            <p:cNvSpPr/>
            <p:nvPr/>
          </p:nvSpPr>
          <p:spPr>
            <a:xfrm>
              <a:off x="450927" y="5533256"/>
              <a:ext cx="3878855" cy="886846"/>
            </a:xfrm>
            <a:prstGeom prst="homePlate">
              <a:avLst/>
            </a:prstGeom>
            <a:solidFill>
              <a:srgbClr val="FFCCCC"/>
            </a:solidFill>
          </p:spPr>
          <p:style>
            <a:lnRef idx="3">
              <a:schemeClr val="lt1"/>
            </a:lnRef>
            <a:fillRef idx="1">
              <a:schemeClr val="accent5"/>
            </a:fillRef>
            <a:effectRef idx="1">
              <a:schemeClr val="accent5"/>
            </a:effectRef>
            <a:fontRef idx="minor">
              <a:schemeClr val="lt1"/>
            </a:fontRef>
          </p:style>
          <p:txBody>
            <a:bodyPr rtlCol="0" anchor="ctr"/>
            <a:lstStyle/>
            <a:p>
              <a:pPr defTabSz="844083">
                <a:defRPr/>
              </a:pPr>
              <a:r>
                <a:rPr kumimoji="1" lang="ja-JP" altLang="en-US" sz="2200" kern="100" dirty="0" smtClean="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 </a:t>
              </a:r>
              <a:r>
                <a:rPr kumimoji="1" lang="ja-JP" altLang="en-US" sz="2000" kern="100" dirty="0" smtClean="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学校</a:t>
              </a:r>
              <a:r>
                <a:rPr kumimoji="1" lang="ja-JP" altLang="en-US" sz="20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を取り巻く問題の</a:t>
              </a:r>
            </a:p>
            <a:p>
              <a:pPr algn="ctr" defTabSz="844083">
                <a:defRPr/>
              </a:pPr>
              <a:r>
                <a:rPr kumimoji="1" lang="ja-JP" altLang="en-US" sz="20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複雑化・困難化</a:t>
              </a:r>
              <a:endParaRPr kumimoji="1" lang="ja-JP" altLang="en-US" sz="20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12" name="楕円 11"/>
            <p:cNvSpPr/>
            <p:nvPr/>
          </p:nvSpPr>
          <p:spPr>
            <a:xfrm>
              <a:off x="139819" y="3826163"/>
              <a:ext cx="2272316" cy="961442"/>
            </a:xfrm>
            <a:prstGeom prst="ellipse">
              <a:avLst/>
            </a:prstGeom>
            <a:solidFill>
              <a:schemeClr val="bg1"/>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44083">
                <a:defRPr/>
              </a:pPr>
              <a:r>
                <a:rPr kumimoji="1" lang="ja-JP" altLang="en-US" sz="1477" dirty="0">
                  <a:solidFill>
                    <a:prstClr val="black"/>
                  </a:solidFill>
                  <a:latin typeface="HG丸ｺﾞｼｯｸM-PRO" panose="020F0600000000000000" pitchFamily="50" charset="-128"/>
                  <a:ea typeface="HG丸ｺﾞｼｯｸM-PRO" panose="020F0600000000000000" pitchFamily="50" charset="-128"/>
                </a:rPr>
                <a:t>保護者の学校に対するニーズの多様化</a:t>
              </a:r>
            </a:p>
          </p:txBody>
        </p:sp>
        <p:sp>
          <p:nvSpPr>
            <p:cNvPr id="13" name="楕円 12"/>
            <p:cNvSpPr/>
            <p:nvPr/>
          </p:nvSpPr>
          <p:spPr>
            <a:xfrm>
              <a:off x="2135899" y="3843621"/>
              <a:ext cx="2125090" cy="943984"/>
            </a:xfrm>
            <a:prstGeom prst="ellipse">
              <a:avLst/>
            </a:prstGeom>
            <a:solidFill>
              <a:schemeClr val="bg1"/>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44083">
                <a:defRPr/>
              </a:pPr>
              <a:r>
                <a:rPr kumimoji="1" lang="ja-JP" altLang="en-US" sz="1477" dirty="0">
                  <a:solidFill>
                    <a:prstClr val="black"/>
                  </a:solidFill>
                  <a:latin typeface="HG丸ｺﾞｼｯｸM-PRO" panose="020F0600000000000000" pitchFamily="50" charset="-128"/>
                  <a:ea typeface="HG丸ｺﾞｼｯｸM-PRO" panose="020F0600000000000000" pitchFamily="50" charset="-128"/>
                </a:rPr>
                <a:t>生徒・児童指導に関わる課題の複雑化</a:t>
              </a:r>
            </a:p>
          </p:txBody>
        </p:sp>
        <p:sp>
          <p:nvSpPr>
            <p:cNvPr id="14" name="楕円 13"/>
            <p:cNvSpPr/>
            <p:nvPr/>
          </p:nvSpPr>
          <p:spPr>
            <a:xfrm>
              <a:off x="406670" y="4737995"/>
              <a:ext cx="3799472" cy="795261"/>
            </a:xfrm>
            <a:prstGeom prst="ellipse">
              <a:avLst/>
            </a:prstGeom>
            <a:solidFill>
              <a:schemeClr val="bg1"/>
            </a:solidFill>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defTabSz="844083">
                <a:defRPr/>
              </a:pPr>
              <a:r>
                <a:rPr kumimoji="1" lang="ja-JP" altLang="en-US" sz="1477" dirty="0">
                  <a:solidFill>
                    <a:prstClr val="black"/>
                  </a:solidFill>
                  <a:latin typeface="HG丸ｺﾞｼｯｸM-PRO" panose="020F0600000000000000" pitchFamily="50" charset="-128"/>
                  <a:ea typeface="HG丸ｺﾞｼｯｸM-PRO" panose="020F0600000000000000" pitchFamily="50" charset="-128"/>
                </a:rPr>
                <a:t>特別支援教育等に関わる課題の複雑化・多様化</a:t>
              </a:r>
            </a:p>
          </p:txBody>
        </p:sp>
        <p:pic>
          <p:nvPicPr>
            <p:cNvPr id="28" name="Picture 2" descr="C:\Users\s-nishikoori\Pictures\school.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463069" y="4918109"/>
              <a:ext cx="1350684" cy="82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角丸四角形 6"/>
          <p:cNvSpPr/>
          <p:nvPr/>
        </p:nvSpPr>
        <p:spPr>
          <a:xfrm>
            <a:off x="4893948" y="4186525"/>
            <a:ext cx="3913721" cy="2592561"/>
          </a:xfrm>
          <a:prstGeom prst="roundRect">
            <a:avLst>
              <a:gd name="adj" fmla="val 11667"/>
            </a:avLst>
          </a:prstGeom>
          <a:solidFill>
            <a:srgbClr val="FFFF99"/>
          </a:solidFill>
          <a:ln>
            <a:solidFill>
              <a:srgbClr val="C00000"/>
            </a:solidFill>
          </a:ln>
        </p:spPr>
        <p:style>
          <a:lnRef idx="2">
            <a:schemeClr val="accent1"/>
          </a:lnRef>
          <a:fillRef idx="1">
            <a:schemeClr val="lt1"/>
          </a:fillRef>
          <a:effectRef idx="0">
            <a:schemeClr val="accent1"/>
          </a:effectRef>
          <a:fontRef idx="minor">
            <a:schemeClr val="dk1"/>
          </a:fontRef>
        </p:style>
        <p:txBody>
          <a:bodyPr rot="0" spcFirstLastPara="0" vert="horz" wrap="square" lIns="33231" tIns="33231" rIns="33231" bIns="33231" numCol="1" spcCol="0" rtlCol="0" fromWordArt="0" anchor="t" anchorCtr="0" forceAA="0" compatLnSpc="1">
            <a:prstTxWarp prst="textNoShape">
              <a:avLst/>
            </a:prstTxWarp>
            <a:noAutofit/>
          </a:bodyPr>
          <a:lstStyle/>
          <a:p>
            <a:pPr algn="ctr" defTabSz="844083">
              <a:defRPr/>
            </a:pPr>
            <a:r>
              <a:rPr kumimoji="1" lang="ja-JP" altLang="en-US" sz="2800" kern="100" dirty="0" smtClean="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rPr>
              <a:t>地域       学校</a:t>
            </a:r>
            <a:endParaRPr kumimoji="1" lang="en-US" altLang="ja-JP" sz="2800" kern="100" dirty="0">
              <a:solidFill>
                <a:schemeClr val="tx1"/>
              </a:solidFill>
              <a:latin typeface="HGS創英角ｺﾞｼｯｸUB" panose="020B0900000000000000" pitchFamily="50" charset="-128"/>
              <a:ea typeface="HGS創英角ｺﾞｼｯｸUB" panose="020B0900000000000000" pitchFamily="50" charset="-128"/>
              <a:cs typeface="Times New Roman" panose="02020603050405020304" pitchFamily="18" charset="0"/>
            </a:endParaRPr>
          </a:p>
        </p:txBody>
      </p:sp>
      <p:pic>
        <p:nvPicPr>
          <p:cNvPr id="25" name="Picture 2" descr="C:\Users\a-koyama\Desktop\IMG222_握手\img222_04.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515502" y="4324767"/>
            <a:ext cx="719409" cy="536803"/>
          </a:xfrm>
          <a:prstGeom prst="rect">
            <a:avLst/>
          </a:prstGeom>
          <a:noFill/>
          <a:extLst>
            <a:ext uri="{909E8E84-426E-40DD-AFC4-6F175D3DCCD1}">
              <a14:hiddenFill xmlns:a14="http://schemas.microsoft.com/office/drawing/2010/main">
                <a:solidFill>
                  <a:srgbClr val="FFFFFF"/>
                </a:solidFill>
              </a14:hiddenFill>
            </a:ext>
          </a:extLst>
        </p:spPr>
      </p:pic>
      <p:sp>
        <p:nvSpPr>
          <p:cNvPr id="2" name="四角形: 角を丸くする 1"/>
          <p:cNvSpPr/>
          <p:nvPr/>
        </p:nvSpPr>
        <p:spPr>
          <a:xfrm>
            <a:off x="5652743" y="5075035"/>
            <a:ext cx="2540945" cy="59465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3200" dirty="0">
                <a:solidFill>
                  <a:schemeClr val="tx1"/>
                </a:solidFill>
                <a:latin typeface="HGS創英角ｺﾞｼｯｸUB" panose="020B0900000000000000" pitchFamily="50" charset="-128"/>
                <a:ea typeface="HGS創英角ｺﾞｼｯｸUB" panose="020B0900000000000000" pitchFamily="50" charset="-128"/>
              </a:rPr>
              <a:t>連携・協働</a:t>
            </a:r>
          </a:p>
        </p:txBody>
      </p:sp>
      <p:sp>
        <p:nvSpPr>
          <p:cNvPr id="4" name="テキスト ボックス 3"/>
          <p:cNvSpPr txBox="1"/>
          <p:nvPr/>
        </p:nvSpPr>
        <p:spPr>
          <a:xfrm>
            <a:off x="4862758" y="5743071"/>
            <a:ext cx="4050741" cy="1015663"/>
          </a:xfrm>
          <a:prstGeom prst="rect">
            <a:avLst/>
          </a:prstGeom>
          <a:noFill/>
        </p:spPr>
        <p:txBody>
          <a:bodyPr wrap="square" rtlCol="0">
            <a:spAutoFit/>
          </a:bodyPr>
          <a:lstStyle/>
          <a:p>
            <a:pPr defTabSz="844083" fontAlgn="base">
              <a:spcBef>
                <a:spcPct val="0"/>
              </a:spcBef>
              <a:spcAft>
                <a:spcPct val="0"/>
              </a:spcAft>
              <a:defRPr/>
            </a:pPr>
            <a:r>
              <a:rPr kumimoji="1"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 ・</a:t>
            </a:r>
            <a:r>
              <a:rPr kumimoji="1"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学校運営協議会制度を導入した学校</a:t>
            </a:r>
            <a:r>
              <a:rPr kumimoji="1"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t/>
            </a:r>
            <a:br>
              <a:rPr kumimoji="1"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br>
            <a:r>
              <a:rPr kumimoji="1" lang="en-US" altLang="ja-JP" sz="1600" dirty="0" smtClean="0">
                <a:solidFill>
                  <a:srgbClr val="FF0000"/>
                </a:solidFill>
                <a:latin typeface="HGS創英角ｺﾞｼｯｸUB" panose="020B0900000000000000" pitchFamily="50" charset="-128"/>
                <a:ea typeface="HGS創英角ｺﾞｼｯｸUB" panose="020B0900000000000000" pitchFamily="50" charset="-128"/>
              </a:rPr>
              <a:t>  </a:t>
            </a:r>
            <a:r>
              <a:rPr kumimoji="1" lang="ja-JP" altLang="en-US" sz="1600" dirty="0" smtClean="0">
                <a:solidFill>
                  <a:srgbClr val="FF0000"/>
                </a:solidFill>
                <a:latin typeface="HGS創英角ｺﾞｼｯｸUB" panose="020B0900000000000000" pitchFamily="50" charset="-128"/>
                <a:ea typeface="HGS創英角ｺﾞｼｯｸUB" panose="020B0900000000000000" pitchFamily="50" charset="-128"/>
              </a:rPr>
              <a:t>　</a:t>
            </a:r>
            <a:r>
              <a:rPr kumimoji="1"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コミュニティ・スクール</a:t>
            </a:r>
            <a:endParaRPr kumimoji="1" lang="en-US" altLang="ja-JP" sz="1400" dirty="0">
              <a:solidFill>
                <a:srgbClr val="FF0000"/>
              </a:solidFill>
              <a:latin typeface="HGS創英角ｺﾞｼｯｸUB" panose="020B0900000000000000" pitchFamily="50" charset="-128"/>
              <a:ea typeface="HGS創英角ｺﾞｼｯｸUB" panose="020B0900000000000000" pitchFamily="50" charset="-128"/>
            </a:endParaRPr>
          </a:p>
          <a:p>
            <a:pPr defTabSz="844083" fontAlgn="base">
              <a:spcBef>
                <a:spcPct val="0"/>
              </a:spcBef>
              <a:spcAft>
                <a:spcPct val="0"/>
              </a:spcAft>
              <a:defRPr/>
            </a:pPr>
            <a:r>
              <a:rPr kumimoji="1" lang="ja-JP" altLang="en-US" sz="1846" dirty="0" smtClean="0">
                <a:solidFill>
                  <a:srgbClr val="FF0000"/>
                </a:solidFill>
                <a:latin typeface="HGS創英角ｺﾞｼｯｸUB" panose="020B0900000000000000" pitchFamily="50" charset="-128"/>
                <a:ea typeface="HGS創英角ｺﾞｼｯｸUB" panose="020B0900000000000000" pitchFamily="50" charset="-128"/>
              </a:rPr>
              <a:t> </a:t>
            </a:r>
            <a:r>
              <a:rPr kumimoji="1"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・地域学校協働活動</a:t>
            </a:r>
            <a:endParaRPr kumimoji="1" lang="en-US" altLang="ja-JP"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22" name="矢印: 三方向 21"/>
          <p:cNvSpPr/>
          <p:nvPr/>
        </p:nvSpPr>
        <p:spPr>
          <a:xfrm rot="7211876">
            <a:off x="3763562" y="4296898"/>
            <a:ext cx="1521929" cy="854039"/>
          </a:xfrm>
          <a:prstGeom prst="leftRightUpArrow">
            <a:avLst/>
          </a:prstGeom>
          <a:solidFill>
            <a:srgbClr val="FFFF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srgbClr val="4BACC6"/>
              </a:solidFill>
              <a:latin typeface="Calibri"/>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51C72928-9D4A-4090-B6FE-3B2BB40CDD90}"/>
              </a:ext>
            </a:extLst>
          </p:cNvPr>
          <p:cNvSpPr txBox="1"/>
          <p:nvPr/>
        </p:nvSpPr>
        <p:spPr>
          <a:xfrm>
            <a:off x="201566" y="136088"/>
            <a:ext cx="4278156" cy="369332"/>
          </a:xfrm>
          <a:prstGeom prst="rect">
            <a:avLst/>
          </a:prstGeom>
          <a:solidFill>
            <a:schemeClr val="accent1">
              <a:lumMod val="75000"/>
            </a:schemeClr>
          </a:solidFill>
        </p:spPr>
        <p:txBody>
          <a:bodyPr wrap="square" rtlCol="0">
            <a:spAutoFit/>
          </a:bodyPr>
          <a:lstStyle/>
          <a:p>
            <a:pPr algn="dist"/>
            <a:r>
              <a:rPr kumimoji="1" lang="en-US" altLang="ja-JP" dirty="0"/>
              <a:t> </a:t>
            </a:r>
            <a:r>
              <a:rPr kumimoji="1" lang="ja-JP" altLang="en-US" sz="1600" dirty="0">
                <a:solidFill>
                  <a:schemeClr val="bg1"/>
                </a:solidFill>
                <a:latin typeface="HGS創英角ｺﾞｼｯｸUB" panose="020B0900000000000000" pitchFamily="50" charset="-128"/>
                <a:ea typeface="HGS創英角ｺﾞｼｯｸUB" panose="020B0900000000000000" pitchFamily="50" charset="-128"/>
              </a:rPr>
              <a:t>学校と地域が連携・協働する必要</a:t>
            </a:r>
          </a:p>
        </p:txBody>
      </p:sp>
      <p:sp>
        <p:nvSpPr>
          <p:cNvPr id="42" name="テキスト ボックス 41"/>
          <p:cNvSpPr txBox="1"/>
          <p:nvPr/>
        </p:nvSpPr>
        <p:spPr>
          <a:xfrm>
            <a:off x="8222268" y="63813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6</a:t>
            </a:r>
            <a:endParaRPr kumimoji="1" lang="ja-JP" altLang="en-US" sz="24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347493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CAFB10-7E8F-4526-80E8-670A5FB877F9}"/>
              </a:ext>
            </a:extLst>
          </p:cNvPr>
          <p:cNvSpPr>
            <a:spLocks noGrp="1"/>
          </p:cNvSpPr>
          <p:nvPr>
            <p:ph type="title"/>
          </p:nvPr>
        </p:nvSpPr>
        <p:spPr>
          <a:xfrm>
            <a:off x="1522780" y="667823"/>
            <a:ext cx="6811633" cy="1049235"/>
          </a:xfrm>
        </p:spPr>
        <p:txBody>
          <a:bodyPr anchor="ctr" anchorCtr="0"/>
          <a:lstStyle/>
          <a:p>
            <a:r>
              <a:rPr kumimoji="1" lang="ja-JP" altLang="en-US" dirty="0">
                <a:latin typeface="HGS創英角ｺﾞｼｯｸUB" panose="020B0900000000000000" pitchFamily="50" charset="-128"/>
                <a:ea typeface="HGS創英角ｺﾞｼｯｸUB" panose="020B0900000000000000" pitchFamily="50" charset="-128"/>
              </a:rPr>
              <a:t> 学校と地域の連携・協働</a:t>
            </a:r>
          </a:p>
        </p:txBody>
      </p:sp>
      <p:sp>
        <p:nvSpPr>
          <p:cNvPr id="13" name="テキスト ボックス 12"/>
          <p:cNvSpPr txBox="1"/>
          <p:nvPr/>
        </p:nvSpPr>
        <p:spPr>
          <a:xfrm>
            <a:off x="8222268" y="6381328"/>
            <a:ext cx="900100" cy="461665"/>
          </a:xfrm>
          <a:prstGeom prst="rect">
            <a:avLst/>
          </a:prstGeom>
          <a:noFill/>
        </p:spPr>
        <p:txBody>
          <a:bodyPr wrap="square" rtlCol="0">
            <a:spAutoFit/>
          </a:bodyPr>
          <a:lstStyle/>
          <a:p>
            <a:pPr algn="r"/>
            <a:r>
              <a:rPr kumimoji="1" lang="en-US" altLang="ja-JP" sz="2400" dirty="0" smtClean="0">
                <a:latin typeface="ＤＦ特太ゴシック体" panose="020B0509000000000000" pitchFamily="49" charset="-128"/>
                <a:ea typeface="ＤＦ特太ゴシック体" panose="020B0509000000000000" pitchFamily="49" charset="-128"/>
              </a:rPr>
              <a:t>7</a:t>
            </a:r>
            <a:endParaRPr kumimoji="1" lang="en-US" altLang="ja-JP" sz="2400" dirty="0">
              <a:latin typeface="ＤＦ特太ゴシック体" panose="020B0509000000000000" pitchFamily="49" charset="-128"/>
              <a:ea typeface="ＤＦ特太ゴシック体" panose="020B0509000000000000" pitchFamily="49" charset="-128"/>
            </a:endParaRPr>
          </a:p>
        </p:txBody>
      </p:sp>
      <p:sp>
        <p:nvSpPr>
          <p:cNvPr id="18" name="テキスト ボックス 17">
            <a:extLst>
              <a:ext uri="{FF2B5EF4-FFF2-40B4-BE49-F238E27FC236}">
                <a16:creationId xmlns:a16="http://schemas.microsoft.com/office/drawing/2014/main" id="{046426A7-FD2E-4B32-A493-351FC99EF410}"/>
              </a:ext>
            </a:extLst>
          </p:cNvPr>
          <p:cNvSpPr txBox="1"/>
          <p:nvPr/>
        </p:nvSpPr>
        <p:spPr>
          <a:xfrm>
            <a:off x="201566" y="136088"/>
            <a:ext cx="4278156" cy="369332"/>
          </a:xfrm>
          <a:prstGeom prst="rect">
            <a:avLst/>
          </a:prstGeom>
          <a:solidFill>
            <a:srgbClr val="FFC000"/>
          </a:solidFill>
        </p:spPr>
        <p:txBody>
          <a:bodyPr wrap="square" rtlCol="0">
            <a:spAutoFit/>
          </a:bodyPr>
          <a:lstStyle/>
          <a:p>
            <a:pPr algn="dist"/>
            <a:r>
              <a:rPr kumimoji="1" lang="en-US" altLang="ja-JP" dirty="0"/>
              <a:t> </a:t>
            </a:r>
            <a:r>
              <a:rPr kumimoji="1" lang="ja-JP" altLang="en-US" sz="1600" dirty="0">
                <a:latin typeface="HGS創英角ｺﾞｼｯｸUB" panose="020B0900000000000000" pitchFamily="50" charset="-128"/>
                <a:ea typeface="HGS創英角ｺﾞｼｯｸUB" panose="020B0900000000000000" pitchFamily="50" charset="-128"/>
              </a:rPr>
              <a:t>学校と地域が連携・協働した活動</a:t>
            </a:r>
          </a:p>
        </p:txBody>
      </p:sp>
      <p:grpSp>
        <p:nvGrpSpPr>
          <p:cNvPr id="21" name="グループ化 20">
            <a:extLst>
              <a:ext uri="{FF2B5EF4-FFF2-40B4-BE49-F238E27FC236}">
                <a16:creationId xmlns:a16="http://schemas.microsoft.com/office/drawing/2014/main" id="{A44A1501-01B4-4177-BAD4-E6DC1063CD49}"/>
              </a:ext>
            </a:extLst>
          </p:cNvPr>
          <p:cNvGrpSpPr/>
          <p:nvPr/>
        </p:nvGrpSpPr>
        <p:grpSpPr>
          <a:xfrm>
            <a:off x="878020" y="1894415"/>
            <a:ext cx="8126418" cy="1305614"/>
            <a:chOff x="286061" y="2045932"/>
            <a:chExt cx="8126418" cy="1305614"/>
          </a:xfrm>
        </p:grpSpPr>
        <p:sp>
          <p:nvSpPr>
            <p:cNvPr id="22" name="正方形/長方形 21">
              <a:extLst>
                <a:ext uri="{FF2B5EF4-FFF2-40B4-BE49-F238E27FC236}">
                  <a16:creationId xmlns:a16="http://schemas.microsoft.com/office/drawing/2014/main" id="{0DA4137D-1E4C-4346-AEB6-70FBE86BAE16}"/>
                </a:ext>
              </a:extLst>
            </p:cNvPr>
            <p:cNvSpPr/>
            <p:nvPr/>
          </p:nvSpPr>
          <p:spPr>
            <a:xfrm>
              <a:off x="286061" y="2121099"/>
              <a:ext cx="1233251" cy="57764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5EEA0D3-DE38-4238-A5A7-7680C824AB70}"/>
                </a:ext>
              </a:extLst>
            </p:cNvPr>
            <p:cNvSpPr txBox="1"/>
            <p:nvPr/>
          </p:nvSpPr>
          <p:spPr>
            <a:xfrm>
              <a:off x="397722" y="2045932"/>
              <a:ext cx="8014757" cy="1305614"/>
            </a:xfrm>
            <a:prstGeom prst="rect">
              <a:avLst/>
            </a:prstGeom>
            <a:noFill/>
          </p:spPr>
          <p:txBody>
            <a:bodyPr wrap="square" rtlCol="0">
              <a:spAutoFit/>
            </a:bodyPr>
            <a:lstStyle/>
            <a:p>
              <a:pPr>
                <a:lnSpc>
                  <a:spcPts val="5000"/>
                </a:lnSpc>
              </a:pPr>
              <a:r>
                <a:rPr kumimoji="1" lang="ja-JP" altLang="en-US" sz="3200" dirty="0">
                  <a:solidFill>
                    <a:srgbClr val="0070C0"/>
                  </a:solidFill>
                  <a:latin typeface="HGS創英角ｺﾞｼｯｸUB" panose="020B0900000000000000" pitchFamily="50" charset="-128"/>
                  <a:ea typeface="HGS創英角ｺﾞｼｯｸUB" panose="020B0900000000000000" pitchFamily="50" charset="-128"/>
                </a:rPr>
                <a:t>連携</a:t>
              </a:r>
              <a:r>
                <a:rPr kumimoji="1" lang="en-US" altLang="ja-JP" sz="2800" dirty="0">
                  <a:latin typeface="HGS創英角ｺﾞｼｯｸUB" panose="020B0900000000000000" pitchFamily="50" charset="-128"/>
                  <a:ea typeface="HGS創英角ｺﾞｼｯｸUB" panose="020B0900000000000000" pitchFamily="50" charset="-128"/>
                </a:rPr>
                <a:t>		</a:t>
              </a:r>
              <a:r>
                <a:rPr kumimoji="1" lang="ja-JP" altLang="en-US" sz="2800" dirty="0">
                  <a:latin typeface="HGS創英角ｺﾞｼｯｸUB" panose="020B0900000000000000" pitchFamily="50" charset="-128"/>
                  <a:ea typeface="HGS創英角ｺﾞｼｯｸUB" panose="020B0900000000000000" pitchFamily="50" charset="-128"/>
                </a:rPr>
                <a:t>お互いに連絡を取り合い</a:t>
              </a:r>
              <a:endParaRPr kumimoji="1" lang="en-US" altLang="ja-JP" sz="2800" dirty="0">
                <a:latin typeface="HGS創英角ｺﾞｼｯｸUB" panose="020B0900000000000000" pitchFamily="50" charset="-128"/>
                <a:ea typeface="HGS創英角ｺﾞｼｯｸUB" panose="020B0900000000000000" pitchFamily="50" charset="-128"/>
              </a:endParaRPr>
            </a:p>
            <a:p>
              <a:pPr>
                <a:lnSpc>
                  <a:spcPts val="5000"/>
                </a:lnSpc>
              </a:pPr>
              <a:r>
                <a:rPr kumimoji="1" lang="en-US" altLang="ja-JP" sz="2800" dirty="0">
                  <a:latin typeface="HGS創英角ｺﾞｼｯｸUB" panose="020B0900000000000000" pitchFamily="50" charset="-128"/>
                  <a:ea typeface="HGS創英角ｺﾞｼｯｸUB" panose="020B0900000000000000" pitchFamily="50" charset="-128"/>
                </a:rPr>
                <a:t>			</a:t>
              </a:r>
              <a:r>
                <a:rPr kumimoji="1" lang="ja-JP" altLang="en-US" sz="2800" dirty="0">
                  <a:latin typeface="HGS創英角ｺﾞｼｯｸUB" panose="020B0900000000000000" pitchFamily="50" charset="-128"/>
                  <a:ea typeface="HGS創英角ｺﾞｼｯｸUB" panose="020B0900000000000000" pitchFamily="50" charset="-128"/>
                </a:rPr>
                <a:t>協力して物事を行うこと</a:t>
              </a:r>
              <a:endParaRPr kumimoji="1" lang="ja-JP" altLang="en-US" sz="3600" spc="-150" dirty="0">
                <a:latin typeface="游ゴシック Medium" panose="020B0500000000000000" pitchFamily="50" charset="-128"/>
                <a:ea typeface="游ゴシック Medium" panose="020B0500000000000000" pitchFamily="50" charset="-128"/>
              </a:endParaRPr>
            </a:p>
          </p:txBody>
        </p:sp>
      </p:grpSp>
      <p:grpSp>
        <p:nvGrpSpPr>
          <p:cNvPr id="24" name="グループ化 23">
            <a:extLst>
              <a:ext uri="{FF2B5EF4-FFF2-40B4-BE49-F238E27FC236}">
                <a16:creationId xmlns:a16="http://schemas.microsoft.com/office/drawing/2014/main" id="{38A340C7-8928-4695-9F36-7EFC421CFA8A}"/>
              </a:ext>
            </a:extLst>
          </p:cNvPr>
          <p:cNvGrpSpPr/>
          <p:nvPr/>
        </p:nvGrpSpPr>
        <p:grpSpPr>
          <a:xfrm>
            <a:off x="878020" y="3429000"/>
            <a:ext cx="8291738" cy="1374735"/>
            <a:chOff x="286061" y="3617670"/>
            <a:chExt cx="8291738" cy="1374735"/>
          </a:xfrm>
        </p:grpSpPr>
        <p:sp>
          <p:nvSpPr>
            <p:cNvPr id="25" name="テキスト ボックス 24">
              <a:extLst>
                <a:ext uri="{FF2B5EF4-FFF2-40B4-BE49-F238E27FC236}">
                  <a16:creationId xmlns:a16="http://schemas.microsoft.com/office/drawing/2014/main" id="{2777AF20-2CC5-46EE-A164-A1B1656BFE21}"/>
                </a:ext>
              </a:extLst>
            </p:cNvPr>
            <p:cNvSpPr txBox="1"/>
            <p:nvPr/>
          </p:nvSpPr>
          <p:spPr>
            <a:xfrm>
              <a:off x="381645" y="3617670"/>
              <a:ext cx="8196154" cy="1374735"/>
            </a:xfrm>
            <a:prstGeom prst="rect">
              <a:avLst/>
            </a:prstGeom>
            <a:noFill/>
          </p:spPr>
          <p:txBody>
            <a:bodyPr wrap="square" rtlCol="0">
              <a:spAutoFit/>
            </a:bodyPr>
            <a:lstStyle/>
            <a:p>
              <a:pPr>
                <a:lnSpc>
                  <a:spcPts val="5000"/>
                </a:lnSpc>
              </a:pPr>
              <a:r>
                <a:rPr kumimoji="1" lang="ja-JP" altLang="en-US" sz="3200" dirty="0">
                  <a:solidFill>
                    <a:srgbClr val="FF0000"/>
                  </a:solidFill>
                  <a:latin typeface="HGS創英角ｺﾞｼｯｸUB" panose="020B0900000000000000" pitchFamily="50" charset="-128"/>
                  <a:ea typeface="HGS創英角ｺﾞｼｯｸUB" panose="020B0900000000000000" pitchFamily="50" charset="-128"/>
                </a:rPr>
                <a:t>協働</a:t>
              </a:r>
              <a:r>
                <a:rPr kumimoji="1" lang="en-US" altLang="ja-JP" sz="2800" dirty="0">
                  <a:latin typeface="HGS創英角ｺﾞｼｯｸUB" panose="020B0900000000000000" pitchFamily="50" charset="-128"/>
                  <a:ea typeface="HGS創英角ｺﾞｼｯｸUB" panose="020B0900000000000000" pitchFamily="50" charset="-128"/>
                </a:rPr>
                <a:t>		</a:t>
              </a:r>
              <a:r>
                <a:rPr kumimoji="1" lang="ja-JP" altLang="en-US" sz="2800" dirty="0">
                  <a:latin typeface="HGS創英角ｺﾞｼｯｸUB" panose="020B0900000000000000" pitchFamily="50" charset="-128"/>
                  <a:ea typeface="HGS創英角ｺﾞｼｯｸUB" panose="020B0900000000000000" pitchFamily="50" charset="-128"/>
                </a:rPr>
                <a:t>複数の人が</a:t>
              </a:r>
              <a:r>
                <a:rPr kumimoji="1" lang="ja-JP" altLang="en-US" sz="2800" dirty="0">
                  <a:solidFill>
                    <a:srgbClr val="FF0000"/>
                  </a:solidFill>
                  <a:latin typeface="HGS創英角ｺﾞｼｯｸUB" panose="020B0900000000000000" pitchFamily="50" charset="-128"/>
                  <a:ea typeface="HGS創英角ｺﾞｼｯｸUB" panose="020B0900000000000000" pitchFamily="50" charset="-128"/>
                </a:rPr>
                <a:t>同じ目的</a:t>
              </a:r>
              <a:r>
                <a:rPr kumimoji="1" lang="ja-JP" altLang="en-US" sz="2800" dirty="0">
                  <a:latin typeface="HGS創英角ｺﾞｼｯｸUB" panose="020B0900000000000000" pitchFamily="50" charset="-128"/>
                  <a:ea typeface="HGS創英角ｺﾞｼｯｸUB" panose="020B0900000000000000" pitchFamily="50" charset="-128"/>
                </a:rPr>
                <a:t>のために</a:t>
              </a:r>
              <a:endParaRPr kumimoji="1" lang="en-US" altLang="ja-JP" sz="2800" dirty="0">
                <a:latin typeface="HGS創英角ｺﾞｼｯｸUB" panose="020B0900000000000000" pitchFamily="50" charset="-128"/>
                <a:ea typeface="HGS創英角ｺﾞｼｯｸUB" panose="020B0900000000000000" pitchFamily="50" charset="-128"/>
              </a:endParaRPr>
            </a:p>
            <a:p>
              <a:pPr>
                <a:lnSpc>
                  <a:spcPts val="5000"/>
                </a:lnSpc>
              </a:pPr>
              <a:r>
                <a:rPr kumimoji="1" lang="en-US" altLang="ja-JP" sz="2800" dirty="0">
                  <a:latin typeface="HGS創英角ｺﾞｼｯｸUB" panose="020B0900000000000000" pitchFamily="50" charset="-128"/>
                  <a:ea typeface="HGS創英角ｺﾞｼｯｸUB" panose="020B0900000000000000" pitchFamily="50" charset="-128"/>
                </a:rPr>
                <a:t>			</a:t>
              </a:r>
              <a:r>
                <a:rPr kumimoji="1" lang="ja-JP" altLang="en-US" sz="2800" spc="-150" dirty="0">
                  <a:solidFill>
                    <a:srgbClr val="FF0000"/>
                  </a:solidFill>
                  <a:latin typeface="HGS創英角ｺﾞｼｯｸUB" panose="020B0900000000000000" pitchFamily="50" charset="-128"/>
                  <a:ea typeface="HGS創英角ｺﾞｼｯｸUB" panose="020B0900000000000000" pitchFamily="50" charset="-128"/>
                </a:rPr>
                <a:t>対等な立場</a:t>
              </a:r>
              <a:r>
                <a:rPr kumimoji="1" lang="ja-JP" altLang="en-US" sz="2800" spc="-150" dirty="0">
                  <a:latin typeface="HGS創英角ｺﾞｼｯｸUB" panose="020B0900000000000000" pitchFamily="50" charset="-128"/>
                  <a:ea typeface="HGS創英角ｺﾞｼｯｸUB" panose="020B0900000000000000" pitchFamily="50" charset="-128"/>
                </a:rPr>
                <a:t>で協力して共に働くこと</a:t>
              </a:r>
              <a:r>
                <a:rPr kumimoji="1" lang="en-US" altLang="ja-JP" sz="3600" spc="-150" dirty="0">
                  <a:latin typeface="游ゴシック Medium" panose="020B0500000000000000" pitchFamily="50" charset="-128"/>
                  <a:ea typeface="游ゴシック Medium" panose="020B0500000000000000" pitchFamily="50" charset="-128"/>
                </a:rPr>
                <a:t>	</a:t>
              </a:r>
              <a:endParaRPr kumimoji="1" lang="ja-JP" altLang="en-US" sz="3600" spc="-150" dirty="0">
                <a:latin typeface="游ゴシック Medium" panose="020B0500000000000000" pitchFamily="50" charset="-128"/>
                <a:ea typeface="游ゴシック Medium" panose="020B0500000000000000" pitchFamily="50" charset="-128"/>
              </a:endParaRPr>
            </a:p>
          </p:txBody>
        </p:sp>
        <p:sp>
          <p:nvSpPr>
            <p:cNvPr id="26" name="正方形/長方形 25">
              <a:extLst>
                <a:ext uri="{FF2B5EF4-FFF2-40B4-BE49-F238E27FC236}">
                  <a16:creationId xmlns:a16="http://schemas.microsoft.com/office/drawing/2014/main" id="{CC1182A6-8816-4D1C-AC76-3E4CEDD88BEC}"/>
                </a:ext>
              </a:extLst>
            </p:cNvPr>
            <p:cNvSpPr/>
            <p:nvPr/>
          </p:nvSpPr>
          <p:spPr>
            <a:xfrm>
              <a:off x="286061" y="3683236"/>
              <a:ext cx="1233252" cy="577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27" name="テキスト ボックス 26">
            <a:extLst>
              <a:ext uri="{FF2B5EF4-FFF2-40B4-BE49-F238E27FC236}">
                <a16:creationId xmlns:a16="http://schemas.microsoft.com/office/drawing/2014/main" id="{F3602E06-FA7C-499F-8BA6-AF666B6DF23A}"/>
              </a:ext>
            </a:extLst>
          </p:cNvPr>
          <p:cNvSpPr txBox="1"/>
          <p:nvPr/>
        </p:nvSpPr>
        <p:spPr>
          <a:xfrm>
            <a:off x="496388" y="4884689"/>
            <a:ext cx="8151224" cy="1667764"/>
          </a:xfrm>
          <a:prstGeom prst="rect">
            <a:avLst/>
          </a:prstGeom>
          <a:noFill/>
        </p:spPr>
        <p:txBody>
          <a:bodyPr wrap="square" rtlCol="0">
            <a:spAutoFit/>
          </a:bodyPr>
          <a:lstStyle/>
          <a:p>
            <a:pPr>
              <a:lnSpc>
                <a:spcPct val="150000"/>
              </a:lnSpc>
            </a:pPr>
            <a:r>
              <a:rPr kumimoji="1" lang="ja-JP" altLang="en-US" sz="2400" dirty="0">
                <a:latin typeface="HG丸ｺﾞｼｯｸM-PRO" panose="020F0600000000000000" pitchFamily="50" charset="-128"/>
                <a:ea typeface="HG丸ｺﾞｼｯｸM-PRO" panose="020F0600000000000000" pitchFamily="50" charset="-128"/>
              </a:rPr>
              <a:t>学校を一方的に支援するのではなく、子供の成長を支えるという同じ目的のために、パートナーとして、互いに協力して共通の課題に取り組むこと。</a:t>
            </a:r>
          </a:p>
        </p:txBody>
      </p:sp>
      <p:cxnSp>
        <p:nvCxnSpPr>
          <p:cNvPr id="28" name="直線コネクタ 27">
            <a:extLst>
              <a:ext uri="{FF2B5EF4-FFF2-40B4-BE49-F238E27FC236}">
                <a16:creationId xmlns:a16="http://schemas.microsoft.com/office/drawing/2014/main" id="{1A7D6EE5-5148-4FC7-BA31-A5685F2E6F1F}"/>
              </a:ext>
            </a:extLst>
          </p:cNvPr>
          <p:cNvCxnSpPr/>
          <p:nvPr/>
        </p:nvCxnSpPr>
        <p:spPr>
          <a:xfrm>
            <a:off x="1378634" y="804520"/>
            <a:ext cx="0" cy="7560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0461" y="1450320"/>
            <a:ext cx="2686050" cy="26860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330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ギャラリー">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1156</TotalTime>
  <Words>6704</Words>
  <Application>Microsoft Office PowerPoint</Application>
  <PresentationFormat>画面に合わせる (4:3)</PresentationFormat>
  <Paragraphs>581</Paragraphs>
  <Slides>28</Slides>
  <Notes>28</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28</vt:i4>
      </vt:variant>
    </vt:vector>
  </HeadingPairs>
  <TitlesOfParts>
    <vt:vector size="46" baseType="lpstr">
      <vt:lpstr>ＤＦ特太ゴシック体</vt:lpstr>
      <vt:lpstr>HGPｺﾞｼｯｸE</vt:lpstr>
      <vt:lpstr>HGSｺﾞｼｯｸE</vt:lpstr>
      <vt:lpstr>HGS創英角ｺﾞｼｯｸUB</vt:lpstr>
      <vt:lpstr>HG丸ｺﾞｼｯｸM-PRO</vt:lpstr>
      <vt:lpstr>ＭＳ Ｐゴシック</vt:lpstr>
      <vt:lpstr>ＭＳ ゴシック</vt:lpstr>
      <vt:lpstr>Yu Gothic Medium</vt:lpstr>
      <vt:lpstr>メイリオ</vt:lpstr>
      <vt:lpstr>游ゴシック</vt:lpstr>
      <vt:lpstr>游ゴシック Light</vt:lpstr>
      <vt:lpstr>游ゴシック Medium</vt:lpstr>
      <vt:lpstr>Arial</vt:lpstr>
      <vt:lpstr>Calibri</vt:lpstr>
      <vt:lpstr>Palatino Linotype</vt:lpstr>
      <vt:lpstr>Times New Roman</vt:lpstr>
      <vt:lpstr>Wingdings</vt:lpstr>
      <vt:lpstr>ギャラリー</vt:lpstr>
      <vt:lpstr>地域学校協働活動の 推進に向けて</vt:lpstr>
      <vt:lpstr>内　容</vt:lpstr>
      <vt:lpstr>2030年の社会と子供たちの未来</vt:lpstr>
      <vt:lpstr>育んでいきたい子供の姿</vt:lpstr>
      <vt:lpstr>育んでいきたい子供の姿</vt:lpstr>
      <vt:lpstr>PowerPoint プレゼンテーション</vt:lpstr>
      <vt:lpstr>「社会に開かれた教育課程」の実現</vt:lpstr>
      <vt:lpstr>PowerPoint プレゼンテーション</vt:lpstr>
      <vt:lpstr> 学校と地域の連携・協働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地域学校協働活動の 推進に向けて</dc:title>
  <dc:creator>和久 真</dc:creator>
  <cp:lastModifiedBy>Administrator</cp:lastModifiedBy>
  <cp:revision>98</cp:revision>
  <dcterms:created xsi:type="dcterms:W3CDTF">2020-02-24T03:41:33Z</dcterms:created>
  <dcterms:modified xsi:type="dcterms:W3CDTF">2021-06-09T02:42:05Z</dcterms:modified>
</cp:coreProperties>
</file>